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429" r:id="rId6"/>
    <p:sldId id="432" r:id="rId7"/>
    <p:sldId id="431" r:id="rId8"/>
    <p:sldId id="397" r:id="rId9"/>
    <p:sldId id="424" r:id="rId10"/>
    <p:sldId id="430" r:id="rId11"/>
    <p:sldId id="427" r:id="rId12"/>
    <p:sldId id="428" r:id="rId13"/>
    <p:sldId id="435" r:id="rId14"/>
    <p:sldId id="433" r:id="rId15"/>
    <p:sldId id="43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Price" initials="MP" lastIdx="1" clrIdx="0">
    <p:extLst>
      <p:ext uri="{19B8F6BF-5375-455C-9EA6-DF929625EA0E}">
        <p15:presenceInfo xmlns:p15="http://schemas.microsoft.com/office/powerpoint/2012/main" userId="S::MariePrice@ageuksalford.org.uk::003b64ce-90bb-44e3-a6d2-e18483553f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F93"/>
    <a:srgbClr val="FF9933"/>
    <a:srgbClr val="E0462C"/>
    <a:srgbClr val="7CBF33"/>
    <a:srgbClr val="DB3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A647D-8723-7E18-04E1-DFC08D100BAD}" v="23" dt="2022-01-05T15:49:45.479"/>
    <p1510:client id="{146BEB83-2E7F-15BD-783B-051B5801D295}" v="1" dt="2022-01-05T15:38:28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Price" userId="003b64ce-90bb-44e3-a6d2-e18483553f9f" providerId="ADAL" clId="{CFA8E552-E719-4B27-8678-A3014F792529}"/>
    <pc:docChg chg="custSel modSld">
      <pc:chgData name="Marie Price" userId="003b64ce-90bb-44e3-a6d2-e18483553f9f" providerId="ADAL" clId="{CFA8E552-E719-4B27-8678-A3014F792529}" dt="2021-12-22T16:19:31.270" v="232" actId="6549"/>
      <pc:docMkLst>
        <pc:docMk/>
      </pc:docMkLst>
      <pc:sldChg chg="modSp mod modTransition">
        <pc:chgData name="Marie Price" userId="003b64ce-90bb-44e3-a6d2-e18483553f9f" providerId="ADAL" clId="{CFA8E552-E719-4B27-8678-A3014F792529}" dt="2021-12-22T15:44:01.189" v="198" actId="255"/>
        <pc:sldMkLst>
          <pc:docMk/>
          <pc:sldMk cId="736553464" sldId="256"/>
        </pc:sldMkLst>
        <pc:spChg chg="mod">
          <ac:chgData name="Marie Price" userId="003b64ce-90bb-44e3-a6d2-e18483553f9f" providerId="ADAL" clId="{CFA8E552-E719-4B27-8678-A3014F792529}" dt="2021-12-22T15:44:01.189" v="198" actId="255"/>
          <ac:spMkLst>
            <pc:docMk/>
            <pc:sldMk cId="736553464" sldId="256"/>
            <ac:spMk id="14" creationId="{10672DEE-6292-4F32-8B0B-0D04C473C9A9}"/>
          </ac:spMkLst>
        </pc:spChg>
      </pc:sldChg>
      <pc:sldChg chg="modTransition">
        <pc:chgData name="Marie Price" userId="003b64ce-90bb-44e3-a6d2-e18483553f9f" providerId="ADAL" clId="{CFA8E552-E719-4B27-8678-A3014F792529}" dt="2021-12-22T12:56:27.624" v="68"/>
        <pc:sldMkLst>
          <pc:docMk/>
          <pc:sldMk cId="972193627" sldId="397"/>
        </pc:sldMkLst>
      </pc:sldChg>
      <pc:sldChg chg="modTransition">
        <pc:chgData name="Marie Price" userId="003b64ce-90bb-44e3-a6d2-e18483553f9f" providerId="ADAL" clId="{CFA8E552-E719-4B27-8678-A3014F792529}" dt="2021-12-22T12:57:20.402" v="69"/>
        <pc:sldMkLst>
          <pc:docMk/>
          <pc:sldMk cId="2285192266" sldId="424"/>
        </pc:sldMkLst>
      </pc:sldChg>
      <pc:sldChg chg="modNotesTx">
        <pc:chgData name="Marie Price" userId="003b64ce-90bb-44e3-a6d2-e18483553f9f" providerId="ADAL" clId="{CFA8E552-E719-4B27-8678-A3014F792529}" dt="2021-12-22T13:00:16.734" v="117" actId="20577"/>
        <pc:sldMkLst>
          <pc:docMk/>
          <pc:sldMk cId="3717805574" sldId="427"/>
        </pc:sldMkLst>
      </pc:sldChg>
      <pc:sldChg chg="modSp mod modNotesTx">
        <pc:chgData name="Marie Price" userId="003b64ce-90bb-44e3-a6d2-e18483553f9f" providerId="ADAL" clId="{CFA8E552-E719-4B27-8678-A3014F792529}" dt="2021-12-22T16:16:02.890" v="219" actId="20577"/>
        <pc:sldMkLst>
          <pc:docMk/>
          <pc:sldMk cId="3004216607" sldId="428"/>
        </pc:sldMkLst>
        <pc:spChg chg="mod">
          <ac:chgData name="Marie Price" userId="003b64ce-90bb-44e3-a6d2-e18483553f9f" providerId="ADAL" clId="{CFA8E552-E719-4B27-8678-A3014F792529}" dt="2021-12-22T16:16:02.890" v="219" actId="20577"/>
          <ac:spMkLst>
            <pc:docMk/>
            <pc:sldMk cId="3004216607" sldId="428"/>
            <ac:spMk id="3" creationId="{5AF5E68A-C769-4808-A0B5-0EB3CC1F9D21}"/>
          </ac:spMkLst>
        </pc:spChg>
      </pc:sldChg>
      <pc:sldChg chg="modTransition">
        <pc:chgData name="Marie Price" userId="003b64ce-90bb-44e3-a6d2-e18483553f9f" providerId="ADAL" clId="{CFA8E552-E719-4B27-8678-A3014F792529}" dt="2021-12-22T12:52:03.893" v="4"/>
        <pc:sldMkLst>
          <pc:docMk/>
          <pc:sldMk cId="937944572" sldId="429"/>
        </pc:sldMkLst>
      </pc:sldChg>
      <pc:sldChg chg="modNotesTx">
        <pc:chgData name="Marie Price" userId="003b64ce-90bb-44e3-a6d2-e18483553f9f" providerId="ADAL" clId="{CFA8E552-E719-4B27-8678-A3014F792529}" dt="2021-12-22T12:58:51.371" v="70" actId="6549"/>
        <pc:sldMkLst>
          <pc:docMk/>
          <pc:sldMk cId="3958914368" sldId="430"/>
        </pc:sldMkLst>
      </pc:sldChg>
      <pc:sldChg chg="modTransition">
        <pc:chgData name="Marie Price" userId="003b64ce-90bb-44e3-a6d2-e18483553f9f" providerId="ADAL" clId="{CFA8E552-E719-4B27-8678-A3014F792529}" dt="2021-12-22T12:55:28.740" v="67"/>
        <pc:sldMkLst>
          <pc:docMk/>
          <pc:sldMk cId="3684647470" sldId="431"/>
        </pc:sldMkLst>
      </pc:sldChg>
      <pc:sldChg chg="modSp mod">
        <pc:chgData name="Marie Price" userId="003b64ce-90bb-44e3-a6d2-e18483553f9f" providerId="ADAL" clId="{CFA8E552-E719-4B27-8678-A3014F792529}" dt="2021-12-22T16:19:31.270" v="232" actId="6549"/>
        <pc:sldMkLst>
          <pc:docMk/>
          <pc:sldMk cId="3137282603" sldId="432"/>
        </pc:sldMkLst>
        <pc:graphicFrameChg chg="mod modGraphic">
          <ac:chgData name="Marie Price" userId="003b64ce-90bb-44e3-a6d2-e18483553f9f" providerId="ADAL" clId="{CFA8E552-E719-4B27-8678-A3014F792529}" dt="2021-12-22T16:19:31.270" v="232" actId="6549"/>
          <ac:graphicFrameMkLst>
            <pc:docMk/>
            <pc:sldMk cId="3137282603" sldId="432"/>
            <ac:graphicFrameMk id="4" creationId="{58030CAD-4E62-4493-B2AF-D0B6753BE548}"/>
          </ac:graphicFrameMkLst>
        </pc:graphicFrameChg>
      </pc:sldChg>
    </pc:docChg>
  </pc:docChgLst>
  <pc:docChgLst>
    <pc:chgData name="Martin Hazlehurst" userId="S::martinhazlehurst@ageuksalford.org.uk::6d4778ea-6357-409d-8d3c-f6ddffd3d2a1" providerId="AD" clId="Web-{146BEB83-2E7F-15BD-783B-051B5801D295}"/>
    <pc:docChg chg="modSld">
      <pc:chgData name="Martin Hazlehurst" userId="S::martinhazlehurst@ageuksalford.org.uk::6d4778ea-6357-409d-8d3c-f6ddffd3d2a1" providerId="AD" clId="Web-{146BEB83-2E7F-15BD-783B-051B5801D295}" dt="2022-01-05T15:38:28.999" v="0"/>
      <pc:docMkLst>
        <pc:docMk/>
      </pc:docMkLst>
      <pc:sldChg chg="addSp">
        <pc:chgData name="Martin Hazlehurst" userId="S::martinhazlehurst@ageuksalford.org.uk::6d4778ea-6357-409d-8d3c-f6ddffd3d2a1" providerId="AD" clId="Web-{146BEB83-2E7F-15BD-783B-051B5801D295}" dt="2022-01-05T15:38:28.999" v="0"/>
        <pc:sldMkLst>
          <pc:docMk/>
          <pc:sldMk cId="736553464" sldId="256"/>
        </pc:sldMkLst>
        <pc:spChg chg="add">
          <ac:chgData name="Martin Hazlehurst" userId="S::martinhazlehurst@ageuksalford.org.uk::6d4778ea-6357-409d-8d3c-f6ddffd3d2a1" providerId="AD" clId="Web-{146BEB83-2E7F-15BD-783B-051B5801D295}" dt="2022-01-05T15:38:28.999" v="0"/>
          <ac:spMkLst>
            <pc:docMk/>
            <pc:sldMk cId="736553464" sldId="256"/>
            <ac:spMk id="2" creationId="{C863D332-1767-4AD2-ADE0-8FB3ACC2C16B}"/>
          </ac:spMkLst>
        </pc:spChg>
      </pc:sldChg>
    </pc:docChg>
  </pc:docChgLst>
  <pc:docChgLst>
    <pc:chgData name="Martin Hazlehurst" userId="S::martinhazlehurst@ageuksalford.org.uk::6d4778ea-6357-409d-8d3c-f6ddffd3d2a1" providerId="AD" clId="Web-{143A647D-8723-7E18-04E1-DFC08D100BAD}"/>
    <pc:docChg chg="modSld">
      <pc:chgData name="Martin Hazlehurst" userId="S::martinhazlehurst@ageuksalford.org.uk::6d4778ea-6357-409d-8d3c-f6ddffd3d2a1" providerId="AD" clId="Web-{143A647D-8723-7E18-04E1-DFC08D100BAD}" dt="2022-01-05T15:49:45.479" v="11"/>
      <pc:docMkLst>
        <pc:docMk/>
      </pc:docMkLst>
      <pc:sldChg chg="delSp modSp">
        <pc:chgData name="Martin Hazlehurst" userId="S::martinhazlehurst@ageuksalford.org.uk::6d4778ea-6357-409d-8d3c-f6ddffd3d2a1" providerId="AD" clId="Web-{143A647D-8723-7E18-04E1-DFC08D100BAD}" dt="2022-01-05T15:49:45.479" v="11"/>
        <pc:sldMkLst>
          <pc:docMk/>
          <pc:sldMk cId="736553464" sldId="256"/>
        </pc:sldMkLst>
        <pc:spChg chg="del mod">
          <ac:chgData name="Martin Hazlehurst" userId="S::martinhazlehurst@ageuksalford.org.uk::6d4778ea-6357-409d-8d3c-f6ddffd3d2a1" providerId="AD" clId="Web-{143A647D-8723-7E18-04E1-DFC08D100BAD}" dt="2022-01-05T15:49:45.479" v="11"/>
          <ac:spMkLst>
            <pc:docMk/>
            <pc:sldMk cId="736553464" sldId="256"/>
            <ac:spMk id="2" creationId="{C863D332-1767-4AD2-ADE0-8FB3ACC2C1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83CD8-3885-4344-9547-7C1E8C4914F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D720E-D3F1-43F9-8B46-9519D956A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7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is the Bitesize Training Series developed by Age Uk Salford and the Greater Manchester Nutrition and Hydration Programme:.</a:t>
            </a:r>
          </a:p>
          <a:p>
            <a:endParaRPr lang="en-GB"/>
          </a:p>
          <a:p>
            <a:r>
              <a:rPr lang="en-GB"/>
              <a:t>It is an Introduction to Nutrition and Hydration  in the Older Population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720E-D3F1-43F9-8B46-9519D956AB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2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Read the slide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720E-D3F1-43F9-8B46-9519D956AB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0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Format of the Bitesize series. There are 5 parts to this series</a:t>
            </a:r>
          </a:p>
          <a:p>
            <a:endParaRPr lang="en-GB" dirty="0"/>
          </a:p>
          <a:p>
            <a:r>
              <a:rPr lang="en-GB" b="1" dirty="0"/>
              <a:t>Read only the titles in each box and the note about malnutrition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720E-D3F1-43F9-8B46-9519D956AB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49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Read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D720E-D3F1-43F9-8B46-9519D956AB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31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slide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D720E-D3F1-43F9-8B46-9519D956AB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37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slide except the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720E-D3F1-43F9-8B46-9519D956AB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84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a number of reasons why older people become malnourished. Some examples include loneliness and not wanting to cook for one person. Poor oral health can impact on whether a person eats properly and poor mobility may make it difficult to access or prepare food independently.  There are some medical conditions that can prevent a person from eating and drinking well including Crohn's disease, Cancer and Dementia.  The good news is in many case it is preventable and treatable and not a natural consequence of old age.  It is important to remember that people can become malnourished if they don’t eat enough for 2-3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D720E-D3F1-43F9-8B46-9519D956AB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3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Here are your questions to reflect on your learning. Read the questions but not the options. When you are ready to move on click the mouse.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720E-D3F1-43F9-8B46-9519D956AB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0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Read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720E-D3F1-43F9-8B46-9519D956AB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8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ge Grap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66725" y="1520825"/>
            <a:ext cx="5618163" cy="755650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2060575"/>
            <a:ext cx="5618162" cy="1130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 descr="Age UK ILL Logo CMYK C RGB 900dpi 50mm">
            <a:extLst>
              <a:ext uri="{FF2B5EF4-FFF2-40B4-BE49-F238E27FC236}">
                <a16:creationId xmlns:a16="http://schemas.microsoft.com/office/drawing/2014/main" id="{8E3EA264-8B77-4B2F-9069-E72FD93799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5" y="359188"/>
            <a:ext cx="1100006" cy="61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0CAFC67B-74A0-454D-ABE0-759B4BD7B9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94" b="11248"/>
          <a:stretch/>
        </p:blipFill>
        <p:spPr>
          <a:xfrm>
            <a:off x="4572000" y="271363"/>
            <a:ext cx="1965176" cy="833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8CC6CD-C934-40BC-9AAE-EAFE71064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8" b="13931"/>
          <a:stretch/>
        </p:blipFill>
        <p:spPr>
          <a:xfrm>
            <a:off x="1907704" y="239670"/>
            <a:ext cx="2174787" cy="77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1A2600-DEA5-4F5D-BDD2-BE3AEECAC2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53882"/>
            <a:ext cx="1160536" cy="6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6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6103938" cy="889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1838" y="379413"/>
            <a:ext cx="1784350" cy="47783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79413"/>
            <a:ext cx="5202238" cy="4778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5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456"/>
            <a:ext cx="6103938" cy="889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7138988" cy="2520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1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05856"/>
            <a:ext cx="6103938" cy="889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7138988" cy="2520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492500" cy="36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2100" y="1536700"/>
            <a:ext cx="3494088" cy="36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2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6103938" cy="889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5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84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9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7200" y="1266825"/>
            <a:ext cx="8229600" cy="1588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13" descr="Stri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86513"/>
            <a:ext cx="82296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1275" y="6565900"/>
            <a:ext cx="1025525" cy="2921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100">
                <a:solidFill>
                  <a:srgbClr val="2D2F93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565900"/>
            <a:ext cx="658813" cy="2921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2D2F93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fld id="{2C7C5A65-3FCA-4654-8C39-26B9300279E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23950" y="6565900"/>
            <a:ext cx="3308350" cy="2921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2D2F93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6700"/>
            <a:ext cx="7138988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  <p:pic>
        <p:nvPicPr>
          <p:cNvPr id="11" name="Picture 10" descr="Age UK ILL Logo CMYK C RGB 900dpi 50mm">
            <a:extLst>
              <a:ext uri="{FF2B5EF4-FFF2-40B4-BE49-F238E27FC236}">
                <a16:creationId xmlns:a16="http://schemas.microsoft.com/office/drawing/2014/main" id="{01BD8B75-F595-47E2-AC80-C73C2839E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5" y="359188"/>
            <a:ext cx="1100006" cy="61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49CA76FC-9453-4E3B-BAB3-82198E781A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94" b="11248"/>
          <a:stretch/>
        </p:blipFill>
        <p:spPr>
          <a:xfrm>
            <a:off x="4572000" y="271363"/>
            <a:ext cx="1965176" cy="8337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DD89D6-0D4C-454D-B242-42AD1E8D2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8" b="13931"/>
          <a:stretch/>
        </p:blipFill>
        <p:spPr>
          <a:xfrm>
            <a:off x="1907704" y="239670"/>
            <a:ext cx="2174787" cy="773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563A03-519C-4BD1-A61D-D0ED94707E7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53882"/>
            <a:ext cx="1160536" cy="6686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  <a:ea typeface="+mn-ea"/>
          <a:cs typeface="+mn-cs"/>
        </a:defRPr>
      </a:lvl1pPr>
      <a:lvl2pPr marL="828675" indent="-28575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2pPr>
      <a:lvl3pPr marL="123666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3pPr>
      <a:lvl4pPr marL="16446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jpeg"/><Relationship Id="rId12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7.m4a"/><Relationship Id="rId7" Type="http://schemas.openxmlformats.org/officeDocument/2006/relationships/image" Target="../media/image18.jpeg"/><Relationship Id="rId12" Type="http://schemas.openxmlformats.org/officeDocument/2006/relationships/image" Target="../media/image9.png"/><Relationship Id="rId2" Type="http://schemas.microsoft.com/office/2007/relationships/media" Target="../media/media7.m4a"/><Relationship Id="rId1" Type="http://schemas.openxmlformats.org/officeDocument/2006/relationships/tags" Target="../tags/tag1.xml"/><Relationship Id="rId6" Type="http://schemas.openxmlformats.org/officeDocument/2006/relationships/image" Target="../media/image17.jpeg"/><Relationship Id="rId11" Type="http://schemas.microsoft.com/office/2007/relationships/hdphoto" Target="../media/hdphoto1.wdp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2.xml"/><Relationship Id="rId7" Type="http://schemas.openxmlformats.org/officeDocument/2006/relationships/slide" Target="slide1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12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hyperlink" Target="https://www.ageuk.org.uk/salford/about-us/improving-nutrition-and-hydration/bitesize-2/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076A72-8E22-45C8-AFFA-7D88B5CEF4FD}"/>
              </a:ext>
            </a:extLst>
          </p:cNvPr>
          <p:cNvSpPr/>
          <p:nvPr/>
        </p:nvSpPr>
        <p:spPr>
          <a:xfrm>
            <a:off x="251520" y="116632"/>
            <a:ext cx="8713787" cy="116554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37209D-649D-4636-A010-ACE46AD9F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66" y="290513"/>
            <a:ext cx="1112720" cy="570874"/>
          </a:xfrm>
          <a:prstGeom prst="rect">
            <a:avLst/>
          </a:prstGeom>
        </p:spPr>
      </p:pic>
      <p:pic>
        <p:nvPicPr>
          <p:cNvPr id="8" name="Picture 2" descr="Image result for greater manchester nutrition and hydration">
            <a:extLst>
              <a:ext uri="{FF2B5EF4-FFF2-40B4-BE49-F238E27FC236}">
                <a16:creationId xmlns:a16="http://schemas.microsoft.com/office/drawing/2014/main" id="{09C34A52-0CEC-46B3-9FEA-4BBC6592F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1" y="300604"/>
            <a:ext cx="1036762" cy="59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672DEE-6292-4F32-8B0B-0D04C473C9A9}"/>
              </a:ext>
            </a:extLst>
          </p:cNvPr>
          <p:cNvSpPr txBox="1"/>
          <p:nvPr/>
        </p:nvSpPr>
        <p:spPr>
          <a:xfrm>
            <a:off x="494863" y="850096"/>
            <a:ext cx="81542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Eat, Drink, Live Well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Bitesize Training Series</a:t>
            </a:r>
          </a:p>
          <a:p>
            <a:pPr lvl="0" algn="ctr">
              <a:defRPr/>
            </a:pPr>
            <a:r>
              <a:rPr lang="en-GB" sz="3200" b="1" dirty="0">
                <a:solidFill>
                  <a:srgbClr val="333399">
                    <a:lumMod val="75000"/>
                  </a:srgbClr>
                </a:solidFill>
              </a:rPr>
              <a:t>Introduction to </a:t>
            </a:r>
          </a:p>
          <a:p>
            <a:pPr lvl="0" algn="ctr">
              <a:defRPr/>
            </a:pPr>
            <a:r>
              <a:rPr lang="en-GB" sz="3200" b="1" dirty="0">
                <a:solidFill>
                  <a:srgbClr val="333399">
                    <a:lumMod val="75000"/>
                  </a:srgbClr>
                </a:solidFill>
              </a:rPr>
              <a:t>Nutrition and Hydration</a:t>
            </a:r>
          </a:p>
          <a:p>
            <a:pPr lvl="0" algn="ctr">
              <a:defRPr/>
            </a:pPr>
            <a:r>
              <a:rPr lang="en-GB" sz="3200" b="1" dirty="0">
                <a:solidFill>
                  <a:srgbClr val="333399">
                    <a:lumMod val="75000"/>
                  </a:srgbClr>
                </a:solidFill>
              </a:rPr>
              <a:t>in the Older Population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5B0AA5-80DD-45C8-920F-BD0B30EC5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9" name="Picture 8" descr="Age UK Salford Pledge- 10% Better Campaign">
            <a:extLst>
              <a:ext uri="{FF2B5EF4-FFF2-40B4-BE49-F238E27FC236}">
                <a16:creationId xmlns:a16="http://schemas.microsoft.com/office/drawing/2014/main" id="{7167BB36-7AB8-4AB5-B302-474EF7C9338A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12396" r="5689" b="12397"/>
          <a:stretch/>
        </p:blipFill>
        <p:spPr bwMode="auto">
          <a:xfrm>
            <a:off x="178692" y="203522"/>
            <a:ext cx="1638300" cy="744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655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379"/>
    </mc:Choice>
    <mc:Fallback xmlns="">
      <p:transition spd="slow" advClick="0" advTm="9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210A2-F509-4448-B0D0-575D56D91AD7}"/>
              </a:ext>
            </a:extLst>
          </p:cNvPr>
          <p:cNvSpPr/>
          <p:nvPr/>
        </p:nvSpPr>
        <p:spPr>
          <a:xfrm>
            <a:off x="1983270" y="337257"/>
            <a:ext cx="479745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" name="Picture 2" descr="Age UK Salford Pledge- 10% Better Campaign">
            <a:extLst>
              <a:ext uri="{FF2B5EF4-FFF2-40B4-BE49-F238E27FC236}">
                <a16:creationId xmlns:a16="http://schemas.microsoft.com/office/drawing/2014/main" id="{D446A86D-DB88-470B-BF6E-993DB10FAA7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12396" r="5689" b="12397"/>
          <a:stretch/>
        </p:blipFill>
        <p:spPr bwMode="auto">
          <a:xfrm>
            <a:off x="289414" y="273938"/>
            <a:ext cx="1638300" cy="744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41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5C3BA-B194-494D-A77E-69E8B4104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513" y="1294223"/>
            <a:ext cx="7772400" cy="1500187"/>
          </a:xfrm>
        </p:spPr>
        <p:txBody>
          <a:bodyPr/>
          <a:lstStyle/>
          <a:p>
            <a:r>
              <a:rPr lang="en-GB" sz="7200" dirty="0"/>
              <a:t>That’s right!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97F80-DE50-42C1-BA15-1D97ED596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759" y="1613720"/>
            <a:ext cx="2860728" cy="272230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6A06CF-A41A-4BF5-A51C-E19135928445}"/>
              </a:ext>
            </a:extLst>
          </p:cNvPr>
          <p:cNvSpPr txBox="1">
            <a:spLocks/>
          </p:cNvSpPr>
          <p:nvPr/>
        </p:nvSpPr>
        <p:spPr bwMode="auto">
          <a:xfrm>
            <a:off x="515836" y="4198400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D2F93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rgbClr val="2D2F93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2D2F93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2D2F93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2D2F93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2D2F93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2D2F93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2D2F93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2D2F93"/>
                </a:solidFill>
                <a:latin typeface="+mn-lt"/>
              </a:defRPr>
            </a:lvl9pPr>
          </a:lstStyle>
          <a:p>
            <a:r>
              <a:rPr lang="en-GB" sz="4000" kern="0" dirty="0"/>
              <a:t>Go to the </a:t>
            </a:r>
            <a:r>
              <a:rPr lang="en-GB" sz="4000" kern="0" dirty="0">
                <a:hlinkClick r:id="rId3" action="ppaction://hlinksldjump"/>
              </a:rPr>
              <a:t>next question</a:t>
            </a:r>
            <a:r>
              <a:rPr lang="en-GB" sz="4000" kern="0" dirty="0"/>
              <a:t> </a:t>
            </a:r>
          </a:p>
          <a:p>
            <a:r>
              <a:rPr lang="en-GB" sz="4000" kern="0" dirty="0"/>
              <a:t>Or if you have completed both questions, </a:t>
            </a:r>
            <a:r>
              <a:rPr lang="en-GB" sz="4000" kern="0" dirty="0">
                <a:hlinkClick r:id="rId4" action="ppaction://hlinksldjump"/>
              </a:rPr>
              <a:t>click here</a:t>
            </a:r>
            <a:endParaRPr lang="en-GB" sz="4000" kern="0" dirty="0"/>
          </a:p>
        </p:txBody>
      </p:sp>
      <p:pic>
        <p:nvPicPr>
          <p:cNvPr id="5" name="Picture 4" descr="Age UK Salford Pledge- 10% Better Campaign">
            <a:extLst>
              <a:ext uri="{FF2B5EF4-FFF2-40B4-BE49-F238E27FC236}">
                <a16:creationId xmlns:a16="http://schemas.microsoft.com/office/drawing/2014/main" id="{F0FD696B-29FC-4C02-8ABF-704A2355835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12396" r="5689" b="12397"/>
          <a:stretch/>
        </p:blipFill>
        <p:spPr bwMode="auto">
          <a:xfrm>
            <a:off x="241913" y="219801"/>
            <a:ext cx="1638300" cy="744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44CA2-BFFD-45DE-BEE1-ACBEEDE41575}"/>
              </a:ext>
            </a:extLst>
          </p:cNvPr>
          <p:cNvSpPr/>
          <p:nvPr/>
        </p:nvSpPr>
        <p:spPr>
          <a:xfrm>
            <a:off x="2003311" y="367325"/>
            <a:ext cx="479745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1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0C129-0760-4647-9B8C-03E059C52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680" y="1928813"/>
            <a:ext cx="4764087" cy="1500187"/>
          </a:xfrm>
        </p:spPr>
        <p:txBody>
          <a:bodyPr/>
          <a:lstStyle/>
          <a:p>
            <a:r>
              <a:rPr lang="en-GB" sz="5400" dirty="0"/>
              <a:t>That’s Wrong, </a:t>
            </a:r>
          </a:p>
          <a:p>
            <a:r>
              <a:rPr lang="en-GB" sz="5400" dirty="0"/>
              <a:t>try </a:t>
            </a:r>
            <a:r>
              <a:rPr lang="en-GB" sz="5400" dirty="0">
                <a:hlinkClick r:id="rId2" action="ppaction://hlinksldjump"/>
              </a:rPr>
              <a:t>again</a:t>
            </a:r>
            <a:r>
              <a:rPr lang="en-GB" sz="5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7D59A-6A03-4BE6-A748-A8FC3B2A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345" y="1450412"/>
            <a:ext cx="3166302" cy="3023266"/>
          </a:xfrm>
          <a:prstGeom prst="rect">
            <a:avLst/>
          </a:prstGeom>
        </p:spPr>
      </p:pic>
      <p:pic>
        <p:nvPicPr>
          <p:cNvPr id="4" name="Picture 3" descr="Age UK Salford Pledge- 10% Better Campaign">
            <a:extLst>
              <a:ext uri="{FF2B5EF4-FFF2-40B4-BE49-F238E27FC236}">
                <a16:creationId xmlns:a16="http://schemas.microsoft.com/office/drawing/2014/main" id="{FCA023BF-8A49-4538-8264-A838A0061E4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12396" r="5689" b="12397"/>
          <a:stretch/>
        </p:blipFill>
        <p:spPr bwMode="auto">
          <a:xfrm>
            <a:off x="170661" y="293293"/>
            <a:ext cx="1638300" cy="744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0D319B-AD8B-4597-81A2-18F5C2FEE2C9}"/>
              </a:ext>
            </a:extLst>
          </p:cNvPr>
          <p:cNvSpPr/>
          <p:nvPr/>
        </p:nvSpPr>
        <p:spPr>
          <a:xfrm>
            <a:off x="1918824" y="293293"/>
            <a:ext cx="479745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9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8948-F45F-467B-9AC4-7FF1172D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2776"/>
            <a:ext cx="8363272" cy="889000"/>
          </a:xfrm>
        </p:spPr>
        <p:txBody>
          <a:bodyPr/>
          <a:lstStyle/>
          <a:p>
            <a:r>
              <a:rPr lang="en-GB" sz="2400" b="1"/>
              <a:t>Welcome to the Nutrition and Hydration Bitesize series!</a:t>
            </a:r>
            <a:br>
              <a:rPr lang="en-GB" sz="2400"/>
            </a:br>
            <a:endParaRPr lang="en-GB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4B47-F297-4EA8-BA51-48BD30238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92" y="2060848"/>
            <a:ext cx="7859216" cy="4248472"/>
          </a:xfrm>
        </p:spPr>
        <p:txBody>
          <a:bodyPr/>
          <a:lstStyle/>
          <a:p>
            <a:pPr marL="0" indent="0"/>
            <a:r>
              <a:rPr lang="en-GB" dirty="0"/>
              <a:t>There are 5 parts in this series that will help you to:</a:t>
            </a:r>
          </a:p>
          <a:p>
            <a:pPr marL="0" indent="0"/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Recognise the risk factors and signs and symptoms of malnutrition and dehydration in older people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Identify ways to prevent malnutrition and dehydration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Give guidance to those at risk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There will be a 2-3 questions in each section to reflect on your learning.</a:t>
            </a:r>
          </a:p>
          <a:p>
            <a:pPr marL="0" indent="0"/>
            <a:endParaRPr lang="en-GB" dirty="0"/>
          </a:p>
          <a:p>
            <a:pPr marL="0" indent="0" algn="ctr"/>
            <a:r>
              <a:rPr lang="en-GB" sz="1600" b="1" dirty="0"/>
              <a:t>Each session will take less than 10 minutes and at the end of each Bitesize there will be a link to the next one.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6587E-CB2A-4725-B51B-E7C0F4E19052}"/>
              </a:ext>
            </a:extLst>
          </p:cNvPr>
          <p:cNvSpPr/>
          <p:nvPr/>
        </p:nvSpPr>
        <p:spPr>
          <a:xfrm>
            <a:off x="1763688" y="332656"/>
            <a:ext cx="479745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548E895-05AD-41A2-A323-A7F32F1054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6" name="Picture 5" descr="Age UK Salford Pledge- 10% Better Campaign">
            <a:extLst>
              <a:ext uri="{FF2B5EF4-FFF2-40B4-BE49-F238E27FC236}">
                <a16:creationId xmlns:a16="http://schemas.microsoft.com/office/drawing/2014/main" id="{31513A03-56A3-47A5-90B1-124FB9D29EE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12396" r="5689" b="12397"/>
          <a:stretch/>
        </p:blipFill>
        <p:spPr bwMode="auto">
          <a:xfrm>
            <a:off x="125388" y="343885"/>
            <a:ext cx="1638300" cy="744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79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610"/>
    </mc:Choice>
    <mc:Fallback xmlns="">
      <p:transition spd="slow" advClick="0" advTm="35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F2275-E0A8-4EBA-9954-1F79E5E9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31" y="1146648"/>
            <a:ext cx="6103938" cy="456952"/>
          </a:xfrm>
        </p:spPr>
        <p:txBody>
          <a:bodyPr/>
          <a:lstStyle/>
          <a:p>
            <a:pPr algn="ctr"/>
            <a:r>
              <a:rPr lang="en-GB" sz="2400"/>
              <a:t>Format of the Bitesize  series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030CAD-4E62-4493-B2AF-D0B6753BE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505907"/>
              </p:ext>
            </p:extLst>
          </p:nvPr>
        </p:nvGraphicFramePr>
        <p:xfrm>
          <a:off x="1474313" y="1504401"/>
          <a:ext cx="6103938" cy="4926965"/>
        </p:xfrm>
        <a:graphic>
          <a:graphicData uri="http://schemas.openxmlformats.org/drawingml/2006/table">
            <a:tbl>
              <a:tblPr firstRow="1" firstCol="1" bandRow="1"/>
              <a:tblGrid>
                <a:gridCol w="380356">
                  <a:extLst>
                    <a:ext uri="{9D8B030D-6E8A-4147-A177-3AD203B41FA5}">
                      <a16:colId xmlns:a16="http://schemas.microsoft.com/office/drawing/2014/main" val="2713702092"/>
                    </a:ext>
                  </a:extLst>
                </a:gridCol>
                <a:gridCol w="2304457">
                  <a:extLst>
                    <a:ext uri="{9D8B030D-6E8A-4147-A177-3AD203B41FA5}">
                      <a16:colId xmlns:a16="http://schemas.microsoft.com/office/drawing/2014/main" val="1556370693"/>
                    </a:ext>
                  </a:extLst>
                </a:gridCol>
                <a:gridCol w="3419125">
                  <a:extLst>
                    <a:ext uri="{9D8B030D-6E8A-4147-A177-3AD203B41FA5}">
                      <a16:colId xmlns:a16="http://schemas.microsoft.com/office/drawing/2014/main" val="2280085510"/>
                    </a:ext>
                  </a:extLst>
                </a:gridCol>
              </a:tblGrid>
              <a:tr h="1232261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rgbClr val="2D2F9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Introduction to Nutrition and Hydration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Aims of the Nutrition and Hydration Programme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Benefits of Good Nutrition and Hydration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Causes of Malnutrition and Dehydration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83264"/>
                  </a:ext>
                </a:extLst>
              </a:tr>
              <a:tr h="840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Introduction to Dehydration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Definition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Sign and Symptoms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Prevalence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consequences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23350"/>
                  </a:ext>
                </a:extLst>
              </a:tr>
              <a:tr h="413951">
                <a:tc>
                  <a:txBody>
                    <a:bodyPr/>
                    <a:lstStyle/>
                    <a:p>
                      <a:r>
                        <a:rPr lang="en-GB" sz="1400" b="1" kern="120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Drink Well: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4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Tips to prevent dehydration</a:t>
                      </a: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Recap signs and symptoms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Cs: Conversations, Check, Care.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61945"/>
                  </a:ext>
                </a:extLst>
              </a:tr>
              <a:tr h="821508">
                <a:tc>
                  <a:txBody>
                    <a:bodyPr/>
                    <a:lstStyle/>
                    <a:p>
                      <a:r>
                        <a:rPr lang="en-GB" sz="1400" b="1" kern="120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Introduction to Malnutrition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4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Definition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4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Prevalence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4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Sign and Symptoms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4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Why focus on malnutrition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361748"/>
                  </a:ext>
                </a:extLst>
              </a:tr>
              <a:tr h="1026884">
                <a:tc>
                  <a:txBody>
                    <a:bodyPr/>
                    <a:lstStyle/>
                    <a:p>
                      <a:r>
                        <a:rPr lang="en-GB" sz="14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Eat Well: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Tips to prevent malnutrition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Recap signs and symptoms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 Cs: Conversations, Check, Care.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Resources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Embedding the 3Cs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Final messages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Progression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064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D07C056-C0D5-4B49-A242-20CF373591EE}"/>
              </a:ext>
            </a:extLst>
          </p:cNvPr>
          <p:cNvSpPr txBox="1"/>
          <p:nvPr/>
        </p:nvSpPr>
        <p:spPr>
          <a:xfrm>
            <a:off x="323528" y="6381328"/>
            <a:ext cx="7380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en-GB" sz="2400"/>
              <a:t>*</a:t>
            </a:r>
            <a:r>
              <a:rPr lang="en-GB" sz="1800"/>
              <a:t>Malnutrition refers to </a:t>
            </a:r>
            <a:r>
              <a:rPr lang="en-GB" sz="1800" b="1"/>
              <a:t>‘undernutrition’ </a:t>
            </a:r>
            <a:r>
              <a:rPr lang="en-GB" sz="1800"/>
              <a:t>in older people.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39DF40-D879-4C5B-8BB8-3CEE870993D0}"/>
              </a:ext>
            </a:extLst>
          </p:cNvPr>
          <p:cNvSpPr/>
          <p:nvPr/>
        </p:nvSpPr>
        <p:spPr>
          <a:xfrm>
            <a:off x="1763688" y="332656"/>
            <a:ext cx="479745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C656F6E-DA0B-41DF-A9C9-BC9B430C5F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8" name="Picture 7" descr="Age UK Salford Pledge- 10% Better Campaign">
            <a:extLst>
              <a:ext uri="{FF2B5EF4-FFF2-40B4-BE49-F238E27FC236}">
                <a16:creationId xmlns:a16="http://schemas.microsoft.com/office/drawing/2014/main" id="{BEAEA131-27DA-405A-BE08-A3379C32216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12396" r="5689" b="12397"/>
          <a:stretch/>
        </p:blipFill>
        <p:spPr bwMode="auto">
          <a:xfrm>
            <a:off x="299767" y="310752"/>
            <a:ext cx="1638300" cy="744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728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51"/>
    </mc:Choice>
    <mc:Fallback xmlns="">
      <p:transition spd="slow" advClick="0" advTm="25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CFF626-BAAD-41A6-8D4D-70ED6E724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6711"/>
              </p:ext>
            </p:extLst>
          </p:nvPr>
        </p:nvGraphicFramePr>
        <p:xfrm>
          <a:off x="1163161" y="2615724"/>
          <a:ext cx="5727065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356870">
                  <a:extLst>
                    <a:ext uri="{9D8B030D-6E8A-4147-A177-3AD203B41FA5}">
                      <a16:colId xmlns:a16="http://schemas.microsoft.com/office/drawing/2014/main" val="1360870361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1338499887"/>
                    </a:ext>
                  </a:extLst>
                </a:gridCol>
                <a:gridCol w="3208020">
                  <a:extLst>
                    <a:ext uri="{9D8B030D-6E8A-4147-A177-3AD203B41FA5}">
                      <a16:colId xmlns:a16="http://schemas.microsoft.com/office/drawing/2014/main" val="822686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rgbClr val="2D2F9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Introduction to Nutrition and Hydration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</a:pPr>
                      <a:r>
                        <a:rPr lang="en-GB" sz="16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Aims of the Nutrition and Hydration Programme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</a:pPr>
                      <a:r>
                        <a:rPr lang="en-GB" sz="16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Benefits of Good Nutrition and Hydration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"/>
                      </a:pPr>
                      <a:r>
                        <a:rPr lang="en-GB" sz="16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Causes of Malnutrition and Dehydration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7129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25BC32C-AA48-44CE-BD6F-5EAFEFF3385C}"/>
              </a:ext>
            </a:extLst>
          </p:cNvPr>
          <p:cNvSpPr/>
          <p:nvPr/>
        </p:nvSpPr>
        <p:spPr>
          <a:xfrm>
            <a:off x="1763688" y="332656"/>
            <a:ext cx="479745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D899216-8058-4D12-BBC9-DB4A49E82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6" name="Picture 5" descr="Age UK Salford Pledge- 10% Better Campaign">
            <a:extLst>
              <a:ext uri="{FF2B5EF4-FFF2-40B4-BE49-F238E27FC236}">
                <a16:creationId xmlns:a16="http://schemas.microsoft.com/office/drawing/2014/main" id="{9170629F-A9CB-4ACD-B7CA-897F0D3C1DC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12396" r="5689" b="12397"/>
          <a:stretch/>
        </p:blipFill>
        <p:spPr bwMode="auto">
          <a:xfrm>
            <a:off x="125388" y="332656"/>
            <a:ext cx="1638300" cy="744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464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909"/>
    </mc:Choice>
    <mc:Fallback xmlns="">
      <p:transition spd="slow" advClick="0" advTm="13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B2AF-A39C-4117-B52C-47E38422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36" y="971841"/>
            <a:ext cx="8219256" cy="1232545"/>
          </a:xfrm>
        </p:spPr>
        <p:txBody>
          <a:bodyPr/>
          <a:lstStyle/>
          <a:p>
            <a:pPr algn="ctr"/>
            <a:r>
              <a:rPr lang="en-GB" b="1" dirty="0"/>
              <a:t>The Nutrition and Hydration Programme </a:t>
            </a:r>
            <a:br>
              <a:rPr lang="en-GB" b="1" dirty="0"/>
            </a:br>
            <a:r>
              <a:rPr lang="en-GB" sz="2000" b="1" dirty="0"/>
              <a:t>aims to reduce risk factors of malnutrition and dehydration through early intervention by: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EC0BF-872A-4738-9E8A-E35874929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3" y="2133224"/>
            <a:ext cx="8435280" cy="4509120"/>
          </a:xfrm>
        </p:spPr>
        <p:txBody>
          <a:bodyPr/>
          <a:lstStyle/>
          <a:p>
            <a:pPr hangingPunct="0">
              <a:buFont typeface="Wingdings" panose="05000000000000000000" pitchFamily="2" charset="2"/>
              <a:buChar char="Ø"/>
            </a:pPr>
            <a:r>
              <a:rPr lang="en-GB" sz="2000"/>
              <a:t>Helping carers and community workers </a:t>
            </a:r>
          </a:p>
          <a:p>
            <a:pPr marL="0" indent="0" hangingPunct="0"/>
            <a:r>
              <a:rPr lang="en-GB" sz="2000"/>
              <a:t>     to </a:t>
            </a:r>
            <a:r>
              <a:rPr lang="en-GB" sz="2000" b="1"/>
              <a:t>open up a conversation </a:t>
            </a:r>
            <a:r>
              <a:rPr lang="en-GB" sz="2000"/>
              <a:t>with an individual</a:t>
            </a:r>
          </a:p>
          <a:p>
            <a:pPr marL="0" indent="0" hangingPunct="0"/>
            <a:r>
              <a:rPr lang="en-GB" sz="2000"/>
              <a:t>     about appetite and unplanned weight loss.</a:t>
            </a:r>
          </a:p>
          <a:p>
            <a:pPr hangingPunct="0">
              <a:buFont typeface="Wingdings" panose="05000000000000000000" pitchFamily="2" charset="2"/>
              <a:buChar char="Ø"/>
            </a:pPr>
            <a:endParaRPr lang="en-GB" sz="2000"/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GB" sz="2000"/>
              <a:t>Using an innovative non-intrusive tool, </a:t>
            </a:r>
          </a:p>
          <a:p>
            <a:pPr marL="0" indent="0" hangingPunct="0"/>
            <a:r>
              <a:rPr lang="en-GB" sz="2000"/>
              <a:t>     the </a:t>
            </a:r>
            <a:r>
              <a:rPr lang="en-GB" sz="2000" b="1"/>
              <a:t>‘Paperweight Armband©’</a:t>
            </a:r>
            <a:r>
              <a:rPr lang="en-GB" sz="2000"/>
              <a:t>,</a:t>
            </a:r>
            <a:r>
              <a:rPr lang="en-GB" sz="2000" b="1"/>
              <a:t> </a:t>
            </a:r>
            <a:endParaRPr lang="en-GB" sz="2000"/>
          </a:p>
          <a:p>
            <a:pPr hangingPunct="0">
              <a:buFont typeface="Wingdings" panose="05000000000000000000" pitchFamily="2" charset="2"/>
              <a:buChar char="Ø"/>
            </a:pPr>
            <a:endParaRPr lang="en-GB" sz="2000"/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GB" sz="2000"/>
              <a:t>Using a </a:t>
            </a:r>
            <a:r>
              <a:rPr lang="en-GB" sz="2000" b="1"/>
              <a:t>‘Food First’ </a:t>
            </a:r>
            <a:r>
              <a:rPr lang="en-GB" sz="2000"/>
              <a:t>approach with those identified at risk	</a:t>
            </a:r>
          </a:p>
          <a:p>
            <a:pPr marL="0" indent="0" hangingPunct="0"/>
            <a:endParaRPr lang="en-GB" sz="2000">
              <a:solidFill>
                <a:srgbClr val="FF0000"/>
              </a:solidFill>
            </a:endParaRPr>
          </a:p>
          <a:p>
            <a:pPr marL="0" indent="0" hangingPunct="0"/>
            <a:endParaRPr lang="en-GB" sz="2000"/>
          </a:p>
          <a:p>
            <a:pPr marL="0" indent="0" hangingPunct="0"/>
            <a:endParaRPr lang="en-GB" sz="2000"/>
          </a:p>
          <a:p>
            <a:pPr marL="0" indent="0" hangingPunct="0"/>
            <a:endParaRPr lang="en-GB" sz="2000"/>
          </a:p>
          <a:p>
            <a:pPr marL="0" indent="0" hangingPunct="0"/>
            <a:endParaRPr lang="en-GB" sz="2000"/>
          </a:p>
          <a:p>
            <a:pPr hangingPunct="0"/>
            <a:r>
              <a:rPr lang="en-GB" sz="2000"/>
              <a:t> 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F3515-21FF-4883-9C6D-C751E14F6417}"/>
              </a:ext>
            </a:extLst>
          </p:cNvPr>
          <p:cNvPicPr/>
          <p:nvPr/>
        </p:nvPicPr>
        <p:blipFill rotWithShape="1">
          <a:blip r:embed="rId5"/>
          <a:srcRect l="15789" t="20682" r="19233" b="12547"/>
          <a:stretch/>
        </p:blipFill>
        <p:spPr bwMode="auto">
          <a:xfrm>
            <a:off x="7634164" y="92050"/>
            <a:ext cx="1420080" cy="839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FB7240-06F6-4A6C-9CE4-4D9A1AEFE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365" y="186416"/>
            <a:ext cx="1635770" cy="839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E358B8-8C47-448C-BD03-2CA2433B2C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3" t="9507" r="17429" b="23951"/>
          <a:stretch/>
        </p:blipFill>
        <p:spPr>
          <a:xfrm>
            <a:off x="5690672" y="3636327"/>
            <a:ext cx="1214147" cy="10213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A02377-4732-42B4-B38A-00F0B06E99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724" y="5191788"/>
            <a:ext cx="1011200" cy="1388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83B60C-BC14-43F7-9C94-504998C7C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4819" y="5390740"/>
            <a:ext cx="1138671" cy="14056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346504-69AE-4E76-89C9-301F383119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3928" y="5390740"/>
            <a:ext cx="1011200" cy="1449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C048B0-EA06-4481-A94D-F4B7CE1720A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988" y="2344439"/>
            <a:ext cx="1944216" cy="1021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B657C87-9069-4B1C-B95C-67F12E1819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13" name="Picture 12" descr="Age UK Salford Pledge- 10% Better Campaign">
            <a:extLst>
              <a:ext uri="{FF2B5EF4-FFF2-40B4-BE49-F238E27FC236}">
                <a16:creationId xmlns:a16="http://schemas.microsoft.com/office/drawing/2014/main" id="{B16CD6E1-6D29-4BDC-AFAF-6B96BB3EF242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12396" r="5689" b="12397"/>
          <a:stretch/>
        </p:blipFill>
        <p:spPr bwMode="auto">
          <a:xfrm>
            <a:off x="158838" y="242710"/>
            <a:ext cx="1638300" cy="744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21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422"/>
    </mc:Choice>
    <mc:Fallback xmlns="">
      <p:transition spd="slow" advClick="0" advTm="30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4D77-203C-4268-99E8-49D1D1AE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81" y="1317782"/>
            <a:ext cx="7560840" cy="566960"/>
          </a:xfrm>
          <a:solidFill>
            <a:schemeClr val="bg1"/>
          </a:solidFill>
        </p:spPr>
        <p:txBody>
          <a:bodyPr/>
          <a:lstStyle/>
          <a:p>
            <a:r>
              <a:rPr lang="en-GB" b="1"/>
              <a:t>Benefits of Good Nutrition and Hydration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115C8-D0A0-4F9E-BDE6-1EEB66721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113784"/>
            <a:ext cx="8136904" cy="4051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>
                <a:latin typeface="+mj-lt"/>
              </a:rPr>
              <a:t>Good nutrition and hydration contribute to good health and wellbeing.</a:t>
            </a:r>
          </a:p>
          <a:p>
            <a:pPr marL="0" indent="0"/>
            <a:endParaRPr lang="en-GB" sz="240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/>
              <a:t>When a person is not eating and drinking well, they are at risk of malnutrition and dehydration.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40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/>
              <a:t>Malnutrition and dehydration contribute to a range of adverse health issues, including those that compromise the immune system and impair the body’s ability to fight infection.</a:t>
            </a:r>
          </a:p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35BFD7-DAF4-44EB-BA4C-09EACD3F2925}"/>
              </a:ext>
            </a:extLst>
          </p:cNvPr>
          <p:cNvSpPr/>
          <p:nvPr/>
        </p:nvSpPr>
        <p:spPr>
          <a:xfrm>
            <a:off x="1907704" y="296652"/>
            <a:ext cx="479745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FD77D6C-245D-4F0F-96BC-5F22CFFDC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6" name="Picture 5" descr="Age UK Salford Pledge- 10% Better Campaign">
            <a:extLst>
              <a:ext uri="{FF2B5EF4-FFF2-40B4-BE49-F238E27FC236}">
                <a16:creationId xmlns:a16="http://schemas.microsoft.com/office/drawing/2014/main" id="{AC00B827-7BFD-4947-A91D-0814B56AC87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12396" r="5689" b="12397"/>
          <a:stretch/>
        </p:blipFill>
        <p:spPr bwMode="auto">
          <a:xfrm>
            <a:off x="269404" y="296652"/>
            <a:ext cx="1638300" cy="744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519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463"/>
    </mc:Choice>
    <mc:Fallback xmlns="">
      <p:transition spd="slow" advClick="0" advTm="26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3F2378-BA23-4A6A-9351-E680EAD0A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7" y="1412776"/>
            <a:ext cx="7128792" cy="4964074"/>
          </a:xfrm>
          <a:prstGeom prst="rect">
            <a:avLst/>
          </a:prstGeom>
        </p:spPr>
      </p:pic>
      <p:pic>
        <p:nvPicPr>
          <p:cNvPr id="4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E9B646-0AB6-4DBE-834E-5A55B372D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r="6001" b="4823"/>
          <a:stretch/>
        </p:blipFill>
        <p:spPr bwMode="auto">
          <a:xfrm>
            <a:off x="4901033" y="721446"/>
            <a:ext cx="3789142" cy="205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CBFDE9-EEC9-45E1-B3E8-CE5483898ED8}"/>
              </a:ext>
            </a:extLst>
          </p:cNvPr>
          <p:cNvPicPr/>
          <p:nvPr/>
        </p:nvPicPr>
        <p:blipFill rotWithShape="1">
          <a:blip r:embed="rId8"/>
          <a:srcRect l="15789" t="20682" r="19233" b="12547"/>
          <a:stretch/>
        </p:blipFill>
        <p:spPr bwMode="auto">
          <a:xfrm>
            <a:off x="7634164" y="92050"/>
            <a:ext cx="1420080" cy="839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ge UK Salford Pledge- 10% Better Campaign">
            <a:extLst>
              <a:ext uri="{FF2B5EF4-FFF2-40B4-BE49-F238E27FC236}">
                <a16:creationId xmlns:a16="http://schemas.microsoft.com/office/drawing/2014/main" id="{A7FF4387-89AD-457C-96E4-D36FA3BB1D96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12396" r="5689" b="12397"/>
          <a:stretch/>
        </p:blipFill>
        <p:spPr bwMode="auto">
          <a:xfrm>
            <a:off x="467544" y="186416"/>
            <a:ext cx="1638300" cy="744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A299A8-A74D-4A1E-B358-FD4508C2A813}"/>
              </a:ext>
            </a:extLst>
          </p:cNvPr>
          <p:cNvPicPr/>
          <p:nvPr/>
        </p:nvPicPr>
        <p:blipFill>
          <a:blip r:embed="rId10">
            <a:duotone>
              <a:prstClr val="black"/>
              <a:srgbClr val="00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80" y="2924175"/>
            <a:ext cx="3768884" cy="1318439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3946E0-43FA-4E42-807A-9BB1ADA725C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89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923"/>
    </mc:Choice>
    <mc:Fallback xmlns="">
      <p:transition spd="slow" advClick="0" advTm="50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2846-92CF-4A5A-910E-67E1D943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64" y="1196752"/>
            <a:ext cx="8192472" cy="528960"/>
          </a:xfrm>
          <a:solidFill>
            <a:schemeClr val="bg1"/>
          </a:solidFill>
        </p:spPr>
        <p:txBody>
          <a:bodyPr/>
          <a:lstStyle/>
          <a:p>
            <a:r>
              <a:rPr lang="en-GB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E66D7-352D-490B-8C23-54ABAB35F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057" y="1916832"/>
            <a:ext cx="8364179" cy="4392488"/>
          </a:xfrm>
        </p:spPr>
        <p:txBody>
          <a:bodyPr/>
          <a:lstStyle/>
          <a:p>
            <a:pPr>
              <a:buAutoNum type="arabicPeriod"/>
            </a:pPr>
            <a:r>
              <a:rPr lang="en-GB" b="1" dirty="0"/>
              <a:t>How long does it take an older person to become malnourished, if they do not eat enough?</a:t>
            </a:r>
          </a:p>
          <a:p>
            <a:pPr marL="0" indent="0"/>
            <a:endParaRPr lang="en-GB" sz="800" dirty="0"/>
          </a:p>
          <a:p>
            <a:pPr marL="0" indent="0">
              <a:lnSpc>
                <a:spcPct val="150000"/>
              </a:lnSpc>
            </a:pPr>
            <a:endParaRPr lang="en-GB" dirty="0"/>
          </a:p>
          <a:p>
            <a:pPr marL="0" indent="0">
              <a:lnSpc>
                <a:spcPct val="150000"/>
              </a:lnSpc>
            </a:pPr>
            <a:endParaRPr lang="en-GB" dirty="0"/>
          </a:p>
          <a:p>
            <a:pPr marL="0" indent="0">
              <a:lnSpc>
                <a:spcPct val="150000"/>
              </a:lnSpc>
            </a:pPr>
            <a:endParaRPr lang="en-GB" dirty="0"/>
          </a:p>
          <a:p>
            <a:pPr marL="0" indent="0"/>
            <a:endParaRPr lang="en-GB" sz="800" dirty="0"/>
          </a:p>
          <a:p>
            <a:pPr marL="0" indent="0"/>
            <a:r>
              <a:rPr lang="en-GB" b="1" dirty="0"/>
              <a:t>2. Why might an older person not eat and drink enough? </a:t>
            </a:r>
          </a:p>
          <a:p>
            <a:pPr marL="0" indent="0"/>
            <a:endParaRPr lang="en-GB" b="1" dirty="0"/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  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						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560B0-CB81-4FF7-AA8E-F5C580C05E1C}"/>
              </a:ext>
            </a:extLst>
          </p:cNvPr>
          <p:cNvSpPr/>
          <p:nvPr/>
        </p:nvSpPr>
        <p:spPr>
          <a:xfrm>
            <a:off x="1619672" y="258401"/>
            <a:ext cx="479745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C6720C9-DA27-4077-9719-9B275AF405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DCAFBE-3525-4123-A19F-F8EB46933198}"/>
              </a:ext>
            </a:extLst>
          </p:cNvPr>
          <p:cNvSpPr txBox="1"/>
          <p:nvPr/>
        </p:nvSpPr>
        <p:spPr>
          <a:xfrm>
            <a:off x="693173" y="2689122"/>
            <a:ext cx="118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 action="ppaction://hlinksldjump"/>
              </a:rPr>
              <a:t>2-3 hours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15731-961B-4E1F-B7B5-9BFDA5B596DD}"/>
              </a:ext>
            </a:extLst>
          </p:cNvPr>
          <p:cNvSpPr txBox="1"/>
          <p:nvPr/>
        </p:nvSpPr>
        <p:spPr>
          <a:xfrm>
            <a:off x="693173" y="3064908"/>
            <a:ext cx="118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7" action="ppaction://hlinksldjump"/>
              </a:rPr>
              <a:t>2-3 days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B2808-5549-4F07-A066-3310348A19BA}"/>
              </a:ext>
            </a:extLst>
          </p:cNvPr>
          <p:cNvSpPr txBox="1"/>
          <p:nvPr/>
        </p:nvSpPr>
        <p:spPr>
          <a:xfrm>
            <a:off x="693173" y="3429000"/>
            <a:ext cx="126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 action="ppaction://hlinksldjump"/>
              </a:rPr>
              <a:t>2-3 weeks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4AE0A-3B00-43CE-8D59-17C5E03BF70D}"/>
              </a:ext>
            </a:extLst>
          </p:cNvPr>
          <p:cNvSpPr txBox="1"/>
          <p:nvPr/>
        </p:nvSpPr>
        <p:spPr>
          <a:xfrm>
            <a:off x="695809" y="3799546"/>
            <a:ext cx="13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 action="ppaction://hlinksldjump"/>
              </a:rPr>
              <a:t>2-3 months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4C7D4-8C4A-4AF1-9056-BA3DCE5BA1DD}"/>
              </a:ext>
            </a:extLst>
          </p:cNvPr>
          <p:cNvSpPr txBox="1"/>
          <p:nvPr/>
        </p:nvSpPr>
        <p:spPr>
          <a:xfrm>
            <a:off x="421685" y="4683887"/>
            <a:ext cx="27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 action="ppaction://hlinksldjump"/>
              </a:rPr>
              <a:t>Because they are lonely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CD272D-C746-4445-BF0B-AFCC03C46C37}"/>
              </a:ext>
            </a:extLst>
          </p:cNvPr>
          <p:cNvSpPr txBox="1"/>
          <p:nvPr/>
        </p:nvSpPr>
        <p:spPr>
          <a:xfrm>
            <a:off x="421684" y="5496380"/>
            <a:ext cx="371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 action="ppaction://hlinksldjump"/>
              </a:rPr>
              <a:t>Because they have mobility issues  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F9B616-2A85-4398-AE0F-77CFD326F70C}"/>
              </a:ext>
            </a:extLst>
          </p:cNvPr>
          <p:cNvSpPr txBox="1"/>
          <p:nvPr/>
        </p:nvSpPr>
        <p:spPr>
          <a:xfrm>
            <a:off x="421685" y="5074128"/>
            <a:ext cx="371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 action="ppaction://hlinksldjump"/>
              </a:rPr>
              <a:t>Because they have an illness   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7C8CE4-F9AA-4744-BF36-5D22880FED4A}"/>
              </a:ext>
            </a:extLst>
          </p:cNvPr>
          <p:cNvSpPr txBox="1"/>
          <p:nvPr/>
        </p:nvSpPr>
        <p:spPr>
          <a:xfrm>
            <a:off x="438317" y="5897136"/>
            <a:ext cx="371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7" action="ppaction://hlinksldjump"/>
              </a:rPr>
              <a:t>All reasons are correct    </a:t>
            </a:r>
            <a:endParaRPr lang="en-GB" dirty="0"/>
          </a:p>
        </p:txBody>
      </p:sp>
      <p:pic>
        <p:nvPicPr>
          <p:cNvPr id="14" name="Picture 13" descr="Age UK Salford Pledge- 10% Better Campaign">
            <a:extLst>
              <a:ext uri="{FF2B5EF4-FFF2-40B4-BE49-F238E27FC236}">
                <a16:creationId xmlns:a16="http://schemas.microsoft.com/office/drawing/2014/main" id="{E0C71484-7E48-4F76-BEB4-D2C6AC4CAD79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12396" r="5689" b="12397"/>
          <a:stretch/>
        </p:blipFill>
        <p:spPr bwMode="auto">
          <a:xfrm>
            <a:off x="239660" y="329173"/>
            <a:ext cx="1638300" cy="744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78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F6A7-C9CC-4942-B5D8-6C90CB4D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31" y="1340768"/>
            <a:ext cx="6103938" cy="889000"/>
          </a:xfrm>
        </p:spPr>
        <p:txBody>
          <a:bodyPr/>
          <a:lstStyle/>
          <a:p>
            <a:pPr algn="ctr"/>
            <a:r>
              <a:rPr lang="en-GB" sz="4000" b="1"/>
              <a:t>Well done!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5E68A-C769-4808-A0B5-0EB3CC1F9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72" y="2039763"/>
            <a:ext cx="7704856" cy="1656184"/>
          </a:xfrm>
        </p:spPr>
        <p:txBody>
          <a:bodyPr/>
          <a:lstStyle/>
          <a:p>
            <a:pPr algn="ctr"/>
            <a:r>
              <a:rPr lang="en-GB" sz="3200" dirty="0"/>
              <a:t>You have completed Bitesize 1 – </a:t>
            </a:r>
          </a:p>
          <a:p>
            <a:pPr algn="ctr"/>
            <a:r>
              <a:rPr lang="en-GB" sz="3200" dirty="0"/>
              <a:t>‘Introduction to Nutrition and Hydration</a:t>
            </a:r>
            <a:endParaRPr lang="en-GB" sz="3600" dirty="0"/>
          </a:p>
          <a:p>
            <a:endParaRPr lang="en-GB" sz="3600" dirty="0"/>
          </a:p>
          <a:p>
            <a:pPr algn="ctr"/>
            <a:r>
              <a:rPr lang="en-GB" sz="2800" b="1" dirty="0"/>
              <a:t>To move onto Bitesize 2 –</a:t>
            </a:r>
          </a:p>
          <a:p>
            <a:pPr algn="ctr"/>
            <a:r>
              <a:rPr lang="en-GB" sz="2800" b="1" dirty="0"/>
              <a:t> ‘</a:t>
            </a:r>
            <a:r>
              <a:rPr lang="en-GB" sz="2800" dirty="0"/>
              <a:t>Introduction to Dehydration’</a:t>
            </a:r>
          </a:p>
          <a:p>
            <a:pPr algn="ctr"/>
            <a:r>
              <a:rPr lang="en-GB" sz="2800" dirty="0"/>
              <a:t>  follow the link here. </a:t>
            </a:r>
            <a:r>
              <a:rPr lang="en-GB" sz="2800" dirty="0">
                <a:solidFill>
                  <a:srgbClr val="FF0000"/>
                </a:solidFill>
                <a:hlinkClick r:id="rId5"/>
              </a:rPr>
              <a:t>Link here</a:t>
            </a:r>
            <a:endParaRPr lang="en-GB" sz="2800" dirty="0">
              <a:solidFill>
                <a:srgbClr val="FF0000"/>
              </a:solidFill>
            </a:endParaRPr>
          </a:p>
          <a:p>
            <a:pPr algn="ctr"/>
            <a:r>
              <a:rPr lang="en-GB" sz="2800" dirty="0">
                <a:solidFill>
                  <a:schemeClr val="accent2"/>
                </a:solidFill>
              </a:rPr>
              <a:t>Or press ‘Esc’ on your keyboard to finish</a:t>
            </a: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225706-CCC1-4E6D-B326-A5797A0518C4}"/>
              </a:ext>
            </a:extLst>
          </p:cNvPr>
          <p:cNvSpPr/>
          <p:nvPr/>
        </p:nvSpPr>
        <p:spPr>
          <a:xfrm>
            <a:off x="1835696" y="226705"/>
            <a:ext cx="479745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D32DD77-F3D6-4B9D-B2D9-E75A283617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6" name="Picture 5" descr="Age UK Salford Pledge- 10% Better Campaign">
            <a:extLst>
              <a:ext uri="{FF2B5EF4-FFF2-40B4-BE49-F238E27FC236}">
                <a16:creationId xmlns:a16="http://schemas.microsoft.com/office/drawing/2014/main" id="{10634BFE-30DC-4E6B-A99C-7E0304731818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12396" r="5689" b="12397"/>
          <a:stretch/>
        </p:blipFill>
        <p:spPr bwMode="auto">
          <a:xfrm>
            <a:off x="289414" y="273938"/>
            <a:ext cx="1638300" cy="744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421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600"/>
    </mc:Choice>
    <mc:Fallback xmlns="">
      <p:transition spd="slow" advClick="0" advTm="20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3"/>
</p:tagLst>
</file>

<file path=ppt/theme/theme1.xml><?xml version="1.0" encoding="utf-8"?>
<a:theme xmlns:a="http://schemas.openxmlformats.org/drawingml/2006/main" name="Pennine KPI's -18March 2014 D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chequer xmlns="4ad4d7b2-7045-4ea9-a938-49be9e853746">true</Exchequ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9B6D96CA3E8A4EA6264127CAE1E098" ma:contentTypeVersion="16" ma:contentTypeDescription="Create a new document." ma:contentTypeScope="" ma:versionID="fb3c9c456689f4079ee9ba389a9defc7">
  <xsd:schema xmlns:xsd="http://www.w3.org/2001/XMLSchema" xmlns:xs="http://www.w3.org/2001/XMLSchema" xmlns:p="http://schemas.microsoft.com/office/2006/metadata/properties" xmlns:ns2="4ad4d7b2-7045-4ea9-a938-49be9e853746" xmlns:ns3="fda73c0f-03a0-411e-a79f-292674d7878d" targetNamespace="http://schemas.microsoft.com/office/2006/metadata/properties" ma:root="true" ma:fieldsID="8409b65044dfa7abc9261a297f02de6c" ns2:_="" ns3:_="">
    <xsd:import namespace="4ad4d7b2-7045-4ea9-a938-49be9e853746"/>
    <xsd:import namespace="fda73c0f-03a0-411e-a79f-292674d7878d"/>
    <xsd:element name="properties">
      <xsd:complexType>
        <xsd:sequence>
          <xsd:element name="documentManagement">
            <xsd:complexType>
              <xsd:all>
                <xsd:element ref="ns2:Exchequ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4d7b2-7045-4ea9-a938-49be9e853746" elementFormDefault="qualified">
    <xsd:import namespace="http://schemas.microsoft.com/office/2006/documentManagement/types"/>
    <xsd:import namespace="http://schemas.microsoft.com/office/infopath/2007/PartnerControls"/>
    <xsd:element name="Exchequer" ma:index="2" nillable="true" ma:displayName="Exchequer" ma:default="1" ma:format="Dropdown" ma:internalName="Exchequer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Location" ma:index="12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73c0f-03a0-411e-a79f-292674d7878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24DD2D-7053-4413-867B-B1E9260ECD77}">
  <ds:schemaRefs>
    <ds:schemaRef ds:uri="4ad4d7b2-7045-4ea9-a938-49be9e853746"/>
    <ds:schemaRef ds:uri="fda73c0f-03a0-411e-a79f-292674d787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81B2EE-83B7-4075-AEDB-AD62D36461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473FCA-F2EF-4F63-88E8-CAF05E27A5D4}">
  <ds:schemaRefs>
    <ds:schemaRef ds:uri="4ad4d7b2-7045-4ea9-a938-49be9e853746"/>
    <ds:schemaRef ds:uri="fda73c0f-03a0-411e-a79f-292674d787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Pennine KPI's -18March 2014 D1</Template>
  <TotalTime>4251</TotalTime>
  <Words>754</Words>
  <Application>Microsoft Office PowerPoint</Application>
  <PresentationFormat>On-screen Show (4:3)</PresentationFormat>
  <Paragraphs>144</Paragraphs>
  <Slides>12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Pennine KPI's -18March 2014 D1</vt:lpstr>
      <vt:lpstr>PowerPoint Presentation</vt:lpstr>
      <vt:lpstr>Welcome to the Nutrition and Hydration Bitesize series! </vt:lpstr>
      <vt:lpstr>Format of the Bitesize  series</vt:lpstr>
      <vt:lpstr>PowerPoint Presentation</vt:lpstr>
      <vt:lpstr>The Nutrition and Hydration Programme  aims to reduce risk factors of malnutrition and dehydration through early intervention by: </vt:lpstr>
      <vt:lpstr>Benefits of Good Nutrition and Hydration</vt:lpstr>
      <vt:lpstr>PowerPoint Presentation</vt:lpstr>
      <vt:lpstr>Questions</vt:lpstr>
      <vt:lpstr>Well done!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Reflections</dc:title>
  <dc:creator>User</dc:creator>
  <cp:lastModifiedBy>Jane Bevan</cp:lastModifiedBy>
  <cp:revision>17</cp:revision>
  <cp:lastPrinted>2018-04-20T14:49:49Z</cp:lastPrinted>
  <dcterms:created xsi:type="dcterms:W3CDTF">2014-03-14T18:15:42Z</dcterms:created>
  <dcterms:modified xsi:type="dcterms:W3CDTF">2022-02-03T09:52:36Z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0x0101000E9B6D96CA3E8A4EA6264127CAE1E098</vt:lpwstr>
  </property>
</Properties>
</file>