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57" r:id="rId3"/>
  </p:sldMasterIdLst>
  <p:notesMasterIdLst>
    <p:notesMasterId r:id="rId37"/>
  </p:notesMasterIdLst>
  <p:handoutMasterIdLst>
    <p:handoutMasterId r:id="rId38"/>
  </p:handoutMasterIdLst>
  <p:sldIdLst>
    <p:sldId id="353" r:id="rId4"/>
    <p:sldId id="328" r:id="rId5"/>
    <p:sldId id="344" r:id="rId6"/>
    <p:sldId id="267" r:id="rId7"/>
    <p:sldId id="268" r:id="rId8"/>
    <p:sldId id="269" r:id="rId9"/>
    <p:sldId id="270" r:id="rId10"/>
    <p:sldId id="271" r:id="rId11"/>
    <p:sldId id="272" r:id="rId12"/>
    <p:sldId id="275" r:id="rId13"/>
    <p:sldId id="276" r:id="rId14"/>
    <p:sldId id="277" r:id="rId15"/>
    <p:sldId id="278" r:id="rId16"/>
    <p:sldId id="329" r:id="rId17"/>
    <p:sldId id="350" r:id="rId18"/>
    <p:sldId id="382" r:id="rId19"/>
    <p:sldId id="356" r:id="rId20"/>
    <p:sldId id="357" r:id="rId21"/>
    <p:sldId id="383" r:id="rId22"/>
    <p:sldId id="358" r:id="rId23"/>
    <p:sldId id="384" r:id="rId24"/>
    <p:sldId id="376" r:id="rId25"/>
    <p:sldId id="386" r:id="rId26"/>
    <p:sldId id="375" r:id="rId27"/>
    <p:sldId id="378" r:id="rId28"/>
    <p:sldId id="370" r:id="rId29"/>
    <p:sldId id="371" r:id="rId30"/>
    <p:sldId id="385" r:id="rId31"/>
    <p:sldId id="377" r:id="rId32"/>
    <p:sldId id="379" r:id="rId33"/>
    <p:sldId id="380" r:id="rId34"/>
    <p:sldId id="381" r:id="rId35"/>
    <p:sldId id="352" r:id="rId3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A876"/>
    <a:srgbClr val="486C9F"/>
    <a:srgbClr val="486C9C"/>
    <a:srgbClr val="4C6999"/>
    <a:srgbClr val="CAA97B"/>
    <a:srgbClr val="C8A97A"/>
    <a:srgbClr val="CAA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7691" autoAdjust="0"/>
  </p:normalViewPr>
  <p:slideViewPr>
    <p:cSldViewPr snapToGrid="0">
      <p:cViewPr varScale="1">
        <p:scale>
          <a:sx n="64" d="100"/>
          <a:sy n="64" d="100"/>
        </p:scale>
        <p:origin x="110" y="38"/>
      </p:cViewPr>
      <p:guideLst/>
    </p:cSldViewPr>
  </p:slideViewPr>
  <p:outlineViewPr>
    <p:cViewPr>
      <p:scale>
        <a:sx n="33" d="100"/>
        <a:sy n="33" d="100"/>
      </p:scale>
      <p:origin x="0" y="-9922"/>
    </p:cViewPr>
  </p:outlineViewPr>
  <p:notesTextViewPr>
    <p:cViewPr>
      <p:scale>
        <a:sx n="1" d="1"/>
        <a:sy n="1" d="1"/>
      </p:scale>
      <p:origin x="0" y="0"/>
    </p:cViewPr>
  </p:notesTextViewPr>
  <p:notesViewPr>
    <p:cSldViewPr snapToGrid="0">
      <p:cViewPr varScale="1">
        <p:scale>
          <a:sx n="63" d="100"/>
          <a:sy n="63" d="100"/>
        </p:scale>
        <p:origin x="167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58C5438-8421-4CEE-A9F5-95B92130B594}" type="datetimeFigureOut">
              <a:rPr lang="en-GB" smtClean="0"/>
              <a:t>17/05/2017</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27AB664-3059-47B2-8F69-3D76584D07AF}" type="slidenum">
              <a:rPr lang="en-GB" smtClean="0"/>
              <a:t>‹#›</a:t>
            </a:fld>
            <a:endParaRPr lang="en-GB"/>
          </a:p>
        </p:txBody>
      </p:sp>
    </p:spTree>
    <p:extLst>
      <p:ext uri="{BB962C8B-B14F-4D97-AF65-F5344CB8AC3E}">
        <p14:creationId xmlns:p14="http://schemas.microsoft.com/office/powerpoint/2010/main" val="147718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CDD3504-130D-4942-B817-524C7B52358C}" type="datetimeFigureOut">
              <a:rPr lang="en-GB" smtClean="0"/>
              <a:t>17/05/2017</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B6AB51B2-C77D-4093-864D-C59E2F114DA4}" type="slidenum">
              <a:rPr lang="en-GB" smtClean="0"/>
              <a:t>‹#›</a:t>
            </a:fld>
            <a:endParaRPr lang="en-GB"/>
          </a:p>
        </p:txBody>
      </p:sp>
    </p:spTree>
    <p:extLst>
      <p:ext uri="{BB962C8B-B14F-4D97-AF65-F5344CB8AC3E}">
        <p14:creationId xmlns:p14="http://schemas.microsoft.com/office/powerpoint/2010/main" val="404201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liament.uk/business/committees/committees-a-z/commons-select/international-development-committee/inquiries/parliament-2010/va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arliament.uk/business/committees/committees-a-z/commons-select/international-development-committee/inquiries/parliament-2010/va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panose="020B0604020202020204" pitchFamily="34" charset="0"/>
              </a:rPr>
              <a:t> http://www.parliament.uk/education/about-your-parliament/introduction/</a:t>
            </a:r>
          </a:p>
          <a:p>
            <a:pPr eaLnBrk="1" hangingPunct="1">
              <a:spcBef>
                <a:spcPct val="0"/>
              </a:spcBef>
            </a:pPr>
            <a:r>
              <a:rPr lang="en-GB" altLang="en-US" smtClean="0">
                <a:latin typeface="Arial" panose="020B0604020202020204" pitchFamily="34" charset="0"/>
              </a:rPr>
              <a:t>Stop at Your Voice</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1A7B01-5407-452C-A7EC-6DB815F1EA30}" type="slidenum">
              <a:rPr lang="en-GB" altLang="en-US" smtClean="0">
                <a:solidFill>
                  <a:srgbClr val="000000"/>
                </a:solidFill>
                <a:latin typeface="Calibri" panose="020F0502020204030204" pitchFamily="34" charset="0"/>
              </a:rPr>
              <a:pPr/>
              <a:t>3</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76373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C60302-416F-4F9B-9EB8-5363FC9FDEDF}" type="slidenum">
              <a:rPr lang="en-GB" altLang="en-US" smtClean="0">
                <a:latin typeface="Arial" panose="020B0604020202020204" pitchFamily="34" charset="0"/>
              </a:rPr>
              <a:pPr>
                <a:spcBef>
                  <a:spcPct val="0"/>
                </a:spcBef>
              </a:pPr>
              <a:t>13</a:t>
            </a:fld>
            <a:endParaRPr lang="en-GB" altLang="en-US" smtClean="0">
              <a:latin typeface="Arial" panose="020B0604020202020204" pitchFamily="34" charset="0"/>
            </a:endParaRPr>
          </a:p>
        </p:txBody>
      </p:sp>
    </p:spTree>
    <p:extLst>
      <p:ext uri="{BB962C8B-B14F-4D97-AF65-F5344CB8AC3E}">
        <p14:creationId xmlns:p14="http://schemas.microsoft.com/office/powerpoint/2010/main" val="273168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GB" altLang="en-US" b="1" smtClean="0">
                <a:ea typeface="Verdana" panose="020B0604030504040204" pitchFamily="34" charset="0"/>
                <a:cs typeface="Verdana" panose="020B0604030504040204" pitchFamily="34" charset="0"/>
              </a:rPr>
              <a:t>Select Committees</a:t>
            </a:r>
          </a:p>
          <a:p>
            <a:pPr eaLnBrk="1" hangingPunct="1"/>
            <a:r>
              <a:rPr lang="en-GB" altLang="en-US" smtClean="0">
                <a:ea typeface="Verdana" panose="020B0604030504040204" pitchFamily="34" charset="0"/>
                <a:cs typeface="Verdana" panose="020B0604030504040204" pitchFamily="34" charset="0"/>
              </a:rPr>
              <a:t>An inquiry will begin with the committee in question announcing the subject of an inquiry, and making a call to any groups or organisations with an interest in the inquiry subject to submit written evidence. In making the call for evidence, the committee will ask a number of questions that it wants groups to answer in their evidence. The call for evidence will also come with a deadline.</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After the deadline for written evidence, the committee will then call a selected number of people to give oral evidence in Parliament. We should emphasise the majority of people that submit written evidence do not get called to an oral evidence session due to the sheer number of people submitting evidence.</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The written and oral evidence will then be collated, which summarises the evidence received, and makes a number of recommendations. The report is then sent to the relevant Government department who will make a formal response.</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They are a great way for groups and organisations to give their views and experiences directly to Parliament.</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You may occasionally hear news reports refer to ‘an influential group of MPs’. These are usually Select Committees.  They can often have a direct influence on Government policies.</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b="1" smtClean="0">
                <a:ea typeface="Verdana" panose="020B0604030504040204" pitchFamily="34" charset="0"/>
                <a:cs typeface="Verdana" panose="020B0604030504040204" pitchFamily="34" charset="0"/>
              </a:rPr>
              <a:t>House of Lords Select Committees</a:t>
            </a:r>
            <a:r>
              <a:rPr lang="en-GB" altLang="en-US" smtClean="0">
                <a:ea typeface="Verdana" panose="020B0604030504040204" pitchFamily="34" charset="0"/>
                <a:cs typeface="Verdana" panose="020B0604030504040204" pitchFamily="34" charset="0"/>
              </a:rPr>
              <a:t> draw on the experience of their members to conduct internationally respected investigations into specialist public and policy issues. </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Unlike House of Commons committees, House of Lords committees take a broader, issues-focused perspective (eg communications, economic affairs, science and technology), not limited to the work of particular Government departments. </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b="1" smtClean="0">
                <a:ea typeface="Verdana" panose="020B0604030504040204" pitchFamily="34" charset="0"/>
                <a:cs typeface="Verdana" panose="020B0604030504040204" pitchFamily="34" charset="0"/>
              </a:rPr>
              <a:t>Membership</a:t>
            </a:r>
          </a:p>
          <a:p>
            <a:pPr eaLnBrk="1" hangingPunct="1"/>
            <a:r>
              <a:rPr lang="en-GB" altLang="en-US" smtClean="0">
                <a:ea typeface="Verdana" panose="020B0604030504040204" pitchFamily="34" charset="0"/>
                <a:cs typeface="Verdana" panose="020B0604030504040204" pitchFamily="34" charset="0"/>
              </a:rPr>
              <a:t>The majority of Commons Select Committee Chairs are now elected by their fellow MPs. </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This applies to departmental committees and the Environmental Audit, Political and Constitutional Reform, Procedure, Public Administration and Public Accounts committees.</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smtClean="0">
                <a:ea typeface="Verdana" panose="020B0604030504040204" pitchFamily="34" charset="0"/>
                <a:cs typeface="Verdana" panose="020B0604030504040204" pitchFamily="34" charset="0"/>
              </a:rPr>
              <a:t>The other Committee members are nominated by their party after internal party elections.</a:t>
            </a:r>
          </a:p>
          <a:p>
            <a:pPr eaLnBrk="1" hangingPunct="1"/>
            <a:endParaRPr lang="en-GB" altLang="en-US" smtClean="0">
              <a:ea typeface="Verdana" panose="020B0604030504040204" pitchFamily="34" charset="0"/>
              <a:cs typeface="Verdana" panose="020B0604030504040204" pitchFamily="34" charset="0"/>
            </a:endParaRPr>
          </a:p>
          <a:p>
            <a:pPr eaLnBrk="1" hangingPunct="1"/>
            <a:r>
              <a:rPr lang="en-GB" altLang="en-US" u="sng" smtClean="0">
                <a:hlinkClick r:id="rId3"/>
              </a:rPr>
              <a:t>http://www.parliament.uk/business/committees/committees-a-z/commons-select/international-development-committee/inquiries/parliament-2010/vaw/</a:t>
            </a:r>
            <a:endParaRPr lang="en-GB" altLang="en-US" smtClean="0"/>
          </a:p>
          <a:p>
            <a:pPr eaLnBrk="1" hangingPunct="1"/>
            <a:r>
              <a:rPr lang="en-GB" altLang="en-US" smtClean="0">
                <a:ea typeface="Verdana" panose="020B0604030504040204" pitchFamily="34" charset="0"/>
                <a:cs typeface="Verdana" panose="020B0604030504040204" pitchFamily="34" charset="0"/>
              </a:rPr>
              <a:t/>
            </a:r>
            <a:br>
              <a:rPr lang="en-GB" altLang="en-US" smtClean="0">
                <a:ea typeface="Verdana" panose="020B0604030504040204" pitchFamily="34" charset="0"/>
                <a:cs typeface="Verdana" panose="020B0604030504040204" pitchFamily="34" charset="0"/>
              </a:rPr>
            </a:br>
            <a:endParaRPr lang="en-GB" altLang="en-US" smtClean="0">
              <a:ea typeface="Verdana" panose="020B0604030504040204" pitchFamily="34" charset="0"/>
              <a:cs typeface="Verdana" panose="020B0604030504040204" pitchFamily="34" charset="0"/>
            </a:endParaRPr>
          </a:p>
          <a:p>
            <a:pPr eaLnBrk="1" hangingPunct="1"/>
            <a:endParaRPr lang="en-GB" altLang="en-US" smtClean="0">
              <a:ea typeface="Verdana" panose="020B0604030504040204" pitchFamily="34" charset="0"/>
              <a:cs typeface="Verdana" panose="020B0604030504040204" pitchFamily="34" charset="0"/>
            </a:endParaRPr>
          </a:p>
          <a:p>
            <a:pPr eaLnBrk="1" hangingPunct="1">
              <a:spcBef>
                <a:spcPct val="0"/>
              </a:spcBef>
            </a:pPr>
            <a:endParaRPr lang="en-GB" altLang="en-US" smtClean="0"/>
          </a:p>
          <a:p>
            <a:endParaRPr lang="en-GB" altLang="en-US" smtClean="0"/>
          </a:p>
        </p:txBody>
      </p:sp>
      <p:sp>
        <p:nvSpPr>
          <p:cNvPr id="4" name="Slide Number Placeholder 3"/>
          <p:cNvSpPr>
            <a:spLocks noGrp="1"/>
          </p:cNvSpPr>
          <p:nvPr>
            <p:ph type="sldNum" sz="quarter" idx="5"/>
          </p:nvPr>
        </p:nvSpPr>
        <p:spPr/>
        <p:txBody>
          <a:bodyPr/>
          <a:lstStyle/>
          <a:p>
            <a:pPr>
              <a:defRPr/>
            </a:pPr>
            <a:fld id="{FAAFB31F-3051-48D9-B7F9-2D81552CE278}"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78891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8295E8-E3B4-420A-A68B-FA2A5C0523B4}" type="slidenum">
              <a:rPr lang="en-GB" altLang="en-US" smtClean="0"/>
              <a:pPr/>
              <a:t>17</a:t>
            </a:fld>
            <a:endParaRPr lang="en-GB" altLang="en-US" smtClean="0"/>
          </a:p>
        </p:txBody>
      </p:sp>
    </p:spTree>
    <p:extLst>
      <p:ext uri="{BB962C8B-B14F-4D97-AF65-F5344CB8AC3E}">
        <p14:creationId xmlns:p14="http://schemas.microsoft.com/office/powerpoint/2010/main" val="162890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954D0D-F8D4-44F2-BF8E-509496192C90}" type="slidenum">
              <a:rPr lang="en-GB" altLang="en-US" smtClean="0"/>
              <a:pPr/>
              <a:t>18</a:t>
            </a:fld>
            <a:endParaRPr lang="en-GB" altLang="en-US" smtClean="0"/>
          </a:p>
        </p:txBody>
      </p:sp>
    </p:spTree>
    <p:extLst>
      <p:ext uri="{BB962C8B-B14F-4D97-AF65-F5344CB8AC3E}">
        <p14:creationId xmlns:p14="http://schemas.microsoft.com/office/powerpoint/2010/main" val="288809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GB" altLang="en-US" b="1" dirty="0" smtClean="0">
                <a:ea typeface="Verdana" panose="020B0604030504040204" pitchFamily="34" charset="0"/>
                <a:cs typeface="Verdana" panose="020B0604030504040204" pitchFamily="34" charset="0"/>
              </a:rPr>
              <a:t>Select Committees</a:t>
            </a:r>
          </a:p>
          <a:p>
            <a:pPr eaLnBrk="1" hangingPunct="1"/>
            <a:r>
              <a:rPr lang="en-GB" altLang="en-US" dirty="0" smtClean="0">
                <a:ea typeface="Verdana" panose="020B0604030504040204" pitchFamily="34" charset="0"/>
                <a:cs typeface="Verdana" panose="020B0604030504040204" pitchFamily="34" charset="0"/>
              </a:rPr>
              <a:t>An inquiry will begin with the committee in question announcing the subject of an inquiry, and making a call to any groups or organisations with an interest in the inquiry subject to submit written evidence. In making the call for evidence, the committee will ask a number of questions that it wants groups to answer in their evidence. The call for evidence will also come with a deadline.</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After the deadline for written evidence, the committee will then call a selected number of people to give oral evidence in Parliament. We should emphasise the majority of people that submit written evidence do not get called to an oral evidence session due to the sheer number of people submitting evidence.</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The written and oral evidence will then be collated, which summarises the evidence received, and makes a number of recommendations. The report is then sent to the relevant Government department who will make a formal response.</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They are a great way for groups and organisations to give their views and experiences directly to Parliament.</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You may occasionally hear news reports refer to ‘an influential group of MPs’. These are usually Select Committees.  They can often have a direct influence on Government policies.</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b="1" dirty="0" smtClean="0">
                <a:ea typeface="Verdana" panose="020B0604030504040204" pitchFamily="34" charset="0"/>
                <a:cs typeface="Verdana" panose="020B0604030504040204" pitchFamily="34" charset="0"/>
              </a:rPr>
              <a:t>House of Lords Select Committees</a:t>
            </a:r>
            <a:r>
              <a:rPr lang="en-GB" altLang="en-US" dirty="0" smtClean="0">
                <a:ea typeface="Verdana" panose="020B0604030504040204" pitchFamily="34" charset="0"/>
                <a:cs typeface="Verdana" panose="020B0604030504040204" pitchFamily="34" charset="0"/>
              </a:rPr>
              <a:t> draw on the experience of their members to conduct internationally respected investigations into specialist public and policy issues. </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Unlike House of Commons committees, House of Lords committees take a broader, issues-focused perspective (</a:t>
            </a:r>
            <a:r>
              <a:rPr lang="en-GB" altLang="en-US" dirty="0" err="1" smtClean="0">
                <a:ea typeface="Verdana" panose="020B0604030504040204" pitchFamily="34" charset="0"/>
                <a:cs typeface="Verdana" panose="020B0604030504040204" pitchFamily="34" charset="0"/>
              </a:rPr>
              <a:t>eg</a:t>
            </a:r>
            <a:r>
              <a:rPr lang="en-GB" altLang="en-US" dirty="0" smtClean="0">
                <a:ea typeface="Verdana" panose="020B0604030504040204" pitchFamily="34" charset="0"/>
                <a:cs typeface="Verdana" panose="020B0604030504040204" pitchFamily="34" charset="0"/>
              </a:rPr>
              <a:t> communications, economic affairs, science and technology), not limited to the work of particular Government departments. </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b="1" dirty="0" smtClean="0">
                <a:ea typeface="Verdana" panose="020B0604030504040204" pitchFamily="34" charset="0"/>
                <a:cs typeface="Verdana" panose="020B0604030504040204" pitchFamily="34" charset="0"/>
              </a:rPr>
              <a:t>Membership</a:t>
            </a:r>
          </a:p>
          <a:p>
            <a:pPr eaLnBrk="1" hangingPunct="1"/>
            <a:r>
              <a:rPr lang="en-GB" altLang="en-US" dirty="0" smtClean="0">
                <a:ea typeface="Verdana" panose="020B0604030504040204" pitchFamily="34" charset="0"/>
                <a:cs typeface="Verdana" panose="020B0604030504040204" pitchFamily="34" charset="0"/>
              </a:rPr>
              <a:t>The majority of Commons Select Committee Chairs are now elected by their fellow MPs. </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This applies to departmental committees and the Environmental Audit, Political and Constitutional Reform, Procedure, Public Administration and Public Accounts committees.</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dirty="0" smtClean="0">
                <a:ea typeface="Verdana" panose="020B0604030504040204" pitchFamily="34" charset="0"/>
                <a:cs typeface="Verdana" panose="020B0604030504040204" pitchFamily="34" charset="0"/>
              </a:rPr>
              <a:t>The other Committee members are nominated by their party after internal party elections.</a:t>
            </a:r>
          </a:p>
          <a:p>
            <a:pPr eaLnBrk="1" hangingPunct="1"/>
            <a:endParaRPr lang="en-GB" altLang="en-US" dirty="0" smtClean="0">
              <a:ea typeface="Verdana" panose="020B0604030504040204" pitchFamily="34" charset="0"/>
              <a:cs typeface="Verdana" panose="020B0604030504040204" pitchFamily="34" charset="0"/>
            </a:endParaRPr>
          </a:p>
          <a:p>
            <a:pPr eaLnBrk="1" hangingPunct="1"/>
            <a:r>
              <a:rPr lang="en-GB" altLang="en-US" u="sng" dirty="0" smtClean="0">
                <a:hlinkClick r:id="rId3"/>
              </a:rPr>
              <a:t>http://www.parliament.uk/business/committees/committees-a-z/commons-select/international-development-committee/inquiries/parliament-2010/vaw/</a:t>
            </a:r>
            <a:endParaRPr lang="en-GB" altLang="en-US" dirty="0" smtClean="0"/>
          </a:p>
          <a:p>
            <a:pPr eaLnBrk="1" hangingPunct="1"/>
            <a:r>
              <a:rPr lang="en-GB" altLang="en-US" dirty="0" smtClean="0">
                <a:ea typeface="Verdana" panose="020B0604030504040204" pitchFamily="34" charset="0"/>
                <a:cs typeface="Verdana" panose="020B0604030504040204" pitchFamily="34" charset="0"/>
              </a:rPr>
              <a:t/>
            </a:r>
            <a:br>
              <a:rPr lang="en-GB" altLang="en-US" dirty="0" smtClean="0">
                <a:ea typeface="Verdana" panose="020B0604030504040204" pitchFamily="34" charset="0"/>
                <a:cs typeface="Verdana" panose="020B0604030504040204" pitchFamily="34" charset="0"/>
              </a:rPr>
            </a:br>
            <a:endParaRPr lang="en-GB" altLang="en-US" dirty="0" smtClean="0">
              <a:ea typeface="Verdana" panose="020B0604030504040204" pitchFamily="34" charset="0"/>
              <a:cs typeface="Verdana" panose="020B0604030504040204" pitchFamily="34" charset="0"/>
            </a:endParaRPr>
          </a:p>
          <a:p>
            <a:pPr eaLnBrk="1" hangingPunct="1"/>
            <a:endParaRPr lang="en-GB" altLang="en-US" dirty="0" smtClean="0">
              <a:ea typeface="Verdana" panose="020B0604030504040204" pitchFamily="34" charset="0"/>
              <a:cs typeface="Verdana" panose="020B0604030504040204" pitchFamily="34" charset="0"/>
            </a:endParaRPr>
          </a:p>
          <a:p>
            <a:pPr eaLnBrk="1" hangingPunct="1">
              <a:spcBef>
                <a:spcPct val="0"/>
              </a:spcBef>
            </a:pPr>
            <a:endParaRPr lang="en-GB" altLang="en-US" dirty="0" smtClean="0"/>
          </a:p>
          <a:p>
            <a:endParaRPr lang="en-GB" altLang="en-US" dirty="0" smtClean="0"/>
          </a:p>
        </p:txBody>
      </p:sp>
      <p:sp>
        <p:nvSpPr>
          <p:cNvPr id="4" name="Slide Number Placeholder 3"/>
          <p:cNvSpPr>
            <a:spLocks noGrp="1"/>
          </p:cNvSpPr>
          <p:nvPr>
            <p:ph type="sldNum" sz="quarter" idx="5"/>
          </p:nvPr>
        </p:nvSpPr>
        <p:spPr/>
        <p:txBody>
          <a:bodyPr/>
          <a:lstStyle/>
          <a:p>
            <a:pPr>
              <a:defRPr/>
            </a:pPr>
            <a:fld id="{FAAFB31F-3051-48D9-B7F9-2D81552CE278}"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38223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97A81A-DFB8-44C4-9AF2-D9270B3748A7}" type="slidenum">
              <a:rPr lang="en-GB" altLang="en-US" smtClean="0">
                <a:solidFill>
                  <a:srgbClr val="000000"/>
                </a:solidFill>
              </a:rPr>
              <a:pPr/>
              <a:t>20</a:t>
            </a:fld>
            <a:endParaRPr lang="en-GB" altLang="en-US" smtClean="0">
              <a:solidFill>
                <a:srgbClr val="000000"/>
              </a:solidFill>
            </a:endParaRPr>
          </a:p>
        </p:txBody>
      </p:sp>
    </p:spTree>
    <p:extLst>
      <p:ext uri="{BB962C8B-B14F-4D97-AF65-F5344CB8AC3E}">
        <p14:creationId xmlns:p14="http://schemas.microsoft.com/office/powerpoint/2010/main" val="180050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97A81A-DFB8-44C4-9AF2-D9270B3748A7}" type="slidenum">
              <a:rPr lang="en-GB" altLang="en-US" smtClean="0">
                <a:solidFill>
                  <a:srgbClr val="000000"/>
                </a:solidFill>
              </a:rPr>
              <a:pPr/>
              <a:t>21</a:t>
            </a:fld>
            <a:endParaRPr lang="en-GB" altLang="en-US" smtClean="0">
              <a:solidFill>
                <a:srgbClr val="000000"/>
              </a:solidFill>
            </a:endParaRPr>
          </a:p>
        </p:txBody>
      </p:sp>
    </p:spTree>
    <p:extLst>
      <p:ext uri="{BB962C8B-B14F-4D97-AF65-F5344CB8AC3E}">
        <p14:creationId xmlns:p14="http://schemas.microsoft.com/office/powerpoint/2010/main" val="82107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C81A1597-000C-4FED-9013-6FA4A01DD0D2}"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275578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43CAFF-04BD-4BF3-969D-AF2BA646C01A}" type="slidenum">
              <a:rPr lang="en-GB" altLang="en-US" smtClean="0">
                <a:solidFill>
                  <a:prstClr val="black"/>
                </a:solidFill>
              </a:rPr>
              <a:pPr/>
              <a:t>24</a:t>
            </a:fld>
            <a:endParaRPr lang="en-GB" altLang="en-US" smtClean="0">
              <a:solidFill>
                <a:prstClr val="black"/>
              </a:solidFill>
            </a:endParaRPr>
          </a:p>
        </p:txBody>
      </p:sp>
    </p:spTree>
    <p:extLst>
      <p:ext uri="{BB962C8B-B14F-4D97-AF65-F5344CB8AC3E}">
        <p14:creationId xmlns:p14="http://schemas.microsoft.com/office/powerpoint/2010/main" val="128033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dirty="0" smtClean="0">
                <a:solidFill>
                  <a:srgbClr val="000000"/>
                </a:solidFill>
                <a:latin typeface="verdana" panose="020B0604030504040204" pitchFamily="34" charset="0"/>
              </a:rPr>
              <a:t>The EU Energy and Environment Sub-Committee is investigating the implications of Brexit for UK agriculture and food. </a:t>
            </a:r>
            <a:br>
              <a:rPr lang="en-GB" sz="1200" dirty="0" smtClean="0">
                <a:solidFill>
                  <a:srgbClr val="000000"/>
                </a:solidFill>
                <a:latin typeface="verdana" panose="020B0604030504040204" pitchFamily="34" charset="0"/>
              </a:rPr>
            </a:br>
            <a:r>
              <a:rPr lang="en-GB" sz="1200" dirty="0" smtClean="0">
                <a:solidFill>
                  <a:srgbClr val="000000"/>
                </a:solidFill>
                <a:latin typeface="verdana" panose="020B0604030504040204" pitchFamily="34" charset="0"/>
              </a:rPr>
              <a:t>The Committee will be taking evidence from key industry representatives, academic experts and Government in order to identify priorities for a post-Brexit relationship with the EU.</a:t>
            </a:r>
          </a:p>
          <a:p>
            <a:pPr fontAlgn="base"/>
            <a:r>
              <a:rPr lang="en-GB" sz="1200" dirty="0" smtClean="0">
                <a:solidFill>
                  <a:srgbClr val="000000"/>
                </a:solidFill>
                <a:latin typeface="verdana" panose="020B0604030504040204" pitchFamily="34" charset="0"/>
              </a:rPr>
              <a:t>The inquiry aims to inform the Government, the House and the wider public on the most important priorities for UK agriculture, in advance of the commencement of Brexit negotiations.</a:t>
            </a:r>
            <a:endParaRPr lang="en-GB" sz="1200" b="0" i="0" dirty="0" smtClean="0">
              <a:solidFill>
                <a:srgbClr val="000000"/>
              </a:solidFill>
              <a:effectLst/>
              <a:latin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B6AB51B2-C77D-4093-864D-C59E2F114DA4}" type="slidenum">
              <a:rPr lang="en-GB" smtClean="0"/>
              <a:t>27</a:t>
            </a:fld>
            <a:endParaRPr lang="en-GB"/>
          </a:p>
        </p:txBody>
      </p:sp>
    </p:spTree>
    <p:extLst>
      <p:ext uri="{BB962C8B-B14F-4D97-AF65-F5344CB8AC3E}">
        <p14:creationId xmlns:p14="http://schemas.microsoft.com/office/powerpoint/2010/main" val="388011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95ACF6-0E86-4AB7-A91B-1E68E3D66939}"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Lets remind ourselves of what Parliament is made up of</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There are three parts…</a:t>
            </a:r>
          </a:p>
        </p:txBody>
      </p:sp>
    </p:spTree>
    <p:extLst>
      <p:ext uri="{BB962C8B-B14F-4D97-AF65-F5344CB8AC3E}">
        <p14:creationId xmlns:p14="http://schemas.microsoft.com/office/powerpoint/2010/main" val="319370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AB51B2-C77D-4093-864D-C59E2F114DA4}"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66173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Feedback forms!</a:t>
            </a:r>
          </a:p>
          <a:p>
            <a:endParaRPr lang="en-GB" dirty="0"/>
          </a:p>
        </p:txBody>
      </p:sp>
      <p:sp>
        <p:nvSpPr>
          <p:cNvPr id="4" name="Slide Number Placeholder 3"/>
          <p:cNvSpPr>
            <a:spLocks noGrp="1"/>
          </p:cNvSpPr>
          <p:nvPr>
            <p:ph type="sldNum" sz="quarter" idx="10"/>
          </p:nvPr>
        </p:nvSpPr>
        <p:spPr/>
        <p:txBody>
          <a:bodyPr/>
          <a:lstStyle/>
          <a:p>
            <a:fld id="{DFBC9612-4429-4359-A559-C907620B7653}" type="slidenum">
              <a:rPr lang="en-GB" smtClean="0"/>
              <a:t>33</a:t>
            </a:fld>
            <a:endParaRPr lang="en-GB"/>
          </a:p>
        </p:txBody>
      </p:sp>
    </p:spTree>
    <p:extLst>
      <p:ext uri="{BB962C8B-B14F-4D97-AF65-F5344CB8AC3E}">
        <p14:creationId xmlns:p14="http://schemas.microsoft.com/office/powerpoint/2010/main" val="14134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420C96-7DE3-49A9-AC27-8592ED94488A}"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66981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4AE392-0624-463A-9EB9-2787F3CF2492}"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anose="020B0604020202020204" pitchFamily="34" charset="0"/>
              </a:rPr>
              <a:t>Legislation</a:t>
            </a:r>
            <a:r>
              <a:rPr lang="en-GB" altLang="en-US" smtClean="0">
                <a:latin typeface="Arial" panose="020B0604020202020204" pitchFamily="34" charset="0"/>
              </a:rPr>
              <a:t> must be approved by both houses (for the most part). Proposed legislation will go through the same stages/ levels of scrutiny in both houses.</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Both houses play a key role in this. </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Taxation: this is something that only the House of Commons is involved in. This is because (since 1911) only elected members have had a say in financial matters.</a:t>
            </a:r>
          </a:p>
        </p:txBody>
      </p:sp>
    </p:spTree>
    <p:extLst>
      <p:ext uri="{BB962C8B-B14F-4D97-AF65-F5344CB8AC3E}">
        <p14:creationId xmlns:p14="http://schemas.microsoft.com/office/powerpoint/2010/main" val="39096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A619AD-C938-49C7-AEA9-D43CFF3E3C0C}" type="slidenum">
              <a:rPr lang="en-GB" altLang="en-US" smtClean="0">
                <a:latin typeface="Calibri" panose="020F0502020204030204" pitchFamily="34" charset="0"/>
              </a:rPr>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8231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D5D509-DC1A-4286-B02A-90A503544505}" type="slidenum">
              <a:rPr lang="en-GB" altLang="en-US" smtClean="0">
                <a:latin typeface="Arial" panose="020B0604020202020204" pitchFamily="34" charset="0"/>
              </a:rPr>
              <a:pPr>
                <a:spcBef>
                  <a:spcPct val="0"/>
                </a:spcBef>
              </a:pPr>
              <a:t>9</a:t>
            </a:fld>
            <a:endParaRPr lang="en-GB" altLang="en-US" smtClean="0">
              <a:latin typeface="Arial" panose="020B0604020202020204" pitchFamily="34" charset="0"/>
            </a:endParaRPr>
          </a:p>
        </p:txBody>
      </p:sp>
    </p:spTree>
    <p:extLst>
      <p:ext uri="{BB962C8B-B14F-4D97-AF65-F5344CB8AC3E}">
        <p14:creationId xmlns:p14="http://schemas.microsoft.com/office/powerpoint/2010/main" val="289921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1EF53E-1C0F-42FB-97F7-3AC8BBD3243C}" type="slidenum">
              <a:rPr lang="en-GB" altLang="en-US" smtClean="0">
                <a:latin typeface="Calibri" panose="020F0502020204030204" pitchFamily="34" charset="0"/>
              </a:rPr>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72188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9CAEF1-C3D5-49C0-B763-6E5D62A2EC7C}" type="slidenum">
              <a:rPr lang="en-GB" altLang="en-US" smtClean="0">
                <a:latin typeface="Arial" panose="020B0604020202020204" pitchFamily="34" charset="0"/>
              </a:rPr>
              <a:pPr>
                <a:spcBef>
                  <a:spcPct val="0"/>
                </a:spcBef>
              </a:pPr>
              <a:t>11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264370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934A14-59B8-4B15-87D8-33F4EA4D3FA2}" type="slidenum">
              <a:rPr lang="en-GB" altLang="en-US" smtClean="0">
                <a:latin typeface="Calibri" panose="020F0502020204030204" pitchFamily="34" charset="0"/>
              </a:rPr>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7365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a:xfrm>
            <a:off x="749300" y="1356518"/>
            <a:ext cx="7976411" cy="627925"/>
          </a:xfrm>
          <a:prstGeom prst="rect">
            <a:avLst/>
          </a:prstGeom>
        </p:spPr>
        <p:txBody>
          <a:bodyPr/>
          <a:lstStyle>
            <a:lvl1pPr>
              <a:defRPr sz="3600" b="1">
                <a:solidFill>
                  <a:srgbClr val="486C9C"/>
                </a:solidFill>
              </a:defRPr>
            </a:lvl1pPr>
          </a:lstStyle>
          <a:p>
            <a:r>
              <a:rPr lang="en-US" dirty="0" smtClean="0"/>
              <a:t>Click to edit Master title style</a:t>
            </a:r>
            <a:endParaRPr lang="en-GB" dirty="0"/>
          </a:p>
        </p:txBody>
      </p:sp>
      <p:sp>
        <p:nvSpPr>
          <p:cNvPr id="23" name="Text Placeholder 22"/>
          <p:cNvSpPr>
            <a:spLocks noGrp="1"/>
          </p:cNvSpPr>
          <p:nvPr>
            <p:ph type="body" sz="quarter" idx="11"/>
          </p:nvPr>
        </p:nvSpPr>
        <p:spPr>
          <a:xfrm>
            <a:off x="749300" y="2146271"/>
            <a:ext cx="10223500" cy="528835"/>
          </a:xfrm>
          <a:prstGeom prst="rect">
            <a:avLst/>
          </a:prstGeom>
        </p:spPr>
        <p:txBody>
          <a:bodyPr/>
          <a:lstStyle>
            <a:lvl1pPr marL="0" indent="0">
              <a:buNone/>
              <a:defRPr sz="3200" b="1" baseline="0">
                <a:solidFill>
                  <a:srgbClr val="C9A876"/>
                </a:solidFill>
              </a:defRPr>
            </a:lvl1pPr>
          </a:lstStyle>
          <a:p>
            <a:pPr lvl="0"/>
            <a:r>
              <a:rPr lang="en-GB" dirty="0" smtClean="0"/>
              <a:t>Click to edit</a:t>
            </a:r>
            <a:endParaRPr lang="en-GB" dirty="0"/>
          </a:p>
        </p:txBody>
      </p:sp>
      <p:sp>
        <p:nvSpPr>
          <p:cNvPr id="25" name="Text Placeholder 24"/>
          <p:cNvSpPr>
            <a:spLocks noGrp="1"/>
          </p:cNvSpPr>
          <p:nvPr>
            <p:ph type="body" sz="quarter" idx="12"/>
          </p:nvPr>
        </p:nvSpPr>
        <p:spPr>
          <a:xfrm>
            <a:off x="749300" y="3293960"/>
            <a:ext cx="9080500" cy="2678113"/>
          </a:xfrm>
          <a:prstGeom prst="rect">
            <a:avLst/>
          </a:prstGeom>
        </p:spPr>
        <p:txBody>
          <a:bodyPr/>
          <a:lstStyle>
            <a:lvl1pPr>
              <a:defRPr sz="2000">
                <a:solidFill>
                  <a:srgbClr val="486C9C"/>
                </a:solidFill>
              </a:defRPr>
            </a:lvl1pPr>
          </a:lstStyle>
          <a:p>
            <a:pPr lvl="0"/>
            <a:r>
              <a:rPr lang="en-US" dirty="0" smtClean="0"/>
              <a:t>Click to edit Master text styles</a:t>
            </a:r>
          </a:p>
        </p:txBody>
      </p:sp>
    </p:spTree>
    <p:extLst>
      <p:ext uri="{BB962C8B-B14F-4D97-AF65-F5344CB8AC3E}">
        <p14:creationId xmlns:p14="http://schemas.microsoft.com/office/powerpoint/2010/main" val="38494508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6D9D7F71-2C9B-4C1B-A194-170BE6BFCB8E}" type="datetimeFigureOut">
              <a:rPr lang="en-GB"/>
              <a:pPr>
                <a:defRPr/>
              </a:pPr>
              <a:t>17/05/2017</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77D3D0E-6AE3-4995-A0DD-16D977B91803}" type="slidenum">
              <a:rPr lang="en-GB" altLang="en-US"/>
              <a:pPr>
                <a:defRPr/>
              </a:pPr>
              <a:t>‹#›</a:t>
            </a:fld>
            <a:endParaRPr lang="en-GB" altLang="en-US"/>
          </a:p>
        </p:txBody>
      </p:sp>
    </p:spTree>
    <p:extLst>
      <p:ext uri="{BB962C8B-B14F-4D97-AF65-F5344CB8AC3E}">
        <p14:creationId xmlns:p14="http://schemas.microsoft.com/office/powerpoint/2010/main" val="79360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51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a:xfrm>
            <a:off x="749300" y="1356518"/>
            <a:ext cx="7976411" cy="627925"/>
          </a:xfrm>
          <a:prstGeom prst="rect">
            <a:avLst/>
          </a:prstGeom>
        </p:spPr>
        <p:txBody>
          <a:bodyPr/>
          <a:lstStyle>
            <a:lvl1pPr>
              <a:defRPr sz="3600" b="1">
                <a:solidFill>
                  <a:srgbClr val="486C9C"/>
                </a:solidFill>
              </a:defRPr>
            </a:lvl1pPr>
          </a:lstStyle>
          <a:p>
            <a:r>
              <a:rPr lang="en-US" dirty="0" smtClean="0"/>
              <a:t>Click to edit Master title style</a:t>
            </a:r>
            <a:endParaRPr lang="en-GB" dirty="0"/>
          </a:p>
        </p:txBody>
      </p:sp>
      <p:sp>
        <p:nvSpPr>
          <p:cNvPr id="23" name="Text Placeholder 22"/>
          <p:cNvSpPr>
            <a:spLocks noGrp="1"/>
          </p:cNvSpPr>
          <p:nvPr>
            <p:ph type="body" sz="quarter" idx="11"/>
          </p:nvPr>
        </p:nvSpPr>
        <p:spPr>
          <a:xfrm>
            <a:off x="749300" y="2146271"/>
            <a:ext cx="10223500" cy="528835"/>
          </a:xfrm>
          <a:prstGeom prst="rect">
            <a:avLst/>
          </a:prstGeom>
        </p:spPr>
        <p:txBody>
          <a:bodyPr/>
          <a:lstStyle>
            <a:lvl1pPr marL="0" indent="0">
              <a:buNone/>
              <a:defRPr sz="3200" b="1" baseline="0">
                <a:solidFill>
                  <a:srgbClr val="C9A876"/>
                </a:solidFill>
              </a:defRPr>
            </a:lvl1pPr>
          </a:lstStyle>
          <a:p>
            <a:pPr lvl="0"/>
            <a:r>
              <a:rPr lang="en-GB" dirty="0" smtClean="0"/>
              <a:t>Click to edit</a:t>
            </a:r>
            <a:endParaRPr lang="en-GB" dirty="0"/>
          </a:p>
        </p:txBody>
      </p:sp>
      <p:sp>
        <p:nvSpPr>
          <p:cNvPr id="25" name="Text Placeholder 24"/>
          <p:cNvSpPr>
            <a:spLocks noGrp="1"/>
          </p:cNvSpPr>
          <p:nvPr>
            <p:ph type="body" sz="quarter" idx="12"/>
          </p:nvPr>
        </p:nvSpPr>
        <p:spPr>
          <a:xfrm>
            <a:off x="749300" y="3293960"/>
            <a:ext cx="9080500" cy="2678113"/>
          </a:xfrm>
          <a:prstGeom prst="rect">
            <a:avLst/>
          </a:prstGeom>
        </p:spPr>
        <p:txBody>
          <a:bodyPr/>
          <a:lstStyle>
            <a:lvl1pPr>
              <a:defRPr sz="2000">
                <a:solidFill>
                  <a:srgbClr val="486C9C"/>
                </a:solidFill>
              </a:defRPr>
            </a:lvl1pPr>
          </a:lstStyle>
          <a:p>
            <a:pPr lvl="0"/>
            <a:r>
              <a:rPr lang="en-US" dirty="0" smtClean="0"/>
              <a:t>Click to edit Master text styles</a:t>
            </a:r>
          </a:p>
        </p:txBody>
      </p:sp>
    </p:spTree>
    <p:extLst>
      <p:ext uri="{BB962C8B-B14F-4D97-AF65-F5344CB8AC3E}">
        <p14:creationId xmlns:p14="http://schemas.microsoft.com/office/powerpoint/2010/main" val="4137697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481138"/>
            <a:ext cx="109728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605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Line 4"/>
          <p:cNvSpPr>
            <a:spLocks noChangeShapeType="1"/>
          </p:cNvSpPr>
          <p:nvPr userDrawn="1"/>
        </p:nvSpPr>
        <p:spPr bwMode="auto">
          <a:xfrm>
            <a:off x="1320800" y="2514600"/>
            <a:ext cx="10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800"/>
          </a:p>
        </p:txBody>
      </p:sp>
      <p:sp>
        <p:nvSpPr>
          <p:cNvPr id="2" name="Title 1"/>
          <p:cNvSpPr>
            <a:spLocks noGrp="1"/>
          </p:cNvSpPr>
          <p:nvPr>
            <p:ph type="title"/>
          </p:nvPr>
        </p:nvSpPr>
        <p:spPr>
          <a:xfrm>
            <a:off x="1206501" y="2165350"/>
            <a:ext cx="10274300" cy="27305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19217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a:xfrm>
            <a:off x="749300" y="1356518"/>
            <a:ext cx="7976411" cy="627925"/>
          </a:xfrm>
          <a:prstGeom prst="rect">
            <a:avLst/>
          </a:prstGeom>
        </p:spPr>
        <p:txBody>
          <a:bodyPr/>
          <a:lstStyle>
            <a:lvl1pPr>
              <a:defRPr sz="3600" b="1">
                <a:solidFill>
                  <a:srgbClr val="486C9C"/>
                </a:solidFill>
              </a:defRPr>
            </a:lvl1pPr>
          </a:lstStyle>
          <a:p>
            <a:r>
              <a:rPr lang="en-US" dirty="0"/>
              <a:t>Click to edit Master title style</a:t>
            </a:r>
            <a:endParaRPr lang="en-GB" dirty="0"/>
          </a:p>
        </p:txBody>
      </p:sp>
      <p:sp>
        <p:nvSpPr>
          <p:cNvPr id="23" name="Text Placeholder 22"/>
          <p:cNvSpPr>
            <a:spLocks noGrp="1"/>
          </p:cNvSpPr>
          <p:nvPr>
            <p:ph type="body" sz="quarter" idx="11"/>
          </p:nvPr>
        </p:nvSpPr>
        <p:spPr>
          <a:xfrm>
            <a:off x="749300" y="2146271"/>
            <a:ext cx="10223500" cy="528835"/>
          </a:xfrm>
          <a:prstGeom prst="rect">
            <a:avLst/>
          </a:prstGeom>
        </p:spPr>
        <p:txBody>
          <a:bodyPr/>
          <a:lstStyle>
            <a:lvl1pPr marL="0" indent="0">
              <a:buNone/>
              <a:defRPr sz="3200" b="1" baseline="0">
                <a:solidFill>
                  <a:srgbClr val="C9A876"/>
                </a:solidFill>
              </a:defRPr>
            </a:lvl1pPr>
          </a:lstStyle>
          <a:p>
            <a:pPr lvl="0"/>
            <a:r>
              <a:rPr lang="en-GB" dirty="0"/>
              <a:t>Click to edit</a:t>
            </a:r>
          </a:p>
        </p:txBody>
      </p:sp>
      <p:sp>
        <p:nvSpPr>
          <p:cNvPr id="25" name="Text Placeholder 24"/>
          <p:cNvSpPr>
            <a:spLocks noGrp="1"/>
          </p:cNvSpPr>
          <p:nvPr>
            <p:ph type="body" sz="quarter" idx="12"/>
          </p:nvPr>
        </p:nvSpPr>
        <p:spPr>
          <a:xfrm>
            <a:off x="749300" y="3293960"/>
            <a:ext cx="9080500" cy="2678113"/>
          </a:xfrm>
          <a:prstGeom prst="rect">
            <a:avLst/>
          </a:prstGeom>
        </p:spPr>
        <p:txBody>
          <a:bodyPr/>
          <a:lstStyle>
            <a:lvl1pPr>
              <a:defRPr sz="2000">
                <a:solidFill>
                  <a:srgbClr val="486C9C"/>
                </a:solidFill>
              </a:defRPr>
            </a:lvl1pPr>
          </a:lstStyle>
          <a:p>
            <a:pPr lvl="0"/>
            <a:r>
              <a:rPr lang="en-US" dirty="0"/>
              <a:t>Click to edit Master text styles</a:t>
            </a:r>
          </a:p>
        </p:txBody>
      </p:sp>
    </p:spTree>
    <p:extLst>
      <p:ext uri="{BB962C8B-B14F-4D97-AF65-F5344CB8AC3E}">
        <p14:creationId xmlns:p14="http://schemas.microsoft.com/office/powerpoint/2010/main" val="242229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818635D5-2FD7-4A6D-8B8A-2C5AAB7164FC}" type="datetimeFigureOut">
              <a:rPr lang="en-GB">
                <a:solidFill>
                  <a:prstClr val="black"/>
                </a:solidFill>
              </a:rPr>
              <a:pPr>
                <a:defRPr/>
              </a:pPr>
              <a:t>17/05/2017</a:t>
            </a:fld>
            <a:endParaRPr lang="en-GB">
              <a:solidFill>
                <a:prstClr val="black"/>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DEE9621F-9A3F-4B7D-BB31-4441A83DAFEF}"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5668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FFCC00"/>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3144838"/>
            <a:ext cx="12192000" cy="93662"/>
          </a:xfrm>
          <a:prstGeom prst="rect">
            <a:avLst/>
          </a:prstGeom>
          <a:solidFill>
            <a:srgbClr val="009F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endParaRPr lang="en-US" altLang="en-US">
              <a:solidFill>
                <a:prstClr val="black"/>
              </a:solidFill>
            </a:endParaRPr>
          </a:p>
        </p:txBody>
      </p:sp>
      <p:sp>
        <p:nvSpPr>
          <p:cNvPr id="5" name="Rectangle 4"/>
          <p:cNvSpPr>
            <a:spLocks noChangeArrowheads="1"/>
          </p:cNvSpPr>
          <p:nvPr userDrawn="1"/>
        </p:nvSpPr>
        <p:spPr bwMode="auto">
          <a:xfrm>
            <a:off x="0" y="0"/>
            <a:ext cx="12192000" cy="1196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endParaRPr lang="en-US" altLang="en-US">
              <a:solidFill>
                <a:prstClr val="black"/>
              </a:solidFill>
            </a:endParaRPr>
          </a:p>
        </p:txBody>
      </p:sp>
      <p:pic>
        <p:nvPicPr>
          <p:cNvPr id="6" name="Picture 16" descr="Westminster-bridge-bw-cropp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22625"/>
            <a:ext cx="12192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logo-new-smll"/>
          <p:cNvPicPr>
            <a:picLocks noChangeAspect="1" noChangeArrowheads="1"/>
          </p:cNvPicPr>
          <p:nvPr userDrawn="1"/>
        </p:nvPicPr>
        <p:blipFill>
          <a:blip r:embed="rId3">
            <a:extLst>
              <a:ext uri="{28A0092B-C50C-407E-A947-70E740481C1C}">
                <a14:useLocalDpi xmlns:a14="http://schemas.microsoft.com/office/drawing/2010/main" val="0"/>
              </a:ext>
            </a:extLst>
          </a:blip>
          <a:srcRect t="40038"/>
          <a:stretch>
            <a:fillRect/>
          </a:stretch>
        </p:blipFill>
        <p:spPr bwMode="auto">
          <a:xfrm>
            <a:off x="9080500" y="314325"/>
            <a:ext cx="2722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ctrTitle"/>
          </p:nvPr>
        </p:nvSpPr>
        <p:spPr>
          <a:xfrm>
            <a:off x="1" y="2130425"/>
            <a:ext cx="4847167" cy="1011238"/>
          </a:xfrm>
          <a:prstGeom prst="rect">
            <a:avLst/>
          </a:prstGeom>
        </p:spPr>
        <p:txBody>
          <a:bodyPr/>
          <a:lstStyle>
            <a:lvl1pPr>
              <a:defRPr sz="3700" b="1"/>
            </a:lvl1pPr>
          </a:lstStyle>
          <a:p>
            <a:r>
              <a:rPr lang="en-GB"/>
              <a:t>Click to edit Master title style</a:t>
            </a:r>
          </a:p>
        </p:txBody>
      </p:sp>
      <p:sp>
        <p:nvSpPr>
          <p:cNvPr id="4102" name="Rectangle 6"/>
          <p:cNvSpPr>
            <a:spLocks noGrp="1" noChangeArrowheads="1"/>
          </p:cNvSpPr>
          <p:nvPr>
            <p:ph type="subTitle" idx="1"/>
          </p:nvPr>
        </p:nvSpPr>
        <p:spPr>
          <a:xfrm>
            <a:off x="4078818" y="2100263"/>
            <a:ext cx="7632700" cy="1008062"/>
          </a:xfrm>
          <a:prstGeom prst="rect">
            <a:avLst/>
          </a:prstGeom>
        </p:spPr>
        <p:txBody>
          <a:bodyPr/>
          <a:lstStyle>
            <a:lvl1pPr marL="0" indent="0">
              <a:buFont typeface="Arial" charset="0"/>
              <a:buNone/>
              <a:defRPr sz="3700">
                <a:solidFill>
                  <a:schemeClr val="bg1"/>
                </a:solidFill>
              </a:defRPr>
            </a:lvl1pPr>
          </a:lstStyle>
          <a:p>
            <a:r>
              <a:rPr lang="en-GB"/>
              <a:t>Click to edit Master subtitle style</a:t>
            </a:r>
          </a:p>
        </p:txBody>
      </p:sp>
    </p:spTree>
    <p:extLst>
      <p:ext uri="{BB962C8B-B14F-4D97-AF65-F5344CB8AC3E}">
        <p14:creationId xmlns:p14="http://schemas.microsoft.com/office/powerpoint/2010/main" val="38351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079157"/>
          </a:xfrm>
          <a:prstGeom prst="rect">
            <a:avLst/>
          </a:prstGeom>
          <a:solidFill>
            <a:srgbClr val="486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636098"/>
            <a:ext cx="12192000" cy="936909"/>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453" y="365504"/>
            <a:ext cx="3186012" cy="431088"/>
          </a:xfrm>
          <a:prstGeom prst="rect">
            <a:avLst/>
          </a:prstGeom>
        </p:spPr>
      </p:pic>
    </p:spTree>
    <p:extLst>
      <p:ext uri="{BB962C8B-B14F-4D97-AF65-F5344CB8AC3E}">
        <p14:creationId xmlns:p14="http://schemas.microsoft.com/office/powerpoint/2010/main" val="32482775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079157"/>
          </a:xfrm>
          <a:prstGeom prst="rect">
            <a:avLst/>
          </a:prstGeom>
          <a:solidFill>
            <a:srgbClr val="486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userDrawn="1"/>
        </p:nvSpPr>
        <p:spPr>
          <a:xfrm>
            <a:off x="8896865" y="583909"/>
            <a:ext cx="2751353" cy="253916"/>
          </a:xfrm>
          <a:prstGeom prst="rect">
            <a:avLst/>
          </a:prstGeom>
          <a:noFill/>
        </p:spPr>
        <p:txBody>
          <a:bodyPr wrap="square" rtlCol="0">
            <a:spAutoFit/>
          </a:bodyPr>
          <a:lstStyle/>
          <a:p>
            <a:r>
              <a:rPr lang="en-GB" sz="1050" b="1" dirty="0" smtClean="0">
                <a:solidFill>
                  <a:prstClr val="white"/>
                </a:solidFill>
                <a:ea typeface="Verdana" panose="020B0604030504040204" pitchFamily="34" charset="0"/>
                <a:cs typeface="Verdana" panose="020B0604030504040204" pitchFamily="34" charset="0"/>
              </a:rPr>
              <a:t>www.parliament.uk/get-involved</a:t>
            </a:r>
            <a:endParaRPr lang="en-GB" sz="1050" b="1" dirty="0">
              <a:solidFill>
                <a:prstClr val="white"/>
              </a:solidFill>
              <a:ea typeface="Verdana" panose="020B0604030504040204" pitchFamily="34" charset="0"/>
              <a:cs typeface="Verdana" panose="020B0604030504040204" pitchFamily="34" charset="0"/>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636098"/>
            <a:ext cx="12192000" cy="936909"/>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453" y="365504"/>
            <a:ext cx="3186012" cy="431088"/>
          </a:xfrm>
          <a:prstGeom prst="rect">
            <a:avLst/>
          </a:prstGeom>
        </p:spPr>
      </p:pic>
    </p:spTree>
    <p:extLst>
      <p:ext uri="{BB962C8B-B14F-4D97-AF65-F5344CB8AC3E}">
        <p14:creationId xmlns:p14="http://schemas.microsoft.com/office/powerpoint/2010/main" val="7932330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3850" y="365125"/>
            <a:ext cx="3186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6609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Verdana" panose="020B0604030504040204" pitchFamily="34" charset="0"/>
        </a:defRPr>
      </a:lvl2pPr>
      <a:lvl3pPr algn="l" rtl="0" eaLnBrk="0" fontAlgn="base" hangingPunct="0">
        <a:lnSpc>
          <a:spcPct val="90000"/>
        </a:lnSpc>
        <a:spcBef>
          <a:spcPct val="0"/>
        </a:spcBef>
        <a:spcAft>
          <a:spcPct val="0"/>
        </a:spcAft>
        <a:defRPr sz="4400">
          <a:solidFill>
            <a:schemeClr val="tx1"/>
          </a:solidFill>
          <a:latin typeface="Verdana" panose="020B0604030504040204" pitchFamily="34" charset="0"/>
        </a:defRPr>
      </a:lvl3pPr>
      <a:lvl4pPr algn="l" rtl="0" eaLnBrk="0" fontAlgn="base" hangingPunct="0">
        <a:lnSpc>
          <a:spcPct val="90000"/>
        </a:lnSpc>
        <a:spcBef>
          <a:spcPct val="0"/>
        </a:spcBef>
        <a:spcAft>
          <a:spcPct val="0"/>
        </a:spcAft>
        <a:defRPr sz="4400">
          <a:solidFill>
            <a:schemeClr val="tx1"/>
          </a:solidFill>
          <a:latin typeface="Verdana" panose="020B0604030504040204" pitchFamily="34" charset="0"/>
        </a:defRPr>
      </a:lvl4pPr>
      <a:lvl5pPr algn="l" rtl="0" eaLnBrk="0" fontAlgn="base" hangingPunct="0">
        <a:lnSpc>
          <a:spcPct val="90000"/>
        </a:lnSpc>
        <a:spcBef>
          <a:spcPct val="0"/>
        </a:spcBef>
        <a:spcAft>
          <a:spcPct val="0"/>
        </a:spcAft>
        <a:defRPr sz="4400">
          <a:solidFill>
            <a:schemeClr val="tx1"/>
          </a:solidFill>
          <a:latin typeface="Verdana" panose="020B0604030504040204" pitchFamily="34" charset="0"/>
        </a:defRPr>
      </a:lvl5pPr>
      <a:lvl6pPr marL="457200" algn="l" rtl="0" fontAlgn="base">
        <a:lnSpc>
          <a:spcPct val="90000"/>
        </a:lnSpc>
        <a:spcBef>
          <a:spcPct val="0"/>
        </a:spcBef>
        <a:spcAft>
          <a:spcPct val="0"/>
        </a:spcAft>
        <a:defRPr sz="4400">
          <a:solidFill>
            <a:schemeClr val="tx1"/>
          </a:solidFill>
          <a:latin typeface="Verdana" panose="020B0604030504040204" pitchFamily="34" charset="0"/>
        </a:defRPr>
      </a:lvl6pPr>
      <a:lvl7pPr marL="914400" algn="l" rtl="0" fontAlgn="base">
        <a:lnSpc>
          <a:spcPct val="90000"/>
        </a:lnSpc>
        <a:spcBef>
          <a:spcPct val="0"/>
        </a:spcBef>
        <a:spcAft>
          <a:spcPct val="0"/>
        </a:spcAft>
        <a:defRPr sz="4400">
          <a:solidFill>
            <a:schemeClr val="tx1"/>
          </a:solidFill>
          <a:latin typeface="Verdana" panose="020B0604030504040204" pitchFamily="34" charset="0"/>
        </a:defRPr>
      </a:lvl7pPr>
      <a:lvl8pPr marL="1371600" algn="l" rtl="0" fontAlgn="base">
        <a:lnSpc>
          <a:spcPct val="90000"/>
        </a:lnSpc>
        <a:spcBef>
          <a:spcPct val="0"/>
        </a:spcBef>
        <a:spcAft>
          <a:spcPct val="0"/>
        </a:spcAft>
        <a:defRPr sz="4400">
          <a:solidFill>
            <a:schemeClr val="tx1"/>
          </a:solidFill>
          <a:latin typeface="Verdana" panose="020B0604030504040204" pitchFamily="34" charset="0"/>
        </a:defRPr>
      </a:lvl8pPr>
      <a:lvl9pPr marL="1828800" algn="l" rtl="0" fontAlgn="base">
        <a:lnSpc>
          <a:spcPct val="90000"/>
        </a:lnSpc>
        <a:spcBef>
          <a:spcPct val="0"/>
        </a:spcBef>
        <a:spcAft>
          <a:spcPct val="0"/>
        </a:spcAft>
        <a:defRPr sz="4400">
          <a:solidFill>
            <a:schemeClr val="tx1"/>
          </a:solidFill>
          <a:latin typeface="Verdan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hansard.parliament.uk/search/MemberContributions?house=Commons&amp;memberId=4384"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hcinfo@parliament.u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parliamentaryoutreach@parliament.uk" TargetMode="External"/><Relationship Id="rId4" Type="http://schemas.openxmlformats.org/officeDocument/2006/relationships/hyperlink" Target="mailto:hlinfo@parliament.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uk/imgres?imgurl=http://queuemagazine.co.uk/images/Parliament_portcullis.jpg&amp;imgrefurl=http://queuemagazine.co.uk/lifestyle.aspx&amp;usg=__-S0zkRcb53XqBzT2gPEQHrfzCKk=&amp;h=546&amp;w=457&amp;sz=24&amp;hl=en&amp;start=1&amp;zoom=1&amp;um=1&amp;itbs=1&amp;tbnid=i_P961h0D7Ag3M:&amp;tbnh=133&amp;tbnw=111&amp;prev=/images?q%3Dportcullis%2Bparliament%26um%3D1%26hl%3Den%26tbs%3Disch:1" TargetMode="Externa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207875" cy="7470775"/>
          </a:xfrm>
          <a:prstGeom prst="rect">
            <a:avLst/>
          </a:prstGeom>
          <a:solidFill>
            <a:srgbClr val="4C6999"/>
          </a:solidFill>
          <a:ln>
            <a:solidFill>
              <a:srgbClr val="4C6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6147" name="Title 1"/>
          <p:cNvSpPr>
            <a:spLocks noGrp="1"/>
          </p:cNvSpPr>
          <p:nvPr>
            <p:ph type="title"/>
          </p:nvPr>
        </p:nvSpPr>
        <p:spPr bwMode="auto">
          <a:xfrm>
            <a:off x="474663" y="2017713"/>
            <a:ext cx="11242675" cy="249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defRPr/>
            </a:pPr>
            <a:r>
              <a:rPr lang="en-GB" altLang="en-US" sz="4000" dirty="0" smtClean="0">
                <a:solidFill>
                  <a:schemeClr val="bg1"/>
                </a:solidFill>
                <a:effectLst>
                  <a:outerShdw blurRad="38100" dist="38100" dir="2700000" algn="tl">
                    <a:srgbClr val="000000">
                      <a:alpha val="43137"/>
                    </a:srgbClr>
                  </a:outerShdw>
                </a:effectLst>
              </a:rPr>
              <a:t>How will Parliament scrutinise Brexit?</a:t>
            </a:r>
            <a:br>
              <a:rPr lang="en-GB" altLang="en-US" sz="4000" dirty="0" smtClean="0">
                <a:solidFill>
                  <a:schemeClr val="bg1"/>
                </a:solidFill>
                <a:effectLst>
                  <a:outerShdw blurRad="38100" dist="38100" dir="2700000" algn="tl">
                    <a:srgbClr val="000000">
                      <a:alpha val="43137"/>
                    </a:srgbClr>
                  </a:outerShdw>
                </a:effectLst>
              </a:rPr>
            </a:br>
            <a:r>
              <a:rPr lang="en-GB" altLang="en-US" sz="4000" dirty="0">
                <a:solidFill>
                  <a:schemeClr val="bg1"/>
                </a:solidFill>
                <a:effectLst>
                  <a:outerShdw blurRad="38100" dist="38100" dir="2700000" algn="tl">
                    <a:srgbClr val="000000">
                      <a:alpha val="43137"/>
                    </a:srgbClr>
                  </a:outerShdw>
                </a:effectLst>
              </a:rPr>
              <a:t/>
            </a:r>
            <a:br>
              <a:rPr lang="en-GB" altLang="en-US" sz="4000" dirty="0">
                <a:solidFill>
                  <a:schemeClr val="bg1"/>
                </a:solidFill>
                <a:effectLst>
                  <a:outerShdw blurRad="38100" dist="38100" dir="2700000" algn="tl">
                    <a:srgbClr val="000000">
                      <a:alpha val="43137"/>
                    </a:srgbClr>
                  </a:outerShdw>
                </a:effectLst>
              </a:rPr>
            </a:br>
            <a:r>
              <a:rPr lang="en-GB" altLang="en-US" sz="4000" dirty="0" smtClean="0">
                <a:solidFill>
                  <a:schemeClr val="bg1"/>
                </a:solidFill>
                <a:effectLst>
                  <a:outerShdw blurRad="38100" dist="38100" dir="2700000" algn="tl">
                    <a:srgbClr val="000000">
                      <a:alpha val="43137"/>
                    </a:srgbClr>
                  </a:outerShdw>
                </a:effectLst>
              </a:rPr>
              <a:t>17/05/2017</a:t>
            </a:r>
            <a:br>
              <a:rPr lang="en-GB" altLang="en-US" sz="4000" dirty="0" smtClean="0">
                <a:solidFill>
                  <a:schemeClr val="bg1"/>
                </a:solidFill>
                <a:effectLst>
                  <a:outerShdw blurRad="38100" dist="38100" dir="2700000" algn="tl">
                    <a:srgbClr val="000000">
                      <a:alpha val="43137"/>
                    </a:srgbClr>
                  </a:outerShdw>
                </a:effectLst>
              </a:rPr>
            </a:br>
            <a:endParaRPr lang="en-GB" altLang="en-US" sz="4000" dirty="0">
              <a:solidFill>
                <a:schemeClr val="bg1"/>
              </a:solidFill>
              <a:effectLst>
                <a:outerShdw blurRad="38100" dist="38100" dir="2700000" algn="tl">
                  <a:srgbClr val="000000">
                    <a:alpha val="43137"/>
                  </a:srgbClr>
                </a:outerShdw>
              </a:effectLst>
            </a:endParaRPr>
          </a:p>
        </p:txBody>
      </p:sp>
      <p:pic>
        <p:nvPicPr>
          <p:cNvPr id="614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34150"/>
            <a:ext cx="1219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5738"/>
            <a:ext cx="4171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1"/>
          <p:cNvSpPr txBox="1">
            <a:spLocks/>
          </p:cNvSpPr>
          <p:nvPr/>
        </p:nvSpPr>
        <p:spPr bwMode="auto">
          <a:xfrm>
            <a:off x="3635375" y="4229100"/>
            <a:ext cx="49530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0" fontAlgn="base" hangingPunct="0">
              <a:lnSpc>
                <a:spcPct val="90000"/>
              </a:lnSpc>
              <a:spcBef>
                <a:spcPct val="0"/>
              </a:spcBef>
              <a:spcAft>
                <a:spcPct val="0"/>
              </a:spcAft>
              <a:defRPr/>
            </a:pPr>
            <a:r>
              <a:rPr lang="en-GB" altLang="en-US" sz="2000" b="1" dirty="0">
                <a:solidFill>
                  <a:prstClr val="white"/>
                </a:solidFill>
                <a:effectLst>
                  <a:outerShdw blurRad="38100" dist="38100" dir="2700000" algn="tl">
                    <a:srgbClr val="000000">
                      <a:alpha val="43137"/>
                    </a:srgbClr>
                  </a:outerShdw>
                </a:effectLst>
              </a:rPr>
              <a:t>@</a:t>
            </a:r>
            <a:r>
              <a:rPr lang="en-GB" altLang="en-US" sz="2000" b="1" dirty="0" err="1">
                <a:solidFill>
                  <a:prstClr val="white"/>
                </a:solidFill>
                <a:effectLst>
                  <a:outerShdw blurRad="38100" dist="38100" dir="2700000" algn="tl">
                    <a:srgbClr val="000000">
                      <a:alpha val="43137"/>
                    </a:srgbClr>
                  </a:outerShdw>
                </a:effectLst>
              </a:rPr>
              <a:t>YourUKParl</a:t>
            </a:r>
            <a:endParaRPr lang="en-GB" altLang="en-US" sz="2000" b="1" dirty="0">
              <a:solidFill>
                <a:prstClr val="white"/>
              </a:solidFill>
              <a:effectLst>
                <a:outerShdw blurRad="38100" dist="38100" dir="2700000" algn="tl">
                  <a:srgbClr val="000000">
                    <a:alpha val="43137"/>
                  </a:srgbClr>
                </a:outerShdw>
              </a:effectLst>
            </a:endParaRPr>
          </a:p>
          <a:p>
            <a:pPr algn="ctr" eaLnBrk="0" fontAlgn="base" hangingPunct="0">
              <a:lnSpc>
                <a:spcPct val="90000"/>
              </a:lnSpc>
              <a:spcBef>
                <a:spcPct val="0"/>
              </a:spcBef>
              <a:spcAft>
                <a:spcPct val="0"/>
              </a:spcAft>
              <a:defRPr/>
            </a:pPr>
            <a:endParaRPr lang="en-GB" altLang="en-US" sz="2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658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1"/>
          </p:nvPr>
        </p:nvSpPr>
        <p:spPr>
          <a:xfrm>
            <a:off x="393940" y="1287134"/>
            <a:ext cx="9144000" cy="4525963"/>
          </a:xfrm>
        </p:spPr>
        <p:txBody>
          <a:bodyPr/>
          <a:lstStyle/>
          <a:p>
            <a:pPr marL="623887" indent="-514350">
              <a:buNone/>
              <a:defRPr/>
            </a:pPr>
            <a:r>
              <a:rPr lang="en-GB" b="1" dirty="0"/>
              <a:t>3</a:t>
            </a:r>
            <a:r>
              <a:rPr lang="en-GB" b="1" dirty="0" smtClean="0"/>
              <a:t>. How many MPs are there in the House of Commons?</a:t>
            </a:r>
          </a:p>
          <a:p>
            <a:pPr marL="623887" indent="-514350">
              <a:buNone/>
              <a:defRPr/>
            </a:pPr>
            <a:endParaRPr lang="en-GB" dirty="0" smtClean="0"/>
          </a:p>
          <a:p>
            <a:pPr marL="0" indent="0">
              <a:buNone/>
              <a:defRPr/>
            </a:pPr>
            <a:r>
              <a:rPr lang="en-GB" dirty="0" smtClean="0"/>
              <a:t>a) 678</a:t>
            </a:r>
          </a:p>
          <a:p>
            <a:pPr marL="0" indent="0">
              <a:buNone/>
              <a:defRPr/>
            </a:pPr>
            <a:r>
              <a:rPr lang="en-GB" dirty="0" smtClean="0"/>
              <a:t>b) 664</a:t>
            </a:r>
          </a:p>
          <a:p>
            <a:pPr marL="0" indent="0">
              <a:buNone/>
              <a:defRPr/>
            </a:pPr>
            <a:r>
              <a:rPr lang="en-GB" dirty="0" smtClean="0"/>
              <a:t>c) 650</a:t>
            </a:r>
          </a:p>
          <a:p>
            <a:pPr marL="0" indent="0">
              <a:buNone/>
              <a:defRPr/>
            </a:pPr>
            <a:r>
              <a:rPr lang="en-GB" dirty="0" smtClean="0"/>
              <a:t>d) 659</a:t>
            </a:r>
          </a:p>
          <a:p>
            <a:pPr>
              <a:buFont typeface="Wingdings 3" panose="05040102010807070707" pitchFamily="18" charset="2"/>
              <a:buNone/>
              <a:defRPr/>
            </a:pPr>
            <a:endParaRPr lang="en-GB" dirty="0" smtClean="0"/>
          </a:p>
        </p:txBody>
      </p:sp>
      <p:pic>
        <p:nvPicPr>
          <p:cNvPr id="21507" name="Content Placeholder 4" descr="HOC_chamb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5940" y="1852285"/>
            <a:ext cx="59499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90423" y="3676741"/>
            <a:ext cx="1871662" cy="532950"/>
          </a:xfrm>
          <a:prstGeom prst="roundRect">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845886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5953125" y="1302052"/>
            <a:ext cx="5983679" cy="5040313"/>
          </a:xfrm>
        </p:spPr>
        <p:txBody>
          <a:bodyPr>
            <a:normAutofit/>
          </a:bodyPr>
          <a:lstStyle/>
          <a:p>
            <a:pPr algn="ctr" eaLnBrk="1" hangingPunct="1">
              <a:buFontTx/>
              <a:buNone/>
              <a:defRPr/>
            </a:pPr>
            <a:endParaRPr lang="en-GB" sz="2400" u="sng" dirty="0"/>
          </a:p>
          <a:p>
            <a:pPr eaLnBrk="1" hangingPunct="1">
              <a:buFontTx/>
              <a:buNone/>
              <a:defRPr/>
            </a:pPr>
            <a:endParaRPr lang="en-GB" sz="2400" dirty="0"/>
          </a:p>
          <a:p>
            <a:pPr eaLnBrk="1" hangingPunct="1">
              <a:buFontTx/>
              <a:buNone/>
              <a:defRPr/>
            </a:pPr>
            <a:endParaRPr lang="en-GB" sz="2400" dirty="0"/>
          </a:p>
          <a:p>
            <a:pPr eaLnBrk="1" hangingPunct="1">
              <a:buFontTx/>
              <a:buNone/>
              <a:defRPr/>
            </a:pPr>
            <a:endParaRPr lang="en-GB" sz="2400" dirty="0"/>
          </a:p>
          <a:p>
            <a:pPr eaLnBrk="1" hangingPunct="1">
              <a:buFontTx/>
              <a:buNone/>
              <a:defRPr/>
            </a:pPr>
            <a:endParaRPr lang="en-GB" sz="2400" dirty="0"/>
          </a:p>
          <a:p>
            <a:pPr eaLnBrk="1" hangingPunct="1">
              <a:lnSpc>
                <a:spcPct val="100000"/>
              </a:lnSpc>
              <a:spcBef>
                <a:spcPts val="0"/>
              </a:spcBef>
              <a:buFontTx/>
              <a:buNone/>
              <a:defRPr/>
            </a:pPr>
            <a:endParaRPr lang="en-GB" sz="2400" dirty="0"/>
          </a:p>
          <a:p>
            <a:pPr eaLnBrk="1" hangingPunct="1">
              <a:lnSpc>
                <a:spcPct val="100000"/>
              </a:lnSpc>
              <a:spcBef>
                <a:spcPts val="0"/>
              </a:spcBef>
              <a:defRPr/>
            </a:pPr>
            <a:r>
              <a:rPr lang="en-GB" sz="2400" dirty="0"/>
              <a:t>Represents their constituency</a:t>
            </a:r>
          </a:p>
          <a:p>
            <a:pPr eaLnBrk="1" hangingPunct="1">
              <a:lnSpc>
                <a:spcPct val="100000"/>
              </a:lnSpc>
              <a:spcBef>
                <a:spcPts val="0"/>
              </a:spcBef>
              <a:defRPr/>
            </a:pPr>
            <a:r>
              <a:rPr lang="en-GB" sz="2400" dirty="0"/>
              <a:t>Raises issues on behalf of constituents</a:t>
            </a:r>
          </a:p>
          <a:p>
            <a:pPr eaLnBrk="1" hangingPunct="1">
              <a:lnSpc>
                <a:spcPct val="100000"/>
              </a:lnSpc>
              <a:spcBef>
                <a:spcPts val="0"/>
              </a:spcBef>
              <a:defRPr/>
            </a:pPr>
            <a:r>
              <a:rPr lang="en-GB" sz="2400" dirty="0"/>
              <a:t>Passes new laws</a:t>
            </a:r>
          </a:p>
          <a:p>
            <a:pPr eaLnBrk="1" hangingPunct="1">
              <a:lnSpc>
                <a:spcPct val="100000"/>
              </a:lnSpc>
              <a:spcBef>
                <a:spcPts val="0"/>
              </a:spcBef>
              <a:defRPr/>
            </a:pPr>
            <a:r>
              <a:rPr lang="en-GB" sz="2400" dirty="0"/>
              <a:t>Scrutinises the work of Government</a:t>
            </a:r>
          </a:p>
          <a:p>
            <a:pPr marL="365760" indent="-256032" algn="ctr">
              <a:buFont typeface="Wingdings 3"/>
              <a:buChar char=""/>
              <a:defRPr/>
            </a:pPr>
            <a:endParaRPr lang="en-US" dirty="0" smtClean="0"/>
          </a:p>
        </p:txBody>
      </p:sp>
      <p:sp>
        <p:nvSpPr>
          <p:cNvPr id="23555" name="Rectangle 2"/>
          <p:cNvSpPr>
            <a:spLocks noGrp="1" noChangeArrowheads="1"/>
          </p:cNvSpPr>
          <p:nvPr>
            <p:ph type="title"/>
          </p:nvPr>
        </p:nvSpPr>
        <p:spPr>
          <a:xfrm>
            <a:off x="310162" y="1085208"/>
            <a:ext cx="8229600" cy="1143000"/>
          </a:xfrm>
        </p:spPr>
        <p:txBody>
          <a:bodyPr/>
          <a:lstStyle/>
          <a:p>
            <a:pPr eaLnBrk="1" hangingPunct="1"/>
            <a:r>
              <a:rPr lang="en-US" altLang="en-US" sz="3600" dirty="0" smtClean="0"/>
              <a:t>The Work of an MP</a:t>
            </a:r>
          </a:p>
        </p:txBody>
      </p:sp>
      <p:sp>
        <p:nvSpPr>
          <p:cNvPr id="6" name="Rectangle 3"/>
          <p:cNvSpPr txBox="1">
            <a:spLocks noChangeArrowheads="1"/>
          </p:cNvSpPr>
          <p:nvPr/>
        </p:nvSpPr>
        <p:spPr bwMode="auto">
          <a:xfrm>
            <a:off x="138831" y="1369418"/>
            <a:ext cx="5769365" cy="5040312"/>
          </a:xfrm>
          <a:prstGeom prst="rect">
            <a:avLst/>
          </a:prstGeom>
          <a:noFill/>
          <a:ln w="9525">
            <a:noFill/>
            <a:miter lim="800000"/>
            <a:headEnd/>
            <a:tailEnd/>
          </a:ln>
        </p:spPr>
        <p:txBody>
          <a:bodyPr>
            <a:normAutofit fontScale="92500" lnSpcReduction="10000"/>
          </a:bodyPr>
          <a:lstStyle/>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400" dirty="0">
              <a:latin typeface="Verdana" pitchFamily="34" charset="0"/>
            </a:endParaRPr>
          </a:p>
          <a:p>
            <a:pPr marL="365125" indent="-255588">
              <a:spcBef>
                <a:spcPts val="400"/>
              </a:spcBef>
              <a:buClr>
                <a:schemeClr val="accent1"/>
              </a:buClr>
              <a:buSzPct val="68000"/>
              <a:defRPr/>
            </a:pPr>
            <a:endParaRPr lang="en-GB" sz="2600" dirty="0">
              <a:latin typeface="Verdana" pitchFamily="34" charset="0"/>
            </a:endParaRPr>
          </a:p>
          <a:p>
            <a:pPr marL="452437" indent="-342900">
              <a:spcBef>
                <a:spcPts val="400"/>
              </a:spcBef>
              <a:buSzPct val="100000"/>
              <a:buFont typeface="Arial" panose="020B0604020202020204" pitchFamily="34" charset="0"/>
              <a:buChar char="•"/>
              <a:defRPr/>
            </a:pPr>
            <a:r>
              <a:rPr lang="en-GB" sz="2600" dirty="0">
                <a:latin typeface="Verdana" pitchFamily="34" charset="0"/>
              </a:rPr>
              <a:t>Helps constituents with problems</a:t>
            </a:r>
          </a:p>
          <a:p>
            <a:pPr marL="452437" indent="-342900">
              <a:spcBef>
                <a:spcPts val="400"/>
              </a:spcBef>
              <a:buSzPct val="100000"/>
              <a:buFont typeface="Arial" panose="020B0604020202020204" pitchFamily="34" charset="0"/>
              <a:buChar char="•"/>
              <a:defRPr/>
            </a:pPr>
            <a:r>
              <a:rPr lang="en-GB" sz="2600" dirty="0">
                <a:latin typeface="Verdana" pitchFamily="34" charset="0"/>
              </a:rPr>
              <a:t>Visits groups and individuals to hear issues/ concerns</a:t>
            </a:r>
          </a:p>
          <a:p>
            <a:pPr marL="452437" indent="-342900">
              <a:spcBef>
                <a:spcPts val="400"/>
              </a:spcBef>
              <a:buSzPct val="100000"/>
              <a:buFont typeface="Arial" panose="020B0604020202020204" pitchFamily="34" charset="0"/>
              <a:buChar char="•"/>
              <a:defRPr/>
            </a:pPr>
            <a:r>
              <a:rPr lang="en-GB" sz="2600" dirty="0">
                <a:latin typeface="Verdana" pitchFamily="34" charset="0"/>
              </a:rPr>
              <a:t>Represents constituents to various bodies</a:t>
            </a:r>
          </a:p>
          <a:p>
            <a:pPr marL="452437" indent="-342900">
              <a:spcBef>
                <a:spcPts val="400"/>
              </a:spcBef>
              <a:buSzPct val="100000"/>
              <a:buFont typeface="Arial" panose="020B0604020202020204" pitchFamily="34" charset="0"/>
              <a:buChar char="•"/>
              <a:defRPr/>
            </a:pPr>
            <a:r>
              <a:rPr lang="en-GB" sz="2600" dirty="0">
                <a:latin typeface="Verdana" pitchFamily="34" charset="0"/>
              </a:rPr>
              <a:t>Campaigns</a:t>
            </a:r>
          </a:p>
          <a:p>
            <a:pPr marL="365760" indent="-256032" algn="ctr">
              <a:lnSpc>
                <a:spcPct val="90000"/>
              </a:lnSpc>
              <a:spcBef>
                <a:spcPts val="400"/>
              </a:spcBef>
              <a:buClr>
                <a:schemeClr val="accent1"/>
              </a:buClr>
              <a:buSzPct val="68000"/>
              <a:buFont typeface="Wingdings 3"/>
              <a:buChar char=""/>
              <a:defRPr/>
            </a:pPr>
            <a:endParaRPr lang="en-US" sz="2700" dirty="0"/>
          </a:p>
        </p:txBody>
      </p:sp>
      <p:cxnSp>
        <p:nvCxnSpPr>
          <p:cNvPr id="8" name="Straight Connector 7"/>
          <p:cNvCxnSpPr/>
          <p:nvPr/>
        </p:nvCxnSpPr>
        <p:spPr>
          <a:xfrm rot="5400000">
            <a:off x="3810000" y="3643313"/>
            <a:ext cx="4286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558" name="Picture 9" descr="http://www.parliament.uk/images/upload/47566.jpg"/>
          <p:cNvPicPr>
            <a:picLocks noChangeAspect="1" noChangeArrowheads="1"/>
          </p:cNvPicPr>
          <p:nvPr/>
        </p:nvPicPr>
        <p:blipFill>
          <a:blip r:embed="rId3">
            <a:extLst>
              <a:ext uri="{28A0092B-C50C-407E-A947-70E740481C1C}">
                <a14:useLocalDpi xmlns:a14="http://schemas.microsoft.com/office/drawing/2010/main" val="0"/>
              </a:ext>
            </a:extLst>
          </a:blip>
          <a:srcRect r="34042" b="-2129"/>
          <a:stretch>
            <a:fillRect/>
          </a:stretch>
        </p:blipFill>
        <p:spPr bwMode="auto">
          <a:xfrm>
            <a:off x="7310438" y="2086920"/>
            <a:ext cx="23066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8"/>
          <p:cNvSpPr txBox="1">
            <a:spLocks noChangeArrowheads="1"/>
          </p:cNvSpPr>
          <p:nvPr/>
        </p:nvSpPr>
        <p:spPr bwMode="auto">
          <a:xfrm>
            <a:off x="952501" y="1591771"/>
            <a:ext cx="3143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2200" u="sng" dirty="0"/>
              <a:t>In constituency</a:t>
            </a:r>
          </a:p>
        </p:txBody>
      </p:sp>
      <p:sp>
        <p:nvSpPr>
          <p:cNvPr id="23560" name="TextBox 9"/>
          <p:cNvSpPr txBox="1">
            <a:spLocks noChangeArrowheads="1"/>
          </p:cNvSpPr>
          <p:nvPr/>
        </p:nvSpPr>
        <p:spPr bwMode="auto">
          <a:xfrm>
            <a:off x="6892131" y="1656708"/>
            <a:ext cx="3143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2200" u="sng" dirty="0"/>
              <a:t>In Westminster</a:t>
            </a:r>
          </a:p>
        </p:txBody>
      </p:sp>
      <p:pic>
        <p:nvPicPr>
          <p:cNvPr id="23561" name="Picture 11" descr="map of south england map"/>
          <p:cNvPicPr>
            <a:picLocks noChangeAspect="1" noChangeArrowheads="1"/>
          </p:cNvPicPr>
          <p:nvPr/>
        </p:nvPicPr>
        <p:blipFill>
          <a:blip r:embed="rId4">
            <a:extLst>
              <a:ext uri="{28A0092B-C50C-407E-A947-70E740481C1C}">
                <a14:useLocalDpi xmlns:a14="http://schemas.microsoft.com/office/drawing/2010/main" val="0"/>
              </a:ext>
            </a:extLst>
          </a:blip>
          <a:srcRect l="1260" t="1822" r="1721" b="3452"/>
          <a:stretch>
            <a:fillRect/>
          </a:stretch>
        </p:blipFill>
        <p:spPr bwMode="auto">
          <a:xfrm>
            <a:off x="1191420" y="2021983"/>
            <a:ext cx="26654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19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up)">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1"/>
          </p:nvPr>
        </p:nvSpPr>
        <p:spPr>
          <a:xfrm>
            <a:off x="273170" y="1299774"/>
            <a:ext cx="9535064" cy="4525963"/>
          </a:xfrm>
        </p:spPr>
        <p:txBody>
          <a:bodyPr/>
          <a:lstStyle/>
          <a:p>
            <a:pPr>
              <a:buFont typeface="Wingdings 3" panose="05040102010807070707" pitchFamily="18" charset="2"/>
              <a:buNone/>
              <a:defRPr/>
            </a:pPr>
            <a:r>
              <a:rPr lang="en-GB" b="1" dirty="0"/>
              <a:t>6</a:t>
            </a:r>
            <a:r>
              <a:rPr lang="en-GB" b="1" dirty="0" smtClean="0"/>
              <a:t>. How can people become members of the      House of Lords?</a:t>
            </a:r>
          </a:p>
          <a:p>
            <a:pPr marL="0" indent="0">
              <a:buNone/>
              <a:defRPr/>
            </a:pPr>
            <a:r>
              <a:rPr lang="en-GB" dirty="0" smtClean="0"/>
              <a:t>a) Members of the public nominate them</a:t>
            </a:r>
          </a:p>
          <a:p>
            <a:pPr marL="0" indent="0">
              <a:buNone/>
              <a:defRPr/>
            </a:pPr>
            <a:r>
              <a:rPr lang="en-GB" dirty="0" smtClean="0"/>
              <a:t>b) An independent Commission recommends them</a:t>
            </a:r>
          </a:p>
          <a:p>
            <a:pPr marL="0" indent="0">
              <a:buNone/>
              <a:defRPr/>
            </a:pPr>
            <a:r>
              <a:rPr lang="en-GB" dirty="0" smtClean="0"/>
              <a:t>c) The Prime Minister chooses them</a:t>
            </a:r>
          </a:p>
          <a:p>
            <a:pPr marL="0" indent="0">
              <a:buNone/>
              <a:defRPr/>
            </a:pPr>
            <a:r>
              <a:rPr lang="en-GB" dirty="0" smtClean="0"/>
              <a:t>d) Their titles are passed down to them 	</a:t>
            </a:r>
          </a:p>
          <a:p>
            <a:pPr marL="0" indent="0">
              <a:buNone/>
              <a:defRPr/>
            </a:pPr>
            <a:r>
              <a:rPr lang="en-GB" dirty="0" smtClean="0"/>
              <a:t>     through their family</a:t>
            </a:r>
          </a:p>
          <a:p>
            <a:pPr marL="0" indent="0">
              <a:buNone/>
              <a:defRPr/>
            </a:pPr>
            <a:r>
              <a:rPr lang="en-GB" dirty="0" smtClean="0"/>
              <a:t>e) All of the above</a:t>
            </a:r>
          </a:p>
          <a:p>
            <a:pPr marL="623887" indent="-514350">
              <a:buNone/>
              <a:defRPr/>
            </a:pPr>
            <a:endParaRPr lang="en-GB" dirty="0" smtClean="0"/>
          </a:p>
        </p:txBody>
      </p:sp>
      <p:sp>
        <p:nvSpPr>
          <p:cNvPr id="4" name="Rounded Rectangle 3"/>
          <p:cNvSpPr/>
          <p:nvPr/>
        </p:nvSpPr>
        <p:spPr>
          <a:xfrm>
            <a:off x="273170" y="4726228"/>
            <a:ext cx="4175125" cy="647700"/>
          </a:xfrm>
          <a:prstGeom prst="roundRect">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37595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1594" y="1883524"/>
            <a:ext cx="8229600" cy="4525962"/>
          </a:xfrm>
        </p:spPr>
        <p:txBody>
          <a:bodyPr/>
          <a:lstStyle/>
          <a:p>
            <a:pPr eaLnBrk="1" hangingPunct="1">
              <a:lnSpc>
                <a:spcPct val="80000"/>
              </a:lnSpc>
            </a:pPr>
            <a:r>
              <a:rPr lang="en-GB" altLang="en-US" dirty="0"/>
              <a:t>The House of Lords is the second chamber of Parliament, often known as the revising House </a:t>
            </a:r>
          </a:p>
          <a:p>
            <a:pPr eaLnBrk="1" hangingPunct="1">
              <a:lnSpc>
                <a:spcPct val="80000"/>
              </a:lnSpc>
            </a:pPr>
            <a:endParaRPr lang="en-GB" altLang="en-US" dirty="0"/>
          </a:p>
          <a:p>
            <a:pPr eaLnBrk="1" hangingPunct="1">
              <a:lnSpc>
                <a:spcPct val="80000"/>
              </a:lnSpc>
            </a:pPr>
            <a:r>
              <a:rPr lang="en-GB" altLang="en-US" dirty="0"/>
              <a:t>There are currently </a:t>
            </a:r>
            <a:r>
              <a:rPr lang="en-GB" altLang="en-US" dirty="0" smtClean="0"/>
              <a:t>809 </a:t>
            </a:r>
            <a:r>
              <a:rPr lang="en-GB" altLang="en-US" dirty="0"/>
              <a:t>Members (as at </a:t>
            </a:r>
            <a:r>
              <a:rPr lang="en-GB" altLang="en-US" dirty="0" smtClean="0"/>
              <a:t>December 2016</a:t>
            </a:r>
            <a:r>
              <a:rPr lang="en-GB" altLang="en-US" dirty="0"/>
              <a:t>)</a:t>
            </a:r>
          </a:p>
          <a:p>
            <a:pPr eaLnBrk="1" hangingPunct="1">
              <a:lnSpc>
                <a:spcPct val="80000"/>
              </a:lnSpc>
            </a:pPr>
            <a:endParaRPr lang="en-GB" altLang="en-US" dirty="0"/>
          </a:p>
          <a:p>
            <a:pPr eaLnBrk="1" hangingPunct="1">
              <a:lnSpc>
                <a:spcPct val="80000"/>
              </a:lnSpc>
            </a:pPr>
            <a:r>
              <a:rPr lang="en-GB" altLang="en-US" dirty="0"/>
              <a:t>These include:</a:t>
            </a:r>
          </a:p>
          <a:p>
            <a:pPr lvl="1" eaLnBrk="1" hangingPunct="1">
              <a:lnSpc>
                <a:spcPct val="80000"/>
              </a:lnSpc>
            </a:pPr>
            <a:r>
              <a:rPr lang="en-GB" altLang="en-US" dirty="0" smtClean="0"/>
              <a:t>692 Life Peers </a:t>
            </a:r>
          </a:p>
          <a:p>
            <a:pPr lvl="1" eaLnBrk="1" hangingPunct="1">
              <a:lnSpc>
                <a:spcPct val="80000"/>
              </a:lnSpc>
            </a:pPr>
            <a:r>
              <a:rPr lang="en-GB" altLang="en-US" dirty="0" smtClean="0"/>
              <a:t>92 Hereditary Peers</a:t>
            </a:r>
          </a:p>
          <a:p>
            <a:pPr lvl="1" eaLnBrk="1" hangingPunct="1">
              <a:lnSpc>
                <a:spcPct val="80000"/>
              </a:lnSpc>
            </a:pPr>
            <a:r>
              <a:rPr lang="en-GB" altLang="en-US" dirty="0" smtClean="0"/>
              <a:t>26 Bishops</a:t>
            </a:r>
          </a:p>
          <a:p>
            <a:pPr eaLnBrk="1" hangingPunct="1">
              <a:lnSpc>
                <a:spcPct val="80000"/>
              </a:lnSpc>
              <a:buFontTx/>
              <a:buNone/>
            </a:pPr>
            <a:endParaRPr lang="en-GB" altLang="en-US" sz="2400" dirty="0"/>
          </a:p>
          <a:p>
            <a:endParaRPr lang="en-GB" altLang="en-US" dirty="0" smtClean="0"/>
          </a:p>
        </p:txBody>
      </p:sp>
      <p:sp>
        <p:nvSpPr>
          <p:cNvPr id="6" name="Title 2"/>
          <p:cNvSpPr txBox="1">
            <a:spLocks/>
          </p:cNvSpPr>
          <p:nvPr/>
        </p:nvSpPr>
        <p:spPr>
          <a:xfrm>
            <a:off x="154118" y="849878"/>
            <a:ext cx="8229600" cy="1143000"/>
          </a:xfrm>
          <a:prstGeom prst="rect">
            <a:avLst/>
          </a:prstGeom>
        </p:spPr>
        <p:txBody>
          <a:bodyPr anchor="ctr">
            <a:normAutofit/>
            <a:scene3d>
              <a:camera prst="orthographicFront"/>
              <a:lightRig rig="soft" dir="t"/>
            </a:scene3d>
            <a:sp3d prstMaterial="softEdge">
              <a:bevelT w="25400" h="25400"/>
            </a:sp3d>
          </a:bodyPr>
          <a:lstStyle/>
          <a:p>
            <a:pPr>
              <a:defRPr/>
            </a:pPr>
            <a:r>
              <a:rPr lang="en-GB" sz="3600" dirty="0">
                <a:latin typeface="Verdana" pitchFamily="34" charset="0"/>
                <a:ea typeface="Verdana" pitchFamily="34" charset="0"/>
                <a:cs typeface="Verdana" pitchFamily="34" charset="0"/>
              </a:rPr>
              <a:t>The House of Lords</a:t>
            </a:r>
          </a:p>
        </p:txBody>
      </p:sp>
      <p:pic>
        <p:nvPicPr>
          <p:cNvPr id="2" name="Picture 1"/>
          <p:cNvPicPr>
            <a:picLocks noChangeAspect="1"/>
          </p:cNvPicPr>
          <p:nvPr/>
        </p:nvPicPr>
        <p:blipFill>
          <a:blip r:embed="rId3"/>
          <a:stretch>
            <a:fillRect/>
          </a:stretch>
        </p:blipFill>
        <p:spPr>
          <a:xfrm>
            <a:off x="8170776" y="2437801"/>
            <a:ext cx="3932180" cy="2893512"/>
          </a:xfrm>
          <a:prstGeom prst="rect">
            <a:avLst/>
          </a:prstGeom>
        </p:spPr>
      </p:pic>
    </p:spTree>
    <p:extLst>
      <p:ext uri="{BB962C8B-B14F-4D97-AF65-F5344CB8AC3E}">
        <p14:creationId xmlns:p14="http://schemas.microsoft.com/office/powerpoint/2010/main" val="1400926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0120"/>
            <a:ext cx="12192000" cy="8106383"/>
          </a:xfrm>
          <a:prstGeom prst="rect">
            <a:avLst/>
          </a:prstGeom>
        </p:spPr>
      </p:pic>
      <p:sp>
        <p:nvSpPr>
          <p:cNvPr id="3" name="Rectangle 2"/>
          <p:cNvSpPr/>
          <p:nvPr/>
        </p:nvSpPr>
        <p:spPr>
          <a:xfrm>
            <a:off x="0" y="0"/>
            <a:ext cx="12192000" cy="1079157"/>
          </a:xfrm>
          <a:prstGeom prst="rect">
            <a:avLst/>
          </a:prstGeom>
          <a:solidFill>
            <a:srgbClr val="486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896865" y="583909"/>
            <a:ext cx="2751353" cy="253916"/>
          </a:xfrm>
          <a:prstGeom prst="rect">
            <a:avLst/>
          </a:prstGeom>
          <a:noFill/>
        </p:spPr>
        <p:txBody>
          <a:bodyPr wrap="square" rtlCol="0">
            <a:spAutoFit/>
          </a:bodyPr>
          <a:lstStyle/>
          <a:p>
            <a:r>
              <a:rPr lang="en-GB"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www.parliament.uk/get-involved</a:t>
            </a:r>
            <a:endPar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53" y="365504"/>
            <a:ext cx="3186012" cy="431088"/>
          </a:xfrm>
          <a:prstGeom prst="rect">
            <a:avLst/>
          </a:prstGeom>
        </p:spPr>
      </p:pic>
    </p:spTree>
    <p:extLst>
      <p:ext uri="{BB962C8B-B14F-4D97-AF65-F5344CB8AC3E}">
        <p14:creationId xmlns:p14="http://schemas.microsoft.com/office/powerpoint/2010/main" val="16928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49263" y="1258888"/>
            <a:ext cx="10972800"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smtClean="0">
                <a:solidFill>
                  <a:srgbClr val="CAA97B"/>
                </a:solidFill>
              </a:rPr>
              <a:t>What are Select Committees?</a:t>
            </a:r>
          </a:p>
        </p:txBody>
      </p:sp>
      <p:sp>
        <p:nvSpPr>
          <p:cNvPr id="47107" name="Content Placeholder 2"/>
          <p:cNvSpPr>
            <a:spLocks noGrp="1"/>
          </p:cNvSpPr>
          <p:nvPr>
            <p:ph idx="1"/>
          </p:nvPr>
        </p:nvSpPr>
        <p:spPr bwMode="auto">
          <a:xfrm>
            <a:off x="449262" y="2100263"/>
            <a:ext cx="10258843"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solidFill>
                  <a:srgbClr val="486C9C"/>
                </a:solidFill>
              </a:rPr>
              <a:t>Select Committees scrutinise the work, policies and spending of the UK Government</a:t>
            </a:r>
          </a:p>
          <a:p>
            <a:pPr marL="0" indent="0">
              <a:buNone/>
            </a:pPr>
            <a:endParaRPr lang="en-GB" altLang="en-US" dirty="0" smtClean="0">
              <a:solidFill>
                <a:srgbClr val="486C9C"/>
              </a:solidFill>
            </a:endParaRPr>
          </a:p>
          <a:p>
            <a:r>
              <a:rPr lang="en-GB" altLang="en-US" dirty="0" smtClean="0">
                <a:solidFill>
                  <a:srgbClr val="486C9C"/>
                </a:solidFill>
              </a:rPr>
              <a:t>They run in-depth inquiries</a:t>
            </a:r>
          </a:p>
          <a:p>
            <a:pPr marL="0" indent="0">
              <a:buNone/>
            </a:pPr>
            <a:endParaRPr lang="en-GB" altLang="en-US" dirty="0" smtClean="0">
              <a:solidFill>
                <a:srgbClr val="486C9C"/>
              </a:solidFill>
            </a:endParaRPr>
          </a:p>
          <a:p>
            <a:r>
              <a:rPr lang="en-GB" altLang="en-US" dirty="0" smtClean="0">
                <a:solidFill>
                  <a:srgbClr val="486C9C"/>
                </a:solidFill>
              </a:rPr>
              <a:t>They want to hear public’s views and experiences</a:t>
            </a:r>
          </a:p>
          <a:p>
            <a:pPr marL="0" indent="0">
              <a:buNone/>
            </a:pPr>
            <a:endParaRPr lang="en-GB" altLang="en-US" dirty="0" smtClean="0">
              <a:solidFill>
                <a:srgbClr val="486C9C"/>
              </a:solidFill>
            </a:endParaRPr>
          </a:p>
          <a:p>
            <a:r>
              <a:rPr lang="en-GB" altLang="en-US" dirty="0" smtClean="0">
                <a:solidFill>
                  <a:srgbClr val="486C9C"/>
                </a:solidFill>
              </a:rPr>
              <a:t>The Government must respond to their reports (after 2 months) </a:t>
            </a:r>
          </a:p>
          <a:p>
            <a:endParaRPr lang="en-GB" altLang="en-US" dirty="0" smtClean="0">
              <a:solidFill>
                <a:srgbClr val="486C9C"/>
              </a:solidFill>
            </a:endParaRPr>
          </a:p>
        </p:txBody>
      </p:sp>
    </p:spTree>
    <p:extLst>
      <p:ext uri="{BB962C8B-B14F-4D97-AF65-F5344CB8AC3E}">
        <p14:creationId xmlns:p14="http://schemas.microsoft.com/office/powerpoint/2010/main" val="15920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1126792"/>
            <a:ext cx="10972800" cy="1143000"/>
          </a:xfrm>
        </p:spPr>
        <p:txBody>
          <a:bodyPr/>
          <a:lstStyle/>
          <a:p>
            <a:r>
              <a:rPr lang="en-GB" sz="4000" b="1" dirty="0" smtClean="0">
                <a:solidFill>
                  <a:srgbClr val="C9A876"/>
                </a:solidFill>
              </a:rPr>
              <a:t>What do Select Committees NOT do?</a:t>
            </a:r>
            <a:endParaRPr lang="en-GB" sz="4000" b="1" dirty="0">
              <a:solidFill>
                <a:srgbClr val="C9A876"/>
              </a:solidFill>
            </a:endParaRPr>
          </a:p>
        </p:txBody>
      </p:sp>
      <p:sp>
        <p:nvSpPr>
          <p:cNvPr id="3" name="Content Placeholder 2"/>
          <p:cNvSpPr>
            <a:spLocks noGrp="1"/>
          </p:cNvSpPr>
          <p:nvPr>
            <p:ph idx="1"/>
          </p:nvPr>
        </p:nvSpPr>
        <p:spPr>
          <a:xfrm>
            <a:off x="513347" y="2269792"/>
            <a:ext cx="10972800" cy="4525962"/>
          </a:xfrm>
        </p:spPr>
        <p:txBody>
          <a:bodyPr/>
          <a:lstStyle/>
          <a:p>
            <a:r>
              <a:rPr lang="en-GB" dirty="0" smtClean="0">
                <a:solidFill>
                  <a:srgbClr val="486C9F"/>
                </a:solidFill>
              </a:rPr>
              <a:t>They do not directly make new legislation</a:t>
            </a:r>
          </a:p>
          <a:p>
            <a:endParaRPr lang="en-GB" dirty="0" smtClean="0">
              <a:solidFill>
                <a:srgbClr val="486C9F"/>
              </a:solidFill>
            </a:endParaRPr>
          </a:p>
          <a:p>
            <a:r>
              <a:rPr lang="en-GB" dirty="0" smtClean="0">
                <a:solidFill>
                  <a:srgbClr val="486C9F"/>
                </a:solidFill>
              </a:rPr>
              <a:t>They do not directly make amendments or changes to legislation</a:t>
            </a:r>
          </a:p>
          <a:p>
            <a:endParaRPr lang="en-GB" dirty="0" smtClean="0">
              <a:solidFill>
                <a:srgbClr val="486C9F"/>
              </a:solidFill>
            </a:endParaRPr>
          </a:p>
          <a:p>
            <a:r>
              <a:rPr lang="en-GB" dirty="0" smtClean="0">
                <a:solidFill>
                  <a:srgbClr val="486C9F"/>
                </a:solidFill>
              </a:rPr>
              <a:t>Not to be confused with Public Bill Committees</a:t>
            </a:r>
            <a:endParaRPr lang="en-GB" dirty="0">
              <a:solidFill>
                <a:srgbClr val="486C9F"/>
              </a:solidFill>
            </a:endParaRPr>
          </a:p>
        </p:txBody>
      </p:sp>
    </p:spTree>
    <p:extLst>
      <p:ext uri="{BB962C8B-B14F-4D97-AF65-F5344CB8AC3E}">
        <p14:creationId xmlns:p14="http://schemas.microsoft.com/office/powerpoint/2010/main" val="214617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93788" y="1377950"/>
            <a:ext cx="10274300" cy="273050"/>
          </a:xfrm>
        </p:spPr>
        <p:txBody>
          <a:bodyPr/>
          <a:lstStyle/>
          <a:p>
            <a:r>
              <a:rPr lang="en-GB" altLang="en-US" sz="3600" b="1" dirty="0" smtClean="0">
                <a:solidFill>
                  <a:srgbClr val="486C9C"/>
                </a:solidFill>
              </a:rPr>
              <a:t>Deliberation versus debate</a:t>
            </a:r>
          </a:p>
        </p:txBody>
      </p:sp>
      <p:sp>
        <p:nvSpPr>
          <p:cNvPr id="3" name="Text Placeholder 4"/>
          <p:cNvSpPr txBox="1">
            <a:spLocks/>
          </p:cNvSpPr>
          <p:nvPr/>
        </p:nvSpPr>
        <p:spPr>
          <a:xfrm>
            <a:off x="2198688" y="2133601"/>
            <a:ext cx="3683000" cy="957263"/>
          </a:xfrm>
          <a:prstGeom prst="rect">
            <a:avLst/>
          </a:prstGeom>
        </p:spPr>
        <p:txBody>
          <a:bodyPr/>
          <a:lstStyle/>
          <a:p>
            <a:pPr marL="342900" indent="-342900" algn="ctr">
              <a:spcBef>
                <a:spcPct val="20000"/>
              </a:spcBef>
              <a:buClr>
                <a:srgbClr val="D06223"/>
              </a:buClr>
              <a:defRPr/>
            </a:pPr>
            <a:r>
              <a:rPr lang="en-GB" sz="1700" kern="0" dirty="0">
                <a:latin typeface="Verdana" pitchFamily="34" charset="0"/>
                <a:ea typeface="Verdana" pitchFamily="34" charset="0"/>
                <a:cs typeface="Verdana" pitchFamily="34" charset="0"/>
              </a:rPr>
              <a:t>Select committee: </a:t>
            </a:r>
          </a:p>
          <a:p>
            <a:pPr marL="342900" indent="-342900" algn="ctr">
              <a:spcBef>
                <a:spcPct val="20000"/>
              </a:spcBef>
              <a:buClr>
                <a:srgbClr val="D06223"/>
              </a:buClr>
              <a:defRPr/>
            </a:pPr>
            <a:r>
              <a:rPr lang="en-GB" sz="1700" kern="0" dirty="0">
                <a:latin typeface="Verdana" pitchFamily="34" charset="0"/>
                <a:ea typeface="Verdana" pitchFamily="34" charset="0"/>
                <a:cs typeface="Verdana" pitchFamily="34" charset="0"/>
              </a:rPr>
              <a:t>consensual horseshoe</a:t>
            </a:r>
          </a:p>
        </p:txBody>
      </p:sp>
      <p:sp>
        <p:nvSpPr>
          <p:cNvPr id="4" name="Text Placeholder 6"/>
          <p:cNvSpPr txBox="1">
            <a:spLocks/>
          </p:cNvSpPr>
          <p:nvPr/>
        </p:nvSpPr>
        <p:spPr>
          <a:xfrm>
            <a:off x="6591301" y="2133601"/>
            <a:ext cx="3743325" cy="957263"/>
          </a:xfrm>
          <a:prstGeom prst="rect">
            <a:avLst/>
          </a:prstGeom>
        </p:spPr>
        <p:txBody>
          <a:bodyPr/>
          <a:lstStyle/>
          <a:p>
            <a:pPr marL="342900" indent="-342900" algn="ctr">
              <a:spcBef>
                <a:spcPct val="20000"/>
              </a:spcBef>
              <a:buClr>
                <a:srgbClr val="D06223"/>
              </a:buClr>
              <a:defRPr/>
            </a:pPr>
            <a:r>
              <a:rPr lang="en-GB" sz="1700" kern="0" dirty="0">
                <a:latin typeface="Verdana" pitchFamily="34" charset="0"/>
                <a:ea typeface="Verdana" pitchFamily="34" charset="0"/>
                <a:cs typeface="Verdana" pitchFamily="34" charset="0"/>
              </a:rPr>
              <a:t>General committee: </a:t>
            </a:r>
          </a:p>
          <a:p>
            <a:pPr marL="342900" indent="-342900" algn="ctr">
              <a:spcBef>
                <a:spcPct val="20000"/>
              </a:spcBef>
              <a:buClr>
                <a:srgbClr val="D06223"/>
              </a:buClr>
              <a:defRPr/>
            </a:pPr>
            <a:r>
              <a:rPr lang="en-GB" sz="1700" kern="0" dirty="0">
                <a:latin typeface="Verdana" pitchFamily="34" charset="0"/>
                <a:ea typeface="Verdana" pitchFamily="34" charset="0"/>
                <a:cs typeface="Verdana" pitchFamily="34" charset="0"/>
              </a:rPr>
              <a:t>adversarial benches</a:t>
            </a:r>
          </a:p>
        </p:txBody>
      </p:sp>
      <p:pic>
        <p:nvPicPr>
          <p:cNvPr id="12293" name="Content Placeholder 9" descr="PB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7" y="3141664"/>
            <a:ext cx="4717799" cy="26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137" y="3157538"/>
            <a:ext cx="4613526" cy="255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822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3251" y="1714500"/>
            <a:ext cx="10972800" cy="1143000"/>
          </a:xfrm>
        </p:spPr>
        <p:txBody>
          <a:bodyPr/>
          <a:lstStyle/>
          <a:p>
            <a:pPr algn="ctr"/>
            <a:r>
              <a:rPr lang="en-GB" altLang="en-US" sz="3600" b="1" dirty="0" smtClean="0">
                <a:solidFill>
                  <a:srgbClr val="486C9C"/>
                </a:solidFill>
              </a:rPr>
              <a:t>What do Committees do?</a:t>
            </a:r>
          </a:p>
        </p:txBody>
      </p:sp>
      <p:pic>
        <p:nvPicPr>
          <p:cNvPr id="15363" name="Content Placeholder 3" descr="custard pi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5842" y="2367505"/>
            <a:ext cx="3600450" cy="2159000"/>
          </a:xfrm>
        </p:spPr>
      </p:pic>
      <p:pic>
        <p:nvPicPr>
          <p:cNvPr id="15364" name="Picture 3" descr="chancel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1796" y="2511884"/>
            <a:ext cx="223202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house of lords select committ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989" y="3251527"/>
            <a:ext cx="4357605" cy="254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67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49262" y="1258888"/>
            <a:ext cx="11209337"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smtClean="0">
                <a:solidFill>
                  <a:srgbClr val="CAA97B"/>
                </a:solidFill>
              </a:rPr>
              <a:t>House of Commons Select Committees</a:t>
            </a:r>
          </a:p>
        </p:txBody>
      </p:sp>
      <p:sp>
        <p:nvSpPr>
          <p:cNvPr id="47107" name="Content Placeholder 2"/>
          <p:cNvSpPr>
            <a:spLocks noGrp="1"/>
          </p:cNvSpPr>
          <p:nvPr>
            <p:ph idx="1"/>
          </p:nvPr>
        </p:nvSpPr>
        <p:spPr bwMode="auto">
          <a:xfrm>
            <a:off x="449262" y="2401052"/>
            <a:ext cx="10679949"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solidFill>
                  <a:srgbClr val="486C9C"/>
                </a:solidFill>
              </a:rPr>
              <a:t>There is one committee for each Government Department</a:t>
            </a:r>
          </a:p>
          <a:p>
            <a:endParaRPr lang="en-GB" altLang="en-US" dirty="0">
              <a:solidFill>
                <a:srgbClr val="486C9C"/>
              </a:solidFill>
            </a:endParaRPr>
          </a:p>
          <a:p>
            <a:r>
              <a:rPr lang="en-GB" altLang="en-US" dirty="0" smtClean="0">
                <a:solidFill>
                  <a:srgbClr val="486C9C"/>
                </a:solidFill>
              </a:rPr>
              <a:t>They look into spending, policies and work of that dept. </a:t>
            </a:r>
          </a:p>
          <a:p>
            <a:endParaRPr lang="en-GB" altLang="en-US" dirty="0" smtClean="0">
              <a:solidFill>
                <a:srgbClr val="486C9C"/>
              </a:solidFill>
            </a:endParaRPr>
          </a:p>
          <a:p>
            <a:r>
              <a:rPr lang="en-GB" altLang="en-US" dirty="0" smtClean="0">
                <a:solidFill>
                  <a:srgbClr val="486C9C"/>
                </a:solidFill>
              </a:rPr>
              <a:t>The membership reflects the composition of the House of Commons </a:t>
            </a:r>
          </a:p>
          <a:p>
            <a:endParaRPr lang="en-GB" altLang="en-US" dirty="0" smtClean="0">
              <a:solidFill>
                <a:srgbClr val="486C9C"/>
              </a:solidFill>
            </a:endParaRPr>
          </a:p>
        </p:txBody>
      </p:sp>
    </p:spTree>
    <p:extLst>
      <p:ext uri="{BB962C8B-B14F-4D97-AF65-F5344CB8AC3E}">
        <p14:creationId xmlns:p14="http://schemas.microsoft.com/office/powerpoint/2010/main" val="2993090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9300" y="1356518"/>
            <a:ext cx="10076543" cy="627925"/>
          </a:xfrm>
        </p:spPr>
        <p:txBody>
          <a:bodyPr/>
          <a:lstStyle/>
          <a:p>
            <a:r>
              <a:rPr lang="en-GB" dirty="0" smtClean="0"/>
              <a:t>Outreach and Engagement Service</a:t>
            </a:r>
            <a:endParaRPr lang="en-GB" dirty="0"/>
          </a:p>
        </p:txBody>
      </p:sp>
      <p:sp>
        <p:nvSpPr>
          <p:cNvPr id="13" name="Text Placeholder 12"/>
          <p:cNvSpPr>
            <a:spLocks noGrp="1"/>
          </p:cNvSpPr>
          <p:nvPr>
            <p:ph type="body" sz="quarter" idx="12"/>
          </p:nvPr>
        </p:nvSpPr>
        <p:spPr>
          <a:xfrm>
            <a:off x="749300" y="2389948"/>
            <a:ext cx="6957786" cy="2678113"/>
          </a:xfrm>
        </p:spPr>
        <p:txBody>
          <a:bodyPr/>
          <a:lstStyle/>
          <a:p>
            <a:endParaRPr lang="en-GB" altLang="en-US" sz="2400" dirty="0" smtClean="0"/>
          </a:p>
          <a:p>
            <a:r>
              <a:rPr lang="en-GB" altLang="en-US" sz="2400" dirty="0" smtClean="0"/>
              <a:t>A </a:t>
            </a:r>
            <a:r>
              <a:rPr lang="en-GB" altLang="en-US" sz="2400" dirty="0"/>
              <a:t>service from the Houses of </a:t>
            </a:r>
            <a:r>
              <a:rPr lang="en-GB" altLang="en-US" sz="2400" dirty="0" smtClean="0"/>
              <a:t>Parliament</a:t>
            </a:r>
          </a:p>
          <a:p>
            <a:r>
              <a:rPr lang="en-GB" altLang="en-US" sz="2400" dirty="0" smtClean="0"/>
              <a:t>Politically neutral</a:t>
            </a:r>
          </a:p>
          <a:p>
            <a:r>
              <a:rPr lang="en-GB" altLang="en-US" sz="2400" dirty="0" smtClean="0"/>
              <a:t>Aim </a:t>
            </a:r>
            <a:r>
              <a:rPr lang="en-GB" altLang="en-US" sz="2400" dirty="0"/>
              <a:t>is to increase </a:t>
            </a:r>
            <a:r>
              <a:rPr lang="en-GB" altLang="en-US" sz="2400" dirty="0" smtClean="0"/>
              <a:t>the public’s knowledge </a:t>
            </a:r>
            <a:r>
              <a:rPr lang="en-GB" altLang="en-US" sz="2400" dirty="0"/>
              <a:t>and engagement with work and processes of </a:t>
            </a:r>
            <a:r>
              <a:rPr lang="en-GB" altLang="en-US" sz="2400" dirty="0" smtClean="0"/>
              <a:t>Parliament</a:t>
            </a:r>
          </a:p>
          <a:p>
            <a:r>
              <a:rPr lang="en-GB" altLang="en-US" sz="2400" dirty="0" smtClean="0"/>
              <a:t>Not </a:t>
            </a:r>
            <a:r>
              <a:rPr lang="en-GB" altLang="en-US" sz="2400" dirty="0"/>
              <a:t>an alternative to MPs</a:t>
            </a:r>
          </a:p>
          <a:p>
            <a:endParaRPr lang="en-GB" altLang="en-US" dirty="0"/>
          </a:p>
        </p:txBody>
      </p:sp>
      <p:pic>
        <p:nvPicPr>
          <p:cNvPr id="5" name="Picture 4"/>
          <p:cNvPicPr>
            <a:picLocks noChangeAspect="1"/>
          </p:cNvPicPr>
          <p:nvPr/>
        </p:nvPicPr>
        <p:blipFill rotWithShape="1">
          <a:blip r:embed="rId2"/>
          <a:srcRect t="9242" b="19876"/>
          <a:stretch/>
        </p:blipFill>
        <p:spPr>
          <a:xfrm>
            <a:off x="8325002" y="2513352"/>
            <a:ext cx="3047619" cy="2880320"/>
          </a:xfrm>
          <a:prstGeom prst="rect">
            <a:avLst/>
          </a:prstGeom>
        </p:spPr>
      </p:pic>
    </p:spTree>
    <p:extLst>
      <p:ext uri="{BB962C8B-B14F-4D97-AF65-F5344CB8AC3E}">
        <p14:creationId xmlns:p14="http://schemas.microsoft.com/office/powerpoint/2010/main" val="2666604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55600" y="2560637"/>
            <a:ext cx="10972800" cy="4525963"/>
          </a:xfrm>
        </p:spPr>
        <p:txBody>
          <a:bodyPr/>
          <a:lstStyle/>
          <a:p>
            <a:pPr eaLnBrk="1" hangingPunct="1"/>
            <a:r>
              <a:rPr lang="en-GB" altLang="en-US" dirty="0" smtClean="0">
                <a:solidFill>
                  <a:srgbClr val="486C9C"/>
                </a:solidFill>
              </a:rPr>
              <a:t>Elected Chairs – elected by all MPs in a Secret Ballot</a:t>
            </a:r>
          </a:p>
          <a:p>
            <a:pPr eaLnBrk="1" hangingPunct="1"/>
            <a:endParaRPr lang="en-GB" altLang="en-US" dirty="0" smtClean="0">
              <a:solidFill>
                <a:srgbClr val="486C9C"/>
              </a:solidFill>
            </a:endParaRPr>
          </a:p>
          <a:p>
            <a:pPr eaLnBrk="1" hangingPunct="1"/>
            <a:r>
              <a:rPr lang="en-GB" altLang="en-US" dirty="0" smtClean="0">
                <a:solidFill>
                  <a:srgbClr val="486C9C"/>
                </a:solidFill>
              </a:rPr>
              <a:t>Normally 11 Members </a:t>
            </a:r>
          </a:p>
          <a:p>
            <a:pPr eaLnBrk="1" hangingPunct="1"/>
            <a:endParaRPr lang="en-GB" altLang="en-US" dirty="0" smtClean="0">
              <a:solidFill>
                <a:srgbClr val="486C9C"/>
              </a:solidFill>
            </a:endParaRPr>
          </a:p>
          <a:p>
            <a:pPr eaLnBrk="1" hangingPunct="1"/>
            <a:r>
              <a:rPr lang="en-GB" altLang="en-US" dirty="0" smtClean="0">
                <a:solidFill>
                  <a:srgbClr val="486C9C"/>
                </a:solidFill>
              </a:rPr>
              <a:t>Other members elected by MPs in their party </a:t>
            </a:r>
          </a:p>
          <a:p>
            <a:pPr eaLnBrk="1" hangingPunct="1"/>
            <a:endParaRPr lang="en-GB" altLang="en-US" dirty="0" smtClean="0">
              <a:solidFill>
                <a:srgbClr val="486C9C"/>
              </a:solidFill>
            </a:endParaRPr>
          </a:p>
          <a:p>
            <a:pPr marL="0" indent="0">
              <a:buNone/>
            </a:pPr>
            <a:endParaRPr lang="en-GB" altLang="en-US" dirty="0" smtClean="0"/>
          </a:p>
          <a:p>
            <a:endParaRPr lang="en-GB" altLang="en-US" dirty="0" smtClean="0"/>
          </a:p>
        </p:txBody>
      </p:sp>
      <p:sp>
        <p:nvSpPr>
          <p:cNvPr id="4" name="Title 1"/>
          <p:cNvSpPr>
            <a:spLocks noGrp="1"/>
          </p:cNvSpPr>
          <p:nvPr>
            <p:ph type="title"/>
          </p:nvPr>
        </p:nvSpPr>
        <p:spPr bwMode="auto">
          <a:xfrm>
            <a:off x="457200" y="1196975"/>
            <a:ext cx="11850688" cy="691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smtClean="0">
                <a:solidFill>
                  <a:srgbClr val="CAA97B"/>
                </a:solidFill>
              </a:rPr>
              <a:t>House of Commons Select Committees</a:t>
            </a:r>
          </a:p>
        </p:txBody>
      </p:sp>
    </p:spTree>
    <p:extLst>
      <p:ext uri="{BB962C8B-B14F-4D97-AF65-F5344CB8AC3E}">
        <p14:creationId xmlns:p14="http://schemas.microsoft.com/office/powerpoint/2010/main" val="4009185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43568" y="1888958"/>
            <a:ext cx="11543632" cy="4525963"/>
          </a:xfrm>
        </p:spPr>
        <p:txBody>
          <a:bodyPr/>
          <a:lstStyle/>
          <a:p>
            <a:pPr marL="0" indent="0" eaLnBrk="1" hangingPunct="1">
              <a:buNone/>
            </a:pPr>
            <a:r>
              <a:rPr lang="en-GB" altLang="en-US" sz="2400" dirty="0" smtClean="0">
                <a:solidFill>
                  <a:srgbClr val="486C9C"/>
                </a:solidFill>
              </a:rPr>
              <a:t>Committees investigate policy areas rather than Government Depts.</a:t>
            </a:r>
          </a:p>
          <a:p>
            <a:r>
              <a:rPr lang="en-GB" altLang="en-US" sz="2400" dirty="0" smtClean="0">
                <a:solidFill>
                  <a:srgbClr val="486C9C"/>
                </a:solidFill>
              </a:rPr>
              <a:t>European Union</a:t>
            </a:r>
          </a:p>
          <a:p>
            <a:r>
              <a:rPr lang="en-GB" altLang="en-US" sz="2400" dirty="0" smtClean="0">
                <a:solidFill>
                  <a:srgbClr val="486C9C"/>
                </a:solidFill>
              </a:rPr>
              <a:t>Science and Technology</a:t>
            </a:r>
          </a:p>
          <a:p>
            <a:r>
              <a:rPr lang="en-GB" altLang="en-US" sz="2400" dirty="0" smtClean="0">
                <a:solidFill>
                  <a:srgbClr val="486C9C"/>
                </a:solidFill>
              </a:rPr>
              <a:t>Communications</a:t>
            </a:r>
          </a:p>
          <a:p>
            <a:r>
              <a:rPr lang="en-GB" altLang="en-US" sz="2400" dirty="0" smtClean="0">
                <a:solidFill>
                  <a:srgbClr val="486C9C"/>
                </a:solidFill>
              </a:rPr>
              <a:t>Constitution</a:t>
            </a:r>
          </a:p>
          <a:p>
            <a:r>
              <a:rPr lang="en-GB" altLang="en-US" sz="2400" dirty="0" smtClean="0">
                <a:solidFill>
                  <a:srgbClr val="486C9C"/>
                </a:solidFill>
              </a:rPr>
              <a:t>Economic Affairs </a:t>
            </a:r>
          </a:p>
          <a:p>
            <a:pPr marL="0" indent="0" eaLnBrk="1" hangingPunct="1">
              <a:buNone/>
            </a:pPr>
            <a:endParaRPr lang="en-GB" altLang="en-US" sz="2400" dirty="0" smtClean="0">
              <a:solidFill>
                <a:srgbClr val="486C9F"/>
              </a:solidFill>
            </a:endParaRPr>
          </a:p>
          <a:p>
            <a:pPr marL="0" indent="0">
              <a:buNone/>
            </a:pPr>
            <a:r>
              <a:rPr lang="en-GB" altLang="en-US" sz="2400" dirty="0" smtClean="0">
                <a:solidFill>
                  <a:srgbClr val="486C9F"/>
                </a:solidFill>
              </a:rPr>
              <a:t>The Lords also set up temporary committees to investigate specialist subjects</a:t>
            </a:r>
          </a:p>
          <a:p>
            <a:pPr marL="0" indent="0">
              <a:buNone/>
            </a:pPr>
            <a:r>
              <a:rPr lang="en-GB" altLang="en-US" sz="2400" dirty="0" smtClean="0">
                <a:solidFill>
                  <a:srgbClr val="486C9F"/>
                </a:solidFill>
              </a:rPr>
              <a:t>There is no set political composition </a:t>
            </a:r>
            <a:endParaRPr lang="en-GB" altLang="en-US" dirty="0" smtClean="0"/>
          </a:p>
        </p:txBody>
      </p:sp>
      <p:sp>
        <p:nvSpPr>
          <p:cNvPr id="4" name="Title 1"/>
          <p:cNvSpPr>
            <a:spLocks noGrp="1"/>
          </p:cNvSpPr>
          <p:nvPr>
            <p:ph type="title"/>
          </p:nvPr>
        </p:nvSpPr>
        <p:spPr bwMode="auto">
          <a:xfrm>
            <a:off x="457200" y="1196975"/>
            <a:ext cx="11850688" cy="691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smtClean="0">
                <a:solidFill>
                  <a:srgbClr val="CAA97B"/>
                </a:solidFill>
              </a:rPr>
              <a:t>House of Lords Select Committees</a:t>
            </a:r>
          </a:p>
        </p:txBody>
      </p:sp>
    </p:spTree>
    <p:extLst>
      <p:ext uri="{BB962C8B-B14F-4D97-AF65-F5344CB8AC3E}">
        <p14:creationId xmlns:p14="http://schemas.microsoft.com/office/powerpoint/2010/main" val="1313629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394" t="12403" r="22329" b="10028"/>
          <a:stretch/>
        </p:blipFill>
        <p:spPr>
          <a:xfrm>
            <a:off x="6196545" y="309657"/>
            <a:ext cx="5995455" cy="6153775"/>
          </a:xfrm>
          <a:prstGeom prst="rect">
            <a:avLst/>
          </a:prstGeom>
        </p:spPr>
      </p:pic>
      <p:pic>
        <p:nvPicPr>
          <p:cNvPr id="5" name="Picture 4"/>
          <p:cNvPicPr>
            <a:picLocks noChangeAspect="1"/>
          </p:cNvPicPr>
          <p:nvPr/>
        </p:nvPicPr>
        <p:blipFill rotWithShape="1">
          <a:blip r:embed="rId4"/>
          <a:srcRect l="14384" t="12275" r="21918" b="7202"/>
          <a:stretch/>
        </p:blipFill>
        <p:spPr>
          <a:xfrm>
            <a:off x="111473" y="309657"/>
            <a:ext cx="6085072" cy="6153775"/>
          </a:xfrm>
          <a:prstGeom prst="rect">
            <a:avLst/>
          </a:prstGeom>
        </p:spPr>
      </p:pic>
    </p:spTree>
    <p:extLst>
      <p:ext uri="{BB962C8B-B14F-4D97-AF65-F5344CB8AC3E}">
        <p14:creationId xmlns:p14="http://schemas.microsoft.com/office/powerpoint/2010/main" val="1287570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918"/>
            <a:ext cx="10972800" cy="1143000"/>
          </a:xfrm>
        </p:spPr>
        <p:txBody>
          <a:bodyPr/>
          <a:lstStyle/>
          <a:p>
            <a:r>
              <a:rPr lang="en-GB" dirty="0" smtClean="0"/>
              <a:t>Secretary of State for Exiting the EU</a:t>
            </a:r>
            <a:endParaRPr lang="en-GB" dirty="0"/>
          </a:p>
        </p:txBody>
      </p:sp>
      <p:sp>
        <p:nvSpPr>
          <p:cNvPr id="3" name="Content Placeholder 2"/>
          <p:cNvSpPr>
            <a:spLocks noGrp="1"/>
          </p:cNvSpPr>
          <p:nvPr>
            <p:ph idx="1"/>
          </p:nvPr>
        </p:nvSpPr>
        <p:spPr>
          <a:xfrm>
            <a:off x="188495" y="5149516"/>
            <a:ext cx="5875421" cy="493294"/>
          </a:xfrm>
        </p:spPr>
        <p:txBody>
          <a:bodyPr/>
          <a:lstStyle/>
          <a:p>
            <a:r>
              <a:rPr lang="en-GB" sz="2300" dirty="0" smtClean="0"/>
              <a:t>Right Honourable David Davis (Con) </a:t>
            </a:r>
            <a:endParaRPr lang="en-GB" sz="2300" dirty="0"/>
          </a:p>
        </p:txBody>
      </p:sp>
      <p:pic>
        <p:nvPicPr>
          <p:cNvPr id="1026" name="Picture 2" descr="The Rt Hon David D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784" y="2158233"/>
            <a:ext cx="3742658" cy="2425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ir star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609" y="2158233"/>
            <a:ext cx="3828774" cy="27545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493609" y="5053263"/>
            <a:ext cx="3972486" cy="493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smtClean="0"/>
              <a:t>Sir Keir </a:t>
            </a:r>
            <a:r>
              <a:rPr lang="en-GB" sz="2300" dirty="0" err="1" smtClean="0"/>
              <a:t>Starmer</a:t>
            </a:r>
            <a:r>
              <a:rPr lang="en-GB" sz="2300" dirty="0" smtClean="0"/>
              <a:t> (Lab) </a:t>
            </a:r>
            <a:endParaRPr lang="en-GB" sz="2300" dirty="0"/>
          </a:p>
        </p:txBody>
      </p:sp>
      <p:sp>
        <p:nvSpPr>
          <p:cNvPr id="4" name="Rectangle 3"/>
          <p:cNvSpPr/>
          <p:nvPr/>
        </p:nvSpPr>
        <p:spPr>
          <a:xfrm>
            <a:off x="8650705" y="2177848"/>
            <a:ext cx="1711098" cy="2246769"/>
          </a:xfrm>
          <a:prstGeom prst="rect">
            <a:avLst/>
          </a:prstGeom>
          <a:noFill/>
        </p:spPr>
        <p:txBody>
          <a:bodyPr wrap="square" lIns="91440" tIns="45720" rIns="91440" bIns="45720">
            <a:spAutoFit/>
          </a:bodyPr>
          <a:lstStyle/>
          <a:p>
            <a:pPr algn="ctr"/>
            <a:r>
              <a:rPr lang="en-US" sz="14000" b="1" cap="none" spc="0" dirty="0" smtClean="0">
                <a:ln w="0"/>
                <a:solidFill>
                  <a:schemeClr val="tx1"/>
                </a:solidFill>
                <a:effectLst>
                  <a:outerShdw blurRad="38100" dist="19050" dir="2700000" algn="tl" rotWithShape="0">
                    <a:schemeClr val="dk1">
                      <a:alpha val="40000"/>
                    </a:schemeClr>
                  </a:outerShdw>
                </a:effectLst>
              </a:rPr>
              <a:t>?</a:t>
            </a:r>
            <a:endParaRPr lang="en-US" sz="14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0832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392237"/>
            <a:ext cx="10972800" cy="1143000"/>
          </a:xfrm>
        </p:spPr>
        <p:txBody>
          <a:bodyPr/>
          <a:lstStyle/>
          <a:p>
            <a:pPr algn="ctr"/>
            <a:r>
              <a:rPr lang="en-GB" altLang="en-US" sz="3600" b="1" dirty="0" smtClean="0">
                <a:solidFill>
                  <a:srgbClr val="486C9C"/>
                </a:solidFill>
              </a:rPr>
              <a:t>The Committee staff team</a:t>
            </a:r>
          </a:p>
        </p:txBody>
      </p:sp>
      <p:sp>
        <p:nvSpPr>
          <p:cNvPr id="23555" name="Content Placeholder 2"/>
          <p:cNvSpPr>
            <a:spLocks noGrp="1"/>
          </p:cNvSpPr>
          <p:nvPr>
            <p:ph idx="1"/>
          </p:nvPr>
        </p:nvSpPr>
        <p:spPr>
          <a:xfrm>
            <a:off x="254000" y="2192337"/>
            <a:ext cx="10972800" cy="4525963"/>
          </a:xfrm>
        </p:spPr>
        <p:txBody>
          <a:bodyPr/>
          <a:lstStyle/>
          <a:p>
            <a:r>
              <a:rPr lang="en-GB" altLang="en-US" sz="2400" dirty="0" smtClean="0">
                <a:solidFill>
                  <a:srgbClr val="486C9C"/>
                </a:solidFill>
              </a:rPr>
              <a:t>Clerk</a:t>
            </a:r>
          </a:p>
          <a:p>
            <a:r>
              <a:rPr lang="en-GB" altLang="en-US" sz="2400" dirty="0" smtClean="0">
                <a:solidFill>
                  <a:srgbClr val="486C9C"/>
                </a:solidFill>
              </a:rPr>
              <a:t>Second Clerk</a:t>
            </a:r>
          </a:p>
          <a:p>
            <a:r>
              <a:rPr lang="en-GB" altLang="en-US" sz="2400" dirty="0" smtClean="0">
                <a:solidFill>
                  <a:srgbClr val="486C9C"/>
                </a:solidFill>
              </a:rPr>
              <a:t>Inquiry manager</a:t>
            </a:r>
          </a:p>
          <a:p>
            <a:r>
              <a:rPr lang="en-GB" altLang="en-US" sz="2400" dirty="0" smtClean="0">
                <a:solidFill>
                  <a:srgbClr val="486C9C"/>
                </a:solidFill>
              </a:rPr>
              <a:t>Specialist</a:t>
            </a:r>
          </a:p>
          <a:p>
            <a:r>
              <a:rPr lang="en-GB" altLang="en-US" sz="2400" dirty="0" smtClean="0">
                <a:solidFill>
                  <a:srgbClr val="486C9C"/>
                </a:solidFill>
              </a:rPr>
              <a:t>Senior Committee Assistant</a:t>
            </a:r>
          </a:p>
          <a:p>
            <a:r>
              <a:rPr lang="en-GB" altLang="en-US" sz="2400" dirty="0" smtClean="0">
                <a:solidFill>
                  <a:srgbClr val="486C9C"/>
                </a:solidFill>
              </a:rPr>
              <a:t>Committee Assistant</a:t>
            </a:r>
          </a:p>
          <a:p>
            <a:r>
              <a:rPr lang="en-GB" altLang="en-US" sz="2400" dirty="0" smtClean="0">
                <a:solidFill>
                  <a:srgbClr val="486C9C"/>
                </a:solidFill>
              </a:rPr>
              <a:t>Committee Support Assistant</a:t>
            </a:r>
          </a:p>
          <a:p>
            <a:r>
              <a:rPr lang="en-GB" altLang="en-US" sz="2400" dirty="0" smtClean="0">
                <a:solidFill>
                  <a:srgbClr val="486C9C"/>
                </a:solidFill>
              </a:rPr>
              <a:t>Specialist Advisers</a:t>
            </a:r>
          </a:p>
          <a:p>
            <a:r>
              <a:rPr lang="en-GB" altLang="en-US" sz="2400" dirty="0" err="1" smtClean="0">
                <a:solidFill>
                  <a:srgbClr val="486C9C"/>
                </a:solidFill>
              </a:rPr>
              <a:t>Secondees</a:t>
            </a:r>
            <a:r>
              <a:rPr lang="en-GB" altLang="en-US" sz="2400" dirty="0" smtClean="0">
                <a:solidFill>
                  <a:srgbClr val="486C9C"/>
                </a:solidFill>
              </a:rPr>
              <a:t>, interns and external support</a:t>
            </a:r>
          </a:p>
          <a:p>
            <a:endParaRPr lang="en-GB" altLang="en-US" dirty="0" smtClean="0"/>
          </a:p>
        </p:txBody>
      </p:sp>
    </p:spTree>
    <p:extLst>
      <p:ext uri="{BB962C8B-B14F-4D97-AF65-F5344CB8AC3E}">
        <p14:creationId xmlns:p14="http://schemas.microsoft.com/office/powerpoint/2010/main" val="389168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8044" t="18049" r="8990" b="26944"/>
          <a:stretch/>
        </p:blipFill>
        <p:spPr>
          <a:xfrm>
            <a:off x="609600" y="629571"/>
            <a:ext cx="10494916" cy="5566693"/>
          </a:xfrm>
          <a:prstGeom prst="rect">
            <a:avLst/>
          </a:prstGeom>
        </p:spPr>
      </p:pic>
    </p:spTree>
    <p:extLst>
      <p:ext uri="{BB962C8B-B14F-4D97-AF65-F5344CB8AC3E}">
        <p14:creationId xmlns:p14="http://schemas.microsoft.com/office/powerpoint/2010/main" val="1271539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5" y="1201069"/>
            <a:ext cx="7399422" cy="615699"/>
          </a:xfrm>
          <a:solidFill>
            <a:schemeClr val="bg2"/>
          </a:solidFill>
          <a:ln>
            <a:noFill/>
          </a:ln>
        </p:spPr>
        <p:style>
          <a:lnRef idx="2">
            <a:schemeClr val="accent3"/>
          </a:lnRef>
          <a:fillRef idx="1">
            <a:schemeClr val="lt1"/>
          </a:fillRef>
          <a:effectRef idx="0">
            <a:schemeClr val="accent3"/>
          </a:effectRef>
          <a:fontRef idx="minor">
            <a:schemeClr val="dk1"/>
          </a:fontRef>
        </p:style>
        <p:txBody>
          <a:bodyPr/>
          <a:lstStyle/>
          <a:p>
            <a:pPr algn="ctr"/>
            <a:r>
              <a:rPr lang="en-GB" sz="3300" dirty="0" smtClean="0"/>
              <a:t>Inquiry Announced</a:t>
            </a:r>
            <a:endParaRPr lang="en-GB" sz="3300" dirty="0"/>
          </a:p>
        </p:txBody>
      </p:sp>
      <p:sp>
        <p:nvSpPr>
          <p:cNvPr id="4" name="Title 1"/>
          <p:cNvSpPr txBox="1">
            <a:spLocks/>
          </p:cNvSpPr>
          <p:nvPr/>
        </p:nvSpPr>
        <p:spPr>
          <a:xfrm>
            <a:off x="2478505" y="1816768"/>
            <a:ext cx="7399422" cy="601578"/>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300" dirty="0" smtClean="0"/>
              <a:t>Call for Evidence</a:t>
            </a:r>
            <a:endParaRPr lang="en-GB" sz="3300" dirty="0"/>
          </a:p>
        </p:txBody>
      </p:sp>
      <p:sp>
        <p:nvSpPr>
          <p:cNvPr id="5" name="Title 1"/>
          <p:cNvSpPr txBox="1">
            <a:spLocks/>
          </p:cNvSpPr>
          <p:nvPr/>
        </p:nvSpPr>
        <p:spPr>
          <a:xfrm>
            <a:off x="2478505" y="2432467"/>
            <a:ext cx="7399422" cy="63558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300" dirty="0" smtClean="0"/>
              <a:t>Written Evidence Deadline</a:t>
            </a:r>
            <a:endParaRPr lang="en-GB" sz="3300" dirty="0"/>
          </a:p>
        </p:txBody>
      </p:sp>
      <p:sp>
        <p:nvSpPr>
          <p:cNvPr id="6" name="Title 1"/>
          <p:cNvSpPr txBox="1">
            <a:spLocks/>
          </p:cNvSpPr>
          <p:nvPr/>
        </p:nvSpPr>
        <p:spPr>
          <a:xfrm>
            <a:off x="2478505" y="3082172"/>
            <a:ext cx="7399422" cy="635584"/>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300" dirty="0" smtClean="0"/>
              <a:t>Oral Evidence Session</a:t>
            </a:r>
            <a:endParaRPr lang="en-GB" sz="3300" dirty="0"/>
          </a:p>
        </p:txBody>
      </p:sp>
      <p:sp>
        <p:nvSpPr>
          <p:cNvPr id="7" name="Title 1"/>
          <p:cNvSpPr txBox="1">
            <a:spLocks/>
          </p:cNvSpPr>
          <p:nvPr/>
        </p:nvSpPr>
        <p:spPr>
          <a:xfrm>
            <a:off x="2478505" y="3731877"/>
            <a:ext cx="7399422" cy="63558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300" dirty="0" smtClean="0"/>
              <a:t>Report Preparation</a:t>
            </a:r>
            <a:endParaRPr lang="en-GB" sz="3300" dirty="0"/>
          </a:p>
        </p:txBody>
      </p:sp>
      <p:sp>
        <p:nvSpPr>
          <p:cNvPr id="8" name="Title 1"/>
          <p:cNvSpPr txBox="1">
            <a:spLocks/>
          </p:cNvSpPr>
          <p:nvPr/>
        </p:nvSpPr>
        <p:spPr>
          <a:xfrm>
            <a:off x="2478505" y="4367461"/>
            <a:ext cx="7399422" cy="635584"/>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200" dirty="0" smtClean="0"/>
              <a:t>Publication of </a:t>
            </a:r>
            <a:r>
              <a:rPr lang="en-GB" sz="3300" dirty="0" smtClean="0"/>
              <a:t>Report</a:t>
            </a:r>
            <a:endParaRPr lang="en-GB" sz="3300" dirty="0"/>
          </a:p>
        </p:txBody>
      </p:sp>
      <p:sp>
        <p:nvSpPr>
          <p:cNvPr id="9" name="Title 1"/>
          <p:cNvSpPr txBox="1">
            <a:spLocks/>
          </p:cNvSpPr>
          <p:nvPr/>
        </p:nvSpPr>
        <p:spPr>
          <a:xfrm>
            <a:off x="2478505" y="5003045"/>
            <a:ext cx="7399422" cy="63558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300" dirty="0" smtClean="0"/>
              <a:t>Government Response</a:t>
            </a:r>
            <a:endParaRPr lang="en-GB" sz="3300" dirty="0"/>
          </a:p>
        </p:txBody>
      </p:sp>
    </p:spTree>
    <p:extLst>
      <p:ext uri="{BB962C8B-B14F-4D97-AF65-F5344CB8AC3E}">
        <p14:creationId xmlns:p14="http://schemas.microsoft.com/office/powerpoint/2010/main" val="165228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42" y="1440657"/>
            <a:ext cx="7399422" cy="615699"/>
          </a:xfrm>
          <a:solidFill>
            <a:schemeClr val="bg2"/>
          </a:solidFill>
          <a:ln>
            <a:noFill/>
          </a:ln>
        </p:spPr>
        <p:style>
          <a:lnRef idx="2">
            <a:schemeClr val="accent3"/>
          </a:lnRef>
          <a:fillRef idx="1">
            <a:schemeClr val="lt1"/>
          </a:fillRef>
          <a:effectRef idx="0">
            <a:schemeClr val="accent3"/>
          </a:effectRef>
          <a:fontRef idx="minor">
            <a:schemeClr val="dk1"/>
          </a:fontRef>
        </p:style>
        <p:txBody>
          <a:bodyPr/>
          <a:lstStyle/>
          <a:p>
            <a:pPr algn="ctr"/>
            <a:r>
              <a:rPr lang="en-GB" sz="3300" dirty="0" smtClean="0"/>
              <a:t>Brexit: Agriculture Enquiry</a:t>
            </a:r>
            <a:endParaRPr lang="en-GB" sz="3300" dirty="0"/>
          </a:p>
        </p:txBody>
      </p:sp>
      <p:sp>
        <p:nvSpPr>
          <p:cNvPr id="10" name="TextBox 9"/>
          <p:cNvSpPr txBox="1"/>
          <p:nvPr/>
        </p:nvSpPr>
        <p:spPr>
          <a:xfrm>
            <a:off x="1034716" y="2177716"/>
            <a:ext cx="10190747" cy="4801314"/>
          </a:xfrm>
          <a:prstGeom prst="rect">
            <a:avLst/>
          </a:prstGeom>
          <a:noFill/>
        </p:spPr>
        <p:txBody>
          <a:bodyPr wrap="square" rtlCol="0">
            <a:spAutoFit/>
          </a:bodyPr>
          <a:lstStyle/>
          <a:p>
            <a:r>
              <a:rPr lang="en-GB" dirty="0" smtClean="0"/>
              <a:t>Terms of Reference: </a:t>
            </a:r>
            <a:r>
              <a:rPr lang="en-GB" dirty="0">
                <a:solidFill>
                  <a:srgbClr val="000000"/>
                </a:solidFill>
                <a:latin typeface="verdana" panose="020B0604030504040204" pitchFamily="34" charset="0"/>
              </a:rPr>
              <a:t>The EU Energy and Environment Sub-Committee is investigating the implications of Brexit for UK agriculture and </a:t>
            </a:r>
            <a:r>
              <a:rPr lang="en-GB" dirty="0" smtClean="0">
                <a:solidFill>
                  <a:srgbClr val="000000"/>
                </a:solidFill>
                <a:latin typeface="verdana" panose="020B0604030504040204" pitchFamily="34" charset="0"/>
              </a:rPr>
              <a:t>food</a:t>
            </a:r>
          </a:p>
          <a:p>
            <a:endParaRPr lang="en-GB" dirty="0">
              <a:solidFill>
                <a:srgbClr val="000000"/>
              </a:solidFill>
              <a:latin typeface="verdana" panose="020B0604030504040204" pitchFamily="34" charset="0"/>
            </a:endParaRPr>
          </a:p>
          <a:p>
            <a:r>
              <a:rPr lang="en-GB" dirty="0" smtClean="0">
                <a:solidFill>
                  <a:srgbClr val="000000"/>
                </a:solidFill>
                <a:latin typeface="verdana" panose="020B0604030504040204" pitchFamily="34" charset="0"/>
              </a:rPr>
              <a:t>Written Evidence                       Oral Evidence: -</a:t>
            </a:r>
          </a:p>
          <a:p>
            <a:pPr marL="285750" indent="-285750">
              <a:buFont typeface="Arial" panose="020B0604020202020204" pitchFamily="34" charset="0"/>
              <a:buChar char="•"/>
            </a:pPr>
            <a:r>
              <a:rPr lang="en-GB" dirty="0" smtClean="0">
                <a:solidFill>
                  <a:srgbClr val="000000"/>
                </a:solidFill>
                <a:latin typeface="verdana" panose="020B0604030504040204" pitchFamily="34" charset="0"/>
              </a:rPr>
              <a:t>National Farmers’ Union</a:t>
            </a:r>
          </a:p>
          <a:p>
            <a:pPr marL="285750" indent="-285750">
              <a:buFont typeface="Arial" panose="020B0604020202020204" pitchFamily="34" charset="0"/>
              <a:buChar char="•"/>
            </a:pPr>
            <a:r>
              <a:rPr lang="en-GB" dirty="0"/>
              <a:t>National Office of Animal Health (NOAH</a:t>
            </a:r>
            <a:r>
              <a:rPr lang="en-GB" dirty="0" smtClean="0"/>
              <a:t>)</a:t>
            </a:r>
          </a:p>
          <a:p>
            <a:pPr marL="285750" indent="-285750">
              <a:buFont typeface="Arial" panose="020B0604020202020204" pitchFamily="34" charset="0"/>
              <a:buChar char="•"/>
            </a:pPr>
            <a:r>
              <a:rPr lang="en-GB" dirty="0"/>
              <a:t>Food Ethics </a:t>
            </a:r>
            <a:r>
              <a:rPr lang="en-GB" dirty="0" smtClean="0"/>
              <a:t>Council</a:t>
            </a:r>
          </a:p>
          <a:p>
            <a:pPr marL="285750" indent="-285750">
              <a:buFont typeface="Arial" panose="020B0604020202020204" pitchFamily="34" charset="0"/>
              <a:buChar char="•"/>
            </a:pPr>
            <a:r>
              <a:rPr lang="en-GB" dirty="0" smtClean="0">
                <a:solidFill>
                  <a:srgbClr val="000000"/>
                </a:solidFill>
                <a:latin typeface="verdana" panose="020B0604030504040204" pitchFamily="34" charset="0"/>
              </a:rPr>
              <a:t>Campaign to protect Rural England</a:t>
            </a:r>
          </a:p>
          <a:p>
            <a:pPr marL="285750" indent="-285750">
              <a:buFont typeface="Arial" panose="020B0604020202020204" pitchFamily="34" charset="0"/>
              <a:buChar char="•"/>
            </a:pPr>
            <a:r>
              <a:rPr lang="en-GB" dirty="0">
                <a:solidFill>
                  <a:srgbClr val="000000"/>
                </a:solidFill>
                <a:latin typeface="Verdana" panose="020B0604030504040204" pitchFamily="34" charset="0"/>
              </a:rPr>
              <a:t>Professor Alan Matthews, Professor Emeritus of European Agricultural Policy and Former President of the European Association of Agricultural </a:t>
            </a:r>
            <a:r>
              <a:rPr lang="en-GB" dirty="0" smtClean="0">
                <a:solidFill>
                  <a:srgbClr val="000000"/>
                </a:solidFill>
                <a:latin typeface="Verdana" panose="020B0604030504040204" pitchFamily="34" charset="0"/>
              </a:rPr>
              <a:t>Economists</a:t>
            </a:r>
            <a:r>
              <a:rPr lang="en-GB" dirty="0">
                <a:solidFill>
                  <a:srgbClr val="000000"/>
                </a:solidFill>
                <a:latin typeface="Verdana" panose="020B0604030504040204" pitchFamily="34" charset="0"/>
              </a:rPr>
              <a:t> </a:t>
            </a:r>
            <a:endParaRPr lang="en-GB" dirty="0" smtClean="0">
              <a:solidFill>
                <a:srgbClr val="000000"/>
              </a:solidFill>
              <a:latin typeface="Verdana" panose="020B0604030504040204" pitchFamily="34" charset="0"/>
            </a:endParaRPr>
          </a:p>
          <a:p>
            <a:pPr marL="285750" indent="-285750">
              <a:buFont typeface="Arial" panose="020B0604020202020204" pitchFamily="34" charset="0"/>
              <a:buChar char="•"/>
            </a:pPr>
            <a:r>
              <a:rPr lang="en-GB" dirty="0" smtClean="0">
                <a:solidFill>
                  <a:srgbClr val="000000"/>
                </a:solidFill>
                <a:latin typeface="Verdana" panose="020B0604030504040204" pitchFamily="34" charset="0"/>
              </a:rPr>
              <a:t>Professor </a:t>
            </a:r>
            <a:r>
              <a:rPr lang="en-GB" dirty="0">
                <a:solidFill>
                  <a:srgbClr val="000000"/>
                </a:solidFill>
                <a:latin typeface="Verdana" panose="020B0604030504040204" pitchFamily="34" charset="0"/>
              </a:rPr>
              <a:t>Joseph McMahon, Professor of Law, Dean of Sutherland School of Law, University College, </a:t>
            </a:r>
            <a:r>
              <a:rPr lang="en-GB" dirty="0" smtClean="0">
                <a:solidFill>
                  <a:srgbClr val="000000"/>
                </a:solidFill>
                <a:latin typeface="Verdana" panose="020B0604030504040204" pitchFamily="34" charset="0"/>
              </a:rPr>
              <a:t>Dublin</a:t>
            </a:r>
            <a:endParaRPr lang="en-GB" dirty="0">
              <a:solidFill>
                <a:srgbClr val="000000"/>
              </a:solidFill>
              <a:latin typeface="verdana" panose="020B0604030504040204" pitchFamily="34" charset="0"/>
            </a:endParaRPr>
          </a:p>
          <a:p>
            <a:endParaRPr lang="en-GB" dirty="0" smtClean="0">
              <a:solidFill>
                <a:srgbClr val="000000"/>
              </a:solidFill>
              <a:latin typeface="verdana" panose="020B0604030504040204" pitchFamily="34" charset="0"/>
            </a:endParaRPr>
          </a:p>
          <a:p>
            <a:r>
              <a:rPr lang="en-GB" dirty="0" smtClean="0">
                <a:solidFill>
                  <a:srgbClr val="000000"/>
                </a:solidFill>
                <a:latin typeface="verdana" panose="020B0604030504040204" pitchFamily="34" charset="0"/>
              </a:rPr>
              <a:t>Collate Evidence and produce report: </a:t>
            </a:r>
            <a:r>
              <a:rPr lang="en-GB" dirty="0">
                <a:solidFill>
                  <a:srgbClr val="333333"/>
                </a:solidFill>
                <a:latin typeface="Verdana" panose="020B0604030504040204" pitchFamily="34" charset="0"/>
              </a:rPr>
              <a:t>Summary of conclusions and recommendations</a:t>
            </a:r>
          </a:p>
          <a:p>
            <a:endParaRPr lang="en-GB" dirty="0" smtClean="0">
              <a:solidFill>
                <a:srgbClr val="000000"/>
              </a:solidFill>
              <a:latin typeface="verdana" panose="020B0604030504040204" pitchFamily="34" charset="0"/>
            </a:endParaRPr>
          </a:p>
          <a:p>
            <a:endParaRPr lang="en-GB" dirty="0">
              <a:solidFill>
                <a:srgbClr val="000000"/>
              </a:solidFill>
              <a:latin typeface="verdana" panose="020B0604030504040204" pitchFamily="34" charset="0"/>
            </a:endParaRPr>
          </a:p>
          <a:p>
            <a:endParaRPr lang="en-GB" dirty="0"/>
          </a:p>
        </p:txBody>
      </p:sp>
      <p:cxnSp>
        <p:nvCxnSpPr>
          <p:cNvPr id="12" name="Straight Arrow Connector 11"/>
          <p:cNvCxnSpPr/>
          <p:nvPr/>
        </p:nvCxnSpPr>
        <p:spPr>
          <a:xfrm flipV="1">
            <a:off x="3212432" y="3200400"/>
            <a:ext cx="1572063" cy="1203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2225842" y="1071325"/>
            <a:ext cx="7463606" cy="369332"/>
          </a:xfrm>
          <a:prstGeom prst="rect">
            <a:avLst/>
          </a:prstGeom>
        </p:spPr>
        <p:txBody>
          <a:bodyPr wrap="square">
            <a:spAutoFit/>
          </a:bodyPr>
          <a:lstStyle/>
          <a:p>
            <a:r>
              <a:rPr lang="en-GB" b="1" dirty="0">
                <a:solidFill>
                  <a:srgbClr val="000000"/>
                </a:solidFill>
                <a:latin typeface="verdana" panose="020B0604030504040204" pitchFamily="34" charset="0"/>
              </a:rPr>
              <a:t>The EU Energy and Environment </a:t>
            </a:r>
            <a:r>
              <a:rPr lang="en-GB" b="1" dirty="0" smtClean="0">
                <a:solidFill>
                  <a:srgbClr val="000000"/>
                </a:solidFill>
                <a:latin typeface="verdana" panose="020B0604030504040204" pitchFamily="34" charset="0"/>
              </a:rPr>
              <a:t>Sub-Committee (Lords)</a:t>
            </a:r>
            <a:endParaRPr lang="en-GB" dirty="0"/>
          </a:p>
        </p:txBody>
      </p:sp>
    </p:spTree>
    <p:extLst>
      <p:ext uri="{BB962C8B-B14F-4D97-AF65-F5344CB8AC3E}">
        <p14:creationId xmlns:p14="http://schemas.microsoft.com/office/powerpoint/2010/main" val="2975742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11" y="1022685"/>
            <a:ext cx="11426853" cy="1744577"/>
          </a:xfrm>
        </p:spPr>
        <p:txBody>
          <a:bodyPr/>
          <a:lstStyle/>
          <a:p>
            <a:r>
              <a:rPr lang="en-GB" b="1" dirty="0" smtClean="0"/>
              <a:t>	          </a:t>
            </a:r>
            <a:r>
              <a:rPr lang="en-GB" sz="3000" dirty="0" smtClean="0">
                <a:solidFill>
                  <a:srgbClr val="C9A876"/>
                </a:solidFill>
              </a:rPr>
              <a:t>Example Government Response</a:t>
            </a:r>
            <a:br>
              <a:rPr lang="en-GB" sz="3000" dirty="0" smtClean="0">
                <a:solidFill>
                  <a:srgbClr val="C9A876"/>
                </a:solidFill>
              </a:rPr>
            </a:br>
            <a:r>
              <a:rPr lang="en-GB" sz="2000" b="1" dirty="0">
                <a:solidFill>
                  <a:srgbClr val="333333"/>
                </a:solidFill>
                <a:latin typeface="Verdana" panose="020B0604030504040204" pitchFamily="34" charset="0"/>
              </a:rPr>
              <a:t>The process for exiting the European Union and the Government's negotiating objectives: Government Response to the Committee's First Report</a:t>
            </a:r>
            <a:r>
              <a:rPr lang="en-GB" sz="2000" dirty="0" smtClean="0">
                <a:solidFill>
                  <a:srgbClr val="C9A876"/>
                </a:solidFill>
              </a:rPr>
              <a:t/>
            </a:r>
            <a:br>
              <a:rPr lang="en-GB" sz="2000" dirty="0" smtClean="0">
                <a:solidFill>
                  <a:srgbClr val="C9A876"/>
                </a:solidFill>
              </a:rPr>
            </a:br>
            <a:endParaRPr lang="en-GB" sz="2000" dirty="0">
              <a:solidFill>
                <a:srgbClr val="C9A876"/>
              </a:solidFill>
            </a:endParaRPr>
          </a:p>
        </p:txBody>
      </p:sp>
      <p:pic>
        <p:nvPicPr>
          <p:cNvPr id="4" name="Content Placeholder 3"/>
          <p:cNvPicPr>
            <a:picLocks noGrp="1" noChangeAspect="1"/>
          </p:cNvPicPr>
          <p:nvPr>
            <p:ph idx="1"/>
          </p:nvPr>
        </p:nvPicPr>
        <p:blipFill rotWithShape="1">
          <a:blip r:embed="rId2"/>
          <a:srcRect t="12732" r="1866" b="28511"/>
          <a:stretch/>
        </p:blipFill>
        <p:spPr>
          <a:xfrm>
            <a:off x="1553456" y="2430380"/>
            <a:ext cx="8930961" cy="4078705"/>
          </a:xfrm>
          <a:prstGeom prst="rect">
            <a:avLst/>
          </a:prstGeom>
        </p:spPr>
      </p:pic>
    </p:spTree>
    <p:extLst>
      <p:ext uri="{BB962C8B-B14F-4D97-AF65-F5344CB8AC3E}">
        <p14:creationId xmlns:p14="http://schemas.microsoft.com/office/powerpoint/2010/main" val="1574960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3514" t="13699" r="21611" b="5417"/>
          <a:stretch/>
        </p:blipFill>
        <p:spPr>
          <a:xfrm>
            <a:off x="111288" y="160236"/>
            <a:ext cx="5932875" cy="5917490"/>
          </a:xfrm>
          <a:prstGeom prst="rect">
            <a:avLst/>
          </a:prstGeom>
        </p:spPr>
      </p:pic>
      <p:pic>
        <p:nvPicPr>
          <p:cNvPr id="6" name="Picture 5"/>
          <p:cNvPicPr>
            <a:picLocks noChangeAspect="1"/>
          </p:cNvPicPr>
          <p:nvPr/>
        </p:nvPicPr>
        <p:blipFill rotWithShape="1">
          <a:blip r:embed="rId4"/>
          <a:srcRect l="14178" t="13944" r="21610" b="18504"/>
          <a:stretch/>
        </p:blipFill>
        <p:spPr>
          <a:xfrm>
            <a:off x="6044163" y="160236"/>
            <a:ext cx="5993349" cy="6105255"/>
          </a:xfrm>
          <a:prstGeom prst="rect">
            <a:avLst/>
          </a:prstGeom>
        </p:spPr>
      </p:pic>
    </p:spTree>
    <p:extLst>
      <p:ext uri="{BB962C8B-B14F-4D97-AF65-F5344CB8AC3E}">
        <p14:creationId xmlns:p14="http://schemas.microsoft.com/office/powerpoint/2010/main" val="201147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28900" y="1468438"/>
            <a:ext cx="10972800" cy="1143000"/>
          </a:xfrm>
        </p:spPr>
        <p:txBody>
          <a:bodyPr/>
          <a:lstStyle/>
          <a:p>
            <a:pPr algn="l" eaLnBrk="1" hangingPunct="1"/>
            <a:r>
              <a:rPr lang="en-GB" altLang="en-US" b="1" dirty="0" smtClean="0">
                <a:solidFill>
                  <a:srgbClr val="4C6999"/>
                </a:solidFill>
              </a:rPr>
              <a:t>Session </a:t>
            </a:r>
            <a:r>
              <a:rPr lang="en-GB" altLang="en-US" b="1" dirty="0">
                <a:solidFill>
                  <a:srgbClr val="4C6999"/>
                </a:solidFill>
              </a:rPr>
              <a:t>objectives</a:t>
            </a:r>
          </a:p>
        </p:txBody>
      </p:sp>
      <p:sp>
        <p:nvSpPr>
          <p:cNvPr id="12291" name="Content Placeholder 2"/>
          <p:cNvSpPr>
            <a:spLocks noGrp="1"/>
          </p:cNvSpPr>
          <p:nvPr>
            <p:ph idx="1"/>
          </p:nvPr>
        </p:nvSpPr>
        <p:spPr>
          <a:xfrm>
            <a:off x="381000" y="2489201"/>
            <a:ext cx="10972800" cy="4525963"/>
          </a:xfrm>
        </p:spPr>
        <p:txBody>
          <a:bodyPr/>
          <a:lstStyle/>
          <a:p>
            <a:pPr eaLnBrk="1" hangingPunct="1">
              <a:buFont typeface="Arial" panose="020B0604020202020204" pitchFamily="34" charset="0"/>
              <a:buNone/>
            </a:pPr>
            <a:r>
              <a:rPr lang="en-GB" altLang="en-US" sz="2800" dirty="0">
                <a:solidFill>
                  <a:srgbClr val="486C9C"/>
                </a:solidFill>
              </a:rPr>
              <a:t>By the end of this </a:t>
            </a:r>
            <a:r>
              <a:rPr lang="en-GB" altLang="en-US" sz="2800" dirty="0" smtClean="0">
                <a:solidFill>
                  <a:srgbClr val="486C9C"/>
                </a:solidFill>
              </a:rPr>
              <a:t>session, </a:t>
            </a:r>
            <a:r>
              <a:rPr lang="en-GB" altLang="en-US" sz="2800" dirty="0">
                <a:solidFill>
                  <a:srgbClr val="486C9C"/>
                </a:solidFill>
              </a:rPr>
              <a:t>you will know:</a:t>
            </a:r>
          </a:p>
          <a:p>
            <a:r>
              <a:rPr lang="en-GB" altLang="en-US" dirty="0" smtClean="0">
                <a:solidFill>
                  <a:srgbClr val="486C9C"/>
                </a:solidFill>
              </a:rPr>
              <a:t>What is Parliament</a:t>
            </a:r>
          </a:p>
          <a:p>
            <a:r>
              <a:rPr lang="en-GB" altLang="en-US" dirty="0" smtClean="0">
                <a:solidFill>
                  <a:srgbClr val="486C9C"/>
                </a:solidFill>
              </a:rPr>
              <a:t>What does Parliament do?</a:t>
            </a:r>
          </a:p>
          <a:p>
            <a:r>
              <a:rPr lang="en-GB" altLang="en-US" dirty="0" smtClean="0">
                <a:solidFill>
                  <a:srgbClr val="486C9C"/>
                </a:solidFill>
              </a:rPr>
              <a:t>What are Select Committees?</a:t>
            </a:r>
          </a:p>
          <a:p>
            <a:r>
              <a:rPr lang="en-GB" altLang="en-US" dirty="0" smtClean="0">
                <a:solidFill>
                  <a:srgbClr val="486C9C"/>
                </a:solidFill>
              </a:rPr>
              <a:t>What do Select Committees do?</a:t>
            </a:r>
            <a:endParaRPr lang="en-GB" altLang="en-US" dirty="0"/>
          </a:p>
          <a:p>
            <a:r>
              <a:rPr lang="en-GB" altLang="en-US" dirty="0" smtClean="0">
                <a:solidFill>
                  <a:srgbClr val="486C9C"/>
                </a:solidFill>
              </a:rPr>
              <a:t>How does Parliament scrutinise the work of the Government with regards to Brexit</a:t>
            </a:r>
          </a:p>
        </p:txBody>
      </p:sp>
    </p:spTree>
    <p:extLst>
      <p:ext uri="{BB962C8B-B14F-4D97-AF65-F5344CB8AC3E}">
        <p14:creationId xmlns:p14="http://schemas.microsoft.com/office/powerpoint/2010/main" val="2053044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Parliamentary Questions</a:t>
            </a:r>
            <a:endParaRPr lang="en-GB" dirty="0"/>
          </a:p>
        </p:txBody>
      </p:sp>
      <p:sp>
        <p:nvSpPr>
          <p:cNvPr id="23554" name="Content Placeholder 1"/>
          <p:cNvSpPr>
            <a:spLocks noGrp="1"/>
          </p:cNvSpPr>
          <p:nvPr>
            <p:ph type="body" sz="quarter" idx="11"/>
          </p:nvPr>
        </p:nvSpPr>
        <p:spPr/>
        <p:txBody>
          <a:bodyPr/>
          <a:lstStyle/>
          <a:p>
            <a:pPr>
              <a:lnSpc>
                <a:spcPct val="80000"/>
              </a:lnSpc>
            </a:pPr>
            <a:r>
              <a:rPr lang="en-GB" dirty="0">
                <a:latin typeface="Verdana" pitchFamily="34" charset="0"/>
              </a:rPr>
              <a:t>Written or spoken questions asked by MPs and Lords, directed at </a:t>
            </a:r>
            <a:r>
              <a:rPr lang="en-GB" dirty="0" smtClean="0">
                <a:latin typeface="Verdana" pitchFamily="34" charset="0"/>
              </a:rPr>
              <a:t>UK Government</a:t>
            </a:r>
            <a:r>
              <a:rPr lang="en-GB" dirty="0">
                <a:latin typeface="Verdana" pitchFamily="34" charset="0"/>
              </a:rPr>
              <a:t>.</a:t>
            </a:r>
          </a:p>
          <a:p>
            <a:pPr>
              <a:lnSpc>
                <a:spcPct val="80000"/>
              </a:lnSpc>
              <a:buFontTx/>
              <a:buNone/>
            </a:pPr>
            <a:r>
              <a:rPr lang="en-GB" dirty="0">
                <a:latin typeface="Verdana" pitchFamily="34" charset="0"/>
              </a:rPr>
              <a:t>	</a:t>
            </a:r>
          </a:p>
          <a:p>
            <a:pPr>
              <a:lnSpc>
                <a:spcPct val="80000"/>
              </a:lnSpc>
              <a:buFontTx/>
              <a:buNone/>
            </a:pPr>
            <a:r>
              <a:rPr lang="en-GB" dirty="0">
                <a:latin typeface="Verdana" pitchFamily="34" charset="0"/>
              </a:rPr>
              <a:t>	</a:t>
            </a:r>
            <a:endParaRPr lang="en-GB" dirty="0" smtClean="0"/>
          </a:p>
        </p:txBody>
      </p:sp>
      <p:sp>
        <p:nvSpPr>
          <p:cNvPr id="2" name="Text Placeholder 1"/>
          <p:cNvSpPr>
            <a:spLocks noGrp="1"/>
          </p:cNvSpPr>
          <p:nvPr>
            <p:ph type="body" sz="quarter" idx="12"/>
          </p:nvPr>
        </p:nvSpPr>
        <p:spPr/>
        <p:txBody>
          <a:bodyPr/>
          <a:lstStyle/>
          <a:p>
            <a:pPr>
              <a:lnSpc>
                <a:spcPct val="80000"/>
              </a:lnSpc>
              <a:buFontTx/>
              <a:buNone/>
            </a:pPr>
            <a:r>
              <a:rPr lang="en-GB" dirty="0" smtClean="0">
                <a:latin typeface="Verdana" pitchFamily="34" charset="0"/>
              </a:rPr>
              <a:t>Can </a:t>
            </a:r>
            <a:r>
              <a:rPr lang="en-GB" dirty="0">
                <a:latin typeface="Verdana" pitchFamily="34" charset="0"/>
              </a:rPr>
              <a:t>be used to:</a:t>
            </a:r>
          </a:p>
          <a:p>
            <a:pPr>
              <a:lnSpc>
                <a:spcPct val="80000"/>
              </a:lnSpc>
              <a:buFontTx/>
              <a:buNone/>
            </a:pPr>
            <a:endParaRPr lang="en-GB" dirty="0">
              <a:latin typeface="Verdana" pitchFamily="34" charset="0"/>
            </a:endParaRPr>
          </a:p>
          <a:p>
            <a:pPr>
              <a:lnSpc>
                <a:spcPct val="80000"/>
              </a:lnSpc>
            </a:pPr>
            <a:r>
              <a:rPr lang="en-GB" dirty="0">
                <a:latin typeface="Verdana" pitchFamily="34" charset="0"/>
              </a:rPr>
              <a:t>Obtain information – statistics, policies, positions</a:t>
            </a:r>
          </a:p>
          <a:p>
            <a:pPr>
              <a:lnSpc>
                <a:spcPct val="80000"/>
              </a:lnSpc>
            </a:pPr>
            <a:r>
              <a:rPr lang="en-GB" dirty="0">
                <a:latin typeface="Verdana" pitchFamily="34" charset="0"/>
              </a:rPr>
              <a:t>Press for action</a:t>
            </a:r>
          </a:p>
          <a:p>
            <a:pPr>
              <a:lnSpc>
                <a:spcPct val="80000"/>
              </a:lnSpc>
            </a:pPr>
            <a:r>
              <a:rPr lang="en-GB" dirty="0">
                <a:latin typeface="Verdana" pitchFamily="34" charset="0"/>
              </a:rPr>
              <a:t>Raise constituency issues</a:t>
            </a:r>
          </a:p>
          <a:p>
            <a:pPr>
              <a:lnSpc>
                <a:spcPct val="80000"/>
              </a:lnSpc>
            </a:pPr>
            <a:r>
              <a:rPr lang="en-GB" dirty="0">
                <a:latin typeface="Verdana" pitchFamily="34" charset="0"/>
              </a:rPr>
              <a:t>Challenge Government policy</a:t>
            </a:r>
          </a:p>
          <a:p>
            <a:endParaRPr lang="en-GB" dirty="0"/>
          </a:p>
        </p:txBody>
      </p:sp>
    </p:spTree>
    <p:extLst>
      <p:ext uri="{BB962C8B-B14F-4D97-AF65-F5344CB8AC3E}">
        <p14:creationId xmlns:p14="http://schemas.microsoft.com/office/powerpoint/2010/main" val="125070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42" y="1481138"/>
            <a:ext cx="11369458" cy="4005262"/>
          </a:xfrm>
        </p:spPr>
        <p:txBody>
          <a:bodyPr/>
          <a:lstStyle/>
          <a:p>
            <a:r>
              <a:rPr lang="en-GB" dirty="0">
                <a:solidFill>
                  <a:srgbClr val="428BCA"/>
                </a:solidFill>
                <a:latin typeface="Open Sans" panose="020B0606030504020204" pitchFamily="34" charset="0"/>
                <a:hlinkClick r:id="rId2" tooltip="View member's contributions"/>
              </a:rPr>
              <a:t>Mike Wood (Dudley South) (Con)</a:t>
            </a:r>
            <a:endParaRPr lang="en-GB" dirty="0">
              <a:latin typeface="Open Sans" panose="020B0606030504020204" pitchFamily="34" charset="0"/>
            </a:endParaRPr>
          </a:p>
          <a:p>
            <a:pPr fontAlgn="ctr"/>
            <a:r>
              <a:rPr lang="en-GB" dirty="0" smtClean="0">
                <a:solidFill>
                  <a:srgbClr val="333333"/>
                </a:solidFill>
                <a:latin typeface="Open Sans" panose="020B0606030504020204" pitchFamily="34" charset="0"/>
              </a:rPr>
              <a:t>Will </a:t>
            </a:r>
            <a:r>
              <a:rPr lang="en-GB" dirty="0">
                <a:solidFill>
                  <a:srgbClr val="333333"/>
                </a:solidFill>
                <a:latin typeface="Open Sans" panose="020B0606030504020204" pitchFamily="34" charset="0"/>
              </a:rPr>
              <a:t>the Secretary of State consider holding a west midlands </a:t>
            </a:r>
            <a:r>
              <a:rPr lang="en-GB" i="1" dirty="0">
                <a:solidFill>
                  <a:srgbClr val="000000"/>
                </a:solidFill>
                <a:latin typeface="Open Sans" panose="020B0606030504020204" pitchFamily="34" charset="0"/>
              </a:rPr>
              <a:t>Brexit</a:t>
            </a:r>
            <a:r>
              <a:rPr lang="en-GB" dirty="0">
                <a:solidFill>
                  <a:srgbClr val="333333"/>
                </a:solidFill>
                <a:latin typeface="Open Sans" panose="020B0606030504020204" pitchFamily="34" charset="0"/>
              </a:rPr>
              <a:t> summit with the new mayor of the west midlands—who we hope will be Andy Street—and with key regional businesses, so that we can ensure that the interests of the west midlands are considered in the </a:t>
            </a:r>
            <a:r>
              <a:rPr lang="en-GB" i="1" dirty="0">
                <a:solidFill>
                  <a:srgbClr val="000000"/>
                </a:solidFill>
                <a:latin typeface="Open Sans" panose="020B0606030504020204" pitchFamily="34" charset="0"/>
              </a:rPr>
              <a:t>Brexit</a:t>
            </a:r>
            <a:r>
              <a:rPr lang="en-GB" dirty="0">
                <a:solidFill>
                  <a:srgbClr val="333333"/>
                </a:solidFill>
                <a:latin typeface="Open Sans" panose="020B0606030504020204" pitchFamily="34" charset="0"/>
              </a:rPr>
              <a:t> negotiations and that </a:t>
            </a:r>
            <a:r>
              <a:rPr lang="en-GB" i="1" dirty="0">
                <a:solidFill>
                  <a:srgbClr val="000000"/>
                </a:solidFill>
                <a:latin typeface="Open Sans" panose="020B0606030504020204" pitchFamily="34" charset="0"/>
              </a:rPr>
              <a:t>Brexit</a:t>
            </a:r>
            <a:r>
              <a:rPr lang="en-GB" dirty="0">
                <a:solidFill>
                  <a:srgbClr val="333333"/>
                </a:solidFill>
                <a:latin typeface="Open Sans" panose="020B0606030504020204" pitchFamily="34" charset="0"/>
              </a:rPr>
              <a:t> delivers for the west midlands as well as for the rest of the country?</a:t>
            </a:r>
          </a:p>
          <a:p>
            <a:pPr marL="0" indent="0">
              <a:buNone/>
            </a:pPr>
            <a:r>
              <a:rPr lang="en-GB" dirty="0"/>
              <a:t/>
            </a:r>
            <a:br>
              <a:rPr lang="en-GB" dirty="0"/>
            </a:br>
            <a:endParaRPr lang="en-GB" dirty="0"/>
          </a:p>
        </p:txBody>
      </p:sp>
    </p:spTree>
    <p:extLst>
      <p:ext uri="{BB962C8B-B14F-4D97-AF65-F5344CB8AC3E}">
        <p14:creationId xmlns:p14="http://schemas.microsoft.com/office/powerpoint/2010/main" val="265882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4294967295"/>
          </p:nvPr>
        </p:nvSpPr>
        <p:spPr>
          <a:xfrm>
            <a:off x="1090613" y="2132856"/>
            <a:ext cx="8229600" cy="5256212"/>
          </a:xfrm>
          <a:prstGeom prst="rect">
            <a:avLst/>
          </a:prstGeom>
        </p:spPr>
        <p:txBody>
          <a:bodyPr/>
          <a:lstStyle/>
          <a:p>
            <a:pPr eaLnBrk="1" hangingPunct="1">
              <a:lnSpc>
                <a:spcPct val="90000"/>
              </a:lnSpc>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Are given majority of time</a:t>
            </a:r>
          </a:p>
          <a:p>
            <a:pPr eaLnBrk="1" hangingPunct="1">
              <a:lnSpc>
                <a:spcPct val="90000"/>
              </a:lnSpc>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Are always Public Bills</a:t>
            </a:r>
          </a:p>
          <a:p>
            <a:pPr eaLnBrk="1" hangingPunct="1">
              <a:lnSpc>
                <a:spcPct val="90000"/>
              </a:lnSpc>
              <a:buFont typeface="Wingdings 3" panose="05040102010807070707" pitchFamily="18" charset="2"/>
              <a:buNone/>
            </a:pPr>
            <a:endPar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buFont typeface="Wingdings 3" panose="05040102010807070707" pitchFamily="18" charset="2"/>
              <a:buNone/>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Sources/ Influences:</a:t>
            </a:r>
          </a:p>
          <a:p>
            <a:pPr eaLnBrk="1" hangingPunct="1">
              <a:lnSpc>
                <a:spcPct val="90000"/>
              </a:lnSpc>
            </a:pPr>
            <a:r>
              <a:rPr lang="en-US" altLang="en-US" dirty="0" smtClean="0">
                <a:solidFill>
                  <a:srgbClr val="486C9C"/>
                </a:solidFill>
                <a:latin typeface="Verdana" panose="020B0604030504040204" pitchFamily="34" charset="0"/>
                <a:ea typeface="Verdana" panose="020B0604030504040204" pitchFamily="34" charset="0"/>
                <a:cs typeface="Verdana" panose="020B0604030504040204" pitchFamily="34" charset="0"/>
              </a:rPr>
              <a:t>Manifesto</a:t>
            </a:r>
            <a:endPar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Current events</a:t>
            </a:r>
          </a:p>
          <a:p>
            <a:pPr eaLnBrk="1" hangingPunct="1">
              <a:lnSpc>
                <a:spcPct val="90000"/>
              </a:lnSpc>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Policy developments</a:t>
            </a:r>
          </a:p>
          <a:p>
            <a:pPr eaLnBrk="1" hangingPunct="1">
              <a:lnSpc>
                <a:spcPct val="90000"/>
              </a:lnSpc>
            </a:pPr>
            <a:r>
              <a:rPr lang="en-US" altLang="en-US" dirty="0">
                <a:solidFill>
                  <a:srgbClr val="486C9C"/>
                </a:solidFill>
                <a:latin typeface="Verdana" panose="020B0604030504040204" pitchFamily="34" charset="0"/>
                <a:ea typeface="Verdana" panose="020B0604030504040204" pitchFamily="34" charset="0"/>
                <a:cs typeface="Verdana" panose="020B0604030504040204" pitchFamily="34" charset="0"/>
              </a:rPr>
              <a:t>Finance/ administration</a:t>
            </a:r>
          </a:p>
          <a:p>
            <a:pPr eaLnBrk="1" hangingPunct="1">
              <a:lnSpc>
                <a:spcPct val="90000"/>
              </a:lnSpc>
              <a:buFont typeface="Wingdings 3" panose="05040102010807070707" pitchFamily="18" charset="2"/>
              <a:buNone/>
            </a:pPr>
            <a:endParaRPr lang="en-US" altLang="en-US" sz="3600" dirty="0"/>
          </a:p>
          <a:p>
            <a:pPr eaLnBrk="1" hangingPunct="1">
              <a:lnSpc>
                <a:spcPct val="90000"/>
              </a:lnSpc>
            </a:pPr>
            <a:endParaRPr lang="en-US" altLang="en-US" sz="3600" dirty="0"/>
          </a:p>
          <a:p>
            <a:pPr eaLnBrk="1" hangingPunct="1">
              <a:lnSpc>
                <a:spcPct val="90000"/>
              </a:lnSpc>
              <a:buFont typeface="Wingdings 3" panose="05040102010807070707" pitchFamily="18" charset="2"/>
              <a:buNone/>
            </a:pPr>
            <a:endParaRPr lang="en-US" altLang="en-US" sz="3600" dirty="0"/>
          </a:p>
          <a:p>
            <a:pPr eaLnBrk="1" hangingPunct="1">
              <a:lnSpc>
                <a:spcPct val="80000"/>
              </a:lnSpc>
              <a:buFont typeface="Wingdings 3" panose="05040102010807070707" pitchFamily="18" charset="2"/>
              <a:buNone/>
            </a:pPr>
            <a:endParaRPr lang="en-US" altLang="en-US" sz="3600" dirty="0"/>
          </a:p>
        </p:txBody>
      </p:sp>
      <p:sp>
        <p:nvSpPr>
          <p:cNvPr id="51203" name="Rectangle 3"/>
          <p:cNvSpPr>
            <a:spLocks/>
          </p:cNvSpPr>
          <p:nvPr/>
        </p:nvSpPr>
        <p:spPr bwMode="auto">
          <a:xfrm>
            <a:off x="3087688" y="989856"/>
            <a:ext cx="8229600" cy="1143000"/>
          </a:xfrm>
          <a:prstGeom prst="rect">
            <a:avLst/>
          </a:prstGeom>
          <a:noFill/>
          <a:ln w="9525">
            <a:noFill/>
            <a:miter lim="800000"/>
            <a:headEnd/>
            <a:tailEnd/>
          </a:ln>
        </p:spPr>
        <p:txBody>
          <a:bodyPr anchor="ctr"/>
          <a:lstStyle/>
          <a:p>
            <a:pPr eaLnBrk="0" hangingPunct="0">
              <a:defRPr/>
            </a:pPr>
            <a:r>
              <a:rPr lang="en-GB" sz="4400" b="1" dirty="0">
                <a:solidFill>
                  <a:srgbClr val="4C6999"/>
                </a:solidFill>
                <a:latin typeface="Verdana" pitchFamily="34" charset="0"/>
              </a:rPr>
              <a:t>Government Bills</a:t>
            </a:r>
          </a:p>
        </p:txBody>
      </p:sp>
      <p:pic>
        <p:nvPicPr>
          <p:cNvPr id="2" name="Picture 1"/>
          <p:cNvPicPr>
            <a:picLocks noChangeAspect="1"/>
          </p:cNvPicPr>
          <p:nvPr/>
        </p:nvPicPr>
        <p:blipFill>
          <a:blip r:embed="rId2"/>
          <a:stretch>
            <a:fillRect/>
          </a:stretch>
        </p:blipFill>
        <p:spPr>
          <a:xfrm>
            <a:off x="7608168" y="2132856"/>
            <a:ext cx="2509348" cy="3163044"/>
          </a:xfrm>
          <a:prstGeom prst="rect">
            <a:avLst/>
          </a:prstGeom>
        </p:spPr>
      </p:pic>
    </p:spTree>
    <p:extLst>
      <p:ext uri="{BB962C8B-B14F-4D97-AF65-F5344CB8AC3E}">
        <p14:creationId xmlns:p14="http://schemas.microsoft.com/office/powerpoint/2010/main" val="2543095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can I get information?</a:t>
            </a:r>
            <a:endParaRPr lang="en-GB" dirty="0"/>
          </a:p>
        </p:txBody>
      </p:sp>
      <p:sp>
        <p:nvSpPr>
          <p:cNvPr id="4" name="Text Placeholder 3"/>
          <p:cNvSpPr>
            <a:spLocks noGrp="1"/>
          </p:cNvSpPr>
          <p:nvPr>
            <p:ph type="body" sz="quarter" idx="12"/>
          </p:nvPr>
        </p:nvSpPr>
        <p:spPr>
          <a:xfrm>
            <a:off x="901700" y="2165903"/>
            <a:ext cx="9931400" cy="2678113"/>
          </a:xfrm>
        </p:spPr>
        <p:txBody>
          <a:bodyPr/>
          <a:lstStyle/>
          <a:p>
            <a:r>
              <a:rPr lang="en-GB" altLang="en-US" b="1" dirty="0"/>
              <a:t>www.parliament.uk</a:t>
            </a:r>
            <a:r>
              <a:rPr lang="en-GB" altLang="en-US" dirty="0"/>
              <a:t> and </a:t>
            </a:r>
            <a:r>
              <a:rPr lang="en-GB" altLang="en-US" b="1" dirty="0" smtClean="0"/>
              <a:t>@</a:t>
            </a:r>
            <a:r>
              <a:rPr lang="en-GB" altLang="en-US" b="1" dirty="0" err="1" smtClean="0"/>
              <a:t>yourUKParl</a:t>
            </a:r>
            <a:r>
              <a:rPr lang="en-GB" altLang="en-US" b="1" dirty="0" smtClean="0"/>
              <a:t> </a:t>
            </a:r>
            <a:endParaRPr lang="en-GB" altLang="en-US" b="1" dirty="0"/>
          </a:p>
          <a:p>
            <a:pPr>
              <a:buNone/>
            </a:pPr>
            <a:endParaRPr lang="en-GB" altLang="en-US" dirty="0"/>
          </a:p>
          <a:p>
            <a:r>
              <a:rPr lang="en-GB" altLang="en-US" b="1" dirty="0"/>
              <a:t>Commons Enquiry </a:t>
            </a:r>
            <a:r>
              <a:rPr lang="en-GB" altLang="en-US" b="1" dirty="0" smtClean="0"/>
              <a:t>Service</a:t>
            </a:r>
            <a:endParaRPr lang="en-GB" altLang="en-US" b="1" dirty="0"/>
          </a:p>
          <a:p>
            <a:pPr lvl="1">
              <a:buNone/>
            </a:pPr>
            <a:r>
              <a:rPr lang="en-GB" altLang="en-US" sz="2000" dirty="0"/>
              <a:t>0800 112 4272 </a:t>
            </a:r>
            <a:r>
              <a:rPr lang="en-GB" altLang="en-US" sz="2000" dirty="0" smtClean="0"/>
              <a:t>(Freephone) or 020 </a:t>
            </a:r>
            <a:r>
              <a:rPr lang="en-GB" altLang="en-US" sz="2000" dirty="0"/>
              <a:t>7219 4272 </a:t>
            </a:r>
            <a:r>
              <a:rPr lang="en-GB" altLang="en-US" sz="2000" dirty="0">
                <a:hlinkClick r:id="rId3"/>
              </a:rPr>
              <a:t>hcinfo@parliament.uk</a:t>
            </a:r>
            <a:endParaRPr lang="en-GB" altLang="en-US" sz="2000" dirty="0"/>
          </a:p>
          <a:p>
            <a:pPr lvl="1">
              <a:buNone/>
            </a:pPr>
            <a:endParaRPr lang="en-GB" altLang="en-US" sz="2000" dirty="0"/>
          </a:p>
          <a:p>
            <a:r>
              <a:rPr lang="en-GB" altLang="en-US" b="1" dirty="0"/>
              <a:t>Lords Information Office</a:t>
            </a:r>
          </a:p>
          <a:p>
            <a:pPr lvl="1">
              <a:buNone/>
            </a:pPr>
            <a:r>
              <a:rPr lang="en-GB" altLang="en-US" sz="2000" dirty="0"/>
              <a:t>020 7219 3107 </a:t>
            </a:r>
            <a:r>
              <a:rPr lang="en-GB" altLang="en-US" sz="2000" dirty="0">
                <a:hlinkClick r:id="rId4"/>
              </a:rPr>
              <a:t>hlinfo@parliament.uk</a:t>
            </a:r>
            <a:endParaRPr lang="en-GB" altLang="en-US" sz="2000" dirty="0"/>
          </a:p>
          <a:p>
            <a:pPr lvl="1">
              <a:buNone/>
            </a:pPr>
            <a:endParaRPr lang="en-GB" altLang="en-US" sz="2000" dirty="0"/>
          </a:p>
          <a:p>
            <a:r>
              <a:rPr lang="en-GB" altLang="en-US" b="1" dirty="0" smtClean="0"/>
              <a:t>UK Parliament Outreach and Engagement </a:t>
            </a:r>
            <a:r>
              <a:rPr lang="en-GB" altLang="en-US" b="1" dirty="0"/>
              <a:t>Service</a:t>
            </a:r>
          </a:p>
          <a:p>
            <a:pPr lvl="1">
              <a:buNone/>
            </a:pPr>
            <a:r>
              <a:rPr lang="en-GB" altLang="en-US" sz="2000" dirty="0"/>
              <a:t>020 7219 </a:t>
            </a:r>
            <a:r>
              <a:rPr lang="en-GB" altLang="en-US" sz="2000" dirty="0" smtClean="0"/>
              <a:t>1650 </a:t>
            </a:r>
            <a:r>
              <a:rPr lang="en-GB" altLang="en-US" sz="2000" dirty="0" smtClean="0">
                <a:hlinkClick r:id="rId5"/>
              </a:rPr>
              <a:t>outreach@parliament.uk</a:t>
            </a:r>
            <a:r>
              <a:rPr lang="en-GB" altLang="en-US" sz="2000" dirty="0" smtClean="0"/>
              <a:t> </a:t>
            </a:r>
            <a:endParaRPr lang="en-GB" altLang="en-US" sz="2000" dirty="0"/>
          </a:p>
          <a:p>
            <a:endParaRPr lang="en-GB" dirty="0"/>
          </a:p>
        </p:txBody>
      </p:sp>
    </p:spTree>
    <p:extLst>
      <p:ext uri="{BB962C8B-B14F-4D97-AF65-F5344CB8AC3E}">
        <p14:creationId xmlns:p14="http://schemas.microsoft.com/office/powerpoint/2010/main" val="223788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3887" indent="-514350">
              <a:buNone/>
              <a:defRPr/>
            </a:pPr>
            <a:r>
              <a:rPr lang="en-GB" b="1" dirty="0" smtClean="0"/>
              <a:t>1. Parliament </a:t>
            </a:r>
            <a:r>
              <a:rPr lang="en-GB" b="1" dirty="0"/>
              <a:t>is made up of:</a:t>
            </a:r>
          </a:p>
          <a:p>
            <a:pPr marL="623887" indent="-514350">
              <a:buNone/>
              <a:defRPr/>
            </a:pPr>
            <a:endParaRPr lang="en-GB" dirty="0"/>
          </a:p>
          <a:p>
            <a:pPr marL="0" indent="0">
              <a:buNone/>
              <a:defRPr/>
            </a:pPr>
            <a:r>
              <a:rPr lang="en-GB" dirty="0" smtClean="0"/>
              <a:t>a) House </a:t>
            </a:r>
            <a:r>
              <a:rPr lang="en-GB" dirty="0"/>
              <a:t>of Commons and House </a:t>
            </a:r>
            <a:r>
              <a:rPr lang="en-GB" dirty="0" smtClean="0"/>
              <a:t>of Lords</a:t>
            </a:r>
            <a:endParaRPr lang="en-GB" dirty="0"/>
          </a:p>
          <a:p>
            <a:pPr marL="0" indent="0">
              <a:buNone/>
              <a:defRPr/>
            </a:pPr>
            <a:r>
              <a:rPr lang="en-GB" dirty="0"/>
              <a:t>b</a:t>
            </a:r>
            <a:r>
              <a:rPr lang="en-GB" dirty="0" smtClean="0"/>
              <a:t>) House </a:t>
            </a:r>
            <a:r>
              <a:rPr lang="en-GB" dirty="0"/>
              <a:t>of Commons and Government</a:t>
            </a:r>
          </a:p>
          <a:p>
            <a:pPr marL="0" indent="0">
              <a:buNone/>
              <a:defRPr/>
            </a:pPr>
            <a:r>
              <a:rPr lang="en-GB" dirty="0"/>
              <a:t>c</a:t>
            </a:r>
            <a:r>
              <a:rPr lang="en-GB" dirty="0" smtClean="0"/>
              <a:t>) Government </a:t>
            </a:r>
            <a:r>
              <a:rPr lang="en-GB" dirty="0"/>
              <a:t>and Monarch</a:t>
            </a:r>
          </a:p>
          <a:p>
            <a:pPr marL="0" indent="0">
              <a:buNone/>
              <a:defRPr/>
            </a:pPr>
            <a:r>
              <a:rPr lang="en-GB" dirty="0"/>
              <a:t>d</a:t>
            </a:r>
            <a:r>
              <a:rPr lang="en-GB" dirty="0" smtClean="0"/>
              <a:t>) House </a:t>
            </a:r>
            <a:r>
              <a:rPr lang="en-GB" dirty="0"/>
              <a:t>of Commons, House of </a:t>
            </a:r>
            <a:r>
              <a:rPr lang="en-GB" dirty="0" smtClean="0"/>
              <a:t>Lords and </a:t>
            </a:r>
            <a:r>
              <a:rPr lang="en-GB" dirty="0"/>
              <a:t>Monarch</a:t>
            </a:r>
          </a:p>
          <a:p>
            <a:pPr marL="0" indent="0">
              <a:buNone/>
            </a:pPr>
            <a:endParaRPr lang="en-GB" dirty="0"/>
          </a:p>
        </p:txBody>
      </p:sp>
      <p:sp>
        <p:nvSpPr>
          <p:cNvPr id="4" name="Rounded Rectangle 3"/>
          <p:cNvSpPr/>
          <p:nvPr/>
        </p:nvSpPr>
        <p:spPr>
          <a:xfrm>
            <a:off x="333017" y="4118097"/>
            <a:ext cx="10242968" cy="669564"/>
          </a:xfrm>
          <a:prstGeom prst="roundRect">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8979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028535" y="1794391"/>
            <a:ext cx="4505325" cy="1241425"/>
          </a:xfrm>
        </p:spPr>
        <p:txBody>
          <a:bodyPr/>
          <a:lstStyle/>
          <a:p>
            <a:pPr eaLnBrk="1" hangingPunct="1">
              <a:buFontTx/>
              <a:buNone/>
            </a:pPr>
            <a:r>
              <a:rPr lang="en-GB" altLang="en-US" sz="3200" dirty="0" smtClean="0"/>
              <a:t>	House of Commons (MPs)</a:t>
            </a:r>
          </a:p>
        </p:txBody>
      </p:sp>
      <p:pic>
        <p:nvPicPr>
          <p:cNvPr id="7171" name="Picture 4" descr="house-of-commons5465678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11" y="1204523"/>
            <a:ext cx="3794132" cy="227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l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11" y="3841414"/>
            <a:ext cx="3794132" cy="25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4226943" y="4429100"/>
            <a:ext cx="4932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n-GB" altLang="en-US" dirty="0"/>
              <a:t>House of Lords </a:t>
            </a:r>
          </a:p>
          <a:p>
            <a:pPr eaLnBrk="1" hangingPunct="1">
              <a:spcBef>
                <a:spcPct val="0"/>
              </a:spcBef>
              <a:buFontTx/>
              <a:buNone/>
            </a:pPr>
            <a:r>
              <a:rPr lang="en-GB" altLang="en-US" dirty="0"/>
              <a:t>(Peers)</a:t>
            </a:r>
          </a:p>
        </p:txBody>
      </p:sp>
      <p:pic>
        <p:nvPicPr>
          <p:cNvPr id="7174" name="Picture 7" descr="li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0151" y="1576479"/>
            <a:ext cx="3061354" cy="408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p:cNvSpPr txBox="1">
            <a:spLocks noChangeArrowheads="1"/>
          </p:cNvSpPr>
          <p:nvPr/>
        </p:nvSpPr>
        <p:spPr bwMode="auto">
          <a:xfrm>
            <a:off x="6673971" y="3065431"/>
            <a:ext cx="2214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50000"/>
              </a:spcBef>
              <a:buFontTx/>
              <a:buNone/>
            </a:pPr>
            <a:r>
              <a:rPr lang="en-GB" altLang="en-US" dirty="0"/>
              <a:t>Monarch</a:t>
            </a:r>
          </a:p>
        </p:txBody>
      </p:sp>
    </p:spTree>
    <p:extLst>
      <p:ext uri="{BB962C8B-B14F-4D97-AF65-F5344CB8AC3E}">
        <p14:creationId xmlns:p14="http://schemas.microsoft.com/office/powerpoint/2010/main" val="157760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1"/>
          </p:nvPr>
        </p:nvSpPr>
        <p:spPr>
          <a:xfrm>
            <a:off x="1092679" y="1482876"/>
            <a:ext cx="9144000" cy="4886325"/>
          </a:xfrm>
        </p:spPr>
        <p:txBody>
          <a:bodyPr/>
          <a:lstStyle/>
          <a:p>
            <a:pPr marL="623887" indent="-514350">
              <a:buNone/>
              <a:defRPr/>
            </a:pPr>
            <a:r>
              <a:rPr lang="en-GB" b="1" dirty="0" smtClean="0"/>
              <a:t>2. Which TWO answers describe the work of Parliament?</a:t>
            </a:r>
          </a:p>
          <a:p>
            <a:pPr marL="623887" indent="-514350">
              <a:buNone/>
              <a:defRPr/>
            </a:pPr>
            <a:endParaRPr lang="en-GB" dirty="0" smtClean="0"/>
          </a:p>
          <a:p>
            <a:pPr marL="0" indent="0">
              <a:buNone/>
              <a:defRPr/>
            </a:pPr>
            <a:r>
              <a:rPr lang="en-GB" dirty="0" smtClean="0"/>
              <a:t>a) running Government departments</a:t>
            </a:r>
          </a:p>
          <a:p>
            <a:pPr marL="0" indent="0">
              <a:buNone/>
              <a:defRPr/>
            </a:pPr>
            <a:r>
              <a:rPr lang="en-GB" dirty="0" smtClean="0"/>
              <a:t>b) checking up on the work of Government</a:t>
            </a:r>
          </a:p>
          <a:p>
            <a:pPr marL="0" indent="0">
              <a:buNone/>
              <a:defRPr/>
            </a:pPr>
            <a:r>
              <a:rPr lang="en-GB" dirty="0" smtClean="0"/>
              <a:t>c) being the highest court of appeal in the UK</a:t>
            </a:r>
          </a:p>
          <a:p>
            <a:pPr marL="0" indent="0">
              <a:buNone/>
              <a:defRPr/>
            </a:pPr>
            <a:r>
              <a:rPr lang="en-GB" dirty="0" smtClean="0"/>
              <a:t>d) making new laws</a:t>
            </a:r>
          </a:p>
          <a:p>
            <a:pPr>
              <a:buFont typeface="Wingdings 3" panose="05040102010807070707" pitchFamily="18" charset="2"/>
              <a:buNone/>
              <a:defRPr/>
            </a:pPr>
            <a:endParaRPr lang="en-GB" dirty="0" smtClean="0"/>
          </a:p>
        </p:txBody>
      </p:sp>
      <p:sp>
        <p:nvSpPr>
          <p:cNvPr id="7" name="Rounded Rectangle 6"/>
          <p:cNvSpPr/>
          <p:nvPr/>
        </p:nvSpPr>
        <p:spPr>
          <a:xfrm>
            <a:off x="1010641" y="3355674"/>
            <a:ext cx="8963025" cy="552091"/>
          </a:xfrm>
          <a:prstGeom prst="roundRect">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1010641" y="4418342"/>
            <a:ext cx="4552950" cy="559100"/>
          </a:xfrm>
          <a:prstGeom prst="roundRect">
            <a:avLst/>
          </a:prstGeom>
          <a:noFill/>
          <a:ln w="730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36787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8665" y="1163159"/>
            <a:ext cx="10972800" cy="1143000"/>
          </a:xfrm>
        </p:spPr>
        <p:txBody>
          <a:bodyPr/>
          <a:lstStyle/>
          <a:p>
            <a:pPr eaLnBrk="1" hangingPunct="1"/>
            <a:r>
              <a:rPr lang="en-GB" altLang="en-US" sz="3600" dirty="0"/>
              <a:t>What does Parliament do?</a:t>
            </a:r>
          </a:p>
        </p:txBody>
      </p:sp>
      <p:sp>
        <p:nvSpPr>
          <p:cNvPr id="11267" name="Rectangle 3"/>
          <p:cNvSpPr>
            <a:spLocks noGrp="1" noChangeArrowheads="1"/>
          </p:cNvSpPr>
          <p:nvPr>
            <p:ph type="body" idx="1"/>
          </p:nvPr>
        </p:nvSpPr>
        <p:spPr>
          <a:xfrm>
            <a:off x="3448320" y="2159246"/>
            <a:ext cx="5770562" cy="863600"/>
          </a:xfrm>
        </p:spPr>
        <p:txBody>
          <a:bodyPr/>
          <a:lstStyle/>
          <a:p>
            <a:pPr eaLnBrk="1" hangingPunct="1">
              <a:lnSpc>
                <a:spcPct val="80000"/>
              </a:lnSpc>
              <a:buFontTx/>
              <a:buNone/>
            </a:pPr>
            <a:r>
              <a:rPr lang="en-GB" altLang="en-US" dirty="0"/>
              <a:t>Makes and passes laws</a:t>
            </a:r>
          </a:p>
          <a:p>
            <a:pPr eaLnBrk="1" hangingPunct="1">
              <a:lnSpc>
                <a:spcPct val="80000"/>
              </a:lnSpc>
              <a:buFontTx/>
              <a:buNone/>
            </a:pPr>
            <a:r>
              <a:rPr lang="en-GB" altLang="en-US" dirty="0"/>
              <a:t>(</a:t>
            </a:r>
            <a:r>
              <a:rPr lang="en-GB" altLang="en-US" b="1" dirty="0">
                <a:solidFill>
                  <a:srgbClr val="486C9F"/>
                </a:solidFill>
              </a:rPr>
              <a:t>Legislation</a:t>
            </a:r>
            <a:r>
              <a:rPr lang="en-GB" altLang="en-US" dirty="0"/>
              <a:t>)</a:t>
            </a:r>
          </a:p>
        </p:txBody>
      </p:sp>
      <p:sp>
        <p:nvSpPr>
          <p:cNvPr id="11268" name="Text Box 7"/>
          <p:cNvSpPr txBox="1">
            <a:spLocks noChangeArrowheads="1"/>
          </p:cNvSpPr>
          <p:nvPr/>
        </p:nvSpPr>
        <p:spPr bwMode="auto">
          <a:xfrm>
            <a:off x="3448320" y="3539547"/>
            <a:ext cx="56056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50000"/>
              </a:spcBef>
              <a:buFontTx/>
              <a:buNone/>
            </a:pPr>
            <a:r>
              <a:rPr lang="en-GB" altLang="en-US" sz="2800" dirty="0"/>
              <a:t>Holds Government to account (</a:t>
            </a:r>
            <a:r>
              <a:rPr lang="en-GB" altLang="en-US" sz="2800" b="1" dirty="0">
                <a:solidFill>
                  <a:srgbClr val="486C9F"/>
                </a:solidFill>
              </a:rPr>
              <a:t>Scrutiny</a:t>
            </a:r>
            <a:r>
              <a:rPr lang="en-GB" altLang="en-US" sz="2800" dirty="0"/>
              <a:t>), including enabling them to set taxes</a:t>
            </a:r>
          </a:p>
        </p:txBody>
      </p:sp>
      <p:sp>
        <p:nvSpPr>
          <p:cNvPr id="11269" name="Rectangle 9"/>
          <p:cNvSpPr>
            <a:spLocks noChangeArrowheads="1"/>
          </p:cNvSpPr>
          <p:nvPr/>
        </p:nvSpPr>
        <p:spPr bwMode="auto">
          <a:xfrm>
            <a:off x="370158" y="5441243"/>
            <a:ext cx="57705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80000"/>
              </a:lnSpc>
              <a:buFontTx/>
              <a:buNone/>
            </a:pPr>
            <a:r>
              <a:rPr lang="en-GB" altLang="en-US" sz="2800" dirty="0"/>
              <a:t>Raises key issues</a:t>
            </a:r>
          </a:p>
        </p:txBody>
      </p:sp>
      <p:pic>
        <p:nvPicPr>
          <p:cNvPr id="11270" name="Picture 11"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58" y="1840952"/>
            <a:ext cx="299878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p:cNvPicPr>
            <a:picLocks noChangeAspect="1" noChangeArrowheads="1"/>
          </p:cNvPicPr>
          <p:nvPr/>
        </p:nvPicPr>
        <p:blipFill>
          <a:blip r:embed="rId4">
            <a:extLst>
              <a:ext uri="{28A0092B-C50C-407E-A947-70E740481C1C}">
                <a14:useLocalDpi xmlns:a14="http://schemas.microsoft.com/office/drawing/2010/main" val="0"/>
              </a:ext>
            </a:extLst>
          </a:blip>
          <a:srcRect l="28349" t="23625" r="46254" b="29126"/>
          <a:stretch>
            <a:fillRect/>
          </a:stretch>
        </p:blipFill>
        <p:spPr bwMode="auto">
          <a:xfrm>
            <a:off x="9075020" y="1642545"/>
            <a:ext cx="26638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20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95532" y="1751912"/>
            <a:ext cx="11182710" cy="4525962"/>
          </a:xfrm>
        </p:spPr>
        <p:txBody>
          <a:bodyPr/>
          <a:lstStyle/>
          <a:p>
            <a:pPr eaLnBrk="1" hangingPunct="1">
              <a:lnSpc>
                <a:spcPct val="90000"/>
              </a:lnSpc>
            </a:pPr>
            <a:endParaRPr lang="en-GB" altLang="en-US" sz="1000" dirty="0"/>
          </a:p>
          <a:p>
            <a:pPr eaLnBrk="1" hangingPunct="1">
              <a:lnSpc>
                <a:spcPct val="90000"/>
              </a:lnSpc>
              <a:buFont typeface="Wingdings 3" panose="05040102010807070707" pitchFamily="18" charset="2"/>
              <a:buNone/>
            </a:pPr>
            <a:r>
              <a:rPr lang="en-GB" altLang="en-US" dirty="0"/>
              <a:t>The party/parties who </a:t>
            </a:r>
            <a:r>
              <a:rPr lang="en-GB" altLang="en-US" dirty="0" smtClean="0"/>
              <a:t>can command </a:t>
            </a:r>
            <a:r>
              <a:rPr lang="en-GB" altLang="en-US" dirty="0"/>
              <a:t>the </a:t>
            </a:r>
            <a:endParaRPr lang="en-GB" altLang="en-US" dirty="0" smtClean="0"/>
          </a:p>
          <a:p>
            <a:pPr eaLnBrk="1" hangingPunct="1">
              <a:lnSpc>
                <a:spcPct val="90000"/>
              </a:lnSpc>
              <a:buFont typeface="Wingdings 3" panose="05040102010807070707" pitchFamily="18" charset="2"/>
              <a:buNone/>
            </a:pPr>
            <a:r>
              <a:rPr lang="en-GB" altLang="en-US" dirty="0" smtClean="0"/>
              <a:t>confidence of </a:t>
            </a:r>
            <a:r>
              <a:rPr lang="en-GB" altLang="en-US" dirty="0"/>
              <a:t>the House of Commons </a:t>
            </a:r>
            <a:endParaRPr lang="en-GB" altLang="en-US" dirty="0" smtClean="0"/>
          </a:p>
          <a:p>
            <a:pPr eaLnBrk="1" hangingPunct="1">
              <a:lnSpc>
                <a:spcPct val="90000"/>
              </a:lnSpc>
              <a:buFont typeface="Wingdings 3" panose="05040102010807070707" pitchFamily="18" charset="2"/>
              <a:buNone/>
            </a:pPr>
            <a:r>
              <a:rPr lang="en-GB" altLang="en-US" dirty="0" smtClean="0"/>
              <a:t>forms </a:t>
            </a:r>
            <a:r>
              <a:rPr lang="en-GB" altLang="en-US" dirty="0"/>
              <a:t>the </a:t>
            </a:r>
            <a:r>
              <a:rPr lang="en-GB" altLang="en-US" dirty="0" smtClean="0"/>
              <a:t>Government.</a:t>
            </a:r>
            <a:endParaRPr lang="en-GB" altLang="en-US" dirty="0"/>
          </a:p>
          <a:p>
            <a:pPr eaLnBrk="1" hangingPunct="1">
              <a:lnSpc>
                <a:spcPct val="90000"/>
              </a:lnSpc>
            </a:pPr>
            <a:endParaRPr lang="en-GB" altLang="en-US" dirty="0"/>
          </a:p>
          <a:p>
            <a:pPr eaLnBrk="1" hangingPunct="1">
              <a:lnSpc>
                <a:spcPct val="90000"/>
              </a:lnSpc>
              <a:buFont typeface="Wingdings 3" panose="05040102010807070707" pitchFamily="18" charset="2"/>
              <a:buNone/>
            </a:pPr>
            <a:r>
              <a:rPr lang="en-GB" altLang="en-US" dirty="0"/>
              <a:t>The Government:</a:t>
            </a:r>
          </a:p>
          <a:p>
            <a:pPr eaLnBrk="1" hangingPunct="1">
              <a:lnSpc>
                <a:spcPct val="90000"/>
              </a:lnSpc>
            </a:pPr>
            <a:r>
              <a:rPr lang="en-GB" altLang="en-US" dirty="0"/>
              <a:t>runs public departments i.e. The Home Office, NHS</a:t>
            </a:r>
          </a:p>
          <a:p>
            <a:pPr eaLnBrk="1" hangingPunct="1">
              <a:lnSpc>
                <a:spcPct val="90000"/>
              </a:lnSpc>
            </a:pPr>
            <a:r>
              <a:rPr lang="en-GB" altLang="en-US" dirty="0"/>
              <a:t>proposes new laws to Parliament</a:t>
            </a:r>
          </a:p>
          <a:p>
            <a:pPr eaLnBrk="1" hangingPunct="1">
              <a:lnSpc>
                <a:spcPct val="90000"/>
              </a:lnSpc>
            </a:pPr>
            <a:r>
              <a:rPr lang="en-GB" altLang="en-US" dirty="0"/>
              <a:t>is accountable to Parliament</a:t>
            </a:r>
          </a:p>
          <a:p>
            <a:endParaRPr lang="en-GB" altLang="en-US" dirty="0" smtClean="0"/>
          </a:p>
        </p:txBody>
      </p:sp>
      <p:sp>
        <p:nvSpPr>
          <p:cNvPr id="3" name="Title 2"/>
          <p:cNvSpPr>
            <a:spLocks noGrp="1"/>
          </p:cNvSpPr>
          <p:nvPr>
            <p:ph type="title"/>
          </p:nvPr>
        </p:nvSpPr>
        <p:spPr>
          <a:xfrm>
            <a:off x="195532" y="1180412"/>
            <a:ext cx="10972800" cy="639762"/>
          </a:xfrm>
        </p:spPr>
        <p:txBody>
          <a:bodyPr/>
          <a:lstStyle/>
          <a:p>
            <a:pPr>
              <a:defRPr/>
            </a:pPr>
            <a:r>
              <a:rPr lang="en-GB" sz="3600" dirty="0">
                <a:latin typeface="+mn-lt"/>
              </a:rPr>
              <a:t>The Government</a:t>
            </a:r>
          </a:p>
        </p:txBody>
      </p:sp>
      <p:pic>
        <p:nvPicPr>
          <p:cNvPr id="13316" name="Picture 5" descr="http://eyeson10.files.wordpress.com/2009/10/front_do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665" y="1406677"/>
            <a:ext cx="389413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583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http://www.statutelaw.gov.uk/images/crests/201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44" y="2223547"/>
            <a:ext cx="168116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p:cNvSpPr>
            <a:spLocks noGrp="1"/>
          </p:cNvSpPr>
          <p:nvPr>
            <p:ph idx="1"/>
          </p:nvPr>
        </p:nvSpPr>
        <p:spPr>
          <a:xfrm>
            <a:off x="508895" y="3759949"/>
            <a:ext cx="5252559" cy="3311525"/>
          </a:xfrm>
        </p:spPr>
        <p:txBody>
          <a:bodyPr/>
          <a:lstStyle/>
          <a:p>
            <a:pPr>
              <a:lnSpc>
                <a:spcPct val="80000"/>
              </a:lnSpc>
              <a:buFontTx/>
              <a:buChar char="•"/>
            </a:pPr>
            <a:endParaRPr lang="en-GB" altLang="en-US" sz="1400" dirty="0"/>
          </a:p>
          <a:p>
            <a:pPr>
              <a:lnSpc>
                <a:spcPct val="100000"/>
              </a:lnSpc>
              <a:spcBef>
                <a:spcPts val="0"/>
              </a:spcBef>
              <a:buFontTx/>
              <a:buChar char="•"/>
            </a:pPr>
            <a:r>
              <a:rPr lang="en-GB" altLang="en-US" sz="2400" dirty="0"/>
              <a:t>Commons, Lords</a:t>
            </a:r>
            <a:r>
              <a:rPr lang="en-GB" altLang="en-US" sz="2400" dirty="0" smtClean="0"/>
              <a:t>, Monarch</a:t>
            </a:r>
            <a:endParaRPr lang="en-GB" altLang="en-US" sz="2400" dirty="0"/>
          </a:p>
          <a:p>
            <a:pPr algn="just">
              <a:lnSpc>
                <a:spcPct val="100000"/>
              </a:lnSpc>
              <a:spcBef>
                <a:spcPts val="0"/>
              </a:spcBef>
              <a:buFontTx/>
              <a:buChar char="•"/>
            </a:pPr>
            <a:r>
              <a:rPr lang="en-GB" altLang="en-US" sz="2400" dirty="0"/>
              <a:t>Holds </a:t>
            </a:r>
            <a:r>
              <a:rPr lang="en-GB" altLang="en-US" sz="2400" dirty="0" smtClean="0"/>
              <a:t>Government to </a:t>
            </a:r>
            <a:r>
              <a:rPr lang="en-GB" altLang="en-US" sz="2400" dirty="0"/>
              <a:t>account</a:t>
            </a:r>
          </a:p>
          <a:p>
            <a:pPr>
              <a:lnSpc>
                <a:spcPct val="100000"/>
              </a:lnSpc>
              <a:spcBef>
                <a:spcPts val="0"/>
              </a:spcBef>
              <a:buFontTx/>
              <a:buChar char="•"/>
            </a:pPr>
            <a:r>
              <a:rPr lang="en-GB" altLang="en-US" sz="2400" dirty="0"/>
              <a:t>Passes laws</a:t>
            </a:r>
          </a:p>
          <a:p>
            <a:pPr>
              <a:lnSpc>
                <a:spcPct val="100000"/>
              </a:lnSpc>
              <a:spcBef>
                <a:spcPts val="0"/>
              </a:spcBef>
              <a:buFontTx/>
              <a:buChar char="•"/>
            </a:pPr>
            <a:r>
              <a:rPr lang="en-GB" altLang="en-US" sz="2400" dirty="0"/>
              <a:t>Enables taxation</a:t>
            </a:r>
          </a:p>
          <a:p>
            <a:pPr>
              <a:lnSpc>
                <a:spcPct val="100000"/>
              </a:lnSpc>
              <a:spcBef>
                <a:spcPts val="0"/>
              </a:spcBef>
              <a:buFontTx/>
              <a:buChar char="•"/>
            </a:pPr>
            <a:r>
              <a:rPr lang="en-GB" altLang="en-US" sz="2400" dirty="0"/>
              <a:t>Represents public </a:t>
            </a:r>
          </a:p>
          <a:p>
            <a:pPr>
              <a:lnSpc>
                <a:spcPct val="100000"/>
              </a:lnSpc>
              <a:spcBef>
                <a:spcPts val="0"/>
              </a:spcBef>
              <a:buFontTx/>
              <a:buChar char="•"/>
            </a:pPr>
            <a:r>
              <a:rPr lang="en-GB" altLang="en-US" sz="2400" dirty="0"/>
              <a:t>Raises key issues</a:t>
            </a:r>
          </a:p>
          <a:p>
            <a:pPr>
              <a:buFont typeface="Wingdings 3" panose="05040102010807070707" pitchFamily="18" charset="2"/>
              <a:buNone/>
            </a:pPr>
            <a:endParaRPr lang="en-GB" altLang="en-US" dirty="0" smtClean="0"/>
          </a:p>
        </p:txBody>
      </p:sp>
      <p:sp>
        <p:nvSpPr>
          <p:cNvPr id="15364" name="Title 2"/>
          <p:cNvSpPr>
            <a:spLocks noGrp="1"/>
          </p:cNvSpPr>
          <p:nvPr>
            <p:ph type="title"/>
          </p:nvPr>
        </p:nvSpPr>
        <p:spPr>
          <a:xfrm>
            <a:off x="841376" y="1066801"/>
            <a:ext cx="3529012" cy="1152525"/>
          </a:xfrm>
        </p:spPr>
        <p:txBody>
          <a:bodyPr/>
          <a:lstStyle/>
          <a:p>
            <a:pPr algn="ctr"/>
            <a:r>
              <a:rPr lang="en-GB" altLang="en-US" sz="3600" b="1" dirty="0">
                <a:ea typeface="Verdana" panose="020B0604030504040204" pitchFamily="34" charset="0"/>
                <a:cs typeface="Verdana" panose="020B0604030504040204" pitchFamily="34" charset="0"/>
              </a:rPr>
              <a:t>Parliament</a:t>
            </a:r>
            <a:r>
              <a:rPr lang="en-GB" altLang="en-US" sz="3600" dirty="0">
                <a:ea typeface="Verdana" panose="020B0604030504040204" pitchFamily="34" charset="0"/>
                <a:cs typeface="Verdana" panose="020B0604030504040204" pitchFamily="34" charset="0"/>
              </a:rPr>
              <a:t/>
            </a:r>
            <a:br>
              <a:rPr lang="en-GB" altLang="en-US" sz="3600" dirty="0">
                <a:ea typeface="Verdana" panose="020B0604030504040204" pitchFamily="34" charset="0"/>
                <a:cs typeface="Verdana" panose="020B0604030504040204" pitchFamily="34" charset="0"/>
              </a:rPr>
            </a:br>
            <a:r>
              <a:rPr lang="en-GB" altLang="en-US" sz="3200" i="1" dirty="0">
                <a:ea typeface="Verdana" panose="020B0604030504040204" pitchFamily="34" charset="0"/>
                <a:cs typeface="Verdana" panose="020B0604030504040204" pitchFamily="34" charset="0"/>
              </a:rPr>
              <a:t>(Westminster)</a:t>
            </a:r>
            <a:endParaRPr lang="en-GB" altLang="en-US" sz="3200" dirty="0">
              <a:ea typeface="Verdana" panose="020B0604030504040204" pitchFamily="34" charset="0"/>
              <a:cs typeface="Verdana" panose="020B0604030504040204" pitchFamily="34" charset="0"/>
            </a:endParaRPr>
          </a:p>
        </p:txBody>
      </p:sp>
      <p:sp>
        <p:nvSpPr>
          <p:cNvPr id="15365" name="TextBox 4"/>
          <p:cNvSpPr txBox="1">
            <a:spLocks noChangeArrowheads="1"/>
          </p:cNvSpPr>
          <p:nvPr/>
        </p:nvSpPr>
        <p:spPr bwMode="auto">
          <a:xfrm>
            <a:off x="6024564" y="1285875"/>
            <a:ext cx="71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366" name="TextBox 15"/>
          <p:cNvSpPr txBox="1">
            <a:spLocks noChangeArrowheads="1"/>
          </p:cNvSpPr>
          <p:nvPr/>
        </p:nvSpPr>
        <p:spPr bwMode="auto">
          <a:xfrm>
            <a:off x="6096001" y="1643064"/>
            <a:ext cx="385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25" name="Straight Connector 24"/>
          <p:cNvCxnSpPr/>
          <p:nvPr/>
        </p:nvCxnSpPr>
        <p:spPr>
          <a:xfrm rot="5400000">
            <a:off x="2488406" y="3321844"/>
            <a:ext cx="6643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68" name="Picture 12" descr="default image for id exterior_elevated_view1_ds.jpg/exterior_elevated_view1_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2091891"/>
            <a:ext cx="29432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http://www.planetware.com/i/photo/downing-street-london-gb3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813" y="2104186"/>
            <a:ext cx="28813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
          <p:cNvSpPr txBox="1">
            <a:spLocks/>
          </p:cNvSpPr>
          <p:nvPr/>
        </p:nvSpPr>
        <p:spPr bwMode="auto">
          <a:xfrm>
            <a:off x="6253944" y="3974348"/>
            <a:ext cx="5555619" cy="3384550"/>
          </a:xfrm>
          <a:prstGeom prst="rect">
            <a:avLst/>
          </a:prstGeom>
          <a:noFill/>
          <a:ln w="9525">
            <a:noFill/>
            <a:miter lim="800000"/>
            <a:headEnd/>
            <a:tailEnd/>
          </a:ln>
        </p:spPr>
        <p:txBody>
          <a:bodyPr/>
          <a:lstStyle/>
          <a:p>
            <a:pPr marL="342900" indent="-342900">
              <a:lnSpc>
                <a:spcPct val="80000"/>
              </a:lnSpc>
              <a:spcBef>
                <a:spcPct val="20000"/>
              </a:spcBef>
              <a:buSzPct val="100000"/>
              <a:buFontTx/>
              <a:buChar char="•"/>
              <a:defRPr/>
            </a:pPr>
            <a:r>
              <a:rPr lang="en-GB" sz="2400" dirty="0">
                <a:latin typeface="Verdana" pitchFamily="34" charset="0"/>
              </a:rPr>
              <a:t>Some MPs and some Lords</a:t>
            </a:r>
          </a:p>
          <a:p>
            <a:pPr marL="342900" indent="-342900">
              <a:lnSpc>
                <a:spcPct val="80000"/>
              </a:lnSpc>
              <a:spcBef>
                <a:spcPct val="20000"/>
              </a:spcBef>
              <a:buSzPct val="100000"/>
              <a:buFontTx/>
              <a:buChar char="•"/>
              <a:defRPr/>
            </a:pPr>
            <a:r>
              <a:rPr lang="en-GB" sz="2400" dirty="0">
                <a:latin typeface="Verdana" pitchFamily="34" charset="0"/>
              </a:rPr>
              <a:t>Chosen by the Prime </a:t>
            </a:r>
            <a:r>
              <a:rPr lang="en-GB" sz="2400" dirty="0" smtClean="0">
                <a:latin typeface="Verdana" pitchFamily="34" charset="0"/>
              </a:rPr>
              <a:t>Minister</a:t>
            </a:r>
          </a:p>
          <a:p>
            <a:pPr marL="342900" indent="-342900">
              <a:lnSpc>
                <a:spcPct val="80000"/>
              </a:lnSpc>
              <a:spcBef>
                <a:spcPct val="20000"/>
              </a:spcBef>
              <a:buSzPct val="100000"/>
              <a:buFontTx/>
              <a:buChar char="•"/>
              <a:defRPr/>
            </a:pPr>
            <a:r>
              <a:rPr lang="en-GB" sz="2400" dirty="0" smtClean="0">
                <a:latin typeface="Verdana" pitchFamily="34" charset="0"/>
              </a:rPr>
              <a:t>Runs </a:t>
            </a:r>
            <a:r>
              <a:rPr lang="en-GB" sz="2400" dirty="0">
                <a:latin typeface="Verdana" pitchFamily="34" charset="0"/>
              </a:rPr>
              <a:t>Government departments and public </a:t>
            </a:r>
            <a:r>
              <a:rPr lang="en-GB" sz="2400" dirty="0" smtClean="0">
                <a:latin typeface="Verdana" pitchFamily="34" charset="0"/>
              </a:rPr>
              <a:t>services</a:t>
            </a:r>
          </a:p>
          <a:p>
            <a:pPr marL="342900" indent="-342900">
              <a:lnSpc>
                <a:spcPct val="80000"/>
              </a:lnSpc>
              <a:spcBef>
                <a:spcPct val="20000"/>
              </a:spcBef>
              <a:buSzPct val="100000"/>
              <a:buFontTx/>
              <a:buChar char="•"/>
              <a:defRPr/>
            </a:pPr>
            <a:r>
              <a:rPr lang="en-GB" sz="2400" dirty="0" smtClean="0">
                <a:latin typeface="Verdana" pitchFamily="34" charset="0"/>
              </a:rPr>
              <a:t>Accountable </a:t>
            </a:r>
            <a:r>
              <a:rPr lang="en-GB" sz="2400" dirty="0">
                <a:latin typeface="Verdana" pitchFamily="34" charset="0"/>
              </a:rPr>
              <a:t>to Parliament</a:t>
            </a:r>
          </a:p>
        </p:txBody>
      </p:sp>
      <p:sp>
        <p:nvSpPr>
          <p:cNvPr id="15371" name="Rectangle 14"/>
          <p:cNvSpPr>
            <a:spLocks noChangeArrowheads="1"/>
          </p:cNvSpPr>
          <p:nvPr/>
        </p:nvSpPr>
        <p:spPr bwMode="auto">
          <a:xfrm>
            <a:off x="6417846" y="1011490"/>
            <a:ext cx="45370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3600" b="1" dirty="0"/>
              <a:t>Government</a:t>
            </a:r>
            <a:br>
              <a:rPr lang="en-GB" altLang="en-US" sz="3600" b="1" dirty="0"/>
            </a:br>
            <a:r>
              <a:rPr lang="en-GB" altLang="en-US" i="1" dirty="0"/>
              <a:t>(Whitehall)</a:t>
            </a:r>
            <a:endParaRPr lang="en-GB" altLang="en-US" dirty="0">
              <a:latin typeface="Arial" panose="020B0604020202020204" pitchFamily="34" charset="0"/>
            </a:endParaRPr>
          </a:p>
        </p:txBody>
      </p:sp>
      <p:pic>
        <p:nvPicPr>
          <p:cNvPr id="15372" name="Picture 15" descr="http://t1.gstatic.com/images?q=tbn:i_P961h0D7Ag3M:http://queuemagazine.co.uk/images/Parliament_portculli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756" y="2294298"/>
            <a:ext cx="10080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06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1606</Words>
  <Application>Microsoft Office PowerPoint</Application>
  <PresentationFormat>Widescreen</PresentationFormat>
  <Paragraphs>305</Paragraphs>
  <Slides>33</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Open Sans</vt:lpstr>
      <vt:lpstr>Verdana</vt:lpstr>
      <vt:lpstr>Verdana</vt:lpstr>
      <vt:lpstr>Wingdings 3</vt:lpstr>
      <vt:lpstr>Office Theme</vt:lpstr>
      <vt:lpstr>1_Office Theme</vt:lpstr>
      <vt:lpstr>2_Office Theme</vt:lpstr>
      <vt:lpstr>How will Parliament scrutinise Brexit?  17/05/2017 </vt:lpstr>
      <vt:lpstr>Outreach and Engagement Service</vt:lpstr>
      <vt:lpstr>Session objectives</vt:lpstr>
      <vt:lpstr>PowerPoint Presentation</vt:lpstr>
      <vt:lpstr>PowerPoint Presentation</vt:lpstr>
      <vt:lpstr>PowerPoint Presentation</vt:lpstr>
      <vt:lpstr>What does Parliament do?</vt:lpstr>
      <vt:lpstr>The Government</vt:lpstr>
      <vt:lpstr>Parliament (Westminster)</vt:lpstr>
      <vt:lpstr>PowerPoint Presentation</vt:lpstr>
      <vt:lpstr>The Work of an MP</vt:lpstr>
      <vt:lpstr>PowerPoint Presentation</vt:lpstr>
      <vt:lpstr>PowerPoint Presentation</vt:lpstr>
      <vt:lpstr>PowerPoint Presentation</vt:lpstr>
      <vt:lpstr>What are Select Committees?</vt:lpstr>
      <vt:lpstr>What do Select Committees NOT do?</vt:lpstr>
      <vt:lpstr>Deliberation versus debate</vt:lpstr>
      <vt:lpstr>What do Committees do?</vt:lpstr>
      <vt:lpstr>House of Commons Select Committees</vt:lpstr>
      <vt:lpstr>House of Commons Select Committees</vt:lpstr>
      <vt:lpstr>House of Lords Select Committees</vt:lpstr>
      <vt:lpstr>PowerPoint Presentation</vt:lpstr>
      <vt:lpstr>Secretary of State for Exiting the EU</vt:lpstr>
      <vt:lpstr>The Committee staff team</vt:lpstr>
      <vt:lpstr>PowerPoint Presentation</vt:lpstr>
      <vt:lpstr>Inquiry Announced</vt:lpstr>
      <vt:lpstr>Brexit: Agriculture Enquiry</vt:lpstr>
      <vt:lpstr>           Example Government Response The process for exiting the European Union and the Government's negotiating objectives: Government Response to the Committee's First Report </vt:lpstr>
      <vt:lpstr>PowerPoint Presentation</vt:lpstr>
      <vt:lpstr>Parliamentary Questions</vt:lpstr>
      <vt:lpstr>PowerPoint Presentation</vt:lpstr>
      <vt:lpstr>PowerPoint Presentation</vt:lpstr>
      <vt:lpstr>Where can I get information?</vt:lpstr>
    </vt:vector>
  </TitlesOfParts>
  <Company>Houses of Parliament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Mark</dc:creator>
  <cp:lastModifiedBy>SCRAGG, Sophie</cp:lastModifiedBy>
  <cp:revision>79</cp:revision>
  <cp:lastPrinted>2017-04-11T11:13:24Z</cp:lastPrinted>
  <dcterms:created xsi:type="dcterms:W3CDTF">2016-01-07T14:41:17Z</dcterms:created>
  <dcterms:modified xsi:type="dcterms:W3CDTF">2017-05-17T11:06:13Z</dcterms:modified>
</cp:coreProperties>
</file>