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2F5B2-9E7A-427E-A7BD-76FA23087DF9}" v="76" dt="2024-11-15T13:50:17.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2" d="100"/>
          <a:sy n="92" d="100"/>
        </p:scale>
        <p:origin x="24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 Tung" userId="7e91968b-c30c-48bd-a819-9b9078a23a80" providerId="ADAL" clId="{B462F5B2-9E7A-427E-A7BD-76FA23087DF9}"/>
    <pc:docChg chg="undo custSel addSld delSld modSld">
      <pc:chgData name="Cecil Tung" userId="7e91968b-c30c-48bd-a819-9b9078a23a80" providerId="ADAL" clId="{B462F5B2-9E7A-427E-A7BD-76FA23087DF9}" dt="2024-11-15T13:56:01.520" v="353" actId="113"/>
      <pc:docMkLst>
        <pc:docMk/>
      </pc:docMkLst>
      <pc:sldChg chg="modSp mod">
        <pc:chgData name="Cecil Tung" userId="7e91968b-c30c-48bd-a819-9b9078a23a80" providerId="ADAL" clId="{B462F5B2-9E7A-427E-A7BD-76FA23087DF9}" dt="2024-11-15T13:49:08.684" v="144" actId="20577"/>
        <pc:sldMkLst>
          <pc:docMk/>
          <pc:sldMk cId="2634677890" sldId="258"/>
        </pc:sldMkLst>
        <pc:spChg chg="mod">
          <ac:chgData name="Cecil Tung" userId="7e91968b-c30c-48bd-a819-9b9078a23a80" providerId="ADAL" clId="{B462F5B2-9E7A-427E-A7BD-76FA23087DF9}" dt="2024-11-15T13:49:08.684" v="144" actId="20577"/>
          <ac:spMkLst>
            <pc:docMk/>
            <pc:sldMk cId="2634677890" sldId="258"/>
            <ac:spMk id="3" creationId="{FCFD448E-498B-8C20-4704-7DED56CA6A7D}"/>
          </ac:spMkLst>
        </pc:spChg>
      </pc:sldChg>
      <pc:sldChg chg="addSp delSp modSp mod">
        <pc:chgData name="Cecil Tung" userId="7e91968b-c30c-48bd-a819-9b9078a23a80" providerId="ADAL" clId="{B462F5B2-9E7A-427E-A7BD-76FA23087DF9}" dt="2024-11-15T13:44:23.353" v="58" actId="1076"/>
        <pc:sldMkLst>
          <pc:docMk/>
          <pc:sldMk cId="341701614" sldId="259"/>
        </pc:sldMkLst>
        <pc:spChg chg="add del mod">
          <ac:chgData name="Cecil Tung" userId="7e91968b-c30c-48bd-a819-9b9078a23a80" providerId="ADAL" clId="{B462F5B2-9E7A-427E-A7BD-76FA23087DF9}" dt="2024-11-15T13:43:11.316" v="51" actId="22"/>
          <ac:spMkLst>
            <pc:docMk/>
            <pc:sldMk cId="341701614" sldId="259"/>
            <ac:spMk id="14" creationId="{66468016-72DF-1050-65C5-9A9EA567BAD6}"/>
          </ac:spMkLst>
        </pc:spChg>
        <pc:graphicFrameChg chg="add del mod modGraphic">
          <ac:chgData name="Cecil Tung" userId="7e91968b-c30c-48bd-a819-9b9078a23a80" providerId="ADAL" clId="{B462F5B2-9E7A-427E-A7BD-76FA23087DF9}" dt="2024-11-15T12:58:58.180" v="9" actId="478"/>
          <ac:graphicFrameMkLst>
            <pc:docMk/>
            <pc:sldMk cId="341701614" sldId="259"/>
            <ac:graphicFrameMk id="10" creationId="{37016A19-DBFA-833D-CB70-F783DCC63AA9}"/>
          </ac:graphicFrameMkLst>
        </pc:graphicFrameChg>
        <pc:graphicFrameChg chg="add mod modGraphic">
          <ac:chgData name="Cecil Tung" userId="7e91968b-c30c-48bd-a819-9b9078a23a80" providerId="ADAL" clId="{B462F5B2-9E7A-427E-A7BD-76FA23087DF9}" dt="2024-11-15T12:59:09.594" v="16" actId="14100"/>
          <ac:graphicFrameMkLst>
            <pc:docMk/>
            <pc:sldMk cId="341701614" sldId="259"/>
            <ac:graphicFrameMk id="11" creationId="{2D688E3B-7B9E-162D-8312-BE3B0E2FBE8A}"/>
          </ac:graphicFrameMkLst>
        </pc:graphicFrameChg>
        <pc:graphicFrameChg chg="add del mod modGraphic">
          <ac:chgData name="Cecil Tung" userId="7e91968b-c30c-48bd-a819-9b9078a23a80" providerId="ADAL" clId="{B462F5B2-9E7A-427E-A7BD-76FA23087DF9}" dt="2024-11-15T13:42:57.311" v="46" actId="478"/>
          <ac:graphicFrameMkLst>
            <pc:docMk/>
            <pc:sldMk cId="341701614" sldId="259"/>
            <ac:graphicFrameMk id="12" creationId="{481C2F5E-56C2-5B02-9003-946219377275}"/>
          </ac:graphicFrameMkLst>
        </pc:graphicFrameChg>
        <pc:graphicFrameChg chg="add mod">
          <ac:chgData name="Cecil Tung" userId="7e91968b-c30c-48bd-a819-9b9078a23a80" providerId="ADAL" clId="{B462F5B2-9E7A-427E-A7BD-76FA23087DF9}" dt="2024-11-15T13:44:23.353" v="58" actId="1076"/>
          <ac:graphicFrameMkLst>
            <pc:docMk/>
            <pc:sldMk cId="341701614" sldId="259"/>
            <ac:graphicFrameMk id="15" creationId="{F8133AC7-F943-CD4A-6C0F-208437FC9DE4}"/>
          </ac:graphicFrameMkLst>
        </pc:graphicFrameChg>
        <pc:picChg chg="mod">
          <ac:chgData name="Cecil Tung" userId="7e91968b-c30c-48bd-a819-9b9078a23a80" providerId="ADAL" clId="{B462F5B2-9E7A-427E-A7BD-76FA23087DF9}" dt="2024-11-15T12:58:19.307" v="6" actId="1076"/>
          <ac:picMkLst>
            <pc:docMk/>
            <pc:sldMk cId="341701614" sldId="259"/>
            <ac:picMk id="9" creationId="{D5DC7616-0106-5FFF-212C-E90D6415B534}"/>
          </ac:picMkLst>
        </pc:picChg>
      </pc:sldChg>
      <pc:sldChg chg="addSp modSp mod">
        <pc:chgData name="Cecil Tung" userId="7e91968b-c30c-48bd-a819-9b9078a23a80" providerId="ADAL" clId="{B462F5B2-9E7A-427E-A7BD-76FA23087DF9}" dt="2024-11-15T13:44:34.876" v="59" actId="1076"/>
        <pc:sldMkLst>
          <pc:docMk/>
          <pc:sldMk cId="3606924739" sldId="260"/>
        </pc:sldMkLst>
        <pc:graphicFrameChg chg="add mod">
          <ac:chgData name="Cecil Tung" userId="7e91968b-c30c-48bd-a819-9b9078a23a80" providerId="ADAL" clId="{B462F5B2-9E7A-427E-A7BD-76FA23087DF9}" dt="2024-11-15T13:44:34.876" v="59" actId="1076"/>
          <ac:graphicFrameMkLst>
            <pc:docMk/>
            <pc:sldMk cId="3606924739" sldId="260"/>
            <ac:graphicFrameMk id="5" creationId="{C6634F1D-49B0-6EBD-E15D-B8B7582E1759}"/>
          </ac:graphicFrameMkLst>
        </pc:graphicFrameChg>
        <pc:picChg chg="mod">
          <ac:chgData name="Cecil Tung" userId="7e91968b-c30c-48bd-a819-9b9078a23a80" providerId="ADAL" clId="{B462F5B2-9E7A-427E-A7BD-76FA23087DF9}" dt="2024-11-15T13:44:06.317" v="56" actId="14100"/>
          <ac:picMkLst>
            <pc:docMk/>
            <pc:sldMk cId="3606924739" sldId="260"/>
            <ac:picMk id="4" creationId="{00087194-40AC-A93C-7E6C-673D327909C2}"/>
          </ac:picMkLst>
        </pc:picChg>
      </pc:sldChg>
      <pc:sldChg chg="addSp modSp mod">
        <pc:chgData name="Cecil Tung" userId="7e91968b-c30c-48bd-a819-9b9078a23a80" providerId="ADAL" clId="{B462F5B2-9E7A-427E-A7BD-76FA23087DF9}" dt="2024-11-15T13:45:19.565" v="63" actId="1076"/>
        <pc:sldMkLst>
          <pc:docMk/>
          <pc:sldMk cId="2815152121" sldId="261"/>
        </pc:sldMkLst>
        <pc:graphicFrameChg chg="add mod modGraphic">
          <ac:chgData name="Cecil Tung" userId="7e91968b-c30c-48bd-a819-9b9078a23a80" providerId="ADAL" clId="{B462F5B2-9E7A-427E-A7BD-76FA23087DF9}" dt="2024-11-15T13:45:19.565" v="63" actId="1076"/>
          <ac:graphicFrameMkLst>
            <pc:docMk/>
            <pc:sldMk cId="2815152121" sldId="261"/>
            <ac:graphicFrameMk id="7" creationId="{264DF826-D49A-D9A4-169E-CAC1940A9663}"/>
          </ac:graphicFrameMkLst>
        </pc:graphicFrameChg>
      </pc:sldChg>
      <pc:sldChg chg="addSp modSp mod">
        <pc:chgData name="Cecil Tung" userId="7e91968b-c30c-48bd-a819-9b9078a23a80" providerId="ADAL" clId="{B462F5B2-9E7A-427E-A7BD-76FA23087DF9}" dt="2024-11-15T13:45:47.016" v="68" actId="1076"/>
        <pc:sldMkLst>
          <pc:docMk/>
          <pc:sldMk cId="778621976" sldId="262"/>
        </pc:sldMkLst>
        <pc:graphicFrameChg chg="add mod modGraphic">
          <ac:chgData name="Cecil Tung" userId="7e91968b-c30c-48bd-a819-9b9078a23a80" providerId="ADAL" clId="{B462F5B2-9E7A-427E-A7BD-76FA23087DF9}" dt="2024-11-15T13:45:47.016" v="68" actId="1076"/>
          <ac:graphicFrameMkLst>
            <pc:docMk/>
            <pc:sldMk cId="778621976" sldId="262"/>
            <ac:graphicFrameMk id="5" creationId="{CEE6A787-0D90-1CFA-9E57-B373974275A6}"/>
          </ac:graphicFrameMkLst>
        </pc:graphicFrameChg>
      </pc:sldChg>
      <pc:sldChg chg="addSp delSp modSp mod">
        <pc:chgData name="Cecil Tung" userId="7e91968b-c30c-48bd-a819-9b9078a23a80" providerId="ADAL" clId="{B462F5B2-9E7A-427E-A7BD-76FA23087DF9}" dt="2024-11-15T13:46:18.737" v="71" actId="1076"/>
        <pc:sldMkLst>
          <pc:docMk/>
          <pc:sldMk cId="3798684550" sldId="263"/>
        </pc:sldMkLst>
        <pc:graphicFrameChg chg="add mod modGraphic">
          <ac:chgData name="Cecil Tung" userId="7e91968b-c30c-48bd-a819-9b9078a23a80" providerId="ADAL" clId="{B462F5B2-9E7A-427E-A7BD-76FA23087DF9}" dt="2024-11-15T13:46:18.737" v="71" actId="1076"/>
          <ac:graphicFrameMkLst>
            <pc:docMk/>
            <pc:sldMk cId="3798684550" sldId="263"/>
            <ac:graphicFrameMk id="10" creationId="{B29A2B73-9903-2968-92C5-406DFE138002}"/>
          </ac:graphicFrameMkLst>
        </pc:graphicFrameChg>
        <pc:picChg chg="del">
          <ac:chgData name="Cecil Tung" userId="7e91968b-c30c-48bd-a819-9b9078a23a80" providerId="ADAL" clId="{B462F5B2-9E7A-427E-A7BD-76FA23087DF9}" dt="2024-11-15T13:20:08.507" v="32" actId="478"/>
          <ac:picMkLst>
            <pc:docMk/>
            <pc:sldMk cId="3798684550" sldId="263"/>
            <ac:picMk id="4" creationId="{A71A3289-FEB2-F7AC-EE26-1164E830F6DB}"/>
          </ac:picMkLst>
        </pc:picChg>
        <pc:picChg chg="add del mod modCrop">
          <ac:chgData name="Cecil Tung" userId="7e91968b-c30c-48bd-a819-9b9078a23a80" providerId="ADAL" clId="{B462F5B2-9E7A-427E-A7BD-76FA23087DF9}" dt="2024-11-15T13:20:40.902" v="35" actId="478"/>
          <ac:picMkLst>
            <pc:docMk/>
            <pc:sldMk cId="3798684550" sldId="263"/>
            <ac:picMk id="6" creationId="{BB5AF402-06A6-9911-7ACE-41EEE4612309}"/>
          </ac:picMkLst>
        </pc:picChg>
        <pc:picChg chg="add mod">
          <ac:chgData name="Cecil Tung" userId="7e91968b-c30c-48bd-a819-9b9078a23a80" providerId="ADAL" clId="{B462F5B2-9E7A-427E-A7BD-76FA23087DF9}" dt="2024-11-15T13:20:47.162" v="38" actId="14100"/>
          <ac:picMkLst>
            <pc:docMk/>
            <pc:sldMk cId="3798684550" sldId="263"/>
            <ac:picMk id="8" creationId="{76983F43-84F4-9F54-F1F2-32BE35F6C169}"/>
          </ac:picMkLst>
        </pc:picChg>
      </pc:sldChg>
      <pc:sldChg chg="addSp delSp modSp mod">
        <pc:chgData name="Cecil Tung" userId="7e91968b-c30c-48bd-a819-9b9078a23a80" providerId="ADAL" clId="{B462F5B2-9E7A-427E-A7BD-76FA23087DF9}" dt="2024-11-15T13:46:57.121" v="73" actId="1076"/>
        <pc:sldMkLst>
          <pc:docMk/>
          <pc:sldMk cId="2899439714" sldId="264"/>
        </pc:sldMkLst>
        <pc:graphicFrameChg chg="add mod">
          <ac:chgData name="Cecil Tung" userId="7e91968b-c30c-48bd-a819-9b9078a23a80" providerId="ADAL" clId="{B462F5B2-9E7A-427E-A7BD-76FA23087DF9}" dt="2024-11-15T13:46:57.121" v="73" actId="1076"/>
          <ac:graphicFrameMkLst>
            <pc:docMk/>
            <pc:sldMk cId="2899439714" sldId="264"/>
            <ac:graphicFrameMk id="7" creationId="{6CA025F5-23BD-9705-2D7C-40F824733B1A}"/>
          </ac:graphicFrameMkLst>
        </pc:graphicFrameChg>
        <pc:picChg chg="del">
          <ac:chgData name="Cecil Tung" userId="7e91968b-c30c-48bd-a819-9b9078a23a80" providerId="ADAL" clId="{B462F5B2-9E7A-427E-A7BD-76FA23087DF9}" dt="2024-11-15T13:25:58.464" v="39" actId="478"/>
          <ac:picMkLst>
            <pc:docMk/>
            <pc:sldMk cId="2899439714" sldId="264"/>
            <ac:picMk id="4" creationId="{DABB1F1F-7280-45AC-51AD-68F2BF0721DA}"/>
          </ac:picMkLst>
        </pc:picChg>
        <pc:picChg chg="add mod">
          <ac:chgData name="Cecil Tung" userId="7e91968b-c30c-48bd-a819-9b9078a23a80" providerId="ADAL" clId="{B462F5B2-9E7A-427E-A7BD-76FA23087DF9}" dt="2024-11-15T13:26:01.964" v="41" actId="1076"/>
          <ac:picMkLst>
            <pc:docMk/>
            <pc:sldMk cId="2899439714" sldId="264"/>
            <ac:picMk id="6" creationId="{5C4A6760-21AE-4D04-41F7-E71C9B24D53F}"/>
          </ac:picMkLst>
        </pc:picChg>
      </pc:sldChg>
      <pc:sldChg chg="addSp delSp modSp mod">
        <pc:chgData name="Cecil Tung" userId="7e91968b-c30c-48bd-a819-9b9078a23a80" providerId="ADAL" clId="{B462F5B2-9E7A-427E-A7BD-76FA23087DF9}" dt="2024-11-15T13:47:21.451" v="75" actId="1076"/>
        <pc:sldMkLst>
          <pc:docMk/>
          <pc:sldMk cId="583480822" sldId="265"/>
        </pc:sldMkLst>
        <pc:graphicFrameChg chg="add mod">
          <ac:chgData name="Cecil Tung" userId="7e91968b-c30c-48bd-a819-9b9078a23a80" providerId="ADAL" clId="{B462F5B2-9E7A-427E-A7BD-76FA23087DF9}" dt="2024-11-15T13:47:21.451" v="75" actId="1076"/>
          <ac:graphicFrameMkLst>
            <pc:docMk/>
            <pc:sldMk cId="583480822" sldId="265"/>
            <ac:graphicFrameMk id="7" creationId="{C8E68CB3-9950-6E9B-C4D4-1715349F36C6}"/>
          </ac:graphicFrameMkLst>
        </pc:graphicFrameChg>
        <pc:picChg chg="del">
          <ac:chgData name="Cecil Tung" userId="7e91968b-c30c-48bd-a819-9b9078a23a80" providerId="ADAL" clId="{B462F5B2-9E7A-427E-A7BD-76FA23087DF9}" dt="2024-11-15T13:32:27.422" v="42" actId="478"/>
          <ac:picMkLst>
            <pc:docMk/>
            <pc:sldMk cId="583480822" sldId="265"/>
            <ac:picMk id="4" creationId="{C5E49776-6DAB-6150-E34E-03966F0846D8}"/>
          </ac:picMkLst>
        </pc:picChg>
        <pc:picChg chg="add mod">
          <ac:chgData name="Cecil Tung" userId="7e91968b-c30c-48bd-a819-9b9078a23a80" providerId="ADAL" clId="{B462F5B2-9E7A-427E-A7BD-76FA23087DF9}" dt="2024-11-15T13:32:32.353" v="44" actId="1076"/>
          <ac:picMkLst>
            <pc:docMk/>
            <pc:sldMk cId="583480822" sldId="265"/>
            <ac:picMk id="6" creationId="{C8E05811-1491-77C8-EE7C-C11C1450AAFA}"/>
          </ac:picMkLst>
        </pc:picChg>
      </pc:sldChg>
      <pc:sldChg chg="addSp modSp mod">
        <pc:chgData name="Cecil Tung" userId="7e91968b-c30c-48bd-a819-9b9078a23a80" providerId="ADAL" clId="{B462F5B2-9E7A-427E-A7BD-76FA23087DF9}" dt="2024-11-15T13:47:42.881" v="77" actId="1076"/>
        <pc:sldMkLst>
          <pc:docMk/>
          <pc:sldMk cId="2288767361" sldId="266"/>
        </pc:sldMkLst>
        <pc:graphicFrameChg chg="add mod">
          <ac:chgData name="Cecil Tung" userId="7e91968b-c30c-48bd-a819-9b9078a23a80" providerId="ADAL" clId="{B462F5B2-9E7A-427E-A7BD-76FA23087DF9}" dt="2024-11-15T13:47:42.881" v="77" actId="1076"/>
          <ac:graphicFrameMkLst>
            <pc:docMk/>
            <pc:sldMk cId="2288767361" sldId="266"/>
            <ac:graphicFrameMk id="6" creationId="{0F5972F1-2948-C5B8-D0FD-5665F1162FB4}"/>
          </ac:graphicFrameMkLst>
        </pc:graphicFrameChg>
      </pc:sldChg>
      <pc:sldChg chg="new del">
        <pc:chgData name="Cecil Tung" userId="7e91968b-c30c-48bd-a819-9b9078a23a80" providerId="ADAL" clId="{B462F5B2-9E7A-427E-A7BD-76FA23087DF9}" dt="2024-11-15T13:50:12.970" v="146" actId="680"/>
        <pc:sldMkLst>
          <pc:docMk/>
          <pc:sldMk cId="83233006" sldId="270"/>
        </pc:sldMkLst>
      </pc:sldChg>
      <pc:sldChg chg="delSp modSp del mod modAnim">
        <pc:chgData name="Cecil Tung" userId="7e91968b-c30c-48bd-a819-9b9078a23a80" providerId="ADAL" clId="{B462F5B2-9E7A-427E-A7BD-76FA23087DF9}" dt="2024-11-15T13:48:46.283" v="142" actId="2696"/>
        <pc:sldMkLst>
          <pc:docMk/>
          <pc:sldMk cId="1441915631" sldId="270"/>
        </pc:sldMkLst>
        <pc:spChg chg="mod">
          <ac:chgData name="Cecil Tung" userId="7e91968b-c30c-48bd-a819-9b9078a23a80" providerId="ADAL" clId="{B462F5B2-9E7A-427E-A7BD-76FA23087DF9}" dt="2024-11-15T13:48:37.941" v="141" actId="20577"/>
          <ac:spMkLst>
            <pc:docMk/>
            <pc:sldMk cId="1441915631" sldId="270"/>
            <ac:spMk id="2" creationId="{074AC8C9-7EA2-F62C-B2FA-D05F687920DC}"/>
          </ac:spMkLst>
        </pc:spChg>
        <pc:picChg chg="del">
          <ac:chgData name="Cecil Tung" userId="7e91968b-c30c-48bd-a819-9b9078a23a80" providerId="ADAL" clId="{B462F5B2-9E7A-427E-A7BD-76FA23087DF9}" dt="2024-11-15T13:48:02.500" v="78" actId="478"/>
          <ac:picMkLst>
            <pc:docMk/>
            <pc:sldMk cId="1441915631" sldId="270"/>
            <ac:picMk id="5" creationId="{85D4C9F4-1A16-7C9C-8CA7-46CBD6B364ED}"/>
          </ac:picMkLst>
        </pc:picChg>
      </pc:sldChg>
      <pc:sldChg chg="addSp delSp modSp add mod">
        <pc:chgData name="Cecil Tung" userId="7e91968b-c30c-48bd-a819-9b9078a23a80" providerId="ADAL" clId="{B462F5B2-9E7A-427E-A7BD-76FA23087DF9}" dt="2024-11-15T13:56:01.520" v="353" actId="113"/>
        <pc:sldMkLst>
          <pc:docMk/>
          <pc:sldMk cId="2539270476" sldId="270"/>
        </pc:sldMkLst>
        <pc:spChg chg="add mod">
          <ac:chgData name="Cecil Tung" userId="7e91968b-c30c-48bd-a819-9b9078a23a80" providerId="ADAL" clId="{B462F5B2-9E7A-427E-A7BD-76FA23087DF9}" dt="2024-11-15T13:56:01.520" v="353" actId="113"/>
          <ac:spMkLst>
            <pc:docMk/>
            <pc:sldMk cId="2539270476" sldId="270"/>
            <ac:spMk id="10" creationId="{18D8070D-C591-2D95-E2DA-C57198403416}"/>
          </ac:spMkLst>
        </pc:spChg>
        <pc:graphicFrameChg chg="del modGraphic">
          <ac:chgData name="Cecil Tung" userId="7e91968b-c30c-48bd-a819-9b9078a23a80" providerId="ADAL" clId="{B462F5B2-9E7A-427E-A7BD-76FA23087DF9}" dt="2024-11-15T13:50:26.268" v="150" actId="478"/>
          <ac:graphicFrameMkLst>
            <pc:docMk/>
            <pc:sldMk cId="2539270476" sldId="270"/>
            <ac:graphicFrameMk id="6" creationId="{0F5972F1-2948-C5B8-D0FD-5665F1162FB4}"/>
          </ac:graphicFrameMkLst>
        </pc:graphicFrameChg>
        <pc:picChg chg="add mod">
          <ac:chgData name="Cecil Tung" userId="7e91968b-c30c-48bd-a819-9b9078a23a80" providerId="ADAL" clId="{B462F5B2-9E7A-427E-A7BD-76FA23087DF9}" dt="2024-11-15T13:51:04.793" v="153" actId="14100"/>
          <ac:picMkLst>
            <pc:docMk/>
            <pc:sldMk cId="2539270476" sldId="270"/>
            <ac:picMk id="4" creationId="{57269132-FE30-5328-43DB-D7620953A8F5}"/>
          </ac:picMkLst>
        </pc:picChg>
        <pc:picChg chg="del">
          <ac:chgData name="Cecil Tung" userId="7e91968b-c30c-48bd-a819-9b9078a23a80" providerId="ADAL" clId="{B462F5B2-9E7A-427E-A7BD-76FA23087DF9}" dt="2024-11-15T13:50:21.516" v="148" actId="478"/>
          <ac:picMkLst>
            <pc:docMk/>
            <pc:sldMk cId="2539270476" sldId="270"/>
            <ac:picMk id="5" creationId="{1A094880-4A20-8447-A666-6DC6AB8B3B5B}"/>
          </ac:picMkLst>
        </pc:picChg>
        <pc:picChg chg="add mod modCrop">
          <ac:chgData name="Cecil Tung" userId="7e91968b-c30c-48bd-a819-9b9078a23a80" providerId="ADAL" clId="{B462F5B2-9E7A-427E-A7BD-76FA23087DF9}" dt="2024-11-15T13:55:26.154" v="308" actId="732"/>
          <ac:picMkLst>
            <pc:docMk/>
            <pc:sldMk cId="2539270476" sldId="270"/>
            <ac:picMk id="8" creationId="{623A1450-75E0-B056-282C-0EF87E32C1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81EBC-A4B8-42F5-A814-F5D4F3A1FC22}" type="datetimeFigureOut">
              <a:rPr lang="en-GB" smtClean="0"/>
              <a:t>15/11/2024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BD154-23ED-471C-950F-27C120E46038}" type="slidenum">
              <a:rPr lang="en-GB" smtClean="0"/>
              <a:t>‹#›</a:t>
            </a:fld>
            <a:endParaRPr lang="en-GB"/>
          </a:p>
        </p:txBody>
      </p:sp>
    </p:spTree>
    <p:extLst>
      <p:ext uri="{BB962C8B-B14F-4D97-AF65-F5344CB8AC3E}">
        <p14:creationId xmlns:p14="http://schemas.microsoft.com/office/powerpoint/2010/main" val="326488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BD154-23ED-471C-950F-27C120E46038}" type="slidenum">
              <a:rPr lang="en-GB" smtClean="0"/>
              <a:t>11</a:t>
            </a:fld>
            <a:endParaRPr lang="en-GB"/>
          </a:p>
        </p:txBody>
      </p:sp>
    </p:spTree>
    <p:extLst>
      <p:ext uri="{BB962C8B-B14F-4D97-AF65-F5344CB8AC3E}">
        <p14:creationId xmlns:p14="http://schemas.microsoft.com/office/powerpoint/2010/main" val="38942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5100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59626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5684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60984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9807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5978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17623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0019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65791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85064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11/15/2024</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9097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11/15/2024</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1767168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68F94E-2BF1-56A5-87AC-0C4270793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93D8CD4-7FBE-9118-0CEB-9C1A2FA6A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0219" y="-65315"/>
            <a:ext cx="7557315" cy="3771957"/>
          </a:xfrm>
          <a:custGeom>
            <a:avLst/>
            <a:gdLst>
              <a:gd name="connsiteX0" fmla="*/ 52567 w 7557315"/>
              <a:gd name="connsiteY0" fmla="*/ 3771957 h 3771957"/>
              <a:gd name="connsiteX1" fmla="*/ 7557315 w 7557315"/>
              <a:gd name="connsiteY1" fmla="*/ 3640961 h 3771957"/>
              <a:gd name="connsiteX2" fmla="*/ 3406126 w 7557315"/>
              <a:gd name="connsiteY2" fmla="*/ 499129 h 3771957"/>
              <a:gd name="connsiteX3" fmla="*/ 3350264 w 7557315"/>
              <a:gd name="connsiteY3" fmla="*/ 459014 h 3771957"/>
              <a:gd name="connsiteX4" fmla="*/ 1923366 w 7557315"/>
              <a:gd name="connsiteY4" fmla="*/ 763 h 3771957"/>
              <a:gd name="connsiteX5" fmla="*/ 1768756 w 7557315"/>
              <a:gd name="connsiteY5" fmla="*/ 1549 h 3771957"/>
              <a:gd name="connsiteX6" fmla="*/ 144811 w 7557315"/>
              <a:gd name="connsiteY6" fmla="*/ 625253 h 3771957"/>
              <a:gd name="connsiteX7" fmla="*/ 0 w 7557315"/>
              <a:gd name="connsiteY7" fmla="*/ 760395 h 37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7315" h="3771957">
                <a:moveTo>
                  <a:pt x="52567" y="3771957"/>
                </a:moveTo>
                <a:lnTo>
                  <a:pt x="7557315" y="3640961"/>
                </a:lnTo>
                <a:lnTo>
                  <a:pt x="3406126" y="499129"/>
                </a:lnTo>
                <a:lnTo>
                  <a:pt x="3350264" y="459014"/>
                </a:lnTo>
                <a:cubicBezTo>
                  <a:pt x="2914482" y="162529"/>
                  <a:pt x="2418440" y="12600"/>
                  <a:pt x="1923366" y="763"/>
                </a:cubicBezTo>
                <a:cubicBezTo>
                  <a:pt x="1871795" y="-470"/>
                  <a:pt x="1820236" y="-206"/>
                  <a:pt x="1768756" y="1549"/>
                </a:cubicBezTo>
                <a:cubicBezTo>
                  <a:pt x="1183172" y="21502"/>
                  <a:pt x="607903" y="234096"/>
                  <a:pt x="144811" y="625253"/>
                </a:cubicBezTo>
                <a:lnTo>
                  <a:pt x="0" y="760395"/>
                </a:lnTo>
                <a:close/>
              </a:path>
            </a:pathLst>
          </a:custGeom>
          <a:gradFill>
            <a:gsLst>
              <a:gs pos="22000">
                <a:schemeClr val="bg2">
                  <a:alpha val="80000"/>
                </a:schemeClr>
              </a:gs>
              <a:gs pos="100000">
                <a:schemeClr val="accent1">
                  <a:lumMod val="60000"/>
                  <a:lumOff val="40000"/>
                  <a:alpha val="71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F6BA5BD7-1501-80A1-3449-9A26A13832B3}"/>
              </a:ext>
            </a:extLst>
          </p:cNvPr>
          <p:cNvPicPr>
            <a:picLocks noChangeAspect="1"/>
          </p:cNvPicPr>
          <p:nvPr/>
        </p:nvPicPr>
        <p:blipFill>
          <a:blip r:embed="rId2"/>
          <a:stretch>
            <a:fillRect/>
          </a:stretch>
        </p:blipFill>
        <p:spPr>
          <a:xfrm>
            <a:off x="0" y="0"/>
            <a:ext cx="12192000" cy="4625040"/>
          </a:xfrm>
          <a:prstGeom prst="rect">
            <a:avLst/>
          </a:prstGeom>
        </p:spPr>
      </p:pic>
      <p:sp>
        <p:nvSpPr>
          <p:cNvPr id="6" name="Title 3">
            <a:extLst>
              <a:ext uri="{FF2B5EF4-FFF2-40B4-BE49-F238E27FC236}">
                <a16:creationId xmlns:a16="http://schemas.microsoft.com/office/drawing/2014/main" id="{622C58D1-8C27-5898-77E8-DA31645FA5B0}"/>
              </a:ext>
            </a:extLst>
          </p:cNvPr>
          <p:cNvSpPr txBox="1">
            <a:spLocks/>
          </p:cNvSpPr>
          <p:nvPr/>
        </p:nvSpPr>
        <p:spPr>
          <a:xfrm>
            <a:off x="861568" y="4795019"/>
            <a:ext cx="10468864" cy="1040264"/>
          </a:xfrm>
          <a:prstGeom prst="rect">
            <a:avLst/>
          </a:prstGeom>
          <a:ln>
            <a:noFill/>
          </a:ln>
        </p:spPr>
        <p:txBody>
          <a:bodyPr vert="horz" lIns="0"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tx2"/>
                </a:solidFill>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5600" b="1" i="0" u="none" strike="noStrike" kern="1200" cap="none" spc="0" normalizeH="0" baseline="0" noProof="0" dirty="0">
                <a:ln>
                  <a:noFill/>
                </a:ln>
                <a:solidFill>
                  <a:srgbClr val="00B0F0"/>
                </a:solidFill>
                <a:effectLst/>
                <a:uLnTx/>
                <a:uFillTx/>
                <a:latin typeface="Century Gothic" panose="020B0502020202020204"/>
                <a:ea typeface="+mj-ea"/>
                <a:cs typeface="+mj-cs"/>
              </a:rPr>
              <a:t>Feedback Summary</a:t>
            </a:r>
          </a:p>
        </p:txBody>
      </p:sp>
      <p:sp>
        <p:nvSpPr>
          <p:cNvPr id="7" name="Title 3">
            <a:extLst>
              <a:ext uri="{FF2B5EF4-FFF2-40B4-BE49-F238E27FC236}">
                <a16:creationId xmlns:a16="http://schemas.microsoft.com/office/drawing/2014/main" id="{4AE4DEDE-5BE5-B51F-822B-6D02F9BF386F}"/>
              </a:ext>
            </a:extLst>
          </p:cNvPr>
          <p:cNvSpPr txBox="1">
            <a:spLocks/>
          </p:cNvSpPr>
          <p:nvPr/>
        </p:nvSpPr>
        <p:spPr>
          <a:xfrm>
            <a:off x="8752590" y="5796279"/>
            <a:ext cx="2437155" cy="370634"/>
          </a:xfrm>
          <a:prstGeom prst="rect">
            <a:avLst/>
          </a:prstGeom>
          <a:ln>
            <a:noFill/>
          </a:ln>
        </p:spPr>
        <p:txBody>
          <a:bodyPr vert="horz" lIns="0"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tx2"/>
                </a:solidFill>
                <a:effectLst/>
                <a:latin typeface="+mj-lt"/>
                <a:ea typeface="+mj-ea"/>
                <a:cs typeface="+mj-cs"/>
              </a:defRPr>
            </a:lvl1pPr>
          </a:lstStyle>
          <a:p>
            <a:r>
              <a:rPr lang="en-GB" sz="1600" b="0" dirty="0">
                <a:solidFill>
                  <a:srgbClr val="455F51"/>
                </a:solidFill>
                <a:latin typeface="Century Gothic" panose="020B0502020202020204"/>
              </a:rPr>
              <a:t>15.11.2024</a:t>
            </a:r>
          </a:p>
        </p:txBody>
      </p:sp>
    </p:spTree>
    <p:extLst>
      <p:ext uri="{BB962C8B-B14F-4D97-AF65-F5344CB8AC3E}">
        <p14:creationId xmlns:p14="http://schemas.microsoft.com/office/powerpoint/2010/main" val="341428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5" name="Picture 4">
            <a:extLst>
              <a:ext uri="{FF2B5EF4-FFF2-40B4-BE49-F238E27FC236}">
                <a16:creationId xmlns:a16="http://schemas.microsoft.com/office/drawing/2014/main" id="{1A094880-4A20-8447-A666-6DC6AB8B3B5B}"/>
              </a:ext>
            </a:extLst>
          </p:cNvPr>
          <p:cNvPicPr>
            <a:picLocks noChangeAspect="1"/>
          </p:cNvPicPr>
          <p:nvPr/>
        </p:nvPicPr>
        <p:blipFill>
          <a:blip r:embed="rId2"/>
          <a:stretch>
            <a:fillRect/>
          </a:stretch>
        </p:blipFill>
        <p:spPr>
          <a:xfrm>
            <a:off x="687221" y="1074091"/>
            <a:ext cx="6904318" cy="4435224"/>
          </a:xfrm>
          <a:prstGeom prst="rect">
            <a:avLst/>
          </a:prstGeom>
        </p:spPr>
      </p:pic>
      <p:graphicFrame>
        <p:nvGraphicFramePr>
          <p:cNvPr id="6" name="Table 5">
            <a:extLst>
              <a:ext uri="{FF2B5EF4-FFF2-40B4-BE49-F238E27FC236}">
                <a16:creationId xmlns:a16="http://schemas.microsoft.com/office/drawing/2014/main" id="{0F5972F1-2948-C5B8-D0FD-5665F1162FB4}"/>
              </a:ext>
            </a:extLst>
          </p:cNvPr>
          <p:cNvGraphicFramePr>
            <a:graphicFrameLocks noGrp="1"/>
          </p:cNvGraphicFramePr>
          <p:nvPr>
            <p:extLst>
              <p:ext uri="{D42A27DB-BD31-4B8C-83A1-F6EECF244321}">
                <p14:modId xmlns:p14="http://schemas.microsoft.com/office/powerpoint/2010/main" val="3705815544"/>
              </p:ext>
            </p:extLst>
          </p:nvPr>
        </p:nvGraphicFramePr>
        <p:xfrm>
          <a:off x="7350263" y="3556404"/>
          <a:ext cx="4267200" cy="2057400"/>
        </p:xfrm>
        <a:graphic>
          <a:graphicData uri="http://schemas.openxmlformats.org/drawingml/2006/table">
            <a:tbl>
              <a:tblPr/>
              <a:tblGrid>
                <a:gridCol w="3454400">
                  <a:extLst>
                    <a:ext uri="{9D8B030D-6E8A-4147-A177-3AD203B41FA5}">
                      <a16:colId xmlns:a16="http://schemas.microsoft.com/office/drawing/2014/main" val="3520264871"/>
                    </a:ext>
                  </a:extLst>
                </a:gridCol>
                <a:gridCol w="812800">
                  <a:extLst>
                    <a:ext uri="{9D8B030D-6E8A-4147-A177-3AD203B41FA5}">
                      <a16:colId xmlns:a16="http://schemas.microsoft.com/office/drawing/2014/main" val="2872353800"/>
                    </a:ext>
                  </a:extLst>
                </a:gridCol>
              </a:tblGrid>
              <a:tr h="228600">
                <a:tc>
                  <a:txBody>
                    <a:bodyPr/>
                    <a:lstStyle/>
                    <a:p>
                      <a:pPr algn="l" fontAlgn="b"/>
                      <a:r>
                        <a:rPr lang="en-GB" sz="1400" b="1" i="0" u="none" strike="noStrike">
                          <a:solidFill>
                            <a:srgbClr val="000000"/>
                          </a:solidFill>
                          <a:effectLst/>
                          <a:latin typeface="Calibri" panose="020F0502020204030204" pitchFamily="34" charset="0"/>
                        </a:rPr>
                        <a:t>Q8  multi-options allowed (optional question)</a:t>
                      </a:r>
                    </a:p>
                  </a:txBody>
                  <a:tcPr marL="7620" marR="7620" marT="7620" marB="0" anchor="b">
                    <a:lnL>
                      <a:noFill/>
                    </a:lnL>
                    <a:lnR>
                      <a:noFill/>
                    </a:lnR>
                    <a:lnT>
                      <a:noFill/>
                    </a:lnT>
                    <a:lnB>
                      <a:noFill/>
                    </a:lnB>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050774383"/>
                  </a:ext>
                </a:extLst>
              </a:tr>
              <a:tr h="228600">
                <a:tc>
                  <a:txBody>
                    <a:bodyPr/>
                    <a:lstStyle/>
                    <a:p>
                      <a:pPr algn="l" fontAlgn="b"/>
                      <a:r>
                        <a:rPr lang="en-US" sz="1400" b="0" i="0" u="none" strike="noStrike">
                          <a:solidFill>
                            <a:srgbClr val="000000"/>
                          </a:solidFill>
                          <a:effectLst/>
                          <a:latin typeface="Calibri" panose="020F0502020204030204" pitchFamily="34" charset="0"/>
                        </a:rPr>
                        <a:t>Feel comfortable to share with staff/referrer</a:t>
                      </a:r>
                    </a:p>
                  </a:txBody>
                  <a:tcPr marL="7620" marR="7620" marT="7620" marB="0" anchor="b">
                    <a:lnL>
                      <a:noFill/>
                    </a:lnL>
                    <a:lnR>
                      <a:noFill/>
                    </a:lnR>
                    <a:lnT>
                      <a:noFill/>
                    </a:lnT>
                    <a:lnB>
                      <a:noFill/>
                    </a:lnB>
                    <a:solidFill>
                      <a:srgbClr val="FFFF00"/>
                    </a:solidFill>
                  </a:tcPr>
                </a:tc>
                <a:tc>
                  <a:txBody>
                    <a:bodyPr/>
                    <a:lstStyle/>
                    <a:p>
                      <a:pPr algn="r" fontAlgn="b"/>
                      <a:r>
                        <a:rPr lang="en-GB" sz="1400" b="0" i="0" u="none" strike="noStrike">
                          <a:solidFill>
                            <a:srgbClr val="000000"/>
                          </a:solidFill>
                          <a:effectLst/>
                          <a:latin typeface="Calibri" panose="020F0502020204030204" pitchFamily="34" charset="0"/>
                        </a:rPr>
                        <a:t>31%</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3238511823"/>
                  </a:ext>
                </a:extLst>
              </a:tr>
              <a:tr h="228600">
                <a:tc>
                  <a:txBody>
                    <a:bodyPr/>
                    <a:lstStyle/>
                    <a:p>
                      <a:pPr algn="l" fontAlgn="b"/>
                      <a:r>
                        <a:rPr lang="en-US" sz="1400" b="0" i="0" u="none" strike="noStrike">
                          <a:solidFill>
                            <a:srgbClr val="000000"/>
                          </a:solidFill>
                          <a:effectLst/>
                          <a:latin typeface="Calibri" panose="020F0502020204030204" pitchFamily="34" charset="0"/>
                        </a:rPr>
                        <a:t>Was asked the right questions to my needs</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23%</a:t>
                      </a:r>
                    </a:p>
                  </a:txBody>
                  <a:tcPr marL="7620" marR="7620" marT="7620" marB="0" anchor="b">
                    <a:lnL>
                      <a:noFill/>
                    </a:lnL>
                    <a:lnR>
                      <a:noFill/>
                    </a:lnR>
                    <a:lnT>
                      <a:noFill/>
                    </a:lnT>
                    <a:lnB>
                      <a:noFill/>
                    </a:lnB>
                    <a:noFill/>
                  </a:tcPr>
                </a:tc>
                <a:extLst>
                  <a:ext uri="{0D108BD9-81ED-4DB2-BD59-A6C34878D82A}">
                    <a16:rowId xmlns:a16="http://schemas.microsoft.com/office/drawing/2014/main" val="1053035328"/>
                  </a:ext>
                </a:extLst>
              </a:tr>
              <a:tr h="228600">
                <a:tc>
                  <a:txBody>
                    <a:bodyPr/>
                    <a:lstStyle/>
                    <a:p>
                      <a:pPr algn="l" fontAlgn="b"/>
                      <a:r>
                        <a:rPr lang="en-US" sz="1400" b="0" i="0" u="none" strike="noStrike">
                          <a:solidFill>
                            <a:srgbClr val="000000"/>
                          </a:solidFill>
                          <a:effectLst/>
                          <a:latin typeface="Calibri" panose="020F0502020204030204" pitchFamily="34" charset="0"/>
                        </a:rPr>
                        <a:t>Was listened carefully for the request</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23%</a:t>
                      </a:r>
                    </a:p>
                  </a:txBody>
                  <a:tcPr marL="7620" marR="7620" marT="7620" marB="0" anchor="b">
                    <a:lnL>
                      <a:noFill/>
                    </a:lnL>
                    <a:lnR>
                      <a:noFill/>
                    </a:lnR>
                    <a:lnT>
                      <a:noFill/>
                    </a:lnT>
                    <a:lnB>
                      <a:noFill/>
                    </a:lnB>
                    <a:noFill/>
                  </a:tcPr>
                </a:tc>
                <a:extLst>
                  <a:ext uri="{0D108BD9-81ED-4DB2-BD59-A6C34878D82A}">
                    <a16:rowId xmlns:a16="http://schemas.microsoft.com/office/drawing/2014/main" val="2867332663"/>
                  </a:ext>
                </a:extLst>
              </a:tr>
              <a:tr h="228600">
                <a:tc>
                  <a:txBody>
                    <a:bodyPr/>
                    <a:lstStyle/>
                    <a:p>
                      <a:pPr algn="l" fontAlgn="b"/>
                      <a:r>
                        <a:rPr lang="en-US" sz="1400" b="0" i="0" u="none" strike="noStrike">
                          <a:solidFill>
                            <a:srgbClr val="000000"/>
                          </a:solidFill>
                          <a:effectLst/>
                          <a:latin typeface="Calibri" panose="020F0502020204030204" pitchFamily="34" charset="0"/>
                        </a:rPr>
                        <a:t>Was supported to my decision</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21%</a:t>
                      </a:r>
                    </a:p>
                  </a:txBody>
                  <a:tcPr marL="7620" marR="7620" marT="7620" marB="0" anchor="b">
                    <a:lnL>
                      <a:noFill/>
                    </a:lnL>
                    <a:lnR>
                      <a:noFill/>
                    </a:lnR>
                    <a:lnT>
                      <a:noFill/>
                    </a:lnT>
                    <a:lnB>
                      <a:noFill/>
                    </a:lnB>
                    <a:noFill/>
                  </a:tcPr>
                </a:tc>
                <a:extLst>
                  <a:ext uri="{0D108BD9-81ED-4DB2-BD59-A6C34878D82A}">
                    <a16:rowId xmlns:a16="http://schemas.microsoft.com/office/drawing/2014/main" val="494456128"/>
                  </a:ext>
                </a:extLst>
              </a:tr>
              <a:tr h="228600">
                <a:tc>
                  <a:txBody>
                    <a:bodyPr/>
                    <a:lstStyle/>
                    <a:p>
                      <a:pPr algn="l" fontAlgn="b"/>
                      <a:r>
                        <a:rPr lang="en-US" sz="1400" b="0" i="0" u="none" strike="noStrike">
                          <a:solidFill>
                            <a:srgbClr val="000000"/>
                          </a:solidFill>
                          <a:effectLst/>
                          <a:latin typeface="Calibri" panose="020F0502020204030204" pitchFamily="34" charset="0"/>
                        </a:rPr>
                        <a:t>Staff did everything without my input</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2718727355"/>
                  </a:ext>
                </a:extLst>
              </a:tr>
              <a:tr h="228600">
                <a:tc>
                  <a:txBody>
                    <a:bodyPr/>
                    <a:lstStyle/>
                    <a:p>
                      <a:pPr algn="l" fontAlgn="b"/>
                      <a:r>
                        <a:rPr lang="en-US" sz="1400" b="0" i="0" u="none" strike="noStrike">
                          <a:solidFill>
                            <a:srgbClr val="000000"/>
                          </a:solidFill>
                          <a:effectLst/>
                          <a:latin typeface="Calibri" panose="020F0502020204030204" pitchFamily="34" charset="0"/>
                        </a:rPr>
                        <a:t>Did not explain anything to me</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3816577004"/>
                  </a:ext>
                </a:extLst>
              </a:tr>
              <a:tr h="228600">
                <a:tc>
                  <a:txBody>
                    <a:bodyPr/>
                    <a:lstStyle/>
                    <a:p>
                      <a:pPr algn="l" fontAlgn="b"/>
                      <a:r>
                        <a:rPr lang="en-GB" sz="1400" b="0" i="0" u="none" strike="noStrike">
                          <a:solidFill>
                            <a:srgbClr val="000000"/>
                          </a:solidFill>
                          <a:effectLst/>
                          <a:latin typeface="Calibri" panose="020F0502020204030204" pitchFamily="34" charset="0"/>
                        </a:rPr>
                        <a:t>Nothing to add </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1206984098"/>
                  </a:ext>
                </a:extLst>
              </a:tr>
              <a:tr h="228600">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r" fontAlgn="b"/>
                      <a:r>
                        <a:rPr lang="en-GB" sz="14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noFill/>
                  </a:tcPr>
                </a:tc>
                <a:extLst>
                  <a:ext uri="{0D108BD9-81ED-4DB2-BD59-A6C34878D82A}">
                    <a16:rowId xmlns:a16="http://schemas.microsoft.com/office/drawing/2014/main" val="2175203899"/>
                  </a:ext>
                </a:extLst>
              </a:tr>
            </a:tbl>
          </a:graphicData>
        </a:graphic>
      </p:graphicFrame>
    </p:spTree>
    <p:extLst>
      <p:ext uri="{BB962C8B-B14F-4D97-AF65-F5344CB8AC3E}">
        <p14:creationId xmlns:p14="http://schemas.microsoft.com/office/powerpoint/2010/main" val="228876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431175" y="281072"/>
            <a:ext cx="8886884" cy="640419"/>
          </a:xfrm>
        </p:spPr>
        <p:txBody>
          <a:bodyPr>
            <a:normAutofit/>
          </a:bodyPr>
          <a:lstStyle/>
          <a:p>
            <a:pPr>
              <a:lnSpc>
                <a:spcPct val="100000"/>
              </a:lnSpc>
            </a:pPr>
            <a:r>
              <a:rPr lang="en-GB" dirty="0">
                <a:solidFill>
                  <a:srgbClr val="00B0F0"/>
                </a:solidFill>
              </a:rPr>
              <a:t>Feedback Summary </a:t>
            </a:r>
          </a:p>
        </p:txBody>
      </p:sp>
      <p:pic>
        <p:nvPicPr>
          <p:cNvPr id="5" name="Picture 4">
            <a:extLst>
              <a:ext uri="{FF2B5EF4-FFF2-40B4-BE49-F238E27FC236}">
                <a16:creationId xmlns:a16="http://schemas.microsoft.com/office/drawing/2014/main" id="{77389E55-9941-AEA2-AF7D-D05EFD2402FA}"/>
              </a:ext>
            </a:extLst>
          </p:cNvPr>
          <p:cNvPicPr>
            <a:picLocks noChangeAspect="1"/>
          </p:cNvPicPr>
          <p:nvPr/>
        </p:nvPicPr>
        <p:blipFill>
          <a:blip r:embed="rId3"/>
          <a:stretch>
            <a:fillRect/>
          </a:stretch>
        </p:blipFill>
        <p:spPr>
          <a:xfrm>
            <a:off x="467948" y="881799"/>
            <a:ext cx="7889854" cy="434378"/>
          </a:xfrm>
          <a:prstGeom prst="rect">
            <a:avLst/>
          </a:prstGeom>
        </p:spPr>
      </p:pic>
      <p:sp>
        <p:nvSpPr>
          <p:cNvPr id="9" name="TextBox 8">
            <a:extLst>
              <a:ext uri="{FF2B5EF4-FFF2-40B4-BE49-F238E27FC236}">
                <a16:creationId xmlns:a16="http://schemas.microsoft.com/office/drawing/2014/main" id="{365DC9C3-8E8E-652F-ACA1-1BD9BEDAD9B8}"/>
              </a:ext>
            </a:extLst>
          </p:cNvPr>
          <p:cNvSpPr txBox="1"/>
          <p:nvPr/>
        </p:nvSpPr>
        <p:spPr>
          <a:xfrm>
            <a:off x="5188387" y="4718135"/>
            <a:ext cx="3246559" cy="1938992"/>
          </a:xfrm>
          <a:prstGeom prst="rect">
            <a:avLst/>
          </a:prstGeom>
          <a:solidFill>
            <a:srgbClr val="FFC000"/>
          </a:solidFill>
        </p:spPr>
        <p:txBody>
          <a:bodyPr wrap="square" rtlCol="0">
            <a:spAutoFit/>
          </a:bodyPr>
          <a:lstStyle/>
          <a:p>
            <a:r>
              <a:rPr lang="en-US" sz="1200" dirty="0">
                <a:solidFill>
                  <a:srgbClr val="101840"/>
                </a:solidFill>
                <a:latin typeface="Roboto" panose="02000000000000000000" pitchFamily="2" charset="0"/>
              </a:rPr>
              <a:t>I </a:t>
            </a:r>
            <a:r>
              <a:rPr lang="en-US" sz="1200" b="0" i="0" dirty="0">
                <a:solidFill>
                  <a:srgbClr val="101840"/>
                </a:solidFill>
                <a:effectLst/>
                <a:latin typeface="Roboto" panose="02000000000000000000" pitchFamily="2" charset="0"/>
              </a:rPr>
              <a:t>am </a:t>
            </a:r>
            <a:r>
              <a:rPr lang="en-US" sz="1200" b="1" i="0" dirty="0">
                <a:solidFill>
                  <a:srgbClr val="101840"/>
                </a:solidFill>
                <a:effectLst/>
                <a:latin typeface="Roboto" panose="02000000000000000000" pitchFamily="2" charset="0"/>
              </a:rPr>
              <a:t>hugely grateful to Age UK to have received the Personal Health Budget. This is having a positive impact.</a:t>
            </a:r>
            <a:br>
              <a:rPr lang="en-US" sz="1200" b="1" dirty="0"/>
            </a:br>
            <a:br>
              <a:rPr lang="en-US" sz="1200" dirty="0"/>
            </a:br>
            <a:r>
              <a:rPr lang="en-US" sz="1200" b="0" i="0" dirty="0">
                <a:solidFill>
                  <a:srgbClr val="101840"/>
                </a:solidFill>
                <a:effectLst/>
                <a:latin typeface="Roboto" panose="02000000000000000000" pitchFamily="2" charset="0"/>
              </a:rPr>
              <a:t>In terms of the overall NHS support system after an operation it is a shame that there was so much less support available this time than after my operation in 2023 than I had in 2011. This is therefore a concern for others who may need your support but don't find it.</a:t>
            </a:r>
            <a:endParaRPr lang="en-GB" sz="1200" dirty="0"/>
          </a:p>
        </p:txBody>
      </p:sp>
      <p:sp>
        <p:nvSpPr>
          <p:cNvPr id="10" name="TextBox 9">
            <a:extLst>
              <a:ext uri="{FF2B5EF4-FFF2-40B4-BE49-F238E27FC236}">
                <a16:creationId xmlns:a16="http://schemas.microsoft.com/office/drawing/2014/main" id="{62805B30-B03F-93DB-8B8D-E03B5BF5E94A}"/>
              </a:ext>
            </a:extLst>
          </p:cNvPr>
          <p:cNvSpPr txBox="1"/>
          <p:nvPr/>
        </p:nvSpPr>
        <p:spPr>
          <a:xfrm>
            <a:off x="9500678" y="1161949"/>
            <a:ext cx="2512942" cy="1015663"/>
          </a:xfrm>
          <a:prstGeom prst="rect">
            <a:avLst/>
          </a:prstGeom>
          <a:solidFill>
            <a:srgbClr val="00B0F0"/>
          </a:solidFill>
          <a:ln>
            <a:noFill/>
          </a:ln>
        </p:spPr>
        <p:txBody>
          <a:bodyPr wrap="square" rtlCol="0">
            <a:spAutoFit/>
          </a:bodyPr>
          <a:lstStyle/>
          <a:p>
            <a:r>
              <a:rPr lang="en-US" sz="1200" b="0" i="0" dirty="0">
                <a:solidFill>
                  <a:srgbClr val="101840"/>
                </a:solidFill>
                <a:effectLst/>
                <a:latin typeface="Roboto" panose="02000000000000000000" pitchFamily="2" charset="0"/>
              </a:rPr>
              <a:t>very happy. still can't believe that I have an e-bike. </a:t>
            </a:r>
            <a:r>
              <a:rPr lang="en-US" sz="1200" b="1" i="0" dirty="0">
                <a:solidFill>
                  <a:srgbClr val="101840"/>
                </a:solidFill>
                <a:effectLst/>
                <a:latin typeface="Roboto" panose="02000000000000000000" pitchFamily="2" charset="0"/>
              </a:rPr>
              <a:t>I would never have known about PHB's unless I saw my social prescriber</a:t>
            </a:r>
            <a:r>
              <a:rPr lang="en-US" sz="1200" b="0" i="0" dirty="0">
                <a:solidFill>
                  <a:srgbClr val="101840"/>
                </a:solidFill>
                <a:effectLst/>
                <a:latin typeface="Roboto" panose="02000000000000000000" pitchFamily="2" charset="0"/>
              </a:rPr>
              <a:t>. </a:t>
            </a:r>
            <a:r>
              <a:rPr lang="en-US" sz="1200" b="0" i="0" dirty="0" err="1">
                <a:solidFill>
                  <a:srgbClr val="101840"/>
                </a:solidFill>
                <a:effectLst/>
                <a:latin typeface="Roboto" panose="02000000000000000000" pitchFamily="2" charset="0"/>
              </a:rPr>
              <a:t>Im</a:t>
            </a:r>
            <a:r>
              <a:rPr lang="en-US" sz="1200" b="0" i="0" dirty="0">
                <a:solidFill>
                  <a:srgbClr val="101840"/>
                </a:solidFill>
                <a:effectLst/>
                <a:latin typeface="Roboto" panose="02000000000000000000" pitchFamily="2" charset="0"/>
              </a:rPr>
              <a:t> very grateful, thank you very much.</a:t>
            </a:r>
            <a:endParaRPr lang="en-GB" sz="1200" dirty="0"/>
          </a:p>
        </p:txBody>
      </p:sp>
      <p:sp>
        <p:nvSpPr>
          <p:cNvPr id="11" name="TextBox 10">
            <a:extLst>
              <a:ext uri="{FF2B5EF4-FFF2-40B4-BE49-F238E27FC236}">
                <a16:creationId xmlns:a16="http://schemas.microsoft.com/office/drawing/2014/main" id="{3FFB6985-AF73-AC63-2833-4990D1FF3BD8}"/>
              </a:ext>
            </a:extLst>
          </p:cNvPr>
          <p:cNvSpPr txBox="1"/>
          <p:nvPr/>
        </p:nvSpPr>
        <p:spPr>
          <a:xfrm>
            <a:off x="9484245" y="2300041"/>
            <a:ext cx="2512942" cy="646331"/>
          </a:xfrm>
          <a:prstGeom prst="rect">
            <a:avLst/>
          </a:prstGeom>
          <a:solidFill>
            <a:srgbClr val="FFFF00"/>
          </a:solidFill>
        </p:spPr>
        <p:txBody>
          <a:bodyPr wrap="square" rtlCol="0">
            <a:spAutoFit/>
          </a:bodyPr>
          <a:lstStyle/>
          <a:p>
            <a:r>
              <a:rPr lang="en-US" sz="1200" b="0" i="0" dirty="0">
                <a:solidFill>
                  <a:srgbClr val="101840"/>
                </a:solidFill>
                <a:effectLst/>
                <a:latin typeface="Roboto" panose="02000000000000000000" pitchFamily="2" charset="0"/>
              </a:rPr>
              <a:t>Huge thank you for helping me to walk and sit as and when, </a:t>
            </a:r>
            <a:r>
              <a:rPr lang="en-US" sz="1200" b="1" i="0" dirty="0">
                <a:solidFill>
                  <a:srgbClr val="101840"/>
                </a:solidFill>
                <a:effectLst/>
                <a:latin typeface="Roboto" panose="02000000000000000000" pitchFamily="2" charset="0"/>
              </a:rPr>
              <a:t>life changing help</a:t>
            </a:r>
            <a:r>
              <a:rPr lang="en-US" sz="1200" b="0" i="0" dirty="0">
                <a:solidFill>
                  <a:srgbClr val="101840"/>
                </a:solidFill>
                <a:effectLst/>
                <a:latin typeface="Roboto" panose="02000000000000000000" pitchFamily="2" charset="0"/>
              </a:rPr>
              <a:t>!</a:t>
            </a:r>
            <a:endParaRPr lang="en-GB" sz="1200" dirty="0"/>
          </a:p>
        </p:txBody>
      </p:sp>
      <p:sp>
        <p:nvSpPr>
          <p:cNvPr id="12" name="TextBox 11">
            <a:extLst>
              <a:ext uri="{FF2B5EF4-FFF2-40B4-BE49-F238E27FC236}">
                <a16:creationId xmlns:a16="http://schemas.microsoft.com/office/drawing/2014/main" id="{3214C264-AD34-81B7-FFA4-87FF58B87888}"/>
              </a:ext>
            </a:extLst>
          </p:cNvPr>
          <p:cNvSpPr txBox="1"/>
          <p:nvPr/>
        </p:nvSpPr>
        <p:spPr>
          <a:xfrm>
            <a:off x="2752864" y="4755326"/>
            <a:ext cx="2305878" cy="1938992"/>
          </a:xfrm>
          <a:prstGeom prst="rect">
            <a:avLst/>
          </a:prstGeom>
          <a:solidFill>
            <a:schemeClr val="accent2">
              <a:lumMod val="40000"/>
              <a:lumOff val="60000"/>
            </a:schemeClr>
          </a:solidFill>
        </p:spPr>
        <p:txBody>
          <a:bodyPr wrap="square" rtlCol="0">
            <a:spAutoFit/>
          </a:bodyPr>
          <a:lstStyle/>
          <a:p>
            <a:r>
              <a:rPr lang="en-US" sz="1200" b="1" i="0" dirty="0">
                <a:solidFill>
                  <a:srgbClr val="101840"/>
                </a:solidFill>
                <a:effectLst/>
                <a:latin typeface="Arial" panose="020B0604020202020204" pitchFamily="34" charset="0"/>
                <a:cs typeface="Arial" panose="020B0604020202020204" pitchFamily="34" charset="0"/>
              </a:rPr>
              <a:t>It has been a </a:t>
            </a:r>
            <a:r>
              <a:rPr lang="en-US" sz="1200" b="1" i="0" dirty="0">
                <a:solidFill>
                  <a:srgbClr val="FF0000"/>
                </a:solidFill>
                <a:effectLst/>
                <a:latin typeface="Arial" panose="020B0604020202020204" pitchFamily="34" charset="0"/>
                <a:cs typeface="Arial" panose="020B0604020202020204" pitchFamily="34" charset="0"/>
              </a:rPr>
              <a:t>life saver</a:t>
            </a:r>
            <a:r>
              <a:rPr lang="en-US" sz="1200" b="1" i="0" dirty="0">
                <a:solidFill>
                  <a:srgbClr val="101840"/>
                </a:solidFill>
                <a:effectLst/>
                <a:latin typeface="Arial" panose="020B0604020202020204" pitchFamily="34" charset="0"/>
                <a:cs typeface="Arial" panose="020B0604020202020204" pitchFamily="34" charset="0"/>
              </a:rPr>
              <a:t>, and avoided true crisis point (meaning suicide).</a:t>
            </a:r>
            <a:br>
              <a:rPr lang="en-US" sz="1200" dirty="0">
                <a:latin typeface="Arial" panose="020B0604020202020204" pitchFamily="34" charset="0"/>
                <a:cs typeface="Arial" panose="020B0604020202020204" pitchFamily="34" charset="0"/>
              </a:rPr>
            </a:br>
            <a:r>
              <a:rPr lang="en-US" sz="1200" b="0" i="0" dirty="0">
                <a:solidFill>
                  <a:srgbClr val="101840"/>
                </a:solidFill>
                <a:effectLst/>
                <a:latin typeface="Arial" panose="020B0604020202020204" pitchFamily="34" charset="0"/>
                <a:cs typeface="Arial" panose="020B0604020202020204" pitchFamily="34" charset="0"/>
              </a:rPr>
              <a:t>Going forward, 8 sessions is a start, but I am likely to need further support and intervention unless my tribunal to get PIP reinstated is successful at a rate that would enable me to continue with this therapy</a:t>
            </a: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7ABDAF5-BC65-D150-AE33-CDC918321D42}"/>
              </a:ext>
            </a:extLst>
          </p:cNvPr>
          <p:cNvSpPr txBox="1"/>
          <p:nvPr/>
        </p:nvSpPr>
        <p:spPr>
          <a:xfrm>
            <a:off x="9194271" y="3178044"/>
            <a:ext cx="2851227" cy="1384995"/>
          </a:xfrm>
          <a:prstGeom prst="rect">
            <a:avLst/>
          </a:prstGeom>
          <a:solidFill>
            <a:schemeClr val="accent1"/>
          </a:solidFill>
        </p:spPr>
        <p:txBody>
          <a:bodyPr wrap="square" rtlCol="0">
            <a:spAutoFit/>
          </a:bodyPr>
          <a:lstStyle/>
          <a:p>
            <a:r>
              <a:rPr lang="en-US" sz="1200" dirty="0">
                <a:solidFill>
                  <a:schemeClr val="bg1"/>
                </a:solidFill>
              </a:rPr>
              <a:t>I </a:t>
            </a:r>
            <a:r>
              <a:rPr lang="en-US" sz="1200" b="0" i="0" dirty="0">
                <a:solidFill>
                  <a:schemeClr val="bg1"/>
                </a:solidFill>
                <a:effectLst/>
                <a:latin typeface="Roboto" panose="02000000000000000000" pitchFamily="2" charset="0"/>
              </a:rPr>
              <a:t> would like </a:t>
            </a:r>
            <a:r>
              <a:rPr lang="en-US" sz="1200" b="1" i="0" dirty="0">
                <a:solidFill>
                  <a:schemeClr val="bg1"/>
                </a:solidFill>
                <a:effectLst/>
                <a:latin typeface="Roboto" panose="02000000000000000000" pitchFamily="2" charset="0"/>
              </a:rPr>
              <a:t>to thank you for having this money to enable me to get the treatment</a:t>
            </a:r>
            <a:r>
              <a:rPr lang="en-US" sz="1200" b="0" i="0" dirty="0">
                <a:solidFill>
                  <a:schemeClr val="bg1"/>
                </a:solidFill>
                <a:effectLst/>
                <a:latin typeface="Roboto" panose="02000000000000000000" pitchFamily="2" charset="0"/>
              </a:rPr>
              <a:t> that I could not otherwise afford at the present time. Having had a second head injury, things are a bit worse for me at the moment and the therapy is going to help.</a:t>
            </a:r>
            <a:endParaRPr lang="en-GB" sz="1200" dirty="0">
              <a:solidFill>
                <a:schemeClr val="bg1"/>
              </a:solidFill>
            </a:endParaRPr>
          </a:p>
        </p:txBody>
      </p:sp>
      <p:sp>
        <p:nvSpPr>
          <p:cNvPr id="14" name="TextBox 13">
            <a:extLst>
              <a:ext uri="{FF2B5EF4-FFF2-40B4-BE49-F238E27FC236}">
                <a16:creationId xmlns:a16="http://schemas.microsoft.com/office/drawing/2014/main" id="{06B0B837-C6A9-C04E-AB28-47ADA1B1FFF0}"/>
              </a:ext>
            </a:extLst>
          </p:cNvPr>
          <p:cNvSpPr txBox="1"/>
          <p:nvPr/>
        </p:nvSpPr>
        <p:spPr>
          <a:xfrm>
            <a:off x="3517755" y="3149295"/>
            <a:ext cx="2046790" cy="1384995"/>
          </a:xfrm>
          <a:prstGeom prst="rect">
            <a:avLst/>
          </a:prstGeom>
          <a:solidFill>
            <a:srgbClr val="7030A0"/>
          </a:solidFill>
        </p:spPr>
        <p:txBody>
          <a:bodyPr wrap="square" rtlCol="0">
            <a:spAutoFit/>
          </a:bodyPr>
          <a:lstStyle/>
          <a:p>
            <a:r>
              <a:rPr lang="en-US" sz="1200" dirty="0">
                <a:solidFill>
                  <a:schemeClr val="bg1"/>
                </a:solidFill>
                <a:latin typeface="Roboto" panose="02000000000000000000" pitchFamily="2" charset="0"/>
              </a:rPr>
              <a:t>I </a:t>
            </a:r>
            <a:r>
              <a:rPr lang="en-US" sz="1200" b="0" i="0" dirty="0">
                <a:solidFill>
                  <a:schemeClr val="bg1"/>
                </a:solidFill>
                <a:effectLst/>
                <a:latin typeface="Roboto" panose="02000000000000000000" pitchFamily="2" charset="0"/>
              </a:rPr>
              <a:t>feel that this has been an </a:t>
            </a:r>
            <a:r>
              <a:rPr lang="en-US" sz="1200" b="1" i="0" dirty="0">
                <a:solidFill>
                  <a:schemeClr val="bg1"/>
                </a:solidFill>
                <a:effectLst/>
                <a:latin typeface="Roboto" panose="02000000000000000000" pitchFamily="2" charset="0"/>
              </a:rPr>
              <a:t>amazing opportunity which has improved my self believe </a:t>
            </a:r>
            <a:r>
              <a:rPr lang="en-US" sz="1200" b="0" i="0" dirty="0">
                <a:solidFill>
                  <a:schemeClr val="bg1"/>
                </a:solidFill>
                <a:effectLst/>
                <a:latin typeface="Roboto" panose="02000000000000000000" pitchFamily="2" charset="0"/>
              </a:rPr>
              <a:t>and given me the confidence to achieve small wins now and going forward</a:t>
            </a:r>
            <a:r>
              <a:rPr lang="en-US" sz="1200" b="0" i="0" dirty="0">
                <a:solidFill>
                  <a:srgbClr val="101840"/>
                </a:solidFill>
                <a:effectLst/>
                <a:latin typeface="Roboto" panose="02000000000000000000" pitchFamily="2" charset="0"/>
              </a:rPr>
              <a:t>.</a:t>
            </a:r>
            <a:endParaRPr lang="en-GB" sz="1200" dirty="0"/>
          </a:p>
        </p:txBody>
      </p:sp>
      <p:sp>
        <p:nvSpPr>
          <p:cNvPr id="15" name="TextBox 14">
            <a:extLst>
              <a:ext uri="{FF2B5EF4-FFF2-40B4-BE49-F238E27FC236}">
                <a16:creationId xmlns:a16="http://schemas.microsoft.com/office/drawing/2014/main" id="{BF12326B-FC40-230A-8AB7-753E96BE792A}"/>
              </a:ext>
            </a:extLst>
          </p:cNvPr>
          <p:cNvSpPr txBox="1"/>
          <p:nvPr/>
        </p:nvSpPr>
        <p:spPr>
          <a:xfrm>
            <a:off x="236123" y="1393486"/>
            <a:ext cx="3102520" cy="3046988"/>
          </a:xfrm>
          <a:prstGeom prst="rect">
            <a:avLst/>
          </a:prstGeom>
          <a:solidFill>
            <a:schemeClr val="bg2"/>
          </a:solidFill>
        </p:spPr>
        <p:txBody>
          <a:bodyPr wrap="square" rtlCol="0">
            <a:spAutoFit/>
          </a:bodyPr>
          <a:lstStyle/>
          <a:p>
            <a:r>
              <a:rPr lang="en-US" sz="1200" b="0" i="0" dirty="0">
                <a:solidFill>
                  <a:srgbClr val="101840"/>
                </a:solidFill>
                <a:effectLst/>
                <a:latin typeface="Roboto" panose="02000000000000000000" pitchFamily="2" charset="0"/>
              </a:rPr>
              <a:t>I am </a:t>
            </a:r>
            <a:r>
              <a:rPr lang="en-US" sz="1200" b="1" i="0" dirty="0">
                <a:solidFill>
                  <a:srgbClr val="101840"/>
                </a:solidFill>
                <a:effectLst/>
                <a:latin typeface="Roboto" panose="02000000000000000000" pitchFamily="2" charset="0"/>
              </a:rPr>
              <a:t>so pleased this grant is available to people like me. </a:t>
            </a:r>
            <a:r>
              <a:rPr lang="en-US" sz="1200" b="0" i="0" dirty="0">
                <a:solidFill>
                  <a:srgbClr val="101840"/>
                </a:solidFill>
                <a:effectLst/>
                <a:latin typeface="Roboto" panose="02000000000000000000" pitchFamily="2" charset="0"/>
              </a:rPr>
              <a:t>I did not know about it prior to meeting the advisor and didn’t actually believe anything would come of it until it was approved. Financially, it may not seem like a lot of money to some people but to me it was out of my financial reach. For what some people may consider a relatively small amount of money, it has actually </a:t>
            </a:r>
            <a:r>
              <a:rPr lang="en-US" sz="1200" b="1" i="0" dirty="0">
                <a:solidFill>
                  <a:srgbClr val="101840"/>
                </a:solidFill>
                <a:effectLst/>
                <a:latin typeface="Roboto" panose="02000000000000000000" pitchFamily="2" charset="0"/>
              </a:rPr>
              <a:t>made a massive positive impact on my, and my family’s, daily life</a:t>
            </a:r>
            <a:r>
              <a:rPr lang="en-US" sz="1200" b="0" i="0" dirty="0">
                <a:solidFill>
                  <a:srgbClr val="101840"/>
                </a:solidFill>
                <a:effectLst/>
                <a:latin typeface="Roboto" panose="02000000000000000000" pitchFamily="2" charset="0"/>
              </a:rPr>
              <a:t>. I’m sure the </a:t>
            </a:r>
            <a:r>
              <a:rPr lang="en-US" sz="1200" b="0" i="0" dirty="0" err="1">
                <a:solidFill>
                  <a:srgbClr val="101840"/>
                </a:solidFill>
                <a:effectLst/>
                <a:latin typeface="Roboto" panose="02000000000000000000" pitchFamily="2" charset="0"/>
              </a:rPr>
              <a:t>nhs</a:t>
            </a:r>
            <a:r>
              <a:rPr lang="en-US" sz="1200" b="0" i="0" dirty="0">
                <a:solidFill>
                  <a:srgbClr val="101840"/>
                </a:solidFill>
                <a:effectLst/>
                <a:latin typeface="Roboto" panose="02000000000000000000" pitchFamily="2" charset="0"/>
              </a:rPr>
              <a:t> could save billions every year if they took this approach to healthcare. I cannot thank the advisor, nor the funders who make the final decision, highly enough. Thank you so much</a:t>
            </a:r>
            <a:endParaRPr lang="en-GB" sz="1200" dirty="0"/>
          </a:p>
        </p:txBody>
      </p:sp>
      <p:sp>
        <p:nvSpPr>
          <p:cNvPr id="16" name="TextBox 15">
            <a:extLst>
              <a:ext uri="{FF2B5EF4-FFF2-40B4-BE49-F238E27FC236}">
                <a16:creationId xmlns:a16="http://schemas.microsoft.com/office/drawing/2014/main" id="{F3C0A6D2-8E1D-93EC-D415-FD8446DEAD50}"/>
              </a:ext>
            </a:extLst>
          </p:cNvPr>
          <p:cNvSpPr txBox="1"/>
          <p:nvPr/>
        </p:nvSpPr>
        <p:spPr>
          <a:xfrm>
            <a:off x="8531464" y="4718135"/>
            <a:ext cx="3576957" cy="1938992"/>
          </a:xfrm>
          <a:prstGeom prst="rect">
            <a:avLst/>
          </a:prstGeom>
          <a:solidFill>
            <a:schemeClr val="accent6">
              <a:lumMod val="20000"/>
              <a:lumOff val="80000"/>
            </a:schemeClr>
          </a:solidFill>
        </p:spPr>
        <p:txBody>
          <a:bodyPr wrap="square" rtlCol="0">
            <a:spAutoFit/>
          </a:bodyPr>
          <a:lstStyle/>
          <a:p>
            <a:r>
              <a:rPr lang="en-US" sz="1200" dirty="0"/>
              <a:t>Thank you so much for this chair. I could not have afforded it my self. I just used to lay awake at night worrying my old chair would either tip me over or stop working. It gave me headaches and made my arms ache. I am so grateful and happy for the PHB and the Community Health worker for applying for this for me. It has </a:t>
            </a:r>
            <a:r>
              <a:rPr lang="en-US" sz="1200" b="1" dirty="0"/>
              <a:t>changed my life. </a:t>
            </a:r>
            <a:r>
              <a:rPr lang="en-US" sz="1200" b="1" dirty="0">
                <a:solidFill>
                  <a:srgbClr val="FF0000"/>
                </a:solidFill>
              </a:rPr>
              <a:t>It has been like winning the lottery!   </a:t>
            </a:r>
            <a:r>
              <a:rPr lang="en-US" sz="1200" b="1" dirty="0"/>
              <a:t>I have my life back, my social life and confidence to stay independent!</a:t>
            </a:r>
            <a:endParaRPr lang="en-GB" sz="1200" b="1" dirty="0"/>
          </a:p>
        </p:txBody>
      </p:sp>
      <p:sp>
        <p:nvSpPr>
          <p:cNvPr id="17" name="TextBox 16">
            <a:extLst>
              <a:ext uri="{FF2B5EF4-FFF2-40B4-BE49-F238E27FC236}">
                <a16:creationId xmlns:a16="http://schemas.microsoft.com/office/drawing/2014/main" id="{C08F6E57-7BA6-8DD3-63F0-7FEFA73A8375}"/>
              </a:ext>
            </a:extLst>
          </p:cNvPr>
          <p:cNvSpPr txBox="1"/>
          <p:nvPr/>
        </p:nvSpPr>
        <p:spPr>
          <a:xfrm>
            <a:off x="3438758" y="1425016"/>
            <a:ext cx="2961736" cy="1384995"/>
          </a:xfrm>
          <a:prstGeom prst="rect">
            <a:avLst/>
          </a:prstGeom>
          <a:solidFill>
            <a:schemeClr val="accent1">
              <a:lumMod val="60000"/>
              <a:lumOff val="40000"/>
            </a:schemeClr>
          </a:solidFill>
        </p:spPr>
        <p:txBody>
          <a:bodyPr wrap="square" rtlCol="0">
            <a:spAutoFit/>
          </a:bodyPr>
          <a:lstStyle/>
          <a:p>
            <a:r>
              <a:rPr lang="en-US" sz="1200" b="0" i="0" dirty="0">
                <a:solidFill>
                  <a:srgbClr val="FF0000"/>
                </a:solidFill>
                <a:effectLst/>
                <a:latin typeface="Roboto" panose="02000000000000000000" pitchFamily="2" charset="0"/>
              </a:rPr>
              <a:t>I could not be more happy </a:t>
            </a:r>
            <a:r>
              <a:rPr lang="en-US" sz="1200" b="0" i="0" dirty="0">
                <a:solidFill>
                  <a:srgbClr val="101840"/>
                </a:solidFill>
                <a:effectLst/>
                <a:latin typeface="Roboto" panose="02000000000000000000" pitchFamily="2" charset="0"/>
              </a:rPr>
              <a:t>with the service I received and the improvements the purchases have made to my life. I could never have afforded all the items. </a:t>
            </a:r>
            <a:r>
              <a:rPr lang="en-US" sz="1200" b="1" i="0" dirty="0">
                <a:solidFill>
                  <a:srgbClr val="101840"/>
                </a:solidFill>
                <a:effectLst/>
                <a:latin typeface="Roboto" panose="02000000000000000000" pitchFamily="2" charset="0"/>
              </a:rPr>
              <a:t>The person who was helping me was so kind, patient and an absolute credit to the service</a:t>
            </a:r>
            <a:r>
              <a:rPr lang="en-US" sz="1200" b="0" i="0" dirty="0">
                <a:solidFill>
                  <a:srgbClr val="101840"/>
                </a:solidFill>
                <a:effectLst/>
                <a:latin typeface="Roboto" panose="02000000000000000000" pitchFamily="2" charset="0"/>
              </a:rPr>
              <a:t>.</a:t>
            </a:r>
            <a:endParaRPr lang="en-GB" sz="1200" dirty="0"/>
          </a:p>
        </p:txBody>
      </p:sp>
      <p:sp>
        <p:nvSpPr>
          <p:cNvPr id="18" name="TextBox 17">
            <a:extLst>
              <a:ext uri="{FF2B5EF4-FFF2-40B4-BE49-F238E27FC236}">
                <a16:creationId xmlns:a16="http://schemas.microsoft.com/office/drawing/2014/main" id="{8903AF4A-FFDE-03D2-4A9D-089C8CF357E7}"/>
              </a:ext>
            </a:extLst>
          </p:cNvPr>
          <p:cNvSpPr txBox="1"/>
          <p:nvPr/>
        </p:nvSpPr>
        <p:spPr>
          <a:xfrm>
            <a:off x="6524973" y="1430140"/>
            <a:ext cx="2851226" cy="1384995"/>
          </a:xfrm>
          <a:prstGeom prst="rect">
            <a:avLst/>
          </a:prstGeom>
          <a:solidFill>
            <a:srgbClr val="FFC000"/>
          </a:solidFill>
        </p:spPr>
        <p:txBody>
          <a:bodyPr wrap="square" rtlCol="0">
            <a:spAutoFit/>
          </a:bodyPr>
          <a:lstStyle/>
          <a:p>
            <a:r>
              <a:rPr lang="en-US" sz="1200" dirty="0"/>
              <a:t>Just want to say </a:t>
            </a:r>
            <a:r>
              <a:rPr lang="en-US" sz="1200" b="1" dirty="0"/>
              <a:t>a huge thank you </a:t>
            </a:r>
            <a:r>
              <a:rPr lang="en-US" sz="1200" dirty="0"/>
              <a:t>to everyone involved, it’s been a huge turning point for me having access to this funding. </a:t>
            </a:r>
          </a:p>
          <a:p>
            <a:r>
              <a:rPr lang="en-US" sz="1200" dirty="0"/>
              <a:t>It’s really helped me get out of the rut I found myself in &amp; </a:t>
            </a:r>
            <a:r>
              <a:rPr lang="en-US" sz="1200" dirty="0" err="1"/>
              <a:t>Pentreath</a:t>
            </a:r>
            <a:r>
              <a:rPr lang="en-US" sz="1200" dirty="0"/>
              <a:t> has been so supportive.</a:t>
            </a:r>
            <a:endParaRPr lang="en-GB" sz="1200" dirty="0"/>
          </a:p>
        </p:txBody>
      </p:sp>
      <p:sp>
        <p:nvSpPr>
          <p:cNvPr id="19" name="TextBox 18">
            <a:extLst>
              <a:ext uri="{FF2B5EF4-FFF2-40B4-BE49-F238E27FC236}">
                <a16:creationId xmlns:a16="http://schemas.microsoft.com/office/drawing/2014/main" id="{19C11FD3-0D4C-0CD2-2344-035128683ACB}"/>
              </a:ext>
            </a:extLst>
          </p:cNvPr>
          <p:cNvSpPr txBox="1"/>
          <p:nvPr/>
        </p:nvSpPr>
        <p:spPr>
          <a:xfrm>
            <a:off x="173682" y="4496535"/>
            <a:ext cx="2486224" cy="830997"/>
          </a:xfrm>
          <a:prstGeom prst="rect">
            <a:avLst/>
          </a:prstGeom>
          <a:solidFill>
            <a:srgbClr val="FFCCFF"/>
          </a:solidFill>
        </p:spPr>
        <p:txBody>
          <a:bodyPr wrap="square" rtlCol="0">
            <a:spAutoFit/>
          </a:bodyPr>
          <a:lstStyle/>
          <a:p>
            <a:r>
              <a:rPr lang="en-US" sz="1200" dirty="0"/>
              <a:t>Can't fault it, from </a:t>
            </a:r>
            <a:r>
              <a:rPr lang="en-US" sz="1200" b="1" dirty="0"/>
              <a:t>the excellent way I was looked after to provide something that makes a huge difference. </a:t>
            </a:r>
            <a:r>
              <a:rPr lang="en-US" sz="1200" dirty="0"/>
              <a:t>Thank you.</a:t>
            </a:r>
            <a:endParaRPr lang="en-GB" sz="1200" dirty="0"/>
          </a:p>
        </p:txBody>
      </p:sp>
      <p:graphicFrame>
        <p:nvGraphicFramePr>
          <p:cNvPr id="20" name="Table 19">
            <a:extLst>
              <a:ext uri="{FF2B5EF4-FFF2-40B4-BE49-F238E27FC236}">
                <a16:creationId xmlns:a16="http://schemas.microsoft.com/office/drawing/2014/main" id="{5609E0AA-8E6D-D876-8A99-6ABDFBEF4F16}"/>
              </a:ext>
            </a:extLst>
          </p:cNvPr>
          <p:cNvGraphicFramePr>
            <a:graphicFrameLocks noGrp="1"/>
          </p:cNvGraphicFramePr>
          <p:nvPr>
            <p:extLst>
              <p:ext uri="{D42A27DB-BD31-4B8C-83A1-F6EECF244321}">
                <p14:modId xmlns:p14="http://schemas.microsoft.com/office/powerpoint/2010/main" val="1689036728"/>
              </p:ext>
            </p:extLst>
          </p:nvPr>
        </p:nvGraphicFramePr>
        <p:xfrm>
          <a:off x="5654101" y="2947599"/>
          <a:ext cx="3450614" cy="1615440"/>
        </p:xfrm>
        <a:graphic>
          <a:graphicData uri="http://schemas.openxmlformats.org/drawingml/2006/table">
            <a:tbl>
              <a:tblPr/>
              <a:tblGrid>
                <a:gridCol w="3450614">
                  <a:extLst>
                    <a:ext uri="{9D8B030D-6E8A-4147-A177-3AD203B41FA5}">
                      <a16:colId xmlns:a16="http://schemas.microsoft.com/office/drawing/2014/main" val="682921470"/>
                    </a:ext>
                  </a:extLst>
                </a:gridCol>
              </a:tblGrid>
              <a:tr h="1254423">
                <a:tc>
                  <a:txBody>
                    <a:bodyPr/>
                    <a:lstStyle/>
                    <a:p>
                      <a:pPr fontAlgn="base"/>
                      <a:r>
                        <a:rPr lang="en-US" sz="1200" dirty="0">
                          <a:effectLst/>
                        </a:rPr>
                        <a:t>Thank you PHB. This is a </a:t>
                      </a:r>
                      <a:r>
                        <a:rPr lang="en-US" sz="1200" b="1" dirty="0">
                          <a:effectLst/>
                        </a:rPr>
                        <a:t>fantastic service, and I am so grateful.</a:t>
                      </a:r>
                      <a:r>
                        <a:rPr lang="en-US" sz="1200" dirty="0">
                          <a:effectLst/>
                        </a:rPr>
                        <a:t> I received a sofa bed which has helped tremendously with my back. I had no washing machine due to mine breaking which you then provided me with. There was no way I could afford them. A huge thank you, you've made a </a:t>
                      </a:r>
                      <a:r>
                        <a:rPr lang="en-US" sz="1200" dirty="0">
                          <a:solidFill>
                            <a:srgbClr val="FF0000"/>
                          </a:solidFill>
                          <a:effectLst/>
                        </a:rPr>
                        <a:t>positive difference in my life</a:t>
                      </a:r>
                      <a:r>
                        <a:rPr lang="en-US" sz="1200" dirty="0">
                          <a:effectLst/>
                        </a:rPr>
                        <a:t>. 🙂</a:t>
                      </a:r>
                    </a:p>
                  </a:txBody>
                  <a:tcPr marL="114300" marR="114300" marT="76200" marB="76200" anchor="ctr">
                    <a:lnL>
                      <a:noFill/>
                    </a:lnL>
                    <a:lnR>
                      <a:noFill/>
                    </a:lnR>
                    <a:lnT>
                      <a:noFill/>
                    </a:lnT>
                    <a:lnB w="7620" cap="flat" cmpd="sng" algn="ctr">
                      <a:solidFill>
                        <a:srgbClr val="F4F6FA"/>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84048939"/>
                  </a:ext>
                </a:extLst>
              </a:tr>
            </a:tbl>
          </a:graphicData>
        </a:graphic>
      </p:graphicFrame>
      <p:graphicFrame>
        <p:nvGraphicFramePr>
          <p:cNvPr id="21" name="Table 20">
            <a:extLst>
              <a:ext uri="{FF2B5EF4-FFF2-40B4-BE49-F238E27FC236}">
                <a16:creationId xmlns:a16="http://schemas.microsoft.com/office/drawing/2014/main" id="{BF58CCAF-0FB5-36AB-AD75-62F6B3F95BDF}"/>
              </a:ext>
            </a:extLst>
          </p:cNvPr>
          <p:cNvGraphicFramePr>
            <a:graphicFrameLocks noGrp="1"/>
          </p:cNvGraphicFramePr>
          <p:nvPr>
            <p:extLst>
              <p:ext uri="{D42A27DB-BD31-4B8C-83A1-F6EECF244321}">
                <p14:modId xmlns:p14="http://schemas.microsoft.com/office/powerpoint/2010/main" val="13392557"/>
              </p:ext>
            </p:extLst>
          </p:nvPr>
        </p:nvGraphicFramePr>
        <p:xfrm>
          <a:off x="9648996" y="678542"/>
          <a:ext cx="2305878" cy="335280"/>
        </p:xfrm>
        <a:graphic>
          <a:graphicData uri="http://schemas.openxmlformats.org/drawingml/2006/table">
            <a:tbl>
              <a:tblPr/>
              <a:tblGrid>
                <a:gridCol w="2305878">
                  <a:extLst>
                    <a:ext uri="{9D8B030D-6E8A-4147-A177-3AD203B41FA5}">
                      <a16:colId xmlns:a16="http://schemas.microsoft.com/office/drawing/2014/main" val="1608119304"/>
                    </a:ext>
                  </a:extLst>
                </a:gridCol>
              </a:tblGrid>
              <a:tr h="0">
                <a:tc>
                  <a:txBody>
                    <a:bodyPr/>
                    <a:lstStyle/>
                    <a:p>
                      <a:pPr fontAlgn="base"/>
                      <a:r>
                        <a:rPr lang="en-GB" sz="1200" dirty="0">
                          <a:effectLst/>
                        </a:rPr>
                        <a:t>You're </a:t>
                      </a:r>
                      <a:r>
                        <a:rPr lang="en-GB" sz="1200" b="1" dirty="0">
                          <a:effectLst/>
                        </a:rPr>
                        <a:t>absolutely amazing!</a:t>
                      </a:r>
                    </a:p>
                  </a:txBody>
                  <a:tcPr marL="114300" marR="114300" marT="76200" marB="76200" anchor="ctr">
                    <a:lnL>
                      <a:noFill/>
                    </a:lnL>
                    <a:lnR>
                      <a:noFill/>
                    </a:lnR>
                    <a:lnT>
                      <a:noFill/>
                    </a:lnT>
                    <a:lnB w="7620" cap="flat" cmpd="sng" algn="ctr">
                      <a:solidFill>
                        <a:srgbClr val="F4F6FA"/>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2410179"/>
                  </a:ext>
                </a:extLst>
              </a:tr>
            </a:tbl>
          </a:graphicData>
        </a:graphic>
      </p:graphicFrame>
      <p:graphicFrame>
        <p:nvGraphicFramePr>
          <p:cNvPr id="23" name="Table 22">
            <a:extLst>
              <a:ext uri="{FF2B5EF4-FFF2-40B4-BE49-F238E27FC236}">
                <a16:creationId xmlns:a16="http://schemas.microsoft.com/office/drawing/2014/main" id="{0561299D-8225-52D3-B39A-1F322DCF677E}"/>
              </a:ext>
            </a:extLst>
          </p:cNvPr>
          <p:cNvGraphicFramePr>
            <a:graphicFrameLocks noGrp="1"/>
          </p:cNvGraphicFramePr>
          <p:nvPr>
            <p:extLst>
              <p:ext uri="{D42A27DB-BD31-4B8C-83A1-F6EECF244321}">
                <p14:modId xmlns:p14="http://schemas.microsoft.com/office/powerpoint/2010/main" val="2510606892"/>
              </p:ext>
            </p:extLst>
          </p:nvPr>
        </p:nvGraphicFramePr>
        <p:xfrm>
          <a:off x="83579" y="5451467"/>
          <a:ext cx="2358193" cy="1215985"/>
        </p:xfrm>
        <a:graphic>
          <a:graphicData uri="http://schemas.openxmlformats.org/drawingml/2006/table">
            <a:tbl>
              <a:tblPr/>
              <a:tblGrid>
                <a:gridCol w="2358193">
                  <a:extLst>
                    <a:ext uri="{9D8B030D-6E8A-4147-A177-3AD203B41FA5}">
                      <a16:colId xmlns:a16="http://schemas.microsoft.com/office/drawing/2014/main" val="188983734"/>
                    </a:ext>
                  </a:extLst>
                </a:gridCol>
              </a:tblGrid>
              <a:tr h="1215985">
                <a:tc>
                  <a:txBody>
                    <a:bodyPr/>
                    <a:lstStyle/>
                    <a:p>
                      <a:pPr fontAlgn="base"/>
                      <a:r>
                        <a:rPr lang="en-US" sz="1200" dirty="0">
                          <a:solidFill>
                            <a:schemeClr val="bg1"/>
                          </a:solidFill>
                          <a:effectLst/>
                        </a:rPr>
                        <a:t>Thank you PHB for all your help and support, </a:t>
                      </a:r>
                      <a:r>
                        <a:rPr lang="en-US" sz="1200" b="1" dirty="0">
                          <a:solidFill>
                            <a:schemeClr val="bg1"/>
                          </a:solidFill>
                          <a:effectLst/>
                        </a:rPr>
                        <a:t>it's made my life better by 90%.</a:t>
                      </a:r>
                    </a:p>
                  </a:txBody>
                  <a:tcPr marL="114300" marR="114300" marT="76200" marB="76200" anchor="ctr">
                    <a:lnL>
                      <a:noFill/>
                    </a:lnL>
                    <a:lnR>
                      <a:noFill/>
                    </a:lnR>
                    <a:lnT>
                      <a:noFill/>
                    </a:lnT>
                    <a:lnB w="7620" cap="flat" cmpd="sng" algn="ctr">
                      <a:solidFill>
                        <a:srgbClr val="F4F6FA"/>
                      </a:solidFill>
                      <a:prstDash val="solid"/>
                      <a:round/>
                      <a:headEnd type="none" w="med" len="med"/>
                      <a:tailEnd type="none" w="med" len="med"/>
                    </a:lnB>
                    <a:solidFill>
                      <a:schemeClr val="accent2"/>
                    </a:solidFill>
                  </a:tcPr>
                </a:tc>
                <a:extLst>
                  <a:ext uri="{0D108BD9-81ED-4DB2-BD59-A6C34878D82A}">
                    <a16:rowId xmlns:a16="http://schemas.microsoft.com/office/drawing/2014/main" val="2060322081"/>
                  </a:ext>
                </a:extLst>
              </a:tr>
            </a:tbl>
          </a:graphicData>
        </a:graphic>
      </p:graphicFrame>
    </p:spTree>
    <p:extLst>
      <p:ext uri="{BB962C8B-B14F-4D97-AF65-F5344CB8AC3E}">
        <p14:creationId xmlns:p14="http://schemas.microsoft.com/office/powerpoint/2010/main" val="42025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amond(in)">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in)">
                                      <p:cBhvr>
                                        <p:cTn id="51" dur="2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heel(1)">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4" name="Picture 3">
            <a:extLst>
              <a:ext uri="{FF2B5EF4-FFF2-40B4-BE49-F238E27FC236}">
                <a16:creationId xmlns:a16="http://schemas.microsoft.com/office/drawing/2014/main" id="{57269132-FE30-5328-43DB-D7620953A8F5}"/>
              </a:ext>
            </a:extLst>
          </p:cNvPr>
          <p:cNvPicPr>
            <a:picLocks noChangeAspect="1"/>
          </p:cNvPicPr>
          <p:nvPr/>
        </p:nvPicPr>
        <p:blipFill>
          <a:blip r:embed="rId2"/>
          <a:stretch>
            <a:fillRect/>
          </a:stretch>
        </p:blipFill>
        <p:spPr>
          <a:xfrm>
            <a:off x="685331" y="969108"/>
            <a:ext cx="6895790" cy="485619"/>
          </a:xfrm>
          <a:prstGeom prst="rect">
            <a:avLst/>
          </a:prstGeom>
        </p:spPr>
      </p:pic>
      <p:pic>
        <p:nvPicPr>
          <p:cNvPr id="8" name="Picture 7">
            <a:extLst>
              <a:ext uri="{FF2B5EF4-FFF2-40B4-BE49-F238E27FC236}">
                <a16:creationId xmlns:a16="http://schemas.microsoft.com/office/drawing/2014/main" id="{623A1450-75E0-B056-282C-0EF87E32C160}"/>
              </a:ext>
            </a:extLst>
          </p:cNvPr>
          <p:cNvPicPr>
            <a:picLocks noChangeAspect="1"/>
          </p:cNvPicPr>
          <p:nvPr/>
        </p:nvPicPr>
        <p:blipFill rotWithShape="1">
          <a:blip r:embed="rId3"/>
          <a:srcRect r="3513"/>
          <a:stretch/>
        </p:blipFill>
        <p:spPr>
          <a:xfrm>
            <a:off x="1309475" y="1785615"/>
            <a:ext cx="2439565" cy="4103277"/>
          </a:xfrm>
          <a:prstGeom prst="rect">
            <a:avLst/>
          </a:prstGeom>
        </p:spPr>
      </p:pic>
      <p:sp>
        <p:nvSpPr>
          <p:cNvPr id="10" name="TextBox 9">
            <a:extLst>
              <a:ext uri="{FF2B5EF4-FFF2-40B4-BE49-F238E27FC236}">
                <a16:creationId xmlns:a16="http://schemas.microsoft.com/office/drawing/2014/main" id="{18D8070D-C591-2D95-E2DA-C57198403416}"/>
              </a:ext>
            </a:extLst>
          </p:cNvPr>
          <p:cNvSpPr txBox="1"/>
          <p:nvPr/>
        </p:nvSpPr>
        <p:spPr>
          <a:xfrm>
            <a:off x="4530438" y="1922777"/>
            <a:ext cx="5744094" cy="3908762"/>
          </a:xfrm>
          <a:prstGeom prst="rect">
            <a:avLst/>
          </a:prstGeom>
          <a:noFill/>
        </p:spPr>
        <p:txBody>
          <a:bodyPr wrap="square">
            <a:spAutoFit/>
          </a:bodyPr>
          <a:lstStyle/>
          <a:p>
            <a:r>
              <a:rPr lang="en-US" i="1" dirty="0">
                <a:solidFill>
                  <a:srgbClr val="00B0F0"/>
                </a:solidFill>
              </a:rPr>
              <a:t>One response received.</a:t>
            </a:r>
          </a:p>
          <a:p>
            <a:r>
              <a:rPr lang="en-US" b="1" i="1" dirty="0">
                <a:solidFill>
                  <a:srgbClr val="00B0F0"/>
                </a:solidFill>
              </a:rPr>
              <a:t>From an applicant who received a wheelchair according to her health conditions and poor mobility:</a:t>
            </a:r>
          </a:p>
          <a:p>
            <a:endParaRPr lang="en-US" dirty="0">
              <a:solidFill>
                <a:srgbClr val="002060"/>
              </a:solidFill>
            </a:endParaRPr>
          </a:p>
          <a:p>
            <a:r>
              <a:rPr lang="en-US" sz="1600" dirty="0">
                <a:solidFill>
                  <a:srgbClr val="002060"/>
                </a:solidFill>
              </a:rPr>
              <a:t>Receiving the payment has made a massive difference to me. It's fantastic because the new wheelchair doesn't tip or loose balance and it's very comfortable.  It doesn't cause me more pain and discomfort like the wheelchair from the Health service did for so long.</a:t>
            </a:r>
          </a:p>
          <a:p>
            <a:endParaRPr lang="en-US" sz="1600" dirty="0">
              <a:solidFill>
                <a:srgbClr val="002060"/>
              </a:solidFill>
            </a:endParaRPr>
          </a:p>
          <a:p>
            <a:r>
              <a:rPr lang="en-US" sz="1600" dirty="0">
                <a:solidFill>
                  <a:srgbClr val="002060"/>
                </a:solidFill>
              </a:rPr>
              <a:t>I want to thank everyone involved with getting the necessary funding and promotility for doing all the complicated paperwork to order my new powered wheelchair and fitting it.   Without the grant I would have been stuck between a rock and a hard place.</a:t>
            </a:r>
          </a:p>
        </p:txBody>
      </p:sp>
    </p:spTree>
    <p:extLst>
      <p:ext uri="{BB962C8B-B14F-4D97-AF65-F5344CB8AC3E}">
        <p14:creationId xmlns:p14="http://schemas.microsoft.com/office/powerpoint/2010/main" val="253927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3768F94E-2BF1-56A5-87AC-0C4270793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1565043" y="1450502"/>
            <a:ext cx="8921993" cy="1368475"/>
          </a:xfrm>
        </p:spPr>
        <p:txBody>
          <a:bodyPr vert="horz" lIns="91440" tIns="45720" rIns="91440" bIns="45720" rtlCol="0" anchor="b">
            <a:normAutofit/>
          </a:bodyPr>
          <a:lstStyle/>
          <a:p>
            <a:pPr algn="ctr">
              <a:lnSpc>
                <a:spcPct val="100000"/>
              </a:lnSpc>
            </a:pPr>
            <a:r>
              <a:rPr lang="en-US" dirty="0">
                <a:solidFill>
                  <a:srgbClr val="00B0F0"/>
                </a:solidFill>
              </a:rPr>
              <a:t>We will continue our work </a:t>
            </a:r>
            <a:br>
              <a:rPr lang="en-US" dirty="0">
                <a:solidFill>
                  <a:srgbClr val="00B0F0"/>
                </a:solidFill>
              </a:rPr>
            </a:br>
            <a:r>
              <a:rPr lang="en-US" dirty="0">
                <a:solidFill>
                  <a:srgbClr val="00B0F0"/>
                </a:solidFill>
              </a:rPr>
              <a:t>to better support our community</a:t>
            </a:r>
          </a:p>
        </p:txBody>
      </p:sp>
      <p:pic>
        <p:nvPicPr>
          <p:cNvPr id="5" name="Picture 4" descr="A group of logos on a white background&#10;&#10;Description automatically generated">
            <a:extLst>
              <a:ext uri="{FF2B5EF4-FFF2-40B4-BE49-F238E27FC236}">
                <a16:creationId xmlns:a16="http://schemas.microsoft.com/office/drawing/2014/main" id="{85D4C9F4-1A16-7C9C-8CA7-46CBD6B364ED}"/>
              </a:ext>
            </a:extLst>
          </p:cNvPr>
          <p:cNvPicPr>
            <a:picLocks noChangeAspect="1"/>
          </p:cNvPicPr>
          <p:nvPr/>
        </p:nvPicPr>
        <p:blipFill>
          <a:blip r:embed="rId2"/>
          <a:stretch>
            <a:fillRect/>
          </a:stretch>
        </p:blipFill>
        <p:spPr>
          <a:xfrm>
            <a:off x="4484030" y="3303278"/>
            <a:ext cx="3549534" cy="2316070"/>
          </a:xfrm>
          <a:prstGeom prst="rect">
            <a:avLst/>
          </a:prstGeom>
        </p:spPr>
      </p:pic>
    </p:spTree>
    <p:extLst>
      <p:ext uri="{BB962C8B-B14F-4D97-AF65-F5344CB8AC3E}">
        <p14:creationId xmlns:p14="http://schemas.microsoft.com/office/powerpoint/2010/main" val="138714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Format </a:t>
            </a:r>
          </a:p>
        </p:txBody>
      </p:sp>
      <p:sp>
        <p:nvSpPr>
          <p:cNvPr id="3" name="Content Placeholder 2">
            <a:extLst>
              <a:ext uri="{FF2B5EF4-FFF2-40B4-BE49-F238E27FC236}">
                <a16:creationId xmlns:a16="http://schemas.microsoft.com/office/drawing/2014/main" id="{FCFD448E-498B-8C20-4704-7DED56CA6A7D}"/>
              </a:ext>
            </a:extLst>
          </p:cNvPr>
          <p:cNvSpPr>
            <a:spLocks noGrp="1"/>
          </p:cNvSpPr>
          <p:nvPr>
            <p:ph idx="1"/>
          </p:nvPr>
        </p:nvSpPr>
        <p:spPr>
          <a:xfrm>
            <a:off x="696308" y="1147021"/>
            <a:ext cx="8883836" cy="3677683"/>
          </a:xfrm>
        </p:spPr>
        <p:txBody>
          <a:bodyPr/>
          <a:lstStyle/>
          <a:p>
            <a:pPr>
              <a:lnSpc>
                <a:spcPct val="100000"/>
              </a:lnSpc>
              <a:spcBef>
                <a:spcPts val="0"/>
              </a:spcBef>
            </a:pPr>
            <a:r>
              <a:rPr lang="en-GB" dirty="0"/>
              <a:t>Sent to applicant following their PHB support</a:t>
            </a:r>
          </a:p>
          <a:p>
            <a:pPr marL="0" indent="0">
              <a:lnSpc>
                <a:spcPct val="100000"/>
              </a:lnSpc>
              <a:spcBef>
                <a:spcPts val="0"/>
              </a:spcBef>
              <a:buNone/>
            </a:pPr>
            <a:r>
              <a:rPr lang="en-GB" sz="1600" i="1" dirty="0">
                <a:latin typeface="Arial" panose="020B0604020202020204" pitchFamily="34" charset="0"/>
                <a:cs typeface="Arial" panose="020B0604020202020204" pitchFamily="34" charset="0"/>
              </a:rPr>
              <a:t>     - other than those who did not agree to provide feedback due to health or other reasons.</a:t>
            </a:r>
          </a:p>
          <a:p>
            <a:r>
              <a:rPr lang="en-GB" dirty="0"/>
              <a:t>Distributed 309 feedback invitations</a:t>
            </a:r>
          </a:p>
          <a:p>
            <a:r>
              <a:rPr lang="en-GB" dirty="0"/>
              <a:t>Received 64 completed forms, achieved 21% response rate as of 15.11.2024</a:t>
            </a:r>
          </a:p>
          <a:p>
            <a:r>
              <a:rPr lang="en-GB" dirty="0"/>
              <a:t>Form includes 10 questions with optional answer and open space for comments</a:t>
            </a:r>
          </a:p>
          <a:p>
            <a:r>
              <a:rPr lang="en-GB" dirty="0"/>
              <a:t>Feedback Form</a:t>
            </a:r>
          </a:p>
        </p:txBody>
      </p:sp>
      <p:pic>
        <p:nvPicPr>
          <p:cNvPr id="5" name="Picture 4">
            <a:extLst>
              <a:ext uri="{FF2B5EF4-FFF2-40B4-BE49-F238E27FC236}">
                <a16:creationId xmlns:a16="http://schemas.microsoft.com/office/drawing/2014/main" id="{031B6A56-B391-D028-7F42-AFCE0327D4C7}"/>
              </a:ext>
            </a:extLst>
          </p:cNvPr>
          <p:cNvPicPr>
            <a:picLocks noChangeAspect="1"/>
          </p:cNvPicPr>
          <p:nvPr/>
        </p:nvPicPr>
        <p:blipFill>
          <a:blip r:embed="rId2"/>
          <a:stretch>
            <a:fillRect/>
          </a:stretch>
        </p:blipFill>
        <p:spPr>
          <a:xfrm>
            <a:off x="6362545" y="3318614"/>
            <a:ext cx="3549999" cy="2961668"/>
          </a:xfrm>
          <a:prstGeom prst="rect">
            <a:avLst/>
          </a:prstGeom>
        </p:spPr>
      </p:pic>
      <p:pic>
        <p:nvPicPr>
          <p:cNvPr id="7" name="Picture 6">
            <a:extLst>
              <a:ext uri="{FF2B5EF4-FFF2-40B4-BE49-F238E27FC236}">
                <a16:creationId xmlns:a16="http://schemas.microsoft.com/office/drawing/2014/main" id="{70920062-C784-42D4-8FFC-1C3F60BA7EAA}"/>
              </a:ext>
            </a:extLst>
          </p:cNvPr>
          <p:cNvPicPr>
            <a:picLocks noChangeAspect="1"/>
          </p:cNvPicPr>
          <p:nvPr/>
        </p:nvPicPr>
        <p:blipFill>
          <a:blip r:embed="rId3"/>
          <a:stretch>
            <a:fillRect/>
          </a:stretch>
        </p:blipFill>
        <p:spPr>
          <a:xfrm>
            <a:off x="2864213" y="3343870"/>
            <a:ext cx="3387013" cy="2961668"/>
          </a:xfrm>
          <a:prstGeom prst="rect">
            <a:avLst/>
          </a:prstGeom>
        </p:spPr>
      </p:pic>
    </p:spTree>
    <p:extLst>
      <p:ext uri="{BB962C8B-B14F-4D97-AF65-F5344CB8AC3E}">
        <p14:creationId xmlns:p14="http://schemas.microsoft.com/office/powerpoint/2010/main" val="263467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9" name="Picture 8">
            <a:extLst>
              <a:ext uri="{FF2B5EF4-FFF2-40B4-BE49-F238E27FC236}">
                <a16:creationId xmlns:a16="http://schemas.microsoft.com/office/drawing/2014/main" id="{D5DC7616-0106-5FFF-212C-E90D6415B534}"/>
              </a:ext>
            </a:extLst>
          </p:cNvPr>
          <p:cNvPicPr>
            <a:picLocks noChangeAspect="1"/>
          </p:cNvPicPr>
          <p:nvPr/>
        </p:nvPicPr>
        <p:blipFill>
          <a:blip r:embed="rId2"/>
          <a:stretch>
            <a:fillRect/>
          </a:stretch>
        </p:blipFill>
        <p:spPr>
          <a:xfrm>
            <a:off x="596979" y="1270736"/>
            <a:ext cx="7018628" cy="4503810"/>
          </a:xfrm>
          <a:prstGeom prst="rect">
            <a:avLst/>
          </a:prstGeom>
        </p:spPr>
      </p:pic>
      <p:graphicFrame>
        <p:nvGraphicFramePr>
          <p:cNvPr id="15" name="Table 14">
            <a:extLst>
              <a:ext uri="{FF2B5EF4-FFF2-40B4-BE49-F238E27FC236}">
                <a16:creationId xmlns:a16="http://schemas.microsoft.com/office/drawing/2014/main" id="{F8133AC7-F943-CD4A-6C0F-208437FC9DE4}"/>
              </a:ext>
            </a:extLst>
          </p:cNvPr>
          <p:cNvGraphicFramePr>
            <a:graphicFrameLocks noGrp="1"/>
          </p:cNvGraphicFramePr>
          <p:nvPr>
            <p:extLst>
              <p:ext uri="{D42A27DB-BD31-4B8C-83A1-F6EECF244321}">
                <p14:modId xmlns:p14="http://schemas.microsoft.com/office/powerpoint/2010/main" val="2478618570"/>
              </p:ext>
            </p:extLst>
          </p:nvPr>
        </p:nvGraphicFramePr>
        <p:xfrm>
          <a:off x="7939543" y="3522641"/>
          <a:ext cx="3454400" cy="1600200"/>
        </p:xfrm>
        <a:graphic>
          <a:graphicData uri="http://schemas.openxmlformats.org/drawingml/2006/table">
            <a:tbl>
              <a:tblPr/>
              <a:tblGrid>
                <a:gridCol w="2641600">
                  <a:extLst>
                    <a:ext uri="{9D8B030D-6E8A-4147-A177-3AD203B41FA5}">
                      <a16:colId xmlns:a16="http://schemas.microsoft.com/office/drawing/2014/main" val="3885889220"/>
                    </a:ext>
                  </a:extLst>
                </a:gridCol>
                <a:gridCol w="812800">
                  <a:extLst>
                    <a:ext uri="{9D8B030D-6E8A-4147-A177-3AD203B41FA5}">
                      <a16:colId xmlns:a16="http://schemas.microsoft.com/office/drawing/2014/main" val="572787070"/>
                    </a:ext>
                  </a:extLst>
                </a:gridCol>
              </a:tblGrid>
              <a:tr h="228600">
                <a:tc>
                  <a:txBody>
                    <a:bodyPr/>
                    <a:lstStyle/>
                    <a:p>
                      <a:pPr algn="l" fontAlgn="b"/>
                      <a:r>
                        <a:rPr lang="en-GB" sz="1400" b="1" i="0" u="none" strike="noStrike">
                          <a:solidFill>
                            <a:srgbClr val="000000"/>
                          </a:solidFill>
                          <a:effectLst/>
                          <a:latin typeface="Calibri" panose="020F0502020204030204" pitchFamily="34" charset="0"/>
                        </a:rPr>
                        <a:t>Q1</a:t>
                      </a:r>
                    </a:p>
                  </a:txBody>
                  <a:tcPr marL="7620" marR="7620" marT="7620" marB="0" anchor="b">
                    <a:lnL>
                      <a:noFill/>
                    </a:lnL>
                    <a:lnR>
                      <a:noFill/>
                    </a:lnR>
                    <a:lnT>
                      <a:noFill/>
                    </a:lnT>
                    <a:lnB>
                      <a:noFill/>
                    </a:lnB>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948928027"/>
                  </a:ext>
                </a:extLst>
              </a:tr>
              <a:tr h="228600">
                <a:tc>
                  <a:txBody>
                    <a:bodyPr/>
                    <a:lstStyle/>
                    <a:p>
                      <a:pPr algn="l" fontAlgn="b"/>
                      <a:r>
                        <a:rPr lang="en-GB" sz="1400" b="0" i="0" u="none" strike="noStrike">
                          <a:solidFill>
                            <a:srgbClr val="000000"/>
                          </a:solidFill>
                          <a:effectLst/>
                          <a:latin typeface="Calibri" panose="020F0502020204030204" pitchFamily="34" charset="0"/>
                        </a:rPr>
                        <a:t>Neutral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noFill/>
                  </a:tcPr>
                </a:tc>
                <a:extLst>
                  <a:ext uri="{0D108BD9-81ED-4DB2-BD59-A6C34878D82A}">
                    <a16:rowId xmlns:a16="http://schemas.microsoft.com/office/drawing/2014/main" val="3164845954"/>
                  </a:ext>
                </a:extLst>
              </a:tr>
              <a:tr h="228600">
                <a:tc>
                  <a:txBody>
                    <a:bodyPr/>
                    <a:lstStyle/>
                    <a:p>
                      <a:pPr algn="l" fontAlgn="b"/>
                      <a:r>
                        <a:rPr lang="en-GB" sz="1400" b="0" i="0" u="none" strike="noStrike">
                          <a:solidFill>
                            <a:srgbClr val="000000"/>
                          </a:solidFill>
                          <a:effectLst/>
                          <a:latin typeface="Calibri" panose="020F0502020204030204" pitchFamily="34" charset="0"/>
                        </a:rPr>
                        <a:t>Satisfied</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6%</a:t>
                      </a:r>
                    </a:p>
                  </a:txBody>
                  <a:tcPr marL="7620" marR="7620" marT="7620" marB="0" anchor="b">
                    <a:lnL>
                      <a:noFill/>
                    </a:lnL>
                    <a:lnR>
                      <a:noFill/>
                    </a:lnR>
                    <a:lnT>
                      <a:noFill/>
                    </a:lnT>
                    <a:lnB>
                      <a:noFill/>
                    </a:lnB>
                    <a:noFill/>
                  </a:tcPr>
                </a:tc>
                <a:extLst>
                  <a:ext uri="{0D108BD9-81ED-4DB2-BD59-A6C34878D82A}">
                    <a16:rowId xmlns:a16="http://schemas.microsoft.com/office/drawing/2014/main" val="1197725696"/>
                  </a:ext>
                </a:extLst>
              </a:tr>
              <a:tr h="228600">
                <a:tc>
                  <a:txBody>
                    <a:bodyPr/>
                    <a:lstStyle/>
                    <a:p>
                      <a:pPr algn="l" fontAlgn="b"/>
                      <a:r>
                        <a:rPr lang="en-GB" sz="1400" b="0" i="0" u="none" strike="noStrike">
                          <a:solidFill>
                            <a:srgbClr val="000000"/>
                          </a:solidFill>
                          <a:effectLst/>
                          <a:latin typeface="Calibri" panose="020F0502020204030204" pitchFamily="34" charset="0"/>
                        </a:rPr>
                        <a:t>Very Satisfied</a:t>
                      </a:r>
                    </a:p>
                  </a:txBody>
                  <a:tcPr marL="7620" marR="7620" marT="7620" marB="0" anchor="b">
                    <a:lnL>
                      <a:noFill/>
                    </a:lnL>
                    <a:lnR>
                      <a:noFill/>
                    </a:lnR>
                    <a:lnT>
                      <a:noFill/>
                    </a:lnT>
                    <a:lnB>
                      <a:noFill/>
                    </a:lnB>
                    <a:solidFill>
                      <a:srgbClr val="FFFF00"/>
                    </a:solidFill>
                  </a:tcPr>
                </a:tc>
                <a:tc>
                  <a:txBody>
                    <a:bodyPr/>
                    <a:lstStyle/>
                    <a:p>
                      <a:pPr algn="r" fontAlgn="b"/>
                      <a:r>
                        <a:rPr lang="en-GB" sz="1400" b="0" i="0" u="none" strike="noStrike">
                          <a:solidFill>
                            <a:srgbClr val="000000"/>
                          </a:solidFill>
                          <a:effectLst/>
                          <a:latin typeface="Calibri" panose="020F0502020204030204" pitchFamily="34" charset="0"/>
                        </a:rPr>
                        <a:t>92%</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3637422513"/>
                  </a:ext>
                </a:extLst>
              </a:tr>
              <a:tr h="228600">
                <a:tc>
                  <a:txBody>
                    <a:bodyPr/>
                    <a:lstStyle/>
                    <a:p>
                      <a:pPr algn="l" fontAlgn="b"/>
                      <a:r>
                        <a:rPr lang="en-GB" sz="1400" b="0" i="0" u="none" strike="noStrike">
                          <a:solidFill>
                            <a:srgbClr val="000000"/>
                          </a:solidFill>
                          <a:effectLst/>
                          <a:latin typeface="Calibri" panose="020F0502020204030204" pitchFamily="34" charset="0"/>
                        </a:rPr>
                        <a:t>Dissatisfied</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3102952910"/>
                  </a:ext>
                </a:extLst>
              </a:tr>
              <a:tr h="228600">
                <a:tc>
                  <a:txBody>
                    <a:bodyPr/>
                    <a:lstStyle/>
                    <a:p>
                      <a:pPr algn="l" fontAlgn="b"/>
                      <a:r>
                        <a:rPr lang="en-GB" sz="1400" b="0" i="0" u="none" strike="noStrike">
                          <a:solidFill>
                            <a:srgbClr val="000000"/>
                          </a:solidFill>
                          <a:effectLst/>
                          <a:latin typeface="Calibri" panose="020F0502020204030204" pitchFamily="34" charset="0"/>
                        </a:rPr>
                        <a:t>Very Dissatisfied</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1540213471"/>
                  </a:ext>
                </a:extLst>
              </a:tr>
              <a:tr h="228600">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r" fontAlgn="b"/>
                      <a:r>
                        <a:rPr lang="en-GB" sz="14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noFill/>
                  </a:tcPr>
                </a:tc>
                <a:extLst>
                  <a:ext uri="{0D108BD9-81ED-4DB2-BD59-A6C34878D82A}">
                    <a16:rowId xmlns:a16="http://schemas.microsoft.com/office/drawing/2014/main" val="680267987"/>
                  </a:ext>
                </a:extLst>
              </a:tr>
            </a:tbl>
          </a:graphicData>
        </a:graphic>
      </p:graphicFrame>
    </p:spTree>
    <p:extLst>
      <p:ext uri="{BB962C8B-B14F-4D97-AF65-F5344CB8AC3E}">
        <p14:creationId xmlns:p14="http://schemas.microsoft.com/office/powerpoint/2010/main" val="34170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4" name="Picture 3">
            <a:extLst>
              <a:ext uri="{FF2B5EF4-FFF2-40B4-BE49-F238E27FC236}">
                <a16:creationId xmlns:a16="http://schemas.microsoft.com/office/drawing/2014/main" id="{00087194-40AC-A93C-7E6C-673D327909C2}"/>
              </a:ext>
            </a:extLst>
          </p:cNvPr>
          <p:cNvPicPr>
            <a:picLocks noChangeAspect="1"/>
          </p:cNvPicPr>
          <p:nvPr/>
        </p:nvPicPr>
        <p:blipFill>
          <a:blip r:embed="rId2"/>
          <a:stretch>
            <a:fillRect/>
          </a:stretch>
        </p:blipFill>
        <p:spPr>
          <a:xfrm>
            <a:off x="596979" y="1112319"/>
            <a:ext cx="6751472" cy="4476440"/>
          </a:xfrm>
          <a:prstGeom prst="rect">
            <a:avLst/>
          </a:prstGeom>
        </p:spPr>
      </p:pic>
      <p:graphicFrame>
        <p:nvGraphicFramePr>
          <p:cNvPr id="5" name="Table 4">
            <a:extLst>
              <a:ext uri="{FF2B5EF4-FFF2-40B4-BE49-F238E27FC236}">
                <a16:creationId xmlns:a16="http://schemas.microsoft.com/office/drawing/2014/main" id="{C6634F1D-49B0-6EBD-E15D-B8B7582E1759}"/>
              </a:ext>
            </a:extLst>
          </p:cNvPr>
          <p:cNvGraphicFramePr>
            <a:graphicFrameLocks noGrp="1"/>
          </p:cNvGraphicFramePr>
          <p:nvPr>
            <p:extLst>
              <p:ext uri="{D42A27DB-BD31-4B8C-83A1-F6EECF244321}">
                <p14:modId xmlns:p14="http://schemas.microsoft.com/office/powerpoint/2010/main" val="72005444"/>
              </p:ext>
            </p:extLst>
          </p:nvPr>
        </p:nvGraphicFramePr>
        <p:xfrm>
          <a:off x="7327821" y="3350539"/>
          <a:ext cx="4267200" cy="1828800"/>
        </p:xfrm>
        <a:graphic>
          <a:graphicData uri="http://schemas.openxmlformats.org/drawingml/2006/table">
            <a:tbl>
              <a:tblPr/>
              <a:tblGrid>
                <a:gridCol w="3454400">
                  <a:extLst>
                    <a:ext uri="{9D8B030D-6E8A-4147-A177-3AD203B41FA5}">
                      <a16:colId xmlns:a16="http://schemas.microsoft.com/office/drawing/2014/main" val="537743457"/>
                    </a:ext>
                  </a:extLst>
                </a:gridCol>
                <a:gridCol w="812800">
                  <a:extLst>
                    <a:ext uri="{9D8B030D-6E8A-4147-A177-3AD203B41FA5}">
                      <a16:colId xmlns:a16="http://schemas.microsoft.com/office/drawing/2014/main" val="3158339207"/>
                    </a:ext>
                  </a:extLst>
                </a:gridCol>
              </a:tblGrid>
              <a:tr h="228600">
                <a:tc>
                  <a:txBody>
                    <a:bodyPr/>
                    <a:lstStyle/>
                    <a:p>
                      <a:pPr algn="l" fontAlgn="b"/>
                      <a:r>
                        <a:rPr lang="en-GB" sz="1400" b="1" i="0" u="none" strike="noStrike">
                          <a:solidFill>
                            <a:srgbClr val="000000"/>
                          </a:solidFill>
                          <a:effectLst/>
                          <a:latin typeface="Calibri" panose="020F0502020204030204" pitchFamily="34" charset="0"/>
                        </a:rPr>
                        <a:t>Q2 multi-options allowed</a:t>
                      </a:r>
                    </a:p>
                  </a:txBody>
                  <a:tcPr marL="7620" marR="7620" marT="7620" marB="0" anchor="b">
                    <a:lnL>
                      <a:noFill/>
                    </a:lnL>
                    <a:lnR>
                      <a:noFill/>
                    </a:lnR>
                    <a:lnT>
                      <a:noFill/>
                    </a:lnT>
                    <a:lnB>
                      <a:noFill/>
                    </a:lnB>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572466710"/>
                  </a:ext>
                </a:extLst>
              </a:tr>
              <a:tr h="228600">
                <a:tc>
                  <a:txBody>
                    <a:bodyPr/>
                    <a:lstStyle/>
                    <a:p>
                      <a:pPr algn="l" fontAlgn="b"/>
                      <a:r>
                        <a:rPr lang="en-GB" sz="1400" b="0" i="0" u="none" strike="noStrike">
                          <a:solidFill>
                            <a:srgbClr val="000000"/>
                          </a:solidFill>
                          <a:effectLst/>
                          <a:latin typeface="Calibri" panose="020F0502020204030204" pitchFamily="34" charset="0"/>
                        </a:rPr>
                        <a:t>PHB Information is clear</a:t>
                      </a:r>
                    </a:p>
                  </a:txBody>
                  <a:tcPr marL="7620" marR="7620" marT="7620" marB="0" anchor="b">
                    <a:lnL>
                      <a:noFill/>
                    </a:lnL>
                    <a:lnR>
                      <a:noFill/>
                    </a:lnR>
                    <a:lnT>
                      <a:noFill/>
                    </a:lnT>
                    <a:lnB>
                      <a:noFill/>
                    </a:lnB>
                    <a:solidFill>
                      <a:srgbClr val="FFFF00"/>
                    </a:solidFill>
                  </a:tcPr>
                </a:tc>
                <a:tc>
                  <a:txBody>
                    <a:bodyPr/>
                    <a:lstStyle/>
                    <a:p>
                      <a:pPr algn="r" fontAlgn="b"/>
                      <a:r>
                        <a:rPr lang="en-GB" sz="1400" b="0" i="0" u="none" strike="noStrike">
                          <a:solidFill>
                            <a:srgbClr val="000000"/>
                          </a:solidFill>
                          <a:effectLst/>
                          <a:latin typeface="Calibri" panose="020F0502020204030204" pitchFamily="34" charset="0"/>
                        </a:rPr>
                        <a:t>33%</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2949198707"/>
                  </a:ext>
                </a:extLst>
              </a:tr>
              <a:tr h="228600">
                <a:tc>
                  <a:txBody>
                    <a:bodyPr/>
                    <a:lstStyle/>
                    <a:p>
                      <a:pPr algn="l" fontAlgn="b"/>
                      <a:r>
                        <a:rPr lang="en-US" sz="1400" b="0" i="0" u="none" strike="noStrike">
                          <a:solidFill>
                            <a:srgbClr val="000000"/>
                          </a:solidFill>
                          <a:effectLst/>
                          <a:latin typeface="Calibri" panose="020F0502020204030204" pitchFamily="34" charset="0"/>
                        </a:rPr>
                        <a:t>PHB terms and conditions were explalined</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31%</a:t>
                      </a:r>
                    </a:p>
                  </a:txBody>
                  <a:tcPr marL="7620" marR="7620" marT="7620" marB="0" anchor="b">
                    <a:lnL>
                      <a:noFill/>
                    </a:lnL>
                    <a:lnR>
                      <a:noFill/>
                    </a:lnR>
                    <a:lnT>
                      <a:noFill/>
                    </a:lnT>
                    <a:lnB>
                      <a:noFill/>
                    </a:lnB>
                    <a:noFill/>
                  </a:tcPr>
                </a:tc>
                <a:extLst>
                  <a:ext uri="{0D108BD9-81ED-4DB2-BD59-A6C34878D82A}">
                    <a16:rowId xmlns:a16="http://schemas.microsoft.com/office/drawing/2014/main" val="1728411461"/>
                  </a:ext>
                </a:extLst>
              </a:tr>
              <a:tr h="228600">
                <a:tc>
                  <a:txBody>
                    <a:bodyPr/>
                    <a:lstStyle/>
                    <a:p>
                      <a:pPr algn="l" fontAlgn="b"/>
                      <a:r>
                        <a:rPr lang="en-GB" sz="1400" b="0" i="0" u="none" strike="noStrike" dirty="0">
                          <a:solidFill>
                            <a:srgbClr val="000000"/>
                          </a:solidFill>
                          <a:effectLst/>
                          <a:latin typeface="Calibri" panose="020F0502020204030204" pitchFamily="34" charset="0"/>
                        </a:rPr>
                        <a:t>Understand PHB support</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noFill/>
                  </a:tcPr>
                </a:tc>
                <a:extLst>
                  <a:ext uri="{0D108BD9-81ED-4DB2-BD59-A6C34878D82A}">
                    <a16:rowId xmlns:a16="http://schemas.microsoft.com/office/drawing/2014/main" val="2946602266"/>
                  </a:ext>
                </a:extLst>
              </a:tr>
              <a:tr h="228600">
                <a:tc>
                  <a:txBody>
                    <a:bodyPr/>
                    <a:lstStyle/>
                    <a:p>
                      <a:pPr algn="l" fontAlgn="b"/>
                      <a:r>
                        <a:rPr lang="en-US" sz="1400" b="0" i="0" u="none" strike="noStrike" dirty="0">
                          <a:solidFill>
                            <a:srgbClr val="000000"/>
                          </a:solidFill>
                          <a:effectLst/>
                          <a:latin typeface="Calibri" panose="020F0502020204030204" pitchFamily="34" charset="0"/>
                        </a:rPr>
                        <a:t>Didn't really understand how it worked</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noFill/>
                  </a:tcPr>
                </a:tc>
                <a:extLst>
                  <a:ext uri="{0D108BD9-81ED-4DB2-BD59-A6C34878D82A}">
                    <a16:rowId xmlns:a16="http://schemas.microsoft.com/office/drawing/2014/main" val="3826870085"/>
                  </a:ext>
                </a:extLst>
              </a:tr>
              <a:tr h="228600">
                <a:tc>
                  <a:txBody>
                    <a:bodyPr/>
                    <a:lstStyle/>
                    <a:p>
                      <a:pPr algn="l" fontAlgn="b"/>
                      <a:r>
                        <a:rPr lang="en-US" sz="1400" b="0" i="0" u="none" strike="noStrike">
                          <a:solidFill>
                            <a:srgbClr val="000000"/>
                          </a:solidFill>
                          <a:effectLst/>
                          <a:latin typeface="Calibri" panose="020F0502020204030204" pitchFamily="34" charset="0"/>
                        </a:rPr>
                        <a:t>Didn't explan anything to me</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3026477378"/>
                  </a:ext>
                </a:extLst>
              </a:tr>
              <a:tr h="228600">
                <a:tc>
                  <a:txBody>
                    <a:bodyPr/>
                    <a:lstStyle/>
                    <a:p>
                      <a:pPr algn="l" fontAlgn="b"/>
                      <a:r>
                        <a:rPr lang="en-GB" sz="1400" b="0" i="0" u="none" strike="noStrike">
                          <a:solidFill>
                            <a:srgbClr val="000000"/>
                          </a:solidFill>
                          <a:effectLst/>
                          <a:latin typeface="Calibri" panose="020F0502020204030204" pitchFamily="34" charset="0"/>
                        </a:rPr>
                        <a:t>None of the above</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4183629760"/>
                  </a:ext>
                </a:extLst>
              </a:tr>
              <a:tr h="228600">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r" fontAlgn="b"/>
                      <a:r>
                        <a:rPr lang="en-GB" sz="14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noFill/>
                  </a:tcPr>
                </a:tc>
                <a:extLst>
                  <a:ext uri="{0D108BD9-81ED-4DB2-BD59-A6C34878D82A}">
                    <a16:rowId xmlns:a16="http://schemas.microsoft.com/office/drawing/2014/main" val="2134752525"/>
                  </a:ext>
                </a:extLst>
              </a:tr>
            </a:tbl>
          </a:graphicData>
        </a:graphic>
      </p:graphicFrame>
    </p:spTree>
    <p:extLst>
      <p:ext uri="{BB962C8B-B14F-4D97-AF65-F5344CB8AC3E}">
        <p14:creationId xmlns:p14="http://schemas.microsoft.com/office/powerpoint/2010/main" val="360692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6" name="Picture 5">
            <a:extLst>
              <a:ext uri="{FF2B5EF4-FFF2-40B4-BE49-F238E27FC236}">
                <a16:creationId xmlns:a16="http://schemas.microsoft.com/office/drawing/2014/main" id="{D94929AD-B82F-E26B-4765-F77AC44243B6}"/>
              </a:ext>
            </a:extLst>
          </p:cNvPr>
          <p:cNvPicPr>
            <a:picLocks noChangeAspect="1"/>
          </p:cNvPicPr>
          <p:nvPr/>
        </p:nvPicPr>
        <p:blipFill>
          <a:blip r:embed="rId2"/>
          <a:stretch>
            <a:fillRect/>
          </a:stretch>
        </p:blipFill>
        <p:spPr>
          <a:xfrm>
            <a:off x="800173" y="1168381"/>
            <a:ext cx="6835732" cy="4206605"/>
          </a:xfrm>
          <a:prstGeom prst="rect">
            <a:avLst/>
          </a:prstGeom>
        </p:spPr>
      </p:pic>
      <p:graphicFrame>
        <p:nvGraphicFramePr>
          <p:cNvPr id="7" name="Table 6">
            <a:extLst>
              <a:ext uri="{FF2B5EF4-FFF2-40B4-BE49-F238E27FC236}">
                <a16:creationId xmlns:a16="http://schemas.microsoft.com/office/drawing/2014/main" id="{264DF826-D49A-D9A4-169E-CAC1940A9663}"/>
              </a:ext>
            </a:extLst>
          </p:cNvPr>
          <p:cNvGraphicFramePr>
            <a:graphicFrameLocks noGrp="1"/>
          </p:cNvGraphicFramePr>
          <p:nvPr>
            <p:extLst>
              <p:ext uri="{D42A27DB-BD31-4B8C-83A1-F6EECF244321}">
                <p14:modId xmlns:p14="http://schemas.microsoft.com/office/powerpoint/2010/main" val="77867206"/>
              </p:ext>
            </p:extLst>
          </p:nvPr>
        </p:nvGraphicFramePr>
        <p:xfrm>
          <a:off x="7808883" y="3566968"/>
          <a:ext cx="3230418" cy="1546860"/>
        </p:xfrm>
        <a:graphic>
          <a:graphicData uri="http://schemas.openxmlformats.org/drawingml/2006/table">
            <a:tbl>
              <a:tblPr/>
              <a:tblGrid>
                <a:gridCol w="2615100">
                  <a:extLst>
                    <a:ext uri="{9D8B030D-6E8A-4147-A177-3AD203B41FA5}">
                      <a16:colId xmlns:a16="http://schemas.microsoft.com/office/drawing/2014/main" val="4114719075"/>
                    </a:ext>
                  </a:extLst>
                </a:gridCol>
                <a:gridCol w="615318">
                  <a:extLst>
                    <a:ext uri="{9D8B030D-6E8A-4147-A177-3AD203B41FA5}">
                      <a16:colId xmlns:a16="http://schemas.microsoft.com/office/drawing/2014/main" val="3603935851"/>
                    </a:ext>
                  </a:extLst>
                </a:gridCol>
              </a:tblGrid>
              <a:tr h="214828">
                <a:tc>
                  <a:txBody>
                    <a:bodyPr/>
                    <a:lstStyle/>
                    <a:p>
                      <a:pPr algn="l" fontAlgn="b"/>
                      <a:r>
                        <a:rPr lang="en-GB" sz="1400" b="1" i="0" u="none" strike="noStrike">
                          <a:solidFill>
                            <a:srgbClr val="000000"/>
                          </a:solidFill>
                          <a:effectLst/>
                          <a:latin typeface="Calibri" panose="020F0502020204030204" pitchFamily="34" charset="0"/>
                        </a:rPr>
                        <a:t>Q3</a:t>
                      </a:r>
                    </a:p>
                  </a:txBody>
                  <a:tcPr marL="7620" marR="7620" marT="7620" marB="0" anchor="b">
                    <a:lnL>
                      <a:noFill/>
                    </a:lnL>
                    <a:lnR>
                      <a:noFill/>
                    </a:lnR>
                    <a:lnT>
                      <a:noFill/>
                    </a:lnT>
                    <a:lnB>
                      <a:noFill/>
                    </a:lnB>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311634364"/>
                  </a:ext>
                </a:extLst>
              </a:tr>
              <a:tr h="214828">
                <a:tc>
                  <a:txBody>
                    <a:bodyPr/>
                    <a:lstStyle/>
                    <a:p>
                      <a:pPr algn="l" fontAlgn="b"/>
                      <a:r>
                        <a:rPr lang="en-GB" sz="1400" b="0" i="0" u="none" strike="noStrike">
                          <a:solidFill>
                            <a:srgbClr val="000000"/>
                          </a:solidFill>
                          <a:effectLst/>
                          <a:latin typeface="Calibri" panose="020F0502020204030204" pitchFamily="34" charset="0"/>
                        </a:rPr>
                        <a:t>Extremely well</a:t>
                      </a:r>
                    </a:p>
                  </a:txBody>
                  <a:tcPr marL="7620" marR="7620" marT="7620" marB="0" anchor="b">
                    <a:lnL>
                      <a:noFill/>
                    </a:lnL>
                    <a:lnR>
                      <a:noFill/>
                    </a:lnR>
                    <a:lnT>
                      <a:noFill/>
                    </a:lnT>
                    <a:lnB>
                      <a:noFill/>
                    </a:lnB>
                    <a:solidFill>
                      <a:srgbClr val="FFFF00"/>
                    </a:solidFill>
                  </a:tcPr>
                </a:tc>
                <a:tc>
                  <a:txBody>
                    <a:bodyPr/>
                    <a:lstStyle/>
                    <a:p>
                      <a:pPr algn="r" fontAlgn="b"/>
                      <a:r>
                        <a:rPr lang="en-GB" sz="1400" b="0" i="0" u="none" strike="noStrike">
                          <a:solidFill>
                            <a:srgbClr val="000000"/>
                          </a:solidFill>
                          <a:effectLst/>
                          <a:latin typeface="Calibri" panose="020F0502020204030204" pitchFamily="34" charset="0"/>
                        </a:rPr>
                        <a:t>78%</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231989955"/>
                  </a:ext>
                </a:extLst>
              </a:tr>
              <a:tr h="214828">
                <a:tc>
                  <a:txBody>
                    <a:bodyPr/>
                    <a:lstStyle/>
                    <a:p>
                      <a:pPr algn="l" fontAlgn="b"/>
                      <a:r>
                        <a:rPr lang="en-GB" sz="1400" b="0" i="0" u="none" strike="noStrike">
                          <a:solidFill>
                            <a:srgbClr val="000000"/>
                          </a:solidFill>
                          <a:effectLst/>
                          <a:latin typeface="Calibri" panose="020F0502020204030204" pitchFamily="34" charset="0"/>
                        </a:rPr>
                        <a:t>Very well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14%</a:t>
                      </a:r>
                    </a:p>
                  </a:txBody>
                  <a:tcPr marL="7620" marR="7620" marT="7620" marB="0" anchor="b">
                    <a:lnL>
                      <a:noFill/>
                    </a:lnL>
                    <a:lnR>
                      <a:noFill/>
                    </a:lnR>
                    <a:lnT>
                      <a:noFill/>
                    </a:lnT>
                    <a:lnB>
                      <a:noFill/>
                    </a:lnB>
                    <a:noFill/>
                  </a:tcPr>
                </a:tc>
                <a:extLst>
                  <a:ext uri="{0D108BD9-81ED-4DB2-BD59-A6C34878D82A}">
                    <a16:rowId xmlns:a16="http://schemas.microsoft.com/office/drawing/2014/main" val="3983253983"/>
                  </a:ext>
                </a:extLst>
              </a:tr>
              <a:tr h="214828">
                <a:tc>
                  <a:txBody>
                    <a:bodyPr/>
                    <a:lstStyle/>
                    <a:p>
                      <a:pPr algn="l" fontAlgn="b"/>
                      <a:r>
                        <a:rPr lang="en-GB" sz="1400" b="0" i="0" u="none" strike="noStrike">
                          <a:solidFill>
                            <a:srgbClr val="000000"/>
                          </a:solidFill>
                          <a:effectLst/>
                          <a:latin typeface="Calibri" panose="020F0502020204030204" pitchFamily="34" charset="0"/>
                        </a:rPr>
                        <a:t>Somewhat well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8%</a:t>
                      </a:r>
                    </a:p>
                  </a:txBody>
                  <a:tcPr marL="7620" marR="7620" marT="7620" marB="0" anchor="b">
                    <a:lnL>
                      <a:noFill/>
                    </a:lnL>
                    <a:lnR>
                      <a:noFill/>
                    </a:lnR>
                    <a:lnT>
                      <a:noFill/>
                    </a:lnT>
                    <a:lnB>
                      <a:noFill/>
                    </a:lnB>
                    <a:noFill/>
                  </a:tcPr>
                </a:tc>
                <a:extLst>
                  <a:ext uri="{0D108BD9-81ED-4DB2-BD59-A6C34878D82A}">
                    <a16:rowId xmlns:a16="http://schemas.microsoft.com/office/drawing/2014/main" val="644424166"/>
                  </a:ext>
                </a:extLst>
              </a:tr>
              <a:tr h="214828">
                <a:tc>
                  <a:txBody>
                    <a:bodyPr/>
                    <a:lstStyle/>
                    <a:p>
                      <a:pPr algn="l" fontAlgn="b"/>
                      <a:r>
                        <a:rPr lang="en-GB" sz="1400" b="0" i="0" u="none" strike="noStrike">
                          <a:solidFill>
                            <a:srgbClr val="000000"/>
                          </a:solidFill>
                          <a:effectLst/>
                          <a:latin typeface="Calibri" panose="020F0502020204030204" pitchFamily="34" charset="0"/>
                        </a:rPr>
                        <a:t>Not so well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3053362508"/>
                  </a:ext>
                </a:extLst>
              </a:tr>
              <a:tr h="214828">
                <a:tc>
                  <a:txBody>
                    <a:bodyPr/>
                    <a:lstStyle/>
                    <a:p>
                      <a:pPr algn="l" fontAlgn="b"/>
                      <a:r>
                        <a:rPr lang="en-GB" sz="1400" b="0" i="0" u="none" strike="noStrike">
                          <a:solidFill>
                            <a:srgbClr val="000000"/>
                          </a:solidFill>
                          <a:effectLst/>
                          <a:latin typeface="Calibri" panose="020F0502020204030204" pitchFamily="34" charset="0"/>
                        </a:rPr>
                        <a:t>Not at all well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1212948824"/>
                  </a:ext>
                </a:extLst>
              </a:tr>
              <a:tr h="214828">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r" fontAlgn="b"/>
                      <a:r>
                        <a:rPr lang="en-GB" sz="14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noFill/>
                  </a:tcPr>
                </a:tc>
                <a:extLst>
                  <a:ext uri="{0D108BD9-81ED-4DB2-BD59-A6C34878D82A}">
                    <a16:rowId xmlns:a16="http://schemas.microsoft.com/office/drawing/2014/main" val="3412673780"/>
                  </a:ext>
                </a:extLst>
              </a:tr>
            </a:tbl>
          </a:graphicData>
        </a:graphic>
      </p:graphicFrame>
    </p:spTree>
    <p:extLst>
      <p:ext uri="{BB962C8B-B14F-4D97-AF65-F5344CB8AC3E}">
        <p14:creationId xmlns:p14="http://schemas.microsoft.com/office/powerpoint/2010/main" val="281515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4" name="Picture 3">
            <a:extLst>
              <a:ext uri="{FF2B5EF4-FFF2-40B4-BE49-F238E27FC236}">
                <a16:creationId xmlns:a16="http://schemas.microsoft.com/office/drawing/2014/main" id="{21839C86-D8DD-793D-E0BB-32EE7F1D4586}"/>
              </a:ext>
            </a:extLst>
          </p:cNvPr>
          <p:cNvPicPr>
            <a:picLocks noChangeAspect="1"/>
          </p:cNvPicPr>
          <p:nvPr/>
        </p:nvPicPr>
        <p:blipFill>
          <a:blip r:embed="rId2"/>
          <a:stretch>
            <a:fillRect/>
          </a:stretch>
        </p:blipFill>
        <p:spPr>
          <a:xfrm>
            <a:off x="596979" y="1253301"/>
            <a:ext cx="6911939" cy="4351397"/>
          </a:xfrm>
          <a:prstGeom prst="rect">
            <a:avLst/>
          </a:prstGeom>
        </p:spPr>
      </p:pic>
      <p:graphicFrame>
        <p:nvGraphicFramePr>
          <p:cNvPr id="5" name="Table 4">
            <a:extLst>
              <a:ext uri="{FF2B5EF4-FFF2-40B4-BE49-F238E27FC236}">
                <a16:creationId xmlns:a16="http://schemas.microsoft.com/office/drawing/2014/main" id="{CEE6A787-0D90-1CFA-9E57-B373974275A6}"/>
              </a:ext>
            </a:extLst>
          </p:cNvPr>
          <p:cNvGraphicFramePr>
            <a:graphicFrameLocks noGrp="1"/>
          </p:cNvGraphicFramePr>
          <p:nvPr>
            <p:extLst>
              <p:ext uri="{D42A27DB-BD31-4B8C-83A1-F6EECF244321}">
                <p14:modId xmlns:p14="http://schemas.microsoft.com/office/powerpoint/2010/main" val="3532291355"/>
              </p:ext>
            </p:extLst>
          </p:nvPr>
        </p:nvGraphicFramePr>
        <p:xfrm>
          <a:off x="7881123" y="3760065"/>
          <a:ext cx="3205480" cy="1576708"/>
        </p:xfrm>
        <a:graphic>
          <a:graphicData uri="http://schemas.openxmlformats.org/drawingml/2006/table">
            <a:tbl>
              <a:tblPr/>
              <a:tblGrid>
                <a:gridCol w="2594913">
                  <a:extLst>
                    <a:ext uri="{9D8B030D-6E8A-4147-A177-3AD203B41FA5}">
                      <a16:colId xmlns:a16="http://schemas.microsoft.com/office/drawing/2014/main" val="377498562"/>
                    </a:ext>
                  </a:extLst>
                </a:gridCol>
                <a:gridCol w="610567">
                  <a:extLst>
                    <a:ext uri="{9D8B030D-6E8A-4147-A177-3AD203B41FA5}">
                      <a16:colId xmlns:a16="http://schemas.microsoft.com/office/drawing/2014/main" val="3772160081"/>
                    </a:ext>
                  </a:extLst>
                </a:gridCol>
              </a:tblGrid>
              <a:tr h="225244">
                <a:tc>
                  <a:txBody>
                    <a:bodyPr/>
                    <a:lstStyle/>
                    <a:p>
                      <a:pPr algn="l" fontAlgn="b"/>
                      <a:r>
                        <a:rPr lang="en-GB" sz="1400" b="1" i="0" u="none" strike="noStrike">
                          <a:solidFill>
                            <a:srgbClr val="000000"/>
                          </a:solidFill>
                          <a:effectLst/>
                          <a:latin typeface="Calibri" panose="020F0502020204030204" pitchFamily="34" charset="0"/>
                        </a:rPr>
                        <a:t>Q4</a:t>
                      </a:r>
                    </a:p>
                  </a:txBody>
                  <a:tcPr marL="7620" marR="7620" marT="7620" marB="0" anchor="b">
                    <a:lnL>
                      <a:noFill/>
                    </a:lnL>
                    <a:lnR>
                      <a:noFill/>
                    </a:lnR>
                    <a:lnT>
                      <a:noFill/>
                    </a:lnT>
                    <a:lnB>
                      <a:noFill/>
                    </a:lnB>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975731640"/>
                  </a:ext>
                </a:extLst>
              </a:tr>
              <a:tr h="225244">
                <a:tc>
                  <a:txBody>
                    <a:bodyPr/>
                    <a:lstStyle/>
                    <a:p>
                      <a:pPr algn="l" fontAlgn="b"/>
                      <a:r>
                        <a:rPr lang="en-GB" sz="1400" b="0" i="0" u="none" strike="noStrike">
                          <a:solidFill>
                            <a:srgbClr val="000000"/>
                          </a:solidFill>
                          <a:effectLst/>
                          <a:latin typeface="Calibri" panose="020F0502020204030204" pitchFamily="34" charset="0"/>
                        </a:rPr>
                        <a:t>Extremely important</a:t>
                      </a:r>
                    </a:p>
                  </a:txBody>
                  <a:tcPr marL="7620" marR="7620" marT="7620" marB="0" anchor="b">
                    <a:lnL>
                      <a:noFill/>
                    </a:lnL>
                    <a:lnR>
                      <a:noFill/>
                    </a:lnR>
                    <a:lnT>
                      <a:noFill/>
                    </a:lnT>
                    <a:lnB>
                      <a:noFill/>
                    </a:lnB>
                    <a:solidFill>
                      <a:srgbClr val="FFFF00"/>
                    </a:solidFill>
                  </a:tcPr>
                </a:tc>
                <a:tc>
                  <a:txBody>
                    <a:bodyPr/>
                    <a:lstStyle/>
                    <a:p>
                      <a:pPr algn="r" fontAlgn="b"/>
                      <a:r>
                        <a:rPr lang="en-GB" sz="1400" b="0" i="0" u="none" strike="noStrike">
                          <a:solidFill>
                            <a:srgbClr val="000000"/>
                          </a:solidFill>
                          <a:effectLst/>
                          <a:latin typeface="Calibri" panose="020F0502020204030204" pitchFamily="34" charset="0"/>
                        </a:rPr>
                        <a:t>75%</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1000580494"/>
                  </a:ext>
                </a:extLst>
              </a:tr>
              <a:tr h="225244">
                <a:tc>
                  <a:txBody>
                    <a:bodyPr/>
                    <a:lstStyle/>
                    <a:p>
                      <a:pPr algn="l" fontAlgn="b"/>
                      <a:r>
                        <a:rPr lang="en-GB" sz="1400" b="0" i="0" u="none" strike="noStrike">
                          <a:solidFill>
                            <a:srgbClr val="000000"/>
                          </a:solidFill>
                          <a:effectLst/>
                          <a:latin typeface="Calibri" panose="020F0502020204030204" pitchFamily="34" charset="0"/>
                        </a:rPr>
                        <a:t>Very important</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20%</a:t>
                      </a:r>
                    </a:p>
                  </a:txBody>
                  <a:tcPr marL="7620" marR="7620" marT="7620" marB="0" anchor="b">
                    <a:lnL>
                      <a:noFill/>
                    </a:lnL>
                    <a:lnR>
                      <a:noFill/>
                    </a:lnR>
                    <a:lnT>
                      <a:noFill/>
                    </a:lnT>
                    <a:lnB>
                      <a:noFill/>
                    </a:lnB>
                    <a:noFill/>
                  </a:tcPr>
                </a:tc>
                <a:extLst>
                  <a:ext uri="{0D108BD9-81ED-4DB2-BD59-A6C34878D82A}">
                    <a16:rowId xmlns:a16="http://schemas.microsoft.com/office/drawing/2014/main" val="2730521802"/>
                  </a:ext>
                </a:extLst>
              </a:tr>
              <a:tr h="225244">
                <a:tc>
                  <a:txBody>
                    <a:bodyPr/>
                    <a:lstStyle/>
                    <a:p>
                      <a:pPr algn="l" fontAlgn="b"/>
                      <a:r>
                        <a:rPr lang="en-GB" sz="1400" b="0" i="0" u="none" strike="noStrike">
                          <a:solidFill>
                            <a:srgbClr val="000000"/>
                          </a:solidFill>
                          <a:effectLst/>
                          <a:latin typeface="Calibri" panose="020F0502020204030204" pitchFamily="34" charset="0"/>
                        </a:rPr>
                        <a:t>Somewhat important</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a:noFill/>
                    </a:lnB>
                    <a:noFill/>
                  </a:tcPr>
                </a:tc>
                <a:extLst>
                  <a:ext uri="{0D108BD9-81ED-4DB2-BD59-A6C34878D82A}">
                    <a16:rowId xmlns:a16="http://schemas.microsoft.com/office/drawing/2014/main" val="509950344"/>
                  </a:ext>
                </a:extLst>
              </a:tr>
              <a:tr h="225244">
                <a:tc>
                  <a:txBody>
                    <a:bodyPr/>
                    <a:lstStyle/>
                    <a:p>
                      <a:pPr algn="l" fontAlgn="b"/>
                      <a:r>
                        <a:rPr lang="en-GB" sz="1400" b="0" i="0" u="none" strike="noStrike">
                          <a:solidFill>
                            <a:srgbClr val="000000"/>
                          </a:solidFill>
                          <a:effectLst/>
                          <a:latin typeface="Calibri" panose="020F0502020204030204" pitchFamily="34" charset="0"/>
                        </a:rPr>
                        <a:t>Not so important</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3279077283"/>
                  </a:ext>
                </a:extLst>
              </a:tr>
              <a:tr h="225244">
                <a:tc>
                  <a:txBody>
                    <a:bodyPr/>
                    <a:lstStyle/>
                    <a:p>
                      <a:pPr algn="l" fontAlgn="b"/>
                      <a:r>
                        <a:rPr lang="en-GB" sz="1400" b="0" i="0" u="none" strike="noStrike">
                          <a:solidFill>
                            <a:srgbClr val="000000"/>
                          </a:solidFill>
                          <a:effectLst/>
                          <a:latin typeface="Calibri" panose="020F0502020204030204" pitchFamily="34" charset="0"/>
                        </a:rPr>
                        <a:t>Not at all important</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2646735458"/>
                  </a:ext>
                </a:extLst>
              </a:tr>
              <a:tr h="225244">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r" fontAlgn="b"/>
                      <a:r>
                        <a:rPr lang="en-GB" sz="14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noFill/>
                  </a:tcPr>
                </a:tc>
                <a:extLst>
                  <a:ext uri="{0D108BD9-81ED-4DB2-BD59-A6C34878D82A}">
                    <a16:rowId xmlns:a16="http://schemas.microsoft.com/office/drawing/2014/main" val="3017774475"/>
                  </a:ext>
                </a:extLst>
              </a:tr>
            </a:tbl>
          </a:graphicData>
        </a:graphic>
      </p:graphicFrame>
    </p:spTree>
    <p:extLst>
      <p:ext uri="{BB962C8B-B14F-4D97-AF65-F5344CB8AC3E}">
        <p14:creationId xmlns:p14="http://schemas.microsoft.com/office/powerpoint/2010/main" val="77862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8" name="Picture 7">
            <a:extLst>
              <a:ext uri="{FF2B5EF4-FFF2-40B4-BE49-F238E27FC236}">
                <a16:creationId xmlns:a16="http://schemas.microsoft.com/office/drawing/2014/main" id="{76983F43-84F4-9F54-F1F2-32BE35F6C169}"/>
              </a:ext>
            </a:extLst>
          </p:cNvPr>
          <p:cNvPicPr>
            <a:picLocks noChangeAspect="1"/>
          </p:cNvPicPr>
          <p:nvPr/>
        </p:nvPicPr>
        <p:blipFill>
          <a:blip r:embed="rId2"/>
          <a:stretch>
            <a:fillRect/>
          </a:stretch>
        </p:blipFill>
        <p:spPr>
          <a:xfrm>
            <a:off x="674380" y="1257112"/>
            <a:ext cx="8258245" cy="4071972"/>
          </a:xfrm>
          <a:prstGeom prst="rect">
            <a:avLst/>
          </a:prstGeom>
        </p:spPr>
      </p:pic>
      <p:graphicFrame>
        <p:nvGraphicFramePr>
          <p:cNvPr id="10" name="Table 9">
            <a:extLst>
              <a:ext uri="{FF2B5EF4-FFF2-40B4-BE49-F238E27FC236}">
                <a16:creationId xmlns:a16="http://schemas.microsoft.com/office/drawing/2014/main" id="{B29A2B73-9903-2968-92C5-406DFE138002}"/>
              </a:ext>
            </a:extLst>
          </p:cNvPr>
          <p:cNvGraphicFramePr>
            <a:graphicFrameLocks noGrp="1"/>
          </p:cNvGraphicFramePr>
          <p:nvPr>
            <p:extLst>
              <p:ext uri="{D42A27DB-BD31-4B8C-83A1-F6EECF244321}">
                <p14:modId xmlns:p14="http://schemas.microsoft.com/office/powerpoint/2010/main" val="1734875478"/>
              </p:ext>
            </p:extLst>
          </p:nvPr>
        </p:nvGraphicFramePr>
        <p:xfrm>
          <a:off x="8764848" y="3744067"/>
          <a:ext cx="2914535" cy="1585017"/>
        </p:xfrm>
        <a:graphic>
          <a:graphicData uri="http://schemas.openxmlformats.org/drawingml/2006/table">
            <a:tbl>
              <a:tblPr/>
              <a:tblGrid>
                <a:gridCol w="2359385">
                  <a:extLst>
                    <a:ext uri="{9D8B030D-6E8A-4147-A177-3AD203B41FA5}">
                      <a16:colId xmlns:a16="http://schemas.microsoft.com/office/drawing/2014/main" val="1438598583"/>
                    </a:ext>
                  </a:extLst>
                </a:gridCol>
                <a:gridCol w="555150">
                  <a:extLst>
                    <a:ext uri="{9D8B030D-6E8A-4147-A177-3AD203B41FA5}">
                      <a16:colId xmlns:a16="http://schemas.microsoft.com/office/drawing/2014/main" val="2090761664"/>
                    </a:ext>
                  </a:extLst>
                </a:gridCol>
              </a:tblGrid>
              <a:tr h="226431">
                <a:tc>
                  <a:txBody>
                    <a:bodyPr/>
                    <a:lstStyle/>
                    <a:p>
                      <a:pPr algn="l" fontAlgn="b"/>
                      <a:r>
                        <a:rPr lang="en-GB" sz="1400" b="1" i="0" u="none" strike="noStrike">
                          <a:solidFill>
                            <a:srgbClr val="000000"/>
                          </a:solidFill>
                          <a:effectLst/>
                          <a:latin typeface="Calibri" panose="020F0502020204030204" pitchFamily="34" charset="0"/>
                        </a:rPr>
                        <a:t>Q5</a:t>
                      </a:r>
                    </a:p>
                  </a:txBody>
                  <a:tcPr marL="7620" marR="7620" marT="7620" marB="0" anchor="b">
                    <a:lnL>
                      <a:noFill/>
                    </a:lnL>
                    <a:lnR>
                      <a:noFill/>
                    </a:lnR>
                    <a:lnT>
                      <a:noFill/>
                    </a:lnT>
                    <a:lnB>
                      <a:noFill/>
                    </a:lnB>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020886030"/>
                  </a:ext>
                </a:extLst>
              </a:tr>
              <a:tr h="226431">
                <a:tc>
                  <a:txBody>
                    <a:bodyPr/>
                    <a:lstStyle/>
                    <a:p>
                      <a:pPr algn="l" fontAlgn="b"/>
                      <a:r>
                        <a:rPr lang="en-GB" sz="1400" b="0" i="0" u="none" strike="noStrike">
                          <a:solidFill>
                            <a:srgbClr val="000000"/>
                          </a:solidFill>
                          <a:effectLst/>
                          <a:latin typeface="Calibri" panose="020F0502020204030204" pitchFamily="34" charset="0"/>
                        </a:rPr>
                        <a:t>Extremely helpful</a:t>
                      </a:r>
                    </a:p>
                  </a:txBody>
                  <a:tcPr marL="7620" marR="7620" marT="7620" marB="0" anchor="b">
                    <a:lnL>
                      <a:noFill/>
                    </a:lnL>
                    <a:lnR>
                      <a:noFill/>
                    </a:lnR>
                    <a:lnT>
                      <a:noFill/>
                    </a:lnT>
                    <a:lnB>
                      <a:noFill/>
                    </a:lnB>
                    <a:solidFill>
                      <a:srgbClr val="FFFF00"/>
                    </a:solidFill>
                  </a:tcPr>
                </a:tc>
                <a:tc>
                  <a:txBody>
                    <a:bodyPr/>
                    <a:lstStyle/>
                    <a:p>
                      <a:pPr algn="r" fontAlgn="b"/>
                      <a:r>
                        <a:rPr lang="en-GB" sz="1400" b="0" i="0" u="none" strike="noStrike">
                          <a:solidFill>
                            <a:srgbClr val="000000"/>
                          </a:solidFill>
                          <a:effectLst/>
                          <a:latin typeface="Calibri" panose="020F0502020204030204" pitchFamily="34" charset="0"/>
                        </a:rPr>
                        <a:t>64%</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3699116351"/>
                  </a:ext>
                </a:extLst>
              </a:tr>
              <a:tr h="226431">
                <a:tc>
                  <a:txBody>
                    <a:bodyPr/>
                    <a:lstStyle/>
                    <a:p>
                      <a:pPr algn="l" fontAlgn="b"/>
                      <a:r>
                        <a:rPr lang="en-GB" sz="1400" b="0" i="0" u="none" strike="noStrike">
                          <a:solidFill>
                            <a:srgbClr val="000000"/>
                          </a:solidFill>
                          <a:effectLst/>
                          <a:latin typeface="Calibri" panose="020F0502020204030204" pitchFamily="34" charset="0"/>
                        </a:rPr>
                        <a:t>Very helpful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14%</a:t>
                      </a:r>
                    </a:p>
                  </a:txBody>
                  <a:tcPr marL="7620" marR="7620" marT="7620" marB="0" anchor="b">
                    <a:lnL>
                      <a:noFill/>
                    </a:lnL>
                    <a:lnR>
                      <a:noFill/>
                    </a:lnR>
                    <a:lnT>
                      <a:noFill/>
                    </a:lnT>
                    <a:lnB>
                      <a:noFill/>
                    </a:lnB>
                    <a:noFill/>
                  </a:tcPr>
                </a:tc>
                <a:extLst>
                  <a:ext uri="{0D108BD9-81ED-4DB2-BD59-A6C34878D82A}">
                    <a16:rowId xmlns:a16="http://schemas.microsoft.com/office/drawing/2014/main" val="1461258415"/>
                  </a:ext>
                </a:extLst>
              </a:tr>
              <a:tr h="226431">
                <a:tc>
                  <a:txBody>
                    <a:bodyPr/>
                    <a:lstStyle/>
                    <a:p>
                      <a:pPr algn="l" fontAlgn="b"/>
                      <a:r>
                        <a:rPr lang="en-GB" sz="1400" b="0" i="0" u="none" strike="noStrike">
                          <a:solidFill>
                            <a:srgbClr val="000000"/>
                          </a:solidFill>
                          <a:effectLst/>
                          <a:latin typeface="Calibri" panose="020F0502020204030204" pitchFamily="34" charset="0"/>
                        </a:rPr>
                        <a:t>Somewhat helpful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noFill/>
                  </a:tcPr>
                </a:tc>
                <a:extLst>
                  <a:ext uri="{0D108BD9-81ED-4DB2-BD59-A6C34878D82A}">
                    <a16:rowId xmlns:a16="http://schemas.microsoft.com/office/drawing/2014/main" val="2584738706"/>
                  </a:ext>
                </a:extLst>
              </a:tr>
              <a:tr h="226431">
                <a:tc>
                  <a:txBody>
                    <a:bodyPr/>
                    <a:lstStyle/>
                    <a:p>
                      <a:pPr algn="l" fontAlgn="b"/>
                      <a:r>
                        <a:rPr lang="en-GB" sz="1400" b="0" i="0" u="none" strike="noStrike">
                          <a:solidFill>
                            <a:srgbClr val="000000"/>
                          </a:solidFill>
                          <a:effectLst/>
                          <a:latin typeface="Calibri" panose="020F0502020204030204" pitchFamily="34" charset="0"/>
                        </a:rPr>
                        <a:t>Not so helpful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noFill/>
                  </a:tcPr>
                </a:tc>
                <a:extLst>
                  <a:ext uri="{0D108BD9-81ED-4DB2-BD59-A6C34878D82A}">
                    <a16:rowId xmlns:a16="http://schemas.microsoft.com/office/drawing/2014/main" val="4082982209"/>
                  </a:ext>
                </a:extLst>
              </a:tr>
              <a:tr h="226431">
                <a:tc>
                  <a:txBody>
                    <a:bodyPr/>
                    <a:lstStyle/>
                    <a:p>
                      <a:pPr algn="l" fontAlgn="b"/>
                      <a:r>
                        <a:rPr lang="en-GB" sz="1400" b="0" i="0" u="none" strike="noStrike">
                          <a:solidFill>
                            <a:srgbClr val="000000"/>
                          </a:solidFill>
                          <a:effectLst/>
                          <a:latin typeface="Calibri" panose="020F0502020204030204" pitchFamily="34" charset="0"/>
                        </a:rPr>
                        <a:t>Not at all helpful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3%</a:t>
                      </a:r>
                    </a:p>
                  </a:txBody>
                  <a:tcPr marL="7620" marR="7620" marT="7620" marB="0" anchor="b">
                    <a:lnL>
                      <a:noFill/>
                    </a:lnL>
                    <a:lnR>
                      <a:noFill/>
                    </a:lnR>
                    <a:lnT>
                      <a:noFill/>
                    </a:lnT>
                    <a:lnB>
                      <a:noFill/>
                    </a:lnB>
                    <a:noFill/>
                  </a:tcPr>
                </a:tc>
                <a:extLst>
                  <a:ext uri="{0D108BD9-81ED-4DB2-BD59-A6C34878D82A}">
                    <a16:rowId xmlns:a16="http://schemas.microsoft.com/office/drawing/2014/main" val="2827873918"/>
                  </a:ext>
                </a:extLst>
              </a:tr>
              <a:tr h="226431">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r" fontAlgn="b"/>
                      <a:r>
                        <a:rPr lang="en-GB" sz="14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noFill/>
                  </a:tcPr>
                </a:tc>
                <a:extLst>
                  <a:ext uri="{0D108BD9-81ED-4DB2-BD59-A6C34878D82A}">
                    <a16:rowId xmlns:a16="http://schemas.microsoft.com/office/drawing/2014/main" val="3244993086"/>
                  </a:ext>
                </a:extLst>
              </a:tr>
            </a:tbl>
          </a:graphicData>
        </a:graphic>
      </p:graphicFrame>
    </p:spTree>
    <p:extLst>
      <p:ext uri="{BB962C8B-B14F-4D97-AF65-F5344CB8AC3E}">
        <p14:creationId xmlns:p14="http://schemas.microsoft.com/office/powerpoint/2010/main" val="379868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6" name="Picture 5">
            <a:extLst>
              <a:ext uri="{FF2B5EF4-FFF2-40B4-BE49-F238E27FC236}">
                <a16:creationId xmlns:a16="http://schemas.microsoft.com/office/drawing/2014/main" id="{5C4A6760-21AE-4D04-41F7-E71C9B24D53F}"/>
              </a:ext>
            </a:extLst>
          </p:cNvPr>
          <p:cNvPicPr>
            <a:picLocks noChangeAspect="1"/>
          </p:cNvPicPr>
          <p:nvPr/>
        </p:nvPicPr>
        <p:blipFill>
          <a:blip r:embed="rId2"/>
          <a:stretch>
            <a:fillRect/>
          </a:stretch>
        </p:blipFill>
        <p:spPr>
          <a:xfrm>
            <a:off x="635679" y="1218156"/>
            <a:ext cx="8809483" cy="4244708"/>
          </a:xfrm>
          <a:prstGeom prst="rect">
            <a:avLst/>
          </a:prstGeom>
        </p:spPr>
      </p:pic>
      <p:graphicFrame>
        <p:nvGraphicFramePr>
          <p:cNvPr id="7" name="Table 6">
            <a:extLst>
              <a:ext uri="{FF2B5EF4-FFF2-40B4-BE49-F238E27FC236}">
                <a16:creationId xmlns:a16="http://schemas.microsoft.com/office/drawing/2014/main" id="{6CA025F5-23BD-9705-2D7C-40F824733B1A}"/>
              </a:ext>
            </a:extLst>
          </p:cNvPr>
          <p:cNvGraphicFramePr>
            <a:graphicFrameLocks noGrp="1"/>
          </p:cNvGraphicFramePr>
          <p:nvPr>
            <p:extLst>
              <p:ext uri="{D42A27DB-BD31-4B8C-83A1-F6EECF244321}">
                <p14:modId xmlns:p14="http://schemas.microsoft.com/office/powerpoint/2010/main" val="847216627"/>
              </p:ext>
            </p:extLst>
          </p:nvPr>
        </p:nvGraphicFramePr>
        <p:xfrm>
          <a:off x="7289121" y="3822412"/>
          <a:ext cx="4267200" cy="2057400"/>
        </p:xfrm>
        <a:graphic>
          <a:graphicData uri="http://schemas.openxmlformats.org/drawingml/2006/table">
            <a:tbl>
              <a:tblPr/>
              <a:tblGrid>
                <a:gridCol w="3454400">
                  <a:extLst>
                    <a:ext uri="{9D8B030D-6E8A-4147-A177-3AD203B41FA5}">
                      <a16:colId xmlns:a16="http://schemas.microsoft.com/office/drawing/2014/main" val="589140783"/>
                    </a:ext>
                  </a:extLst>
                </a:gridCol>
                <a:gridCol w="812800">
                  <a:extLst>
                    <a:ext uri="{9D8B030D-6E8A-4147-A177-3AD203B41FA5}">
                      <a16:colId xmlns:a16="http://schemas.microsoft.com/office/drawing/2014/main" val="436132886"/>
                    </a:ext>
                  </a:extLst>
                </a:gridCol>
              </a:tblGrid>
              <a:tr h="228600">
                <a:tc>
                  <a:txBody>
                    <a:bodyPr/>
                    <a:lstStyle/>
                    <a:p>
                      <a:pPr algn="l" fontAlgn="b"/>
                      <a:r>
                        <a:rPr lang="en-GB" sz="1400" b="1" i="0" u="none" strike="noStrike">
                          <a:solidFill>
                            <a:srgbClr val="000000"/>
                          </a:solidFill>
                          <a:effectLst/>
                          <a:latin typeface="Calibri" panose="020F0502020204030204" pitchFamily="34" charset="0"/>
                        </a:rPr>
                        <a:t>Q6 multi-options allowed</a:t>
                      </a:r>
                    </a:p>
                  </a:txBody>
                  <a:tcPr marL="7620" marR="7620" marT="7620" marB="0" anchor="b">
                    <a:lnL>
                      <a:noFill/>
                    </a:lnL>
                    <a:lnR>
                      <a:noFill/>
                    </a:lnR>
                    <a:lnT>
                      <a:noFill/>
                    </a:lnT>
                    <a:lnB>
                      <a:noFill/>
                    </a:lnB>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015064901"/>
                  </a:ext>
                </a:extLst>
              </a:tr>
              <a:tr h="228600">
                <a:tc>
                  <a:txBody>
                    <a:bodyPr/>
                    <a:lstStyle/>
                    <a:p>
                      <a:pPr algn="l" fontAlgn="b"/>
                      <a:r>
                        <a:rPr lang="en-US" sz="1400" b="0" i="0" u="none" strike="noStrike">
                          <a:solidFill>
                            <a:srgbClr val="000000"/>
                          </a:solidFill>
                          <a:effectLst/>
                          <a:latin typeface="Calibri" panose="020F0502020204030204" pitchFamily="34" charset="0"/>
                        </a:rPr>
                        <a:t>Physical health suffered or worsened</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31%</a:t>
                      </a:r>
                    </a:p>
                  </a:txBody>
                  <a:tcPr marL="7620" marR="7620" marT="7620" marB="0" anchor="b">
                    <a:lnL>
                      <a:noFill/>
                    </a:lnL>
                    <a:lnR>
                      <a:noFill/>
                    </a:lnR>
                    <a:lnT>
                      <a:noFill/>
                    </a:lnT>
                    <a:lnB>
                      <a:noFill/>
                    </a:lnB>
                    <a:noFill/>
                  </a:tcPr>
                </a:tc>
                <a:extLst>
                  <a:ext uri="{0D108BD9-81ED-4DB2-BD59-A6C34878D82A}">
                    <a16:rowId xmlns:a16="http://schemas.microsoft.com/office/drawing/2014/main" val="2748395788"/>
                  </a:ext>
                </a:extLst>
              </a:tr>
              <a:tr h="228600">
                <a:tc>
                  <a:txBody>
                    <a:bodyPr/>
                    <a:lstStyle/>
                    <a:p>
                      <a:pPr algn="l" fontAlgn="b"/>
                      <a:r>
                        <a:rPr lang="en-US" sz="1400" b="0" i="0" u="none" strike="noStrike">
                          <a:solidFill>
                            <a:srgbClr val="000000"/>
                          </a:solidFill>
                          <a:effectLst/>
                          <a:latin typeface="Calibri" panose="020F0502020204030204" pitchFamily="34" charset="0"/>
                        </a:rPr>
                        <a:t>Emotion/mental health suffered or worsened</a:t>
                      </a:r>
                    </a:p>
                  </a:txBody>
                  <a:tcPr marL="7620" marR="7620" marT="7620" marB="0" anchor="b">
                    <a:lnL>
                      <a:noFill/>
                    </a:lnL>
                    <a:lnR>
                      <a:noFill/>
                    </a:lnR>
                    <a:lnT>
                      <a:noFill/>
                    </a:lnT>
                    <a:lnB>
                      <a:noFill/>
                    </a:lnB>
                    <a:solidFill>
                      <a:srgbClr val="FFFF00"/>
                    </a:solidFill>
                  </a:tcPr>
                </a:tc>
                <a:tc>
                  <a:txBody>
                    <a:bodyPr/>
                    <a:lstStyle/>
                    <a:p>
                      <a:pPr algn="r" fontAlgn="b"/>
                      <a:r>
                        <a:rPr lang="en-GB" sz="1400" b="0" i="0" u="none" strike="noStrike">
                          <a:solidFill>
                            <a:srgbClr val="000000"/>
                          </a:solidFill>
                          <a:effectLst/>
                          <a:latin typeface="Calibri" panose="020F0502020204030204" pitchFamily="34" charset="0"/>
                        </a:rPr>
                        <a:t>39%</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3278605437"/>
                  </a:ext>
                </a:extLst>
              </a:tr>
              <a:tr h="228600">
                <a:tc>
                  <a:txBody>
                    <a:bodyPr/>
                    <a:lstStyle/>
                    <a:p>
                      <a:pPr algn="l" fontAlgn="b"/>
                      <a:r>
                        <a:rPr lang="en-US" sz="1400" b="0" i="0" u="none" strike="noStrike">
                          <a:solidFill>
                            <a:srgbClr val="000000"/>
                          </a:solidFill>
                          <a:effectLst/>
                          <a:latin typeface="Calibri" panose="020F0502020204030204" pitchFamily="34" charset="0"/>
                        </a:rPr>
                        <a:t>Ask support from health professional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6%</a:t>
                      </a:r>
                    </a:p>
                  </a:txBody>
                  <a:tcPr marL="7620" marR="7620" marT="7620" marB="0" anchor="b">
                    <a:lnL>
                      <a:noFill/>
                    </a:lnL>
                    <a:lnR>
                      <a:noFill/>
                    </a:lnR>
                    <a:lnT>
                      <a:noFill/>
                    </a:lnT>
                    <a:lnB>
                      <a:noFill/>
                    </a:lnB>
                    <a:noFill/>
                  </a:tcPr>
                </a:tc>
                <a:extLst>
                  <a:ext uri="{0D108BD9-81ED-4DB2-BD59-A6C34878D82A}">
                    <a16:rowId xmlns:a16="http://schemas.microsoft.com/office/drawing/2014/main" val="2497411862"/>
                  </a:ext>
                </a:extLst>
              </a:tr>
              <a:tr h="228600">
                <a:tc>
                  <a:txBody>
                    <a:bodyPr/>
                    <a:lstStyle/>
                    <a:p>
                      <a:pPr algn="l" fontAlgn="b"/>
                      <a:r>
                        <a:rPr lang="en-US" sz="1400" b="0" i="0" u="none" strike="noStrike">
                          <a:solidFill>
                            <a:srgbClr val="000000"/>
                          </a:solidFill>
                          <a:effectLst/>
                          <a:latin typeface="Calibri" panose="020F0502020204030204" pitchFamily="34" charset="0"/>
                        </a:rPr>
                        <a:t>Ask support from social care practitioner</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7%</a:t>
                      </a:r>
                    </a:p>
                  </a:txBody>
                  <a:tcPr marL="7620" marR="7620" marT="7620" marB="0" anchor="b">
                    <a:lnL>
                      <a:noFill/>
                    </a:lnL>
                    <a:lnR>
                      <a:noFill/>
                    </a:lnR>
                    <a:lnT>
                      <a:noFill/>
                    </a:lnT>
                    <a:lnB>
                      <a:noFill/>
                    </a:lnB>
                    <a:noFill/>
                  </a:tcPr>
                </a:tc>
                <a:extLst>
                  <a:ext uri="{0D108BD9-81ED-4DB2-BD59-A6C34878D82A}">
                    <a16:rowId xmlns:a16="http://schemas.microsoft.com/office/drawing/2014/main" val="2045039851"/>
                  </a:ext>
                </a:extLst>
              </a:tr>
              <a:tr h="228600">
                <a:tc>
                  <a:txBody>
                    <a:bodyPr/>
                    <a:lstStyle/>
                    <a:p>
                      <a:pPr algn="l" fontAlgn="b"/>
                      <a:r>
                        <a:rPr lang="en-GB" sz="1400" b="0" i="0" u="none" strike="noStrike">
                          <a:solidFill>
                            <a:srgbClr val="000000"/>
                          </a:solidFill>
                          <a:effectLst/>
                          <a:latin typeface="Calibri" panose="020F0502020204030204" pitchFamily="34" charset="0"/>
                        </a:rPr>
                        <a:t>Don't know</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11%</a:t>
                      </a:r>
                    </a:p>
                  </a:txBody>
                  <a:tcPr marL="7620" marR="7620" marT="7620" marB="0" anchor="b">
                    <a:lnL>
                      <a:noFill/>
                    </a:lnL>
                    <a:lnR>
                      <a:noFill/>
                    </a:lnR>
                    <a:lnT>
                      <a:noFill/>
                    </a:lnT>
                    <a:lnB>
                      <a:noFill/>
                    </a:lnB>
                    <a:noFill/>
                  </a:tcPr>
                </a:tc>
                <a:extLst>
                  <a:ext uri="{0D108BD9-81ED-4DB2-BD59-A6C34878D82A}">
                    <a16:rowId xmlns:a16="http://schemas.microsoft.com/office/drawing/2014/main" val="65127532"/>
                  </a:ext>
                </a:extLst>
              </a:tr>
              <a:tr h="228600">
                <a:tc>
                  <a:txBody>
                    <a:bodyPr/>
                    <a:lstStyle/>
                    <a:p>
                      <a:pPr algn="l" fontAlgn="b"/>
                      <a:r>
                        <a:rPr lang="en-GB" sz="1400" b="0" i="0" u="none" strike="noStrike">
                          <a:solidFill>
                            <a:srgbClr val="000000"/>
                          </a:solidFill>
                          <a:effectLst/>
                          <a:latin typeface="Calibri" panose="020F0502020204030204" pitchFamily="34" charset="0"/>
                        </a:rPr>
                        <a:t>Continued as normal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4%</a:t>
                      </a:r>
                    </a:p>
                  </a:txBody>
                  <a:tcPr marL="7620" marR="7620" marT="7620" marB="0" anchor="b">
                    <a:lnL>
                      <a:noFill/>
                    </a:lnL>
                    <a:lnR>
                      <a:noFill/>
                    </a:lnR>
                    <a:lnT>
                      <a:noFill/>
                    </a:lnT>
                    <a:lnB>
                      <a:noFill/>
                    </a:lnB>
                    <a:noFill/>
                  </a:tcPr>
                </a:tc>
                <a:extLst>
                  <a:ext uri="{0D108BD9-81ED-4DB2-BD59-A6C34878D82A}">
                    <a16:rowId xmlns:a16="http://schemas.microsoft.com/office/drawing/2014/main" val="2970484773"/>
                  </a:ext>
                </a:extLst>
              </a:tr>
              <a:tr h="228600">
                <a:tc>
                  <a:txBody>
                    <a:bodyPr/>
                    <a:lstStyle/>
                    <a:p>
                      <a:pPr algn="l" fontAlgn="b"/>
                      <a:r>
                        <a:rPr lang="en-GB" sz="1400" b="0" i="0" u="none" strike="noStrike">
                          <a:solidFill>
                            <a:srgbClr val="000000"/>
                          </a:solidFill>
                          <a:effectLst/>
                          <a:latin typeface="Calibri" panose="020F0502020204030204" pitchFamily="34" charset="0"/>
                        </a:rPr>
                        <a:t>Not much changed</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noFill/>
                  </a:tcPr>
                </a:tc>
                <a:extLst>
                  <a:ext uri="{0D108BD9-81ED-4DB2-BD59-A6C34878D82A}">
                    <a16:rowId xmlns:a16="http://schemas.microsoft.com/office/drawing/2014/main" val="3623538480"/>
                  </a:ext>
                </a:extLst>
              </a:tr>
              <a:tr h="228600">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r" fontAlgn="b"/>
                      <a:r>
                        <a:rPr lang="en-GB" sz="14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noFill/>
                  </a:tcPr>
                </a:tc>
                <a:extLst>
                  <a:ext uri="{0D108BD9-81ED-4DB2-BD59-A6C34878D82A}">
                    <a16:rowId xmlns:a16="http://schemas.microsoft.com/office/drawing/2014/main" val="3361489868"/>
                  </a:ext>
                </a:extLst>
              </a:tr>
            </a:tbl>
          </a:graphicData>
        </a:graphic>
      </p:graphicFrame>
    </p:spTree>
    <p:extLst>
      <p:ext uri="{BB962C8B-B14F-4D97-AF65-F5344CB8AC3E}">
        <p14:creationId xmlns:p14="http://schemas.microsoft.com/office/powerpoint/2010/main" val="289943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C8C9-7EA2-F62C-B2FA-D05F687920DC}"/>
              </a:ext>
            </a:extLst>
          </p:cNvPr>
          <p:cNvSpPr>
            <a:spLocks noGrp="1"/>
          </p:cNvSpPr>
          <p:nvPr>
            <p:ph type="title"/>
          </p:nvPr>
        </p:nvSpPr>
        <p:spPr>
          <a:xfrm>
            <a:off x="596979" y="120422"/>
            <a:ext cx="8886884" cy="953669"/>
          </a:xfrm>
        </p:spPr>
        <p:txBody>
          <a:bodyPr>
            <a:normAutofit/>
          </a:bodyPr>
          <a:lstStyle/>
          <a:p>
            <a:pPr>
              <a:lnSpc>
                <a:spcPct val="100000"/>
              </a:lnSpc>
            </a:pPr>
            <a:r>
              <a:rPr lang="en-GB" dirty="0">
                <a:solidFill>
                  <a:srgbClr val="00B0F0"/>
                </a:solidFill>
              </a:rPr>
              <a:t>Feedback Summary </a:t>
            </a:r>
          </a:p>
        </p:txBody>
      </p:sp>
      <p:pic>
        <p:nvPicPr>
          <p:cNvPr id="6" name="Picture 5">
            <a:extLst>
              <a:ext uri="{FF2B5EF4-FFF2-40B4-BE49-F238E27FC236}">
                <a16:creationId xmlns:a16="http://schemas.microsoft.com/office/drawing/2014/main" id="{C8E05811-1491-77C8-EE7C-C11C1450AAFA}"/>
              </a:ext>
            </a:extLst>
          </p:cNvPr>
          <p:cNvPicPr>
            <a:picLocks noChangeAspect="1"/>
          </p:cNvPicPr>
          <p:nvPr/>
        </p:nvPicPr>
        <p:blipFill>
          <a:blip r:embed="rId2"/>
          <a:stretch>
            <a:fillRect/>
          </a:stretch>
        </p:blipFill>
        <p:spPr>
          <a:xfrm>
            <a:off x="596979" y="1074091"/>
            <a:ext cx="8733277" cy="4115157"/>
          </a:xfrm>
          <a:prstGeom prst="rect">
            <a:avLst/>
          </a:prstGeom>
        </p:spPr>
      </p:pic>
      <p:graphicFrame>
        <p:nvGraphicFramePr>
          <p:cNvPr id="7" name="Table 6">
            <a:extLst>
              <a:ext uri="{FF2B5EF4-FFF2-40B4-BE49-F238E27FC236}">
                <a16:creationId xmlns:a16="http://schemas.microsoft.com/office/drawing/2014/main" id="{C8E68CB3-9950-6E9B-C4D4-1715349F36C6}"/>
              </a:ext>
            </a:extLst>
          </p:cNvPr>
          <p:cNvGraphicFramePr>
            <a:graphicFrameLocks noGrp="1"/>
          </p:cNvGraphicFramePr>
          <p:nvPr>
            <p:extLst>
              <p:ext uri="{D42A27DB-BD31-4B8C-83A1-F6EECF244321}">
                <p14:modId xmlns:p14="http://schemas.microsoft.com/office/powerpoint/2010/main" val="992272936"/>
              </p:ext>
            </p:extLst>
          </p:nvPr>
        </p:nvGraphicFramePr>
        <p:xfrm>
          <a:off x="7273460" y="4329487"/>
          <a:ext cx="4267200" cy="2057400"/>
        </p:xfrm>
        <a:graphic>
          <a:graphicData uri="http://schemas.openxmlformats.org/drawingml/2006/table">
            <a:tbl>
              <a:tblPr/>
              <a:tblGrid>
                <a:gridCol w="3454400">
                  <a:extLst>
                    <a:ext uri="{9D8B030D-6E8A-4147-A177-3AD203B41FA5}">
                      <a16:colId xmlns:a16="http://schemas.microsoft.com/office/drawing/2014/main" val="1531273697"/>
                    </a:ext>
                  </a:extLst>
                </a:gridCol>
                <a:gridCol w="812800">
                  <a:extLst>
                    <a:ext uri="{9D8B030D-6E8A-4147-A177-3AD203B41FA5}">
                      <a16:colId xmlns:a16="http://schemas.microsoft.com/office/drawing/2014/main" val="47475161"/>
                    </a:ext>
                  </a:extLst>
                </a:gridCol>
              </a:tblGrid>
              <a:tr h="228600">
                <a:tc>
                  <a:txBody>
                    <a:bodyPr/>
                    <a:lstStyle/>
                    <a:p>
                      <a:pPr algn="l" fontAlgn="b"/>
                      <a:r>
                        <a:rPr lang="en-GB" sz="1400" b="1" i="0" u="none" strike="noStrike">
                          <a:solidFill>
                            <a:srgbClr val="000000"/>
                          </a:solidFill>
                          <a:effectLst/>
                          <a:latin typeface="Calibri" panose="020F0502020204030204" pitchFamily="34" charset="0"/>
                        </a:rPr>
                        <a:t>Q7 multi-options allowed</a:t>
                      </a:r>
                    </a:p>
                  </a:txBody>
                  <a:tcPr marL="7620" marR="7620" marT="7620" marB="0" anchor="b">
                    <a:lnL>
                      <a:noFill/>
                    </a:lnL>
                    <a:lnR>
                      <a:noFill/>
                    </a:lnR>
                    <a:lnT>
                      <a:noFill/>
                    </a:lnT>
                    <a:lnB>
                      <a:noFill/>
                    </a:lnB>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150514900"/>
                  </a:ext>
                </a:extLst>
              </a:tr>
              <a:tr h="228600">
                <a:tc>
                  <a:txBody>
                    <a:bodyPr/>
                    <a:lstStyle/>
                    <a:p>
                      <a:pPr algn="l" fontAlgn="b"/>
                      <a:r>
                        <a:rPr lang="en-GB" sz="1400" b="0" i="0" u="none" strike="noStrike">
                          <a:solidFill>
                            <a:srgbClr val="000000"/>
                          </a:solidFill>
                          <a:effectLst/>
                          <a:latin typeface="Calibri" panose="020F0502020204030204" pitchFamily="34" charset="0"/>
                        </a:rPr>
                        <a:t>Improved my confidence</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12%</a:t>
                      </a:r>
                    </a:p>
                  </a:txBody>
                  <a:tcPr marL="7620" marR="7620" marT="7620" marB="0" anchor="b">
                    <a:lnL>
                      <a:noFill/>
                    </a:lnL>
                    <a:lnR>
                      <a:noFill/>
                    </a:lnR>
                    <a:lnT>
                      <a:noFill/>
                    </a:lnT>
                    <a:lnB>
                      <a:noFill/>
                    </a:lnB>
                    <a:noFill/>
                  </a:tcPr>
                </a:tc>
                <a:extLst>
                  <a:ext uri="{0D108BD9-81ED-4DB2-BD59-A6C34878D82A}">
                    <a16:rowId xmlns:a16="http://schemas.microsoft.com/office/drawing/2014/main" val="3872108121"/>
                  </a:ext>
                </a:extLst>
              </a:tr>
              <a:tr h="228600">
                <a:tc>
                  <a:txBody>
                    <a:bodyPr/>
                    <a:lstStyle/>
                    <a:p>
                      <a:pPr algn="l" fontAlgn="b"/>
                      <a:r>
                        <a:rPr lang="en-US" sz="1400" b="0" i="0" u="none" strike="noStrike">
                          <a:solidFill>
                            <a:srgbClr val="000000"/>
                          </a:solidFill>
                          <a:effectLst/>
                          <a:latin typeface="Calibri" panose="020F0502020204030204" pitchFamily="34" charset="0"/>
                        </a:rPr>
                        <a:t>Increased my independence and more control</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noFill/>
                  </a:tcPr>
                </a:tc>
                <a:extLst>
                  <a:ext uri="{0D108BD9-81ED-4DB2-BD59-A6C34878D82A}">
                    <a16:rowId xmlns:a16="http://schemas.microsoft.com/office/drawing/2014/main" val="1027193563"/>
                  </a:ext>
                </a:extLst>
              </a:tr>
              <a:tr h="228600">
                <a:tc>
                  <a:txBody>
                    <a:bodyPr/>
                    <a:lstStyle/>
                    <a:p>
                      <a:pPr algn="l" fontAlgn="b"/>
                      <a:r>
                        <a:rPr lang="en-GB" sz="1400" b="0" i="0" u="none" strike="noStrike">
                          <a:solidFill>
                            <a:srgbClr val="000000"/>
                          </a:solidFill>
                          <a:effectLst/>
                          <a:latin typeface="Calibri" panose="020F0502020204030204" pitchFamily="34" charset="0"/>
                        </a:rPr>
                        <a:t>Reduced my anxiety</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19%</a:t>
                      </a:r>
                    </a:p>
                  </a:txBody>
                  <a:tcPr marL="7620" marR="7620" marT="7620" marB="0" anchor="b">
                    <a:lnL>
                      <a:noFill/>
                    </a:lnL>
                    <a:lnR>
                      <a:noFill/>
                    </a:lnR>
                    <a:lnT>
                      <a:noFill/>
                    </a:lnT>
                    <a:lnB>
                      <a:noFill/>
                    </a:lnB>
                    <a:noFill/>
                  </a:tcPr>
                </a:tc>
                <a:extLst>
                  <a:ext uri="{0D108BD9-81ED-4DB2-BD59-A6C34878D82A}">
                    <a16:rowId xmlns:a16="http://schemas.microsoft.com/office/drawing/2014/main" val="174033209"/>
                  </a:ext>
                </a:extLst>
              </a:tr>
              <a:tr h="228600">
                <a:tc>
                  <a:txBody>
                    <a:bodyPr/>
                    <a:lstStyle/>
                    <a:p>
                      <a:pPr algn="l" fontAlgn="b"/>
                      <a:r>
                        <a:rPr lang="en-US" sz="1400" b="0" i="0" u="none" strike="noStrike">
                          <a:solidFill>
                            <a:srgbClr val="000000"/>
                          </a:solidFill>
                          <a:effectLst/>
                          <a:latin typeface="Calibri" panose="020F0502020204030204" pitchFamily="34" charset="0"/>
                        </a:rPr>
                        <a:t>Am happy and live better</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noFill/>
                  </a:tcPr>
                </a:tc>
                <a:extLst>
                  <a:ext uri="{0D108BD9-81ED-4DB2-BD59-A6C34878D82A}">
                    <a16:rowId xmlns:a16="http://schemas.microsoft.com/office/drawing/2014/main" val="239681291"/>
                  </a:ext>
                </a:extLst>
              </a:tr>
              <a:tr h="228600">
                <a:tc>
                  <a:txBody>
                    <a:bodyPr/>
                    <a:lstStyle/>
                    <a:p>
                      <a:pPr algn="l" fontAlgn="b"/>
                      <a:r>
                        <a:rPr lang="en-US" sz="1400" b="0" i="0" u="none" strike="noStrike">
                          <a:solidFill>
                            <a:srgbClr val="000000"/>
                          </a:solidFill>
                          <a:effectLst/>
                          <a:latin typeface="Calibri" panose="020F0502020204030204" pitchFamily="34" charset="0"/>
                        </a:rPr>
                        <a:t>Provide something I could not afford</a:t>
                      </a:r>
                    </a:p>
                  </a:txBody>
                  <a:tcPr marL="7620" marR="7620" marT="7620" marB="0" anchor="b">
                    <a:lnL>
                      <a:noFill/>
                    </a:lnL>
                    <a:lnR>
                      <a:noFill/>
                    </a:lnR>
                    <a:lnT>
                      <a:noFill/>
                    </a:lnT>
                    <a:lnB>
                      <a:noFill/>
                    </a:lnB>
                    <a:solidFill>
                      <a:srgbClr val="FFFF00"/>
                    </a:solidFill>
                  </a:tcPr>
                </a:tc>
                <a:tc>
                  <a:txBody>
                    <a:bodyPr/>
                    <a:lstStyle/>
                    <a:p>
                      <a:pPr algn="r" fontAlgn="b"/>
                      <a:r>
                        <a:rPr lang="en-GB" sz="1400" b="0" i="0" u="none" strike="noStrike">
                          <a:solidFill>
                            <a:srgbClr val="000000"/>
                          </a:solidFill>
                          <a:effectLst/>
                          <a:latin typeface="Calibri" panose="020F0502020204030204" pitchFamily="34" charset="0"/>
                        </a:rPr>
                        <a:t>27%</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99729367"/>
                  </a:ext>
                </a:extLst>
              </a:tr>
              <a:tr h="228600">
                <a:tc>
                  <a:txBody>
                    <a:bodyPr/>
                    <a:lstStyle/>
                    <a:p>
                      <a:pPr algn="l" fontAlgn="b"/>
                      <a:r>
                        <a:rPr lang="en-US" sz="1400" b="0" i="0" u="none" strike="noStrike">
                          <a:solidFill>
                            <a:srgbClr val="000000"/>
                          </a:solidFill>
                          <a:effectLst/>
                          <a:latin typeface="Calibri" panose="020F0502020204030204" pitchFamily="34" charset="0"/>
                        </a:rPr>
                        <a:t>Allow me to try something new</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noFill/>
                  </a:tcPr>
                </a:tc>
                <a:extLst>
                  <a:ext uri="{0D108BD9-81ED-4DB2-BD59-A6C34878D82A}">
                    <a16:rowId xmlns:a16="http://schemas.microsoft.com/office/drawing/2014/main" val="1353277495"/>
                  </a:ext>
                </a:extLst>
              </a:tr>
              <a:tr h="228600">
                <a:tc>
                  <a:txBody>
                    <a:bodyPr/>
                    <a:lstStyle/>
                    <a:p>
                      <a:pPr algn="l" fontAlgn="b"/>
                      <a:r>
                        <a:rPr lang="en-GB" sz="1400" b="0" i="0" u="none" strike="noStrike">
                          <a:solidFill>
                            <a:srgbClr val="000000"/>
                          </a:solidFill>
                          <a:effectLst/>
                          <a:latin typeface="Calibri" panose="020F0502020204030204" pitchFamily="34" charset="0"/>
                        </a:rPr>
                        <a:t>No difference</a:t>
                      </a:r>
                    </a:p>
                  </a:txBody>
                  <a:tcPr marL="7620" marR="7620" marT="7620" marB="0" anchor="b">
                    <a:lnL>
                      <a:noFill/>
                    </a:lnL>
                    <a:lnR>
                      <a:noFill/>
                    </a:lnR>
                    <a:lnT>
                      <a:noFill/>
                    </a:lnT>
                    <a:lnB>
                      <a:noFill/>
                    </a:lnB>
                    <a:noFill/>
                  </a:tcPr>
                </a:tc>
                <a:tc>
                  <a:txBody>
                    <a:bodyPr/>
                    <a:lstStyle/>
                    <a:p>
                      <a:pPr algn="r" fontAlgn="b"/>
                      <a:r>
                        <a:rPr lang="en-GB" sz="14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noFill/>
                  </a:tcPr>
                </a:tc>
                <a:extLst>
                  <a:ext uri="{0D108BD9-81ED-4DB2-BD59-A6C34878D82A}">
                    <a16:rowId xmlns:a16="http://schemas.microsoft.com/office/drawing/2014/main" val="760371838"/>
                  </a:ext>
                </a:extLst>
              </a:tr>
              <a:tr h="228600">
                <a:tc>
                  <a:txBody>
                    <a:bodyPr/>
                    <a:lstStyle/>
                    <a:p>
                      <a:pPr algn="l" fontAlgn="b"/>
                      <a:endParaRPr lang="en-GB" sz="14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r" fontAlgn="b"/>
                      <a:r>
                        <a:rPr lang="en-GB" sz="1400" b="0"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a:noFill/>
                    </a:lnB>
                    <a:noFill/>
                  </a:tcPr>
                </a:tc>
                <a:extLst>
                  <a:ext uri="{0D108BD9-81ED-4DB2-BD59-A6C34878D82A}">
                    <a16:rowId xmlns:a16="http://schemas.microsoft.com/office/drawing/2014/main" val="584381238"/>
                  </a:ext>
                </a:extLst>
              </a:tr>
            </a:tbl>
          </a:graphicData>
        </a:graphic>
      </p:graphicFrame>
    </p:spTree>
    <p:extLst>
      <p:ext uri="{BB962C8B-B14F-4D97-AF65-F5344CB8AC3E}">
        <p14:creationId xmlns:p14="http://schemas.microsoft.com/office/powerpoint/2010/main" val="583480822"/>
      </p:ext>
    </p:extLst>
  </p:cSld>
  <p:clrMapOvr>
    <a:masterClrMapping/>
  </p:clrMapOvr>
</p:sld>
</file>

<file path=ppt/theme/theme1.xml><?xml version="1.0" encoding="utf-8"?>
<a:theme xmlns:a="http://schemas.openxmlformats.org/drawingml/2006/main" name="SwellVTI">
  <a:themeElements>
    <a:clrScheme name="AnalogousFromLightSeedLeftStep">
      <a:dk1>
        <a:srgbClr val="000000"/>
      </a:dk1>
      <a:lt1>
        <a:srgbClr val="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1226</Words>
  <Application>Microsoft Office PowerPoint</Application>
  <PresentationFormat>Widescreen</PresentationFormat>
  <Paragraphs>152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Neue Haas Grotesk Text Pro</vt:lpstr>
      <vt:lpstr>Roboto</vt:lpstr>
      <vt:lpstr>SwellVTI</vt:lpstr>
      <vt:lpstr>PowerPoint Presentation</vt:lpstr>
      <vt:lpstr>Feedback Format </vt:lpstr>
      <vt:lpstr>Feedback Summary </vt:lpstr>
      <vt:lpstr>Feedback Summary </vt:lpstr>
      <vt:lpstr>Feedback Summary </vt:lpstr>
      <vt:lpstr>Feedback Summary </vt:lpstr>
      <vt:lpstr>Feedback Summary </vt:lpstr>
      <vt:lpstr>Feedback Summary </vt:lpstr>
      <vt:lpstr>Feedback Summary </vt:lpstr>
      <vt:lpstr>Feedback Summary </vt:lpstr>
      <vt:lpstr>Feedback Summary </vt:lpstr>
      <vt:lpstr>Feedback Summary </vt:lpstr>
      <vt:lpstr>We will continue our work  to better support our community</vt:lpstr>
    </vt:vector>
  </TitlesOfParts>
  <Company>Age UK Cornwall and Isles of Scilly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 Tung</dc:creator>
  <cp:lastModifiedBy>Cecil Tung</cp:lastModifiedBy>
  <cp:revision>1</cp:revision>
  <dcterms:created xsi:type="dcterms:W3CDTF">2024-11-15T11:10:21Z</dcterms:created>
  <dcterms:modified xsi:type="dcterms:W3CDTF">2024-11-15T13:56:01Z</dcterms:modified>
</cp:coreProperties>
</file>