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5"/>
  </p:notesMasterIdLst>
  <p:sldIdLst>
    <p:sldId id="266" r:id="rId5"/>
    <p:sldId id="286" r:id="rId6"/>
    <p:sldId id="287" r:id="rId7"/>
    <p:sldId id="258" r:id="rId8"/>
    <p:sldId id="260" r:id="rId9"/>
    <p:sldId id="263" r:id="rId10"/>
    <p:sldId id="274" r:id="rId11"/>
    <p:sldId id="265" r:id="rId12"/>
    <p:sldId id="264" r:id="rId13"/>
    <p:sldId id="275" r:id="rId14"/>
    <p:sldId id="269" r:id="rId15"/>
    <p:sldId id="295" r:id="rId16"/>
    <p:sldId id="296" r:id="rId17"/>
    <p:sldId id="276" r:id="rId18"/>
    <p:sldId id="268" r:id="rId19"/>
    <p:sldId id="288" r:id="rId20"/>
    <p:sldId id="257" r:id="rId21"/>
    <p:sldId id="277" r:id="rId22"/>
    <p:sldId id="262" r:id="rId23"/>
    <p:sldId id="278" r:id="rId24"/>
    <p:sldId id="279" r:id="rId25"/>
    <p:sldId id="280" r:id="rId26"/>
    <p:sldId id="281" r:id="rId27"/>
    <p:sldId id="282" r:id="rId28"/>
    <p:sldId id="291" r:id="rId29"/>
    <p:sldId id="289" r:id="rId30"/>
    <p:sldId id="293" r:id="rId31"/>
    <p:sldId id="292" r:id="rId32"/>
    <p:sldId id="285" r:id="rId33"/>
    <p:sldId id="273" r:id="rId34"/>
  </p:sldIdLst>
  <p:sldSz cx="9906000" cy="6858000" type="A4"/>
  <p:notesSz cx="7104063"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C54A7A8-2C80-47EC-66C4-08F096A7DCC8}" name="Elaine Adkin" initials="EA" userId="S::Elaine.Adkin@ageukenfield.org.uk::d8917cac-60ae-4d14-a3c7-640660ae63c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1760"/>
    <a:srgbClr val="CB007A"/>
    <a:srgbClr val="007DAD"/>
    <a:srgbClr val="55225D"/>
    <a:srgbClr val="55222D"/>
    <a:srgbClr val="ED5913"/>
    <a:srgbClr val="00A651"/>
    <a:srgbClr val="00A6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425"/>
    <p:restoredTop sz="94694"/>
  </p:normalViewPr>
  <p:slideViewPr>
    <p:cSldViewPr snapToGrid="0" showGuides="1">
      <p:cViewPr varScale="1">
        <p:scale>
          <a:sx n="99" d="100"/>
          <a:sy n="99" d="100"/>
        </p:scale>
        <p:origin x="184" y="656"/>
      </p:cViewPr>
      <p:guideLst>
        <p:guide orient="horz" pos="2160"/>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B8B1CCCC-F653-3547-892E-E8A13613D99D}" type="datetimeFigureOut">
              <a:rPr lang="en-GB" smtClean="0"/>
              <a:t>22/01/2024</a:t>
            </a:fld>
            <a:endParaRPr lang="en-GB" dirty="0"/>
          </a:p>
        </p:txBody>
      </p:sp>
      <p:sp>
        <p:nvSpPr>
          <p:cNvPr id="4" name="Slide Image Placeholder 3"/>
          <p:cNvSpPr>
            <a:spLocks noGrp="1" noRot="1" noChangeAspect="1"/>
          </p:cNvSpPr>
          <p:nvPr>
            <p:ph type="sldImg" idx="2"/>
          </p:nvPr>
        </p:nvSpPr>
        <p:spPr>
          <a:xfrm>
            <a:off x="1057275" y="1279525"/>
            <a:ext cx="4991100" cy="34544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ACCF6DFE-BE01-804F-A6FF-BF4F34D4C0EE}" type="slidenum">
              <a:rPr lang="en-GB" smtClean="0"/>
              <a:t>‹#›</a:t>
            </a:fld>
            <a:endParaRPr lang="en-GB" dirty="0"/>
          </a:p>
        </p:txBody>
      </p:sp>
    </p:spTree>
    <p:extLst>
      <p:ext uri="{BB962C8B-B14F-4D97-AF65-F5344CB8AC3E}">
        <p14:creationId xmlns:p14="http://schemas.microsoft.com/office/powerpoint/2010/main" val="6557179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CCF6DFE-BE01-804F-A6FF-BF4F34D4C0EE}" type="slidenum">
              <a:rPr lang="en-GB" smtClean="0"/>
              <a:t>14</a:t>
            </a:fld>
            <a:endParaRPr lang="en-GB" dirty="0"/>
          </a:p>
        </p:txBody>
      </p:sp>
    </p:spTree>
    <p:extLst>
      <p:ext uri="{BB962C8B-B14F-4D97-AF65-F5344CB8AC3E}">
        <p14:creationId xmlns:p14="http://schemas.microsoft.com/office/powerpoint/2010/main" val="24580429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5CAD7A4-A7C4-4D79-BE87-73A9F94F55D6}" type="datetimeFigureOut">
              <a:rPr lang="en-GB" smtClean="0"/>
              <a:t>22/01/2024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BA64ED4-C882-4BF1-AA8B-FF82FB26494A}" type="slidenum">
              <a:rPr lang="en-GB" smtClean="0"/>
              <a:t>‹#›</a:t>
            </a:fld>
            <a:endParaRPr lang="en-GB" dirty="0"/>
          </a:p>
        </p:txBody>
      </p:sp>
    </p:spTree>
    <p:extLst>
      <p:ext uri="{BB962C8B-B14F-4D97-AF65-F5344CB8AC3E}">
        <p14:creationId xmlns:p14="http://schemas.microsoft.com/office/powerpoint/2010/main" val="8624820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CAD7A4-A7C4-4D79-BE87-73A9F94F55D6}" type="datetimeFigureOut">
              <a:rPr lang="en-GB" smtClean="0"/>
              <a:t>22/01/2024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BA64ED4-C882-4BF1-AA8B-FF82FB26494A}" type="slidenum">
              <a:rPr lang="en-GB" smtClean="0"/>
              <a:t>‹#›</a:t>
            </a:fld>
            <a:endParaRPr lang="en-GB" dirty="0"/>
          </a:p>
        </p:txBody>
      </p:sp>
    </p:spTree>
    <p:extLst>
      <p:ext uri="{BB962C8B-B14F-4D97-AF65-F5344CB8AC3E}">
        <p14:creationId xmlns:p14="http://schemas.microsoft.com/office/powerpoint/2010/main" val="26321132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CAD7A4-A7C4-4D79-BE87-73A9F94F55D6}" type="datetimeFigureOut">
              <a:rPr lang="en-GB" smtClean="0"/>
              <a:t>22/01/2024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BA64ED4-C882-4BF1-AA8B-FF82FB26494A}" type="slidenum">
              <a:rPr lang="en-GB" smtClean="0"/>
              <a:t>‹#›</a:t>
            </a:fld>
            <a:endParaRPr lang="en-GB" dirty="0"/>
          </a:p>
        </p:txBody>
      </p:sp>
    </p:spTree>
    <p:extLst>
      <p:ext uri="{BB962C8B-B14F-4D97-AF65-F5344CB8AC3E}">
        <p14:creationId xmlns:p14="http://schemas.microsoft.com/office/powerpoint/2010/main" val="310683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CAD7A4-A7C4-4D79-BE87-73A9F94F55D6}" type="datetimeFigureOut">
              <a:rPr lang="en-GB" smtClean="0"/>
              <a:t>22/01/2024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BA64ED4-C882-4BF1-AA8B-FF82FB26494A}" type="slidenum">
              <a:rPr lang="en-GB" smtClean="0"/>
              <a:t>‹#›</a:t>
            </a:fld>
            <a:endParaRPr lang="en-GB" dirty="0"/>
          </a:p>
        </p:txBody>
      </p:sp>
    </p:spTree>
    <p:extLst>
      <p:ext uri="{BB962C8B-B14F-4D97-AF65-F5344CB8AC3E}">
        <p14:creationId xmlns:p14="http://schemas.microsoft.com/office/powerpoint/2010/main" val="3336550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5CAD7A4-A7C4-4D79-BE87-73A9F94F55D6}" type="datetimeFigureOut">
              <a:rPr lang="en-GB" smtClean="0"/>
              <a:t>22/01/2024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BA64ED4-C882-4BF1-AA8B-FF82FB26494A}" type="slidenum">
              <a:rPr lang="en-GB" smtClean="0"/>
              <a:t>‹#›</a:t>
            </a:fld>
            <a:endParaRPr lang="en-GB" dirty="0"/>
          </a:p>
        </p:txBody>
      </p:sp>
    </p:spTree>
    <p:extLst>
      <p:ext uri="{BB962C8B-B14F-4D97-AF65-F5344CB8AC3E}">
        <p14:creationId xmlns:p14="http://schemas.microsoft.com/office/powerpoint/2010/main" val="39988597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1038"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14913"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5CAD7A4-A7C4-4D79-BE87-73A9F94F55D6}" type="datetimeFigureOut">
              <a:rPr lang="en-GB" smtClean="0"/>
              <a:t>22/01/2024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FBA64ED4-C882-4BF1-AA8B-FF82FB26494A}" type="slidenum">
              <a:rPr lang="en-GB" smtClean="0"/>
              <a:t>‹#›</a:t>
            </a:fld>
            <a:endParaRPr lang="en-GB" dirty="0"/>
          </a:p>
        </p:txBody>
      </p:sp>
    </p:spTree>
    <p:extLst>
      <p:ext uri="{BB962C8B-B14F-4D97-AF65-F5344CB8AC3E}">
        <p14:creationId xmlns:p14="http://schemas.microsoft.com/office/powerpoint/2010/main" val="16132642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US"/>
              <a:t>Click to edit Master title style</a:t>
            </a:r>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5CAD7A4-A7C4-4D79-BE87-73A9F94F55D6}" type="datetimeFigureOut">
              <a:rPr lang="en-GB" smtClean="0"/>
              <a:t>22/01/2024</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FBA64ED4-C882-4BF1-AA8B-FF82FB26494A}" type="slidenum">
              <a:rPr lang="en-GB" smtClean="0"/>
              <a:t>‹#›</a:t>
            </a:fld>
            <a:endParaRPr lang="en-GB" dirty="0"/>
          </a:p>
        </p:txBody>
      </p:sp>
    </p:spTree>
    <p:extLst>
      <p:ext uri="{BB962C8B-B14F-4D97-AF65-F5344CB8AC3E}">
        <p14:creationId xmlns:p14="http://schemas.microsoft.com/office/powerpoint/2010/main" val="16229657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5CAD7A4-A7C4-4D79-BE87-73A9F94F55D6}" type="datetimeFigureOut">
              <a:rPr lang="en-GB" smtClean="0"/>
              <a:t>22/01/2024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FBA64ED4-C882-4BF1-AA8B-FF82FB26494A}" type="slidenum">
              <a:rPr lang="en-GB" smtClean="0"/>
              <a:t>‹#›</a:t>
            </a:fld>
            <a:endParaRPr lang="en-GB" dirty="0"/>
          </a:p>
        </p:txBody>
      </p:sp>
    </p:spTree>
    <p:extLst>
      <p:ext uri="{BB962C8B-B14F-4D97-AF65-F5344CB8AC3E}">
        <p14:creationId xmlns:p14="http://schemas.microsoft.com/office/powerpoint/2010/main" val="9425887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CAD7A4-A7C4-4D79-BE87-73A9F94F55D6}" type="datetimeFigureOut">
              <a:rPr lang="en-GB" smtClean="0"/>
              <a:t>22/01/2024</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FBA64ED4-C882-4BF1-AA8B-FF82FB26494A}" type="slidenum">
              <a:rPr lang="en-GB" smtClean="0"/>
              <a:t>‹#›</a:t>
            </a:fld>
            <a:endParaRPr lang="en-GB" dirty="0"/>
          </a:p>
        </p:txBody>
      </p:sp>
    </p:spTree>
    <p:extLst>
      <p:ext uri="{BB962C8B-B14F-4D97-AF65-F5344CB8AC3E}">
        <p14:creationId xmlns:p14="http://schemas.microsoft.com/office/powerpoint/2010/main" val="20349305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5CAD7A4-A7C4-4D79-BE87-73A9F94F55D6}" type="datetimeFigureOut">
              <a:rPr lang="en-GB" smtClean="0"/>
              <a:t>22/01/2024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FBA64ED4-C882-4BF1-AA8B-FF82FB26494A}" type="slidenum">
              <a:rPr lang="en-GB" smtClean="0"/>
              <a:t>‹#›</a:t>
            </a:fld>
            <a:endParaRPr lang="en-GB" dirty="0"/>
          </a:p>
        </p:txBody>
      </p:sp>
    </p:spTree>
    <p:extLst>
      <p:ext uri="{BB962C8B-B14F-4D97-AF65-F5344CB8AC3E}">
        <p14:creationId xmlns:p14="http://schemas.microsoft.com/office/powerpoint/2010/main" val="20868070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5CAD7A4-A7C4-4D79-BE87-73A9F94F55D6}" type="datetimeFigureOut">
              <a:rPr lang="en-GB" smtClean="0"/>
              <a:t>22/01/2024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FBA64ED4-C882-4BF1-AA8B-FF82FB26494A}" type="slidenum">
              <a:rPr lang="en-GB" smtClean="0"/>
              <a:t>‹#›</a:t>
            </a:fld>
            <a:endParaRPr lang="en-GB" dirty="0"/>
          </a:p>
        </p:txBody>
      </p:sp>
    </p:spTree>
    <p:extLst>
      <p:ext uri="{BB962C8B-B14F-4D97-AF65-F5344CB8AC3E}">
        <p14:creationId xmlns:p14="http://schemas.microsoft.com/office/powerpoint/2010/main" val="38080762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CAD7A4-A7C4-4D79-BE87-73A9F94F55D6}" type="datetimeFigureOut">
              <a:rPr lang="en-GB" smtClean="0"/>
              <a:t>22/01/2024</a:t>
            </a:fld>
            <a:endParaRPr lang="en-GB" dirty="0"/>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A64ED4-C882-4BF1-AA8B-FF82FB26494A}" type="slidenum">
              <a:rPr lang="en-GB" smtClean="0"/>
              <a:t>‹#›</a:t>
            </a:fld>
            <a:endParaRPr lang="en-GB" dirty="0"/>
          </a:p>
        </p:txBody>
      </p:sp>
    </p:spTree>
    <p:extLst>
      <p:ext uri="{BB962C8B-B14F-4D97-AF65-F5344CB8AC3E}">
        <p14:creationId xmlns:p14="http://schemas.microsoft.com/office/powerpoint/2010/main" val="22328819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ageukenfield.org.uk/"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assets.publishing.service.gov.uk/government/uploads/system/uploads/attachment_data/file/866947/CC3_feb20.pdf"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ageuk.org.uk/enfield/get-involved/" TargetMode="External"/><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outdoor, building, person, grass&#10;&#10;Description automatically generated">
            <a:extLst>
              <a:ext uri="{FF2B5EF4-FFF2-40B4-BE49-F238E27FC236}">
                <a16:creationId xmlns:a16="http://schemas.microsoft.com/office/drawing/2014/main" id="{4460DFCE-C339-F8D8-82D9-BF1BDA2CE67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1"/>
            <a:ext cx="9906000" cy="6858000"/>
          </a:xfrm>
          <a:prstGeom prst="rect">
            <a:avLst/>
          </a:prstGeom>
        </p:spPr>
      </p:pic>
      <p:pic>
        <p:nvPicPr>
          <p:cNvPr id="9" name="Picture 8" descr="Logo, company name&#10;&#10;Description automatically generated">
            <a:extLst>
              <a:ext uri="{FF2B5EF4-FFF2-40B4-BE49-F238E27FC236}">
                <a16:creationId xmlns:a16="http://schemas.microsoft.com/office/drawing/2014/main" id="{6534D2FA-0C41-704A-B349-672ABD89B2F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5424" y="603184"/>
            <a:ext cx="3689498" cy="1956912"/>
          </a:xfrm>
          <a:prstGeom prst="rect">
            <a:avLst/>
          </a:prstGeom>
        </p:spPr>
      </p:pic>
      <p:sp>
        <p:nvSpPr>
          <p:cNvPr id="2" name="Rectangle 1">
            <a:extLst>
              <a:ext uri="{FF2B5EF4-FFF2-40B4-BE49-F238E27FC236}">
                <a16:creationId xmlns:a16="http://schemas.microsoft.com/office/drawing/2014/main" id="{2D44D2B3-6338-6745-916B-B1F2DD11B2F3}"/>
              </a:ext>
            </a:extLst>
          </p:cNvPr>
          <p:cNvSpPr/>
          <p:nvPr/>
        </p:nvSpPr>
        <p:spPr>
          <a:xfrm>
            <a:off x="173182" y="2453052"/>
            <a:ext cx="5551083" cy="707886"/>
          </a:xfrm>
          <a:prstGeom prst="rect">
            <a:avLst/>
          </a:prstGeom>
          <a:solidFill>
            <a:schemeClr val="bg1">
              <a:lumMod val="85000"/>
            </a:schemeClr>
          </a:solidFill>
        </p:spPr>
        <p:txBody>
          <a:bodyPr wrap="square">
            <a:spAutoFit/>
          </a:bodyPr>
          <a:lstStyle/>
          <a:p>
            <a:r>
              <a:rPr lang="en-GB" sz="4000" b="1" dirty="0">
                <a:solidFill>
                  <a:srgbClr val="141760"/>
                </a:solidFill>
                <a:latin typeface="FocoAgeUK"/>
              </a:rPr>
              <a:t>Trustee</a:t>
            </a:r>
            <a:r>
              <a:rPr lang="en-GB" sz="4000" b="1" dirty="0">
                <a:solidFill>
                  <a:srgbClr val="CB007A"/>
                </a:solidFill>
                <a:latin typeface="FocoAgeUK"/>
              </a:rPr>
              <a:t> </a:t>
            </a:r>
            <a:r>
              <a:rPr lang="en-GB" sz="4000" b="1" dirty="0">
                <a:solidFill>
                  <a:srgbClr val="141760"/>
                </a:solidFill>
                <a:latin typeface="FocoAgeUK"/>
              </a:rPr>
              <a:t>Information</a:t>
            </a:r>
            <a:r>
              <a:rPr lang="en-GB" sz="4000" b="1" dirty="0">
                <a:solidFill>
                  <a:srgbClr val="CB007A"/>
                </a:solidFill>
                <a:latin typeface="FocoAgeUK"/>
              </a:rPr>
              <a:t> </a:t>
            </a:r>
            <a:r>
              <a:rPr lang="en-GB" sz="4000" b="1" dirty="0">
                <a:solidFill>
                  <a:srgbClr val="141760"/>
                </a:solidFill>
                <a:latin typeface="FocoAgeUK"/>
              </a:rPr>
              <a:t>Pack</a:t>
            </a:r>
            <a:endParaRPr lang="en-GB" sz="4000" dirty="0">
              <a:solidFill>
                <a:srgbClr val="141760"/>
              </a:solidFill>
              <a:effectLst/>
            </a:endParaRPr>
          </a:p>
        </p:txBody>
      </p:sp>
    </p:spTree>
    <p:extLst>
      <p:ext uri="{BB962C8B-B14F-4D97-AF65-F5344CB8AC3E}">
        <p14:creationId xmlns:p14="http://schemas.microsoft.com/office/powerpoint/2010/main" val="4320433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D9934D7-DB74-7D42-52D0-EFB0E1DCA84D}"/>
              </a:ext>
            </a:extLst>
          </p:cNvPr>
          <p:cNvSpPr txBox="1"/>
          <p:nvPr/>
        </p:nvSpPr>
        <p:spPr>
          <a:xfrm>
            <a:off x="5298803" y="2059932"/>
            <a:ext cx="4242840" cy="2400657"/>
          </a:xfrm>
          <a:prstGeom prst="rect">
            <a:avLst/>
          </a:prstGeom>
          <a:noFill/>
          <a:ln>
            <a:noFill/>
          </a:ln>
        </p:spPr>
        <p:txBody>
          <a:bodyPr wrap="square" rtlCol="0">
            <a:spAutoFit/>
          </a:bodyPr>
          <a:lstStyle/>
          <a:p>
            <a:pPr algn="r"/>
            <a:r>
              <a:rPr lang="en-GB" b="1" dirty="0">
                <a:solidFill>
                  <a:srgbClr val="141760"/>
                </a:solidFill>
                <a:latin typeface="Foco Age UK" panose="020B0504050202020203" pitchFamily="34" charset="0"/>
                <a:cs typeface="Arial" panose="020B0604020202020204" pitchFamily="34" charset="0"/>
              </a:rPr>
              <a:t>Fall Stop Service</a:t>
            </a:r>
          </a:p>
          <a:p>
            <a:pPr algn="r"/>
            <a:endParaRPr lang="en-GB" sz="600" dirty="0">
              <a:solidFill>
                <a:srgbClr val="141760"/>
              </a:solidFill>
              <a:latin typeface="Foco Age UK" panose="020B0504050202020203" pitchFamily="34" charset="0"/>
              <a:cs typeface="Arial" panose="020B0604020202020204" pitchFamily="34" charset="0"/>
            </a:endParaRPr>
          </a:p>
          <a:p>
            <a:pPr marL="0" indent="0" algn="r">
              <a:spcBef>
                <a:spcPts val="0"/>
              </a:spcBef>
              <a:spcAft>
                <a:spcPts val="600"/>
              </a:spcAft>
              <a:buNone/>
            </a:pPr>
            <a:r>
              <a:rPr lang="en-GB" b="0" i="0" dirty="0">
                <a:solidFill>
                  <a:srgbClr val="000000"/>
                </a:solidFill>
                <a:effectLst/>
                <a:latin typeface="Calibri" panose="020F0502020204030204" pitchFamily="34" charset="0"/>
              </a:rPr>
              <a:t> </a:t>
            </a:r>
            <a:r>
              <a:rPr lang="en-US" sz="1800" dirty="0"/>
              <a:t>Provides a range of  information, advice, exercises and activities on falls prevention to help people who have had a fall or are at risk of falling . We deliver exercise sessions across the borough. Navigators assist with benefit checks, and applications for travel concessions.</a:t>
            </a:r>
            <a:endParaRPr lang="en-US" sz="1800" dirty="0">
              <a:cs typeface="Calibri"/>
            </a:endParaRPr>
          </a:p>
        </p:txBody>
      </p:sp>
      <p:sp>
        <p:nvSpPr>
          <p:cNvPr id="7" name="TextBox 6">
            <a:extLst>
              <a:ext uri="{FF2B5EF4-FFF2-40B4-BE49-F238E27FC236}">
                <a16:creationId xmlns:a16="http://schemas.microsoft.com/office/drawing/2014/main" id="{2DD727F9-7079-24D9-2767-DD0D3CAA9C4D}"/>
              </a:ext>
            </a:extLst>
          </p:cNvPr>
          <p:cNvSpPr txBox="1"/>
          <p:nvPr/>
        </p:nvSpPr>
        <p:spPr>
          <a:xfrm>
            <a:off x="601980" y="266609"/>
            <a:ext cx="7020098" cy="707886"/>
          </a:xfrm>
          <a:prstGeom prst="rect">
            <a:avLst/>
          </a:prstGeom>
          <a:noFill/>
          <a:ln>
            <a:noFill/>
          </a:ln>
        </p:spPr>
        <p:txBody>
          <a:bodyPr wrap="square" rtlCol="0">
            <a:spAutoFit/>
          </a:bodyPr>
          <a:lstStyle/>
          <a:p>
            <a:r>
              <a:rPr lang="en-GB" sz="4000" b="1" dirty="0">
                <a:solidFill>
                  <a:srgbClr val="141760"/>
                </a:solidFill>
                <a:latin typeface="Foco Age UK" panose="020B0504050202020203" pitchFamily="34" charset="0"/>
                <a:cs typeface="Arial" panose="020B0604020202020204" pitchFamily="34" charset="0"/>
              </a:rPr>
              <a:t>Our Services and Activities</a:t>
            </a:r>
          </a:p>
        </p:txBody>
      </p:sp>
      <p:pic>
        <p:nvPicPr>
          <p:cNvPr id="2" name="Picture 7" descr="IMG-20210825-WA0005.jpg">
            <a:extLst>
              <a:ext uri="{FF2B5EF4-FFF2-40B4-BE49-F238E27FC236}">
                <a16:creationId xmlns:a16="http://schemas.microsoft.com/office/drawing/2014/main" id="{7ADF00CC-0EC8-5892-D04F-31D9F155EAA1}"/>
              </a:ext>
            </a:extLst>
          </p:cNvPr>
          <p:cNvPicPr>
            <a:picLocks noGrp="1" noChangeAspect="1"/>
          </p:cNvPicPr>
          <p:nvPr>
            <p:ph sz="half" idx="1"/>
          </p:nvPr>
        </p:nvPicPr>
        <p:blipFill rotWithShape="1">
          <a:blip r:embed="rId2"/>
          <a:srcRect t="5436"/>
          <a:stretch/>
        </p:blipFill>
        <p:spPr>
          <a:xfrm>
            <a:off x="687119" y="1341475"/>
            <a:ext cx="4463724" cy="3635540"/>
          </a:xfrm>
          <a:prstGeom prst="rect">
            <a:avLst/>
          </a:prstGeom>
        </p:spPr>
      </p:pic>
      <p:sp>
        <p:nvSpPr>
          <p:cNvPr id="8" name="TextBox 7">
            <a:extLst>
              <a:ext uri="{FF2B5EF4-FFF2-40B4-BE49-F238E27FC236}">
                <a16:creationId xmlns:a16="http://schemas.microsoft.com/office/drawing/2014/main" id="{C2F949AF-EC30-7AED-0714-F196B1E125DF}"/>
              </a:ext>
            </a:extLst>
          </p:cNvPr>
          <p:cNvSpPr txBox="1"/>
          <p:nvPr/>
        </p:nvSpPr>
        <p:spPr>
          <a:xfrm>
            <a:off x="2645997" y="4780654"/>
            <a:ext cx="3751580" cy="1923604"/>
          </a:xfrm>
          <a:prstGeom prst="rect">
            <a:avLst/>
          </a:prstGeom>
          <a:solidFill>
            <a:srgbClr val="007DAD"/>
          </a:solidFill>
          <a:ln>
            <a:noFill/>
          </a:ln>
        </p:spPr>
        <p:txBody>
          <a:bodyPr wrap="square" rtlCol="0">
            <a:spAutoFit/>
          </a:bodyPr>
          <a:lstStyle/>
          <a:p>
            <a:r>
              <a:rPr lang="en-GB" sz="1700" b="1" dirty="0">
                <a:solidFill>
                  <a:schemeClr val="bg1"/>
                </a:solidFill>
                <a:latin typeface="Foco Age UK" panose="020B0504050202020203" pitchFamily="34" charset="0"/>
                <a:cs typeface="Arial" panose="020B0604020202020204" pitchFamily="34" charset="0"/>
              </a:rPr>
              <a:t>“When I first came along to Fall Stop I couldn't walk to the end of my road, I was breathless and unsteady. I can now attend longer walks and talks, I've lost weight and my GP is happy.”</a:t>
            </a:r>
          </a:p>
          <a:p>
            <a:endParaRPr lang="en-GB" sz="1700" b="1" dirty="0">
              <a:solidFill>
                <a:schemeClr val="bg1"/>
              </a:solidFill>
              <a:latin typeface="Foco Age UK" panose="020B0504050202020203" pitchFamily="34" charset="0"/>
              <a:cs typeface="Arial" panose="020B0604020202020204" pitchFamily="34" charset="0"/>
            </a:endParaRPr>
          </a:p>
          <a:p>
            <a:pPr algn="r"/>
            <a:r>
              <a:rPr lang="en-GB" sz="1700" dirty="0">
                <a:solidFill>
                  <a:schemeClr val="bg1"/>
                </a:solidFill>
                <a:latin typeface="Foco Age UK" panose="020B0504050202020203" pitchFamily="34" charset="0"/>
                <a:cs typeface="Arial" panose="020B0604020202020204" pitchFamily="34" charset="0"/>
              </a:rPr>
              <a:t>Mr R, Fall Stop Service User</a:t>
            </a:r>
          </a:p>
        </p:txBody>
      </p:sp>
    </p:spTree>
    <p:extLst>
      <p:ext uri="{BB962C8B-B14F-4D97-AF65-F5344CB8AC3E}">
        <p14:creationId xmlns:p14="http://schemas.microsoft.com/office/powerpoint/2010/main" val="36718396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A picture containing person, indoor&#10;&#10;Description automatically generated">
            <a:extLst>
              <a:ext uri="{FF2B5EF4-FFF2-40B4-BE49-F238E27FC236}">
                <a16:creationId xmlns:a16="http://schemas.microsoft.com/office/drawing/2014/main" id="{A71E361B-88F5-E8D3-E20F-6765BD7F2FE5}"/>
              </a:ext>
            </a:extLst>
          </p:cNvPr>
          <p:cNvPicPr>
            <a:picLocks noGrp="1" noChangeAspect="1"/>
          </p:cNvPicPr>
          <p:nvPr>
            <p:ph sz="half" idx="2"/>
          </p:nvPr>
        </p:nvPicPr>
        <p:blipFill rotWithShape="1">
          <a:blip r:embed="rId2"/>
          <a:srcRect t="24760" b="22047"/>
          <a:stretch/>
        </p:blipFill>
        <p:spPr>
          <a:xfrm>
            <a:off x="418014" y="1616110"/>
            <a:ext cx="5254921" cy="3876813"/>
          </a:xfrm>
          <a:prstGeom prst="rect">
            <a:avLst/>
          </a:prstGeom>
        </p:spPr>
      </p:pic>
      <p:sp>
        <p:nvSpPr>
          <p:cNvPr id="2" name="Title 1">
            <a:extLst>
              <a:ext uri="{FF2B5EF4-FFF2-40B4-BE49-F238E27FC236}">
                <a16:creationId xmlns:a16="http://schemas.microsoft.com/office/drawing/2014/main" id="{CED62FBC-1995-901F-C57C-89965EDFAE0D}"/>
              </a:ext>
            </a:extLst>
          </p:cNvPr>
          <p:cNvSpPr>
            <a:spLocks noGrp="1"/>
          </p:cNvSpPr>
          <p:nvPr>
            <p:ph type="title"/>
          </p:nvPr>
        </p:nvSpPr>
        <p:spPr>
          <a:xfrm>
            <a:off x="418014" y="613030"/>
            <a:ext cx="5995665" cy="877827"/>
          </a:xfrm>
        </p:spPr>
        <p:txBody>
          <a:bodyPr vert="horz" lIns="74295" tIns="37148" rIns="74295" bIns="37148" rtlCol="0" anchor="ctr">
            <a:noAutofit/>
          </a:bodyPr>
          <a:lstStyle/>
          <a:p>
            <a:r>
              <a:rPr lang="en-GB" sz="4000" b="1" dirty="0">
                <a:solidFill>
                  <a:srgbClr val="141760"/>
                </a:solidFill>
                <a:latin typeface="Foco Age UK" panose="020B0504050202020203" pitchFamily="34" charset="0"/>
                <a:cs typeface="Arial" panose="020B0604020202020204" pitchFamily="34" charset="0"/>
              </a:rPr>
              <a:t>Our Services and Activities</a:t>
            </a:r>
          </a:p>
        </p:txBody>
      </p:sp>
      <p:sp>
        <p:nvSpPr>
          <p:cNvPr id="3" name="Content Placeholder 2">
            <a:extLst>
              <a:ext uri="{FF2B5EF4-FFF2-40B4-BE49-F238E27FC236}">
                <a16:creationId xmlns:a16="http://schemas.microsoft.com/office/drawing/2014/main" id="{C28E4DFA-71F0-8C82-A96E-76E0270388A0}"/>
              </a:ext>
            </a:extLst>
          </p:cNvPr>
          <p:cNvSpPr>
            <a:spLocks noGrp="1"/>
          </p:cNvSpPr>
          <p:nvPr>
            <p:ph sz="half" idx="1"/>
          </p:nvPr>
        </p:nvSpPr>
        <p:spPr>
          <a:xfrm>
            <a:off x="5813347" y="1616110"/>
            <a:ext cx="3526066" cy="4033930"/>
          </a:xfrm>
        </p:spPr>
        <p:txBody>
          <a:bodyPr vert="horz" lIns="74295" tIns="37148" rIns="74295" bIns="37148" rtlCol="0" anchor="t">
            <a:noAutofit/>
          </a:bodyPr>
          <a:lstStyle/>
          <a:p>
            <a:pPr marL="0" indent="0">
              <a:spcBef>
                <a:spcPts val="0"/>
              </a:spcBef>
              <a:spcAft>
                <a:spcPts val="488"/>
              </a:spcAft>
              <a:buNone/>
            </a:pPr>
            <a:r>
              <a:rPr lang="en-US" sz="1800" b="1" dirty="0"/>
              <a:t>Memory Care Navigation</a:t>
            </a:r>
            <a:endParaRPr lang="en-US" sz="1800" dirty="0">
              <a:cs typeface="Calibri" panose="020F0502020204030204"/>
            </a:endParaRPr>
          </a:p>
          <a:p>
            <a:pPr marL="0" indent="0">
              <a:spcBef>
                <a:spcPts val="0"/>
              </a:spcBef>
              <a:spcAft>
                <a:spcPts val="488"/>
              </a:spcAft>
              <a:buNone/>
            </a:pPr>
            <a:r>
              <a:rPr lang="en-US" sz="1800" dirty="0"/>
              <a:t>Supports people newly diagnosed with dementia, or who are seeking diagnosis, offering information and advice on living with dementia, connect to others and how to navigate the many support services available.</a:t>
            </a:r>
            <a:endParaRPr lang="en-US" sz="1800" dirty="0">
              <a:cs typeface="Calibri" panose="020F0502020204030204"/>
            </a:endParaRPr>
          </a:p>
          <a:p>
            <a:pPr marL="0" indent="0">
              <a:spcBef>
                <a:spcPts val="0"/>
              </a:spcBef>
              <a:spcAft>
                <a:spcPts val="488"/>
              </a:spcAft>
              <a:buNone/>
            </a:pPr>
            <a:endParaRPr lang="en-US" sz="1800" b="1" dirty="0"/>
          </a:p>
          <a:p>
            <a:pPr marL="0" indent="0">
              <a:spcBef>
                <a:spcPts val="0"/>
              </a:spcBef>
              <a:spcAft>
                <a:spcPts val="488"/>
              </a:spcAft>
              <a:buNone/>
            </a:pPr>
            <a:r>
              <a:rPr lang="en-US" sz="1800" b="1" dirty="0"/>
              <a:t>Memory Meet Ups</a:t>
            </a:r>
            <a:endParaRPr lang="en-US" sz="1800" dirty="0">
              <a:cs typeface="Calibri" panose="020F0502020204030204"/>
            </a:endParaRPr>
          </a:p>
          <a:p>
            <a:pPr marL="0" indent="0">
              <a:spcBef>
                <a:spcPts val="0"/>
              </a:spcBef>
              <a:spcAft>
                <a:spcPts val="488"/>
              </a:spcAft>
              <a:buNone/>
            </a:pPr>
            <a:r>
              <a:rPr lang="en-US" sz="1800" dirty="0"/>
              <a:t>Regular social and activity groups, supporting people with dementia, and their carers in various venues across the borough.</a:t>
            </a:r>
            <a:endParaRPr lang="en-US" sz="1800" dirty="0">
              <a:cs typeface="Calibri" panose="020F0502020204030204"/>
            </a:endParaRPr>
          </a:p>
          <a:p>
            <a:pPr marL="0" indent="0">
              <a:buNone/>
            </a:pPr>
            <a:endParaRPr lang="en-US" sz="1800" dirty="0">
              <a:cs typeface="Calibri" panose="020F0502020204030204"/>
            </a:endParaRPr>
          </a:p>
        </p:txBody>
      </p:sp>
    </p:spTree>
    <p:extLst>
      <p:ext uri="{BB962C8B-B14F-4D97-AF65-F5344CB8AC3E}">
        <p14:creationId xmlns:p14="http://schemas.microsoft.com/office/powerpoint/2010/main" val="431170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4348A-104C-581F-EA24-C795A7DEA5BC}"/>
              </a:ext>
            </a:extLst>
          </p:cNvPr>
          <p:cNvSpPr>
            <a:spLocks noGrp="1"/>
          </p:cNvSpPr>
          <p:nvPr>
            <p:ph type="title"/>
          </p:nvPr>
        </p:nvSpPr>
        <p:spPr>
          <a:xfrm>
            <a:off x="265030" y="233373"/>
            <a:ext cx="6742920" cy="1468435"/>
          </a:xfrm>
        </p:spPr>
        <p:txBody>
          <a:bodyPr vert="horz" lIns="74295" tIns="37148" rIns="74295" bIns="37148" rtlCol="0" anchor="ctr">
            <a:normAutofit/>
          </a:bodyPr>
          <a:lstStyle/>
          <a:p>
            <a:r>
              <a:rPr lang="en-GB" sz="4000" b="1" dirty="0">
                <a:solidFill>
                  <a:srgbClr val="141760"/>
                </a:solidFill>
                <a:latin typeface="Foco Age UK" panose="020B0504050202020203" pitchFamily="34" charset="0"/>
                <a:cs typeface="Arial" panose="020B0604020202020204" pitchFamily="34" charset="0"/>
              </a:rPr>
              <a:t>Our Services and Activities</a:t>
            </a:r>
          </a:p>
        </p:txBody>
      </p:sp>
      <p:sp>
        <p:nvSpPr>
          <p:cNvPr id="3" name="Content Placeholder 2">
            <a:extLst>
              <a:ext uri="{FF2B5EF4-FFF2-40B4-BE49-F238E27FC236}">
                <a16:creationId xmlns:a16="http://schemas.microsoft.com/office/drawing/2014/main" id="{73DA87B5-59F1-FB06-B932-EEC696E4314E}"/>
              </a:ext>
            </a:extLst>
          </p:cNvPr>
          <p:cNvSpPr>
            <a:spLocks noGrp="1"/>
          </p:cNvSpPr>
          <p:nvPr>
            <p:ph sz="half" idx="1"/>
          </p:nvPr>
        </p:nvSpPr>
        <p:spPr>
          <a:xfrm>
            <a:off x="265030" y="1804839"/>
            <a:ext cx="4687970" cy="4057506"/>
          </a:xfrm>
        </p:spPr>
        <p:txBody>
          <a:bodyPr vert="horz" lIns="74295" tIns="37148" rIns="74295" bIns="37148" rtlCol="0" anchor="t">
            <a:noAutofit/>
          </a:bodyPr>
          <a:lstStyle/>
          <a:p>
            <a:pPr marL="0" indent="0">
              <a:spcBef>
                <a:spcPts val="0"/>
              </a:spcBef>
              <a:spcAft>
                <a:spcPts val="488"/>
              </a:spcAft>
              <a:buNone/>
            </a:pPr>
            <a:r>
              <a:rPr lang="en-US" sz="1800" b="1" dirty="0"/>
              <a:t>Social Singing </a:t>
            </a:r>
            <a:endParaRPr lang="en-US" sz="1800" dirty="0">
              <a:cs typeface="Calibri"/>
            </a:endParaRPr>
          </a:p>
          <a:p>
            <a:pPr marL="0" indent="0">
              <a:spcBef>
                <a:spcPts val="0"/>
              </a:spcBef>
              <a:spcAft>
                <a:spcPts val="488"/>
              </a:spcAft>
              <a:buNone/>
            </a:pPr>
            <a:r>
              <a:rPr lang="en-US" sz="1800" dirty="0"/>
              <a:t>Monthly singing session for all – dementia friendly activity. </a:t>
            </a:r>
            <a:endParaRPr lang="en-US" sz="1800" dirty="0">
              <a:cs typeface="Calibri" panose="020F0502020204030204"/>
            </a:endParaRPr>
          </a:p>
          <a:p>
            <a:pPr marL="0" indent="0">
              <a:spcBef>
                <a:spcPts val="0"/>
              </a:spcBef>
              <a:spcAft>
                <a:spcPts val="488"/>
              </a:spcAft>
              <a:buNone/>
            </a:pPr>
            <a:endParaRPr lang="en-US" sz="1800" dirty="0"/>
          </a:p>
          <a:p>
            <a:pPr marL="0" indent="0">
              <a:spcBef>
                <a:spcPts val="0"/>
              </a:spcBef>
              <a:spcAft>
                <a:spcPts val="488"/>
              </a:spcAft>
              <a:buNone/>
            </a:pPr>
            <a:r>
              <a:rPr lang="en-US" sz="1800" b="1" dirty="0"/>
              <a:t>Art Journalling sessions</a:t>
            </a:r>
            <a:endParaRPr lang="en-US" sz="1800" b="1" dirty="0">
              <a:cs typeface="Calibri" panose="020F0502020204030204"/>
            </a:endParaRPr>
          </a:p>
          <a:p>
            <a:pPr marL="0" indent="0">
              <a:spcBef>
                <a:spcPts val="0"/>
              </a:spcBef>
              <a:spcAft>
                <a:spcPts val="488"/>
              </a:spcAft>
              <a:buNone/>
            </a:pPr>
            <a:r>
              <a:rPr lang="en-US" sz="1800" dirty="0"/>
              <a:t>Art Journalling Session monthly at Southgate Library. </a:t>
            </a:r>
          </a:p>
          <a:p>
            <a:pPr marL="0" indent="0">
              <a:spcBef>
                <a:spcPts val="0"/>
              </a:spcBef>
              <a:spcAft>
                <a:spcPts val="488"/>
              </a:spcAft>
              <a:buNone/>
            </a:pPr>
            <a:r>
              <a:rPr lang="en-US" sz="1800" dirty="0"/>
              <a:t> </a:t>
            </a:r>
          </a:p>
          <a:p>
            <a:pPr marL="0" indent="0">
              <a:spcBef>
                <a:spcPts val="0"/>
              </a:spcBef>
              <a:spcAft>
                <a:spcPts val="488"/>
              </a:spcAft>
              <a:buNone/>
            </a:pPr>
            <a:r>
              <a:rPr lang="en-US" sz="1800" b="1" dirty="0"/>
              <a:t>Movement as Medicine  </a:t>
            </a:r>
            <a:endParaRPr lang="en-US" sz="1800" b="1" dirty="0">
              <a:cs typeface="Calibri" panose="020F0502020204030204"/>
            </a:endParaRPr>
          </a:p>
          <a:p>
            <a:pPr marL="0" indent="0">
              <a:spcBef>
                <a:spcPts val="0"/>
              </a:spcBef>
              <a:spcAft>
                <a:spcPts val="488"/>
              </a:spcAft>
              <a:buNone/>
            </a:pPr>
            <a:r>
              <a:rPr lang="en-US" sz="1800" dirty="0"/>
              <a:t>A 6 -week programme FREE beginners' course for all. Delivered quarterly at MSK Hub, Forest Road. </a:t>
            </a:r>
            <a:endParaRPr lang="en-US" sz="1800" dirty="0">
              <a:cs typeface="Calibri" panose="020F0502020204030204"/>
            </a:endParaRPr>
          </a:p>
          <a:p>
            <a:pPr>
              <a:spcBef>
                <a:spcPts val="0"/>
              </a:spcBef>
              <a:spcAft>
                <a:spcPts val="488"/>
              </a:spcAft>
            </a:pPr>
            <a:endParaRPr lang="en-US" sz="1800" dirty="0"/>
          </a:p>
          <a:p>
            <a:endParaRPr lang="en-US" sz="1800" dirty="0"/>
          </a:p>
        </p:txBody>
      </p:sp>
      <p:pic>
        <p:nvPicPr>
          <p:cNvPr id="13" name="Picture 13" descr="IMG-20211101-WA0005.jpg">
            <a:extLst>
              <a:ext uri="{FF2B5EF4-FFF2-40B4-BE49-F238E27FC236}">
                <a16:creationId xmlns:a16="http://schemas.microsoft.com/office/drawing/2014/main" id="{435CE911-5B46-78B4-54C3-17FB0218ECE4}"/>
              </a:ext>
            </a:extLst>
          </p:cNvPr>
          <p:cNvPicPr>
            <a:picLocks noGrp="1" noChangeAspect="1"/>
          </p:cNvPicPr>
          <p:nvPr>
            <p:ph sz="half" idx="2"/>
          </p:nvPr>
        </p:nvPicPr>
        <p:blipFill rotWithShape="1">
          <a:blip r:embed="rId2"/>
          <a:srcRect t="933" b="12808"/>
          <a:stretch/>
        </p:blipFill>
        <p:spPr>
          <a:xfrm>
            <a:off x="5352245" y="1720228"/>
            <a:ext cx="3817513" cy="4390645"/>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31897143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8A43F-77A8-D42A-09AB-92B096826443}"/>
              </a:ext>
            </a:extLst>
          </p:cNvPr>
          <p:cNvSpPr>
            <a:spLocks noGrp="1"/>
          </p:cNvSpPr>
          <p:nvPr>
            <p:ph type="title"/>
          </p:nvPr>
        </p:nvSpPr>
        <p:spPr>
          <a:xfrm>
            <a:off x="120321" y="892877"/>
            <a:ext cx="7117606" cy="609758"/>
          </a:xfrm>
        </p:spPr>
        <p:txBody>
          <a:bodyPr vert="horz" lIns="74295" tIns="37148" rIns="74295" bIns="37148" rtlCol="0" anchor="ctr">
            <a:normAutofit fontScale="90000"/>
          </a:bodyPr>
          <a:lstStyle/>
          <a:p>
            <a:r>
              <a:rPr lang="en-GB" sz="4400" b="1" dirty="0">
                <a:solidFill>
                  <a:srgbClr val="141760"/>
                </a:solidFill>
                <a:latin typeface="Foco Age UK" panose="020B0504050202020203" pitchFamily="34" charset="0"/>
                <a:cs typeface="Arial" panose="020B0604020202020204" pitchFamily="34" charset="0"/>
              </a:rPr>
              <a:t>Our Services and Activities</a:t>
            </a:r>
            <a:br>
              <a:rPr lang="en-GB" sz="4400" b="1" dirty="0">
                <a:solidFill>
                  <a:srgbClr val="141760"/>
                </a:solidFill>
                <a:latin typeface="Foco Age UK" panose="020B0504050202020203" pitchFamily="34" charset="0"/>
                <a:cs typeface="Arial" panose="020B0604020202020204" pitchFamily="34" charset="0"/>
              </a:rPr>
            </a:br>
            <a:endParaRPr lang="en-US" dirty="0"/>
          </a:p>
        </p:txBody>
      </p:sp>
      <p:sp>
        <p:nvSpPr>
          <p:cNvPr id="4" name="Content Placeholder 3">
            <a:extLst>
              <a:ext uri="{FF2B5EF4-FFF2-40B4-BE49-F238E27FC236}">
                <a16:creationId xmlns:a16="http://schemas.microsoft.com/office/drawing/2014/main" id="{AEB55D94-529A-C3E5-195E-30E52A01630D}"/>
              </a:ext>
            </a:extLst>
          </p:cNvPr>
          <p:cNvSpPr>
            <a:spLocks noGrp="1"/>
          </p:cNvSpPr>
          <p:nvPr>
            <p:ph sz="half" idx="2"/>
          </p:nvPr>
        </p:nvSpPr>
        <p:spPr>
          <a:xfrm>
            <a:off x="120320" y="1390319"/>
            <a:ext cx="5550266" cy="4820438"/>
          </a:xfrm>
        </p:spPr>
        <p:txBody>
          <a:bodyPr vert="horz" lIns="74295" tIns="37148" rIns="74295" bIns="37148" rtlCol="0" anchor="t">
            <a:noAutofit/>
          </a:bodyPr>
          <a:lstStyle/>
          <a:p>
            <a:pPr marL="0" indent="0">
              <a:spcBef>
                <a:spcPts val="0"/>
              </a:spcBef>
              <a:spcAft>
                <a:spcPts val="488"/>
              </a:spcAft>
              <a:buNone/>
            </a:pPr>
            <a:r>
              <a:rPr lang="en-US" sz="1950" b="1" dirty="0">
                <a:cs typeface="Calibri" panose="020F0502020204030204"/>
              </a:rPr>
              <a:t>Men’s Sheds </a:t>
            </a:r>
            <a:endParaRPr lang="en-US" sz="1950" dirty="0">
              <a:cs typeface="Calibri" panose="020F0502020204030204"/>
            </a:endParaRPr>
          </a:p>
          <a:p>
            <a:pPr marL="0" indent="0">
              <a:spcBef>
                <a:spcPts val="0"/>
              </a:spcBef>
              <a:spcAft>
                <a:spcPts val="488"/>
              </a:spcAft>
              <a:buNone/>
            </a:pPr>
            <a:r>
              <a:rPr lang="en-US" sz="1950" dirty="0"/>
              <a:t>Our 1</a:t>
            </a:r>
            <a:r>
              <a:rPr lang="en-US" sz="1950" baseline="30000" dirty="0"/>
              <a:t>st</a:t>
            </a:r>
            <a:r>
              <a:rPr lang="en-US" sz="1950" dirty="0"/>
              <a:t> shed is based in John Jackson Library and is open Tuesdays and Thursdays. We offer group creative activities, encourage people to make new friendships, and learn new creative skills.</a:t>
            </a:r>
            <a:endParaRPr lang="en-US" sz="1950" dirty="0">
              <a:cs typeface="Calibri" panose="020F0502020204030204"/>
            </a:endParaRPr>
          </a:p>
          <a:p>
            <a:pPr marL="0" indent="0">
              <a:spcBef>
                <a:spcPts val="0"/>
              </a:spcBef>
              <a:spcAft>
                <a:spcPts val="488"/>
              </a:spcAft>
              <a:buNone/>
            </a:pPr>
            <a:endParaRPr lang="en-US" sz="1950" dirty="0"/>
          </a:p>
          <a:p>
            <a:pPr marL="0" indent="0">
              <a:spcBef>
                <a:spcPts val="0"/>
              </a:spcBef>
              <a:spcAft>
                <a:spcPts val="488"/>
              </a:spcAft>
              <a:buNone/>
            </a:pPr>
            <a:r>
              <a:rPr lang="en-US" sz="1950" b="1" dirty="0"/>
              <a:t>Veterans’ Support Service</a:t>
            </a:r>
            <a:endParaRPr lang="en-US" sz="1950" dirty="0">
              <a:cs typeface="Calibri" panose="020F0502020204030204"/>
            </a:endParaRPr>
          </a:p>
          <a:p>
            <a:pPr marL="0" indent="0">
              <a:spcBef>
                <a:spcPts val="0"/>
              </a:spcBef>
              <a:spcAft>
                <a:spcPts val="488"/>
              </a:spcAft>
              <a:buNone/>
            </a:pPr>
            <a:r>
              <a:rPr lang="en-US" sz="1950" dirty="0"/>
              <a:t>Supports anyone who has served in the Armed Forces or National Service and their families, through social events, making connections with others, as well as information and advice and much more. </a:t>
            </a:r>
            <a:endParaRPr lang="en-US" sz="1950" dirty="0">
              <a:cs typeface="Calibri" panose="020F0502020204030204"/>
            </a:endParaRPr>
          </a:p>
          <a:p>
            <a:pPr marL="0" indent="0">
              <a:buNone/>
            </a:pPr>
            <a:r>
              <a:rPr lang="en-US" sz="1950" b="1" dirty="0"/>
              <a:t>Cycling Project</a:t>
            </a:r>
            <a:endParaRPr lang="en-US" sz="1950" b="1" dirty="0">
              <a:cs typeface="Calibri" panose="020F0502020204030204"/>
            </a:endParaRPr>
          </a:p>
          <a:p>
            <a:pPr marL="0" indent="0">
              <a:buNone/>
            </a:pPr>
            <a:r>
              <a:rPr lang="en-US" sz="1950" dirty="0"/>
              <a:t>Suitable for all, every week in Bush Hill Park teaching people to learn to ride accessible bikes. Runs summer time only - restarts June 2024.</a:t>
            </a:r>
            <a:endParaRPr lang="en-US" sz="1950" dirty="0">
              <a:cs typeface="Calibri" panose="020F0502020204030204"/>
            </a:endParaRPr>
          </a:p>
        </p:txBody>
      </p:sp>
      <p:pic>
        <p:nvPicPr>
          <p:cNvPr id="5" name="Picture 5" descr="A picture containing person, indoor, person, working&#10;&#10;Description automatically generated">
            <a:extLst>
              <a:ext uri="{FF2B5EF4-FFF2-40B4-BE49-F238E27FC236}">
                <a16:creationId xmlns:a16="http://schemas.microsoft.com/office/drawing/2014/main" id="{88EC3148-4B49-8B24-8D59-D7AF0A313AF0}"/>
              </a:ext>
            </a:extLst>
          </p:cNvPr>
          <p:cNvPicPr>
            <a:picLocks noGrp="1" noChangeAspect="1"/>
          </p:cNvPicPr>
          <p:nvPr>
            <p:ph sz="half" idx="1"/>
          </p:nvPr>
        </p:nvPicPr>
        <p:blipFill rotWithShape="1">
          <a:blip r:embed="rId2"/>
          <a:srcRect l="18744" r="14589"/>
          <a:stretch/>
        </p:blipFill>
        <p:spPr>
          <a:xfrm>
            <a:off x="5553436" y="1609679"/>
            <a:ext cx="4161819" cy="4161819"/>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Tree>
    <p:extLst>
      <p:ext uri="{BB962C8B-B14F-4D97-AF65-F5344CB8AC3E}">
        <p14:creationId xmlns:p14="http://schemas.microsoft.com/office/powerpoint/2010/main" val="2687700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person, indoor, wall, ceiling&#10;&#10;Description automatically generated">
            <a:extLst>
              <a:ext uri="{FF2B5EF4-FFF2-40B4-BE49-F238E27FC236}">
                <a16:creationId xmlns:a16="http://schemas.microsoft.com/office/drawing/2014/main" id="{C6B6CA54-E396-0534-3E8D-B9CF5E4F3ED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89877" y="1605181"/>
            <a:ext cx="4242839" cy="2829137"/>
          </a:xfrm>
          <a:prstGeom prst="rect">
            <a:avLst/>
          </a:prstGeom>
        </p:spPr>
      </p:pic>
      <p:sp>
        <p:nvSpPr>
          <p:cNvPr id="4" name="TextBox 3">
            <a:extLst>
              <a:ext uri="{FF2B5EF4-FFF2-40B4-BE49-F238E27FC236}">
                <a16:creationId xmlns:a16="http://schemas.microsoft.com/office/drawing/2014/main" id="{AD9934D7-DB74-7D42-52D0-EFB0E1DCA84D}"/>
              </a:ext>
            </a:extLst>
          </p:cNvPr>
          <p:cNvSpPr txBox="1"/>
          <p:nvPr/>
        </p:nvSpPr>
        <p:spPr>
          <a:xfrm>
            <a:off x="536303" y="1265794"/>
            <a:ext cx="3934268" cy="4893647"/>
          </a:xfrm>
          <a:prstGeom prst="rect">
            <a:avLst/>
          </a:prstGeom>
          <a:noFill/>
          <a:ln>
            <a:noFill/>
          </a:ln>
        </p:spPr>
        <p:txBody>
          <a:bodyPr wrap="square" rtlCol="0">
            <a:spAutoFit/>
          </a:bodyPr>
          <a:lstStyle/>
          <a:p>
            <a:r>
              <a:rPr lang="en-GB" b="1" dirty="0">
                <a:solidFill>
                  <a:srgbClr val="141760"/>
                </a:solidFill>
                <a:latin typeface="Foco Age UK" panose="020B0504050202020203" pitchFamily="34" charset="0"/>
                <a:cs typeface="Arial" panose="020B0604020202020204" pitchFamily="34" charset="0"/>
              </a:rPr>
              <a:t>Fit for Life</a:t>
            </a:r>
          </a:p>
          <a:p>
            <a:endParaRPr lang="en-GB" sz="600" dirty="0">
              <a:solidFill>
                <a:srgbClr val="141760"/>
              </a:solidFill>
              <a:latin typeface="Foco Age UK" panose="020B0504050202020203" pitchFamily="34" charset="0"/>
              <a:cs typeface="Arial" panose="020B0604020202020204" pitchFamily="34" charset="0"/>
            </a:endParaRPr>
          </a:p>
          <a:p>
            <a:r>
              <a:rPr lang="en-GB" b="0" i="0" dirty="0">
                <a:solidFill>
                  <a:srgbClr val="000000"/>
                </a:solidFill>
                <a:effectLst/>
                <a:latin typeface="Calibri" panose="020F0502020204030204" pitchFamily="34" charset="0"/>
              </a:rPr>
              <a:t>Our Fit for Life project has been running for nearly 20 years in the borough. It provides a wide variety of exercise classes, activities and walks at a range of community venues across the borough. </a:t>
            </a:r>
          </a:p>
          <a:p>
            <a:endParaRPr lang="en-GB" dirty="0">
              <a:solidFill>
                <a:srgbClr val="000000"/>
              </a:solidFill>
              <a:latin typeface="Calibri" panose="020F0502020204030204" pitchFamily="34" charset="0"/>
            </a:endParaRPr>
          </a:p>
          <a:p>
            <a:r>
              <a:rPr lang="en-GB" b="0" i="0" dirty="0">
                <a:solidFill>
                  <a:srgbClr val="000000"/>
                </a:solidFill>
                <a:effectLst/>
                <a:latin typeface="Calibri" panose="020F0502020204030204" pitchFamily="34" charset="0"/>
              </a:rPr>
              <a:t>Our classes are suitable for all, from gentle exercise to Zumba, and challenging country park walks. </a:t>
            </a:r>
          </a:p>
          <a:p>
            <a:endParaRPr lang="en-GB" dirty="0">
              <a:solidFill>
                <a:srgbClr val="000000"/>
              </a:solidFill>
              <a:latin typeface="Calibri" panose="020F0502020204030204" pitchFamily="34" charset="0"/>
            </a:endParaRPr>
          </a:p>
          <a:p>
            <a:r>
              <a:rPr lang="en-GB" sz="1800" dirty="0">
                <a:effectLst/>
                <a:latin typeface="Calibri" panose="020F0502020204030204" pitchFamily="34" charset="0"/>
                <a:ea typeface="Calibri" panose="020F0502020204030204" pitchFamily="34" charset="0"/>
              </a:rPr>
              <a:t>Classes are fun, friendly and welcoming, and some provide the opportunity for refreshments and socialising after the class. </a:t>
            </a:r>
          </a:p>
          <a:p>
            <a:endParaRPr lang="en-GB" b="0" i="0" dirty="0">
              <a:solidFill>
                <a:srgbClr val="000000"/>
              </a:solidFill>
              <a:effectLst/>
              <a:latin typeface="Calibri" panose="020F0502020204030204" pitchFamily="34" charset="0"/>
            </a:endParaRPr>
          </a:p>
        </p:txBody>
      </p:sp>
      <p:sp>
        <p:nvSpPr>
          <p:cNvPr id="7" name="TextBox 6">
            <a:extLst>
              <a:ext uri="{FF2B5EF4-FFF2-40B4-BE49-F238E27FC236}">
                <a16:creationId xmlns:a16="http://schemas.microsoft.com/office/drawing/2014/main" id="{2DD727F9-7079-24D9-2767-DD0D3CAA9C4D}"/>
              </a:ext>
            </a:extLst>
          </p:cNvPr>
          <p:cNvSpPr txBox="1"/>
          <p:nvPr/>
        </p:nvSpPr>
        <p:spPr>
          <a:xfrm>
            <a:off x="601980" y="266609"/>
            <a:ext cx="7020098" cy="707886"/>
          </a:xfrm>
          <a:prstGeom prst="rect">
            <a:avLst/>
          </a:prstGeom>
          <a:noFill/>
          <a:ln>
            <a:noFill/>
          </a:ln>
        </p:spPr>
        <p:txBody>
          <a:bodyPr wrap="square" rtlCol="0">
            <a:spAutoFit/>
          </a:bodyPr>
          <a:lstStyle/>
          <a:p>
            <a:r>
              <a:rPr lang="en-GB" sz="4000" b="1" dirty="0">
                <a:solidFill>
                  <a:srgbClr val="141760"/>
                </a:solidFill>
                <a:latin typeface="Foco Age UK" panose="020B0504050202020203" pitchFamily="34" charset="0"/>
                <a:cs typeface="Arial" panose="020B0604020202020204" pitchFamily="34" charset="0"/>
              </a:rPr>
              <a:t>Our Services and Activities</a:t>
            </a:r>
          </a:p>
        </p:txBody>
      </p:sp>
      <p:sp>
        <p:nvSpPr>
          <p:cNvPr id="8" name="TextBox 7">
            <a:extLst>
              <a:ext uri="{FF2B5EF4-FFF2-40B4-BE49-F238E27FC236}">
                <a16:creationId xmlns:a16="http://schemas.microsoft.com/office/drawing/2014/main" id="{C2F949AF-EC30-7AED-0714-F196B1E125DF}"/>
              </a:ext>
            </a:extLst>
          </p:cNvPr>
          <p:cNvSpPr txBox="1"/>
          <p:nvPr/>
        </p:nvSpPr>
        <p:spPr>
          <a:xfrm>
            <a:off x="4953000" y="3989617"/>
            <a:ext cx="3751580" cy="1908215"/>
          </a:xfrm>
          <a:prstGeom prst="rect">
            <a:avLst/>
          </a:prstGeom>
          <a:solidFill>
            <a:srgbClr val="55225D"/>
          </a:solidFill>
          <a:ln>
            <a:noFill/>
          </a:ln>
        </p:spPr>
        <p:txBody>
          <a:bodyPr wrap="square" rtlCol="0">
            <a:spAutoFit/>
          </a:bodyPr>
          <a:lstStyle/>
          <a:p>
            <a:r>
              <a:rPr lang="en-GB" sz="1700" b="1" dirty="0">
                <a:solidFill>
                  <a:schemeClr val="bg1"/>
                </a:solidFill>
                <a:latin typeface="Foco Age UK" panose="020B0504050202020203" pitchFamily="34" charset="0"/>
                <a:cs typeface="Arial" panose="020B0604020202020204" pitchFamily="34" charset="0"/>
              </a:rPr>
              <a:t>“Thank you to all at Age UK Enfield for encouraging us to keep fit.  Walks are so important for us all - not only the physical benefits but on the social side for our mental health.”</a:t>
            </a:r>
          </a:p>
          <a:p>
            <a:endParaRPr lang="en-GB" sz="1700" b="1" dirty="0">
              <a:solidFill>
                <a:schemeClr val="bg1"/>
              </a:solidFill>
              <a:latin typeface="Foco Age UK" panose="020B0504050202020203" pitchFamily="34" charset="0"/>
              <a:cs typeface="Arial" panose="020B0604020202020204" pitchFamily="34" charset="0"/>
            </a:endParaRPr>
          </a:p>
          <a:p>
            <a:pPr algn="r"/>
            <a:r>
              <a:rPr lang="en-GB" sz="1600" dirty="0">
                <a:solidFill>
                  <a:schemeClr val="bg1"/>
                </a:solidFill>
                <a:latin typeface="Foco Age UK" panose="020B0504050202020203" pitchFamily="34" charset="0"/>
                <a:cs typeface="Arial" panose="020B0604020202020204" pitchFamily="34" charset="0"/>
              </a:rPr>
              <a:t>Mrs A, Fit for Life Walk Participant</a:t>
            </a:r>
          </a:p>
        </p:txBody>
      </p:sp>
    </p:spTree>
    <p:extLst>
      <p:ext uri="{BB962C8B-B14F-4D97-AF65-F5344CB8AC3E}">
        <p14:creationId xmlns:p14="http://schemas.microsoft.com/office/powerpoint/2010/main" val="10700644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23912-90B8-6FE4-81A7-5DD6EEA86E31}"/>
              </a:ext>
            </a:extLst>
          </p:cNvPr>
          <p:cNvSpPr>
            <a:spLocks noGrp="1"/>
          </p:cNvSpPr>
          <p:nvPr>
            <p:ph type="title"/>
          </p:nvPr>
        </p:nvSpPr>
        <p:spPr>
          <a:xfrm>
            <a:off x="512635" y="1163003"/>
            <a:ext cx="3915347" cy="1203579"/>
          </a:xfrm>
        </p:spPr>
        <p:txBody>
          <a:bodyPr vert="horz" lIns="74295" tIns="37148" rIns="74295" bIns="37148" rtlCol="0" anchor="b">
            <a:normAutofit fontScale="90000"/>
          </a:bodyPr>
          <a:lstStyle/>
          <a:p>
            <a:r>
              <a:rPr lang="en-GB" b="1" dirty="0">
                <a:solidFill>
                  <a:srgbClr val="141760"/>
                </a:solidFill>
                <a:latin typeface="Foco Age UK" panose="020B0504050202020203" pitchFamily="34" charset="0"/>
                <a:cs typeface="Arial" panose="020B0604020202020204" pitchFamily="34" charset="0"/>
              </a:rPr>
              <a:t>The Nest Community Hub</a:t>
            </a:r>
            <a:endParaRPr lang="en-US" sz="4063" b="1" dirty="0"/>
          </a:p>
        </p:txBody>
      </p:sp>
      <p:sp>
        <p:nvSpPr>
          <p:cNvPr id="3" name="Content Placeholder 2">
            <a:extLst>
              <a:ext uri="{FF2B5EF4-FFF2-40B4-BE49-F238E27FC236}">
                <a16:creationId xmlns:a16="http://schemas.microsoft.com/office/drawing/2014/main" id="{4C07BA71-D1C1-7D6B-2204-8D8C97059B7C}"/>
              </a:ext>
            </a:extLst>
          </p:cNvPr>
          <p:cNvSpPr>
            <a:spLocks noGrp="1"/>
          </p:cNvSpPr>
          <p:nvPr>
            <p:ph sz="half" idx="1"/>
          </p:nvPr>
        </p:nvSpPr>
        <p:spPr>
          <a:xfrm>
            <a:off x="524317" y="2804922"/>
            <a:ext cx="4277477" cy="3022825"/>
          </a:xfrm>
        </p:spPr>
        <p:txBody>
          <a:bodyPr vert="horz" lIns="74295" tIns="37148" rIns="74295" bIns="37148" rtlCol="0" anchor="t">
            <a:normAutofit/>
          </a:bodyPr>
          <a:lstStyle/>
          <a:p>
            <a:pPr marL="0" indent="0">
              <a:spcBef>
                <a:spcPts val="0"/>
              </a:spcBef>
              <a:spcAft>
                <a:spcPts val="488"/>
              </a:spcAft>
              <a:buNone/>
            </a:pPr>
            <a:r>
              <a:rPr lang="en-US" sz="1950" b="1" dirty="0"/>
              <a:t>Breakfast Club is</a:t>
            </a:r>
            <a:r>
              <a:rPr lang="en-US" sz="1950" dirty="0"/>
              <a:t> a weekly session with a nutritious free home cooked breakfast for all residents over 50. Members enjoy games, talks and information from visiting professionals.</a:t>
            </a:r>
          </a:p>
          <a:p>
            <a:pPr marL="0" indent="0">
              <a:spcBef>
                <a:spcPts val="0"/>
              </a:spcBef>
              <a:spcAft>
                <a:spcPts val="488"/>
              </a:spcAft>
              <a:buNone/>
            </a:pPr>
            <a:r>
              <a:rPr lang="en-US" sz="1950" dirty="0"/>
              <a:t>We’re funded until July 2024.</a:t>
            </a:r>
            <a:endParaRPr lang="en-US" sz="1950" dirty="0">
              <a:cs typeface="Calibri"/>
            </a:endParaRPr>
          </a:p>
          <a:p>
            <a:endParaRPr lang="en-US" dirty="0">
              <a:cs typeface="Calibri"/>
            </a:endParaRPr>
          </a:p>
        </p:txBody>
      </p:sp>
      <p:pic>
        <p:nvPicPr>
          <p:cNvPr id="5" name="Picture 5" descr="Diagram&#10;&#10;Description automatically generated">
            <a:extLst>
              <a:ext uri="{FF2B5EF4-FFF2-40B4-BE49-F238E27FC236}">
                <a16:creationId xmlns:a16="http://schemas.microsoft.com/office/drawing/2014/main" id="{393F35DC-2E59-8B48-A75E-7521678367A8}"/>
              </a:ext>
            </a:extLst>
          </p:cNvPr>
          <p:cNvPicPr>
            <a:picLocks noGrp="1" noChangeAspect="1"/>
          </p:cNvPicPr>
          <p:nvPr>
            <p:ph sz="half" idx="2"/>
          </p:nvPr>
        </p:nvPicPr>
        <p:blipFill>
          <a:blip r:embed="rId2"/>
          <a:stretch>
            <a:fillRect/>
          </a:stretch>
        </p:blipFill>
        <p:spPr>
          <a:xfrm>
            <a:off x="4953000" y="1534366"/>
            <a:ext cx="4256988" cy="4277371"/>
          </a:xfrm>
          <a:prstGeom prst="rect">
            <a:avLst/>
          </a:prstGeom>
        </p:spPr>
      </p:pic>
    </p:spTree>
    <p:extLst>
      <p:ext uri="{BB962C8B-B14F-4D97-AF65-F5344CB8AC3E}">
        <p14:creationId xmlns:p14="http://schemas.microsoft.com/office/powerpoint/2010/main" val="16619324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AC85DC62-E032-0344-A2B2-21A39368C446}"/>
              </a:ext>
            </a:extLst>
          </p:cNvPr>
          <p:cNvSpPr txBox="1"/>
          <p:nvPr/>
        </p:nvSpPr>
        <p:spPr>
          <a:xfrm>
            <a:off x="630382" y="360950"/>
            <a:ext cx="5511800" cy="1323439"/>
          </a:xfrm>
          <a:prstGeom prst="rect">
            <a:avLst/>
          </a:prstGeom>
          <a:noFill/>
          <a:ln>
            <a:noFill/>
          </a:ln>
        </p:spPr>
        <p:txBody>
          <a:bodyPr wrap="square" rtlCol="0">
            <a:spAutoFit/>
          </a:bodyPr>
          <a:lstStyle/>
          <a:p>
            <a:r>
              <a:rPr lang="en-GB" sz="4000" b="1" dirty="0">
                <a:solidFill>
                  <a:srgbClr val="141760"/>
                </a:solidFill>
                <a:latin typeface="Foco Age UK" panose="020B0504050202020203" pitchFamily="34" charset="0"/>
                <a:cs typeface="Arial" panose="020B0604020202020204" pitchFamily="34" charset="0"/>
              </a:rPr>
              <a:t>Section 2 </a:t>
            </a:r>
          </a:p>
          <a:p>
            <a:r>
              <a:rPr lang="en-GB" sz="4000" b="1" dirty="0">
                <a:solidFill>
                  <a:srgbClr val="141760"/>
                </a:solidFill>
                <a:latin typeface="Foco Age UK" panose="020B0504050202020203" pitchFamily="34" charset="0"/>
                <a:cs typeface="Arial" panose="020B0604020202020204" pitchFamily="34" charset="0"/>
              </a:rPr>
              <a:t>Our Strategic Approach</a:t>
            </a:r>
          </a:p>
        </p:txBody>
      </p:sp>
      <p:pic>
        <p:nvPicPr>
          <p:cNvPr id="3" name="Picture 2">
            <a:extLst>
              <a:ext uri="{FF2B5EF4-FFF2-40B4-BE49-F238E27FC236}">
                <a16:creationId xmlns:a16="http://schemas.microsoft.com/office/drawing/2014/main" id="{EE35541E-D85D-854D-83D2-3C0FFD1C7385}"/>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346975" y="1873405"/>
            <a:ext cx="7185750" cy="4460488"/>
          </a:xfrm>
          <a:prstGeom prst="rect">
            <a:avLst/>
          </a:prstGeom>
        </p:spPr>
      </p:pic>
    </p:spTree>
    <p:extLst>
      <p:ext uri="{BB962C8B-B14F-4D97-AF65-F5344CB8AC3E}">
        <p14:creationId xmlns:p14="http://schemas.microsoft.com/office/powerpoint/2010/main" val="16461538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D9934D7-DB74-7D42-52D0-EFB0E1DCA84D}"/>
              </a:ext>
            </a:extLst>
          </p:cNvPr>
          <p:cNvSpPr txBox="1"/>
          <p:nvPr/>
        </p:nvSpPr>
        <p:spPr>
          <a:xfrm>
            <a:off x="630382" y="1344815"/>
            <a:ext cx="4119994" cy="4708981"/>
          </a:xfrm>
          <a:prstGeom prst="rect">
            <a:avLst/>
          </a:prstGeom>
          <a:noFill/>
          <a:ln>
            <a:noFill/>
          </a:ln>
        </p:spPr>
        <p:txBody>
          <a:bodyPr wrap="square" rtlCol="0">
            <a:spAutoFit/>
          </a:bodyPr>
          <a:lstStyle/>
          <a:p>
            <a:r>
              <a:rPr lang="en-GB" sz="1500" dirty="0">
                <a:latin typeface="Foco Age UK" panose="020B0504050202020203" pitchFamily="34" charset="0"/>
              </a:rPr>
              <a:t>This plan sets out Age UK Enfield’s priorities for 2022-2025. </a:t>
            </a:r>
          </a:p>
          <a:p>
            <a:endParaRPr lang="en-GB" sz="1500" dirty="0">
              <a:latin typeface="Foco Age UK" panose="020B0504050202020203" pitchFamily="34" charset="0"/>
            </a:endParaRPr>
          </a:p>
          <a:p>
            <a:r>
              <a:rPr lang="en-GB" sz="1500" dirty="0">
                <a:latin typeface="Foco Age UK" panose="020B0504050202020203" pitchFamily="34" charset="0"/>
              </a:rPr>
              <a:t>Our previous strategic plan, which ran from 2018, served us well. We are proud of our achievements: the support we gave to older people throughout the lockdowns, the local partnerships we have developed and strengthened, the new services and activities we have launched, and the improvement to our overall financial position. In 2021, we were delighted to receive two Great British Care Awards recognising the dedication, skill and care of our staff and volunteers.</a:t>
            </a:r>
          </a:p>
          <a:p>
            <a:endParaRPr lang="en-GB" sz="1500" dirty="0">
              <a:latin typeface="Foco Age UK" panose="020B0504050202020203" pitchFamily="34" charset="0"/>
            </a:endParaRPr>
          </a:p>
          <a:p>
            <a:r>
              <a:rPr lang="en-GB" sz="1500" dirty="0">
                <a:latin typeface="Foco Age UK" panose="020B0504050202020203" pitchFamily="34" charset="0"/>
              </a:rPr>
              <a:t>The world is a very different place today than it was in 2018. The global pandemic, cost of living crisis, changes to health and social care, and increased demand for our services locally have led us to take a fresh look at the services and activities we provide in Enfield.</a:t>
            </a:r>
          </a:p>
        </p:txBody>
      </p:sp>
      <p:sp>
        <p:nvSpPr>
          <p:cNvPr id="5" name="TextBox 4">
            <a:extLst>
              <a:ext uri="{FF2B5EF4-FFF2-40B4-BE49-F238E27FC236}">
                <a16:creationId xmlns:a16="http://schemas.microsoft.com/office/drawing/2014/main" id="{A7CC5FB9-4F84-A4EB-A154-A9CF53A5E8D3}"/>
              </a:ext>
            </a:extLst>
          </p:cNvPr>
          <p:cNvSpPr txBox="1"/>
          <p:nvPr/>
        </p:nvSpPr>
        <p:spPr>
          <a:xfrm>
            <a:off x="5155626" y="1344815"/>
            <a:ext cx="4119993" cy="4478149"/>
          </a:xfrm>
          <a:prstGeom prst="rect">
            <a:avLst/>
          </a:prstGeom>
          <a:noFill/>
          <a:ln>
            <a:noFill/>
          </a:ln>
        </p:spPr>
        <p:txBody>
          <a:bodyPr wrap="square" rtlCol="0">
            <a:spAutoFit/>
          </a:bodyPr>
          <a:lstStyle/>
          <a:p>
            <a:r>
              <a:rPr lang="en-GB" sz="1500" dirty="0">
                <a:latin typeface="Foco Age UK" panose="020B0504050202020203" pitchFamily="34" charset="0"/>
              </a:rPr>
              <a:t>Throughout 2021, we consulted widely with clients, staff, and volunteers. We listened carefully to what they said was important to them, where they felt we should build, and where they believed we could improve. We did this both formally, through surveys and independently-run workshops,  and informally, through our regular groups and activities. </a:t>
            </a:r>
          </a:p>
          <a:p>
            <a:endParaRPr lang="en-GB" sz="1500" dirty="0">
              <a:latin typeface="Foco Age UK" panose="020B0504050202020203" pitchFamily="34" charset="0"/>
              <a:cs typeface="Arial" panose="020B0604020202020204" pitchFamily="34" charset="0"/>
            </a:endParaRPr>
          </a:p>
          <a:p>
            <a:r>
              <a:rPr lang="en-GB" sz="1500" dirty="0">
                <a:latin typeface="Foco Age UK" panose="020B0504050202020203" pitchFamily="34" charset="0"/>
                <a:cs typeface="Arial" panose="020B0604020202020204" pitchFamily="34" charset="0"/>
              </a:rPr>
              <a:t>We pulled together all we heard into six priorities, which are set out in this plan. Within each of these priority areas, we identified several key objectives which we aspire to achieve over the coming three years.</a:t>
            </a:r>
          </a:p>
          <a:p>
            <a:endParaRPr lang="en-GB" sz="1500" dirty="0">
              <a:latin typeface="Foco Age UK" panose="020B0504050202020203" pitchFamily="34" charset="0"/>
              <a:cs typeface="Arial" panose="020B0604020202020204" pitchFamily="34" charset="0"/>
            </a:endParaRPr>
          </a:p>
          <a:p>
            <a:r>
              <a:rPr lang="en-GB" sz="1500" dirty="0">
                <a:latin typeface="Foco Age UK" panose="020B0504050202020203" pitchFamily="34" charset="0"/>
                <a:cs typeface="Arial" panose="020B0604020202020204" pitchFamily="34" charset="0"/>
              </a:rPr>
              <a:t>At Age UK Enfield, we are working towards an age-friendly Enfield where everyone can love later life. And we look forward to working with you to make it happen.</a:t>
            </a:r>
          </a:p>
        </p:txBody>
      </p:sp>
      <p:sp>
        <p:nvSpPr>
          <p:cNvPr id="7" name="TextBox 6">
            <a:extLst>
              <a:ext uri="{FF2B5EF4-FFF2-40B4-BE49-F238E27FC236}">
                <a16:creationId xmlns:a16="http://schemas.microsoft.com/office/drawing/2014/main" id="{2DD727F9-7079-24D9-2767-DD0D3CAA9C4D}"/>
              </a:ext>
            </a:extLst>
          </p:cNvPr>
          <p:cNvSpPr txBox="1"/>
          <p:nvPr/>
        </p:nvSpPr>
        <p:spPr>
          <a:xfrm>
            <a:off x="630382" y="360950"/>
            <a:ext cx="5511800" cy="707886"/>
          </a:xfrm>
          <a:prstGeom prst="rect">
            <a:avLst/>
          </a:prstGeom>
          <a:noFill/>
          <a:ln>
            <a:noFill/>
          </a:ln>
        </p:spPr>
        <p:txBody>
          <a:bodyPr wrap="square" rtlCol="0">
            <a:spAutoFit/>
          </a:bodyPr>
          <a:lstStyle/>
          <a:p>
            <a:r>
              <a:rPr lang="en-GB" sz="4000" b="1" dirty="0">
                <a:solidFill>
                  <a:srgbClr val="141760"/>
                </a:solidFill>
                <a:latin typeface="Foco Age UK" panose="020B0504050202020203" pitchFamily="34" charset="0"/>
                <a:cs typeface="Arial" panose="020B0604020202020204" pitchFamily="34" charset="0"/>
              </a:rPr>
              <a:t>Introduction</a:t>
            </a:r>
          </a:p>
        </p:txBody>
      </p:sp>
      <p:pic>
        <p:nvPicPr>
          <p:cNvPr id="8" name="Picture 7" descr="Logo, company name&#10;&#10;Description automatically generated">
            <a:extLst>
              <a:ext uri="{FF2B5EF4-FFF2-40B4-BE49-F238E27FC236}">
                <a16:creationId xmlns:a16="http://schemas.microsoft.com/office/drawing/2014/main" id="{AFE0E1EE-0569-4C05-66E6-991E4CC1653E}"/>
              </a:ext>
            </a:extLst>
          </p:cNvPr>
          <p:cNvPicPr>
            <a:picLocks noChangeAspect="1"/>
          </p:cNvPicPr>
          <p:nvPr/>
        </p:nvPicPr>
        <p:blipFill>
          <a:blip r:embed="rId2" cstate="email">
            <a:alphaModFix/>
            <a:extLst>
              <a:ext uri="{28A0092B-C50C-407E-A947-70E740481C1C}">
                <a14:useLocalDpi xmlns:a14="http://schemas.microsoft.com/office/drawing/2010/main"/>
              </a:ext>
            </a:extLst>
          </a:blip>
          <a:stretch>
            <a:fillRect/>
          </a:stretch>
        </p:blipFill>
        <p:spPr>
          <a:xfrm>
            <a:off x="7215622" y="147605"/>
            <a:ext cx="2139090" cy="1134576"/>
          </a:xfrm>
          <a:prstGeom prst="rect">
            <a:avLst/>
          </a:prstGeom>
        </p:spPr>
      </p:pic>
    </p:spTree>
    <p:extLst>
      <p:ext uri="{BB962C8B-B14F-4D97-AF65-F5344CB8AC3E}">
        <p14:creationId xmlns:p14="http://schemas.microsoft.com/office/powerpoint/2010/main" val="5481782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person wearing glasses&#10;&#10;Description automatically generated with low confidence">
            <a:extLst>
              <a:ext uri="{FF2B5EF4-FFF2-40B4-BE49-F238E27FC236}">
                <a16:creationId xmlns:a16="http://schemas.microsoft.com/office/drawing/2014/main" id="{37D7F6D3-D65B-722D-6108-EB0B399B8677}"/>
              </a:ext>
            </a:extLst>
          </p:cNvPr>
          <p:cNvPicPr>
            <a:picLocks noChangeAspect="1"/>
          </p:cNvPicPr>
          <p:nvPr/>
        </p:nvPicPr>
        <p:blipFill rotWithShape="1">
          <a:blip r:embed="rId2" cstate="email">
            <a:alphaModFix amt="95000"/>
            <a:extLst>
              <a:ext uri="{28A0092B-C50C-407E-A947-70E740481C1C}">
                <a14:useLocalDpi xmlns:a14="http://schemas.microsoft.com/office/drawing/2010/main"/>
              </a:ext>
            </a:extLst>
          </a:blip>
          <a:srcRect b="-297"/>
          <a:stretch/>
        </p:blipFill>
        <p:spPr>
          <a:xfrm>
            <a:off x="10159" y="-5080"/>
            <a:ext cx="10008653" cy="6934200"/>
          </a:xfrm>
          <a:prstGeom prst="rect">
            <a:avLst/>
          </a:prstGeom>
        </p:spPr>
      </p:pic>
      <p:sp>
        <p:nvSpPr>
          <p:cNvPr id="7" name="TextBox 6">
            <a:extLst>
              <a:ext uri="{FF2B5EF4-FFF2-40B4-BE49-F238E27FC236}">
                <a16:creationId xmlns:a16="http://schemas.microsoft.com/office/drawing/2014/main" id="{2DD727F9-7079-24D9-2767-DD0D3CAA9C4D}"/>
              </a:ext>
            </a:extLst>
          </p:cNvPr>
          <p:cNvSpPr txBox="1"/>
          <p:nvPr/>
        </p:nvSpPr>
        <p:spPr>
          <a:xfrm>
            <a:off x="173182" y="249241"/>
            <a:ext cx="7223298" cy="707886"/>
          </a:xfrm>
          <a:prstGeom prst="rect">
            <a:avLst/>
          </a:prstGeom>
          <a:solidFill>
            <a:schemeClr val="bg1">
              <a:alpha val="0"/>
            </a:schemeClr>
          </a:solidFill>
          <a:ln>
            <a:noFill/>
          </a:ln>
        </p:spPr>
        <p:txBody>
          <a:bodyPr wrap="square" rtlCol="0">
            <a:spAutoFit/>
          </a:bodyPr>
          <a:lstStyle/>
          <a:p>
            <a:r>
              <a:rPr lang="en-GB" sz="4000" b="1" i="0" dirty="0">
                <a:solidFill>
                  <a:srgbClr val="141760"/>
                </a:solidFill>
                <a:effectLst/>
                <a:latin typeface="Foco Age UK" panose="020B0504050202020203" pitchFamily="34" charset="0"/>
              </a:rPr>
              <a:t> Strategic Priorities 2022-2025 </a:t>
            </a:r>
            <a:endParaRPr lang="en-GB" sz="4000" b="1" i="0" dirty="0">
              <a:solidFill>
                <a:srgbClr val="000000"/>
              </a:solidFill>
              <a:effectLst/>
              <a:latin typeface="Foco Age UK" panose="020B0504050202020203" pitchFamily="34" charset="0"/>
            </a:endParaRPr>
          </a:p>
        </p:txBody>
      </p:sp>
      <p:sp>
        <p:nvSpPr>
          <p:cNvPr id="6" name="TextBox 5">
            <a:extLst>
              <a:ext uri="{FF2B5EF4-FFF2-40B4-BE49-F238E27FC236}">
                <a16:creationId xmlns:a16="http://schemas.microsoft.com/office/drawing/2014/main" id="{E0421457-8D09-52ED-E8DD-7E3AEBD03583}"/>
              </a:ext>
            </a:extLst>
          </p:cNvPr>
          <p:cNvSpPr txBox="1"/>
          <p:nvPr/>
        </p:nvSpPr>
        <p:spPr>
          <a:xfrm>
            <a:off x="244302" y="1477000"/>
            <a:ext cx="4322618" cy="523220"/>
          </a:xfrm>
          <a:prstGeom prst="rect">
            <a:avLst/>
          </a:prstGeom>
          <a:noFill/>
          <a:ln>
            <a:noFill/>
          </a:ln>
        </p:spPr>
        <p:txBody>
          <a:bodyPr wrap="square" rtlCol="0">
            <a:spAutoFit/>
          </a:bodyPr>
          <a:lstStyle/>
          <a:p>
            <a:r>
              <a:rPr lang="en-GB" sz="2800" b="0" i="0" dirty="0">
                <a:solidFill>
                  <a:schemeClr val="bg1"/>
                </a:solidFill>
                <a:effectLst/>
                <a:highlight>
                  <a:srgbClr val="CB007A"/>
                </a:highlight>
                <a:latin typeface="Foco Age UK" panose="020B0504050202020203" pitchFamily="34" charset="0"/>
              </a:rPr>
              <a:t> 1. </a:t>
            </a:r>
            <a:r>
              <a:rPr lang="en-GB" sz="2800" i="0" dirty="0">
                <a:solidFill>
                  <a:schemeClr val="bg1"/>
                </a:solidFill>
                <a:effectLst/>
                <a:highlight>
                  <a:srgbClr val="CB007A"/>
                </a:highlight>
                <a:latin typeface="Foco Age UK" panose="020B0504050202020203" pitchFamily="34" charset="0"/>
              </a:rPr>
              <a:t>Developing our </a:t>
            </a:r>
            <a:r>
              <a:rPr lang="en-GB" sz="2800" dirty="0">
                <a:solidFill>
                  <a:schemeClr val="bg1"/>
                </a:solidFill>
                <a:highlight>
                  <a:srgbClr val="CB007A"/>
                </a:highlight>
                <a:latin typeface="Foco Age UK" panose="020B0504050202020203" pitchFamily="34" charset="0"/>
              </a:rPr>
              <a:t>S</a:t>
            </a:r>
            <a:r>
              <a:rPr lang="en-GB" sz="2800" i="0" dirty="0">
                <a:solidFill>
                  <a:schemeClr val="bg1"/>
                </a:solidFill>
                <a:effectLst/>
                <a:highlight>
                  <a:srgbClr val="CB007A"/>
                </a:highlight>
                <a:latin typeface="Foco Age UK" panose="020B0504050202020203" pitchFamily="34" charset="0"/>
              </a:rPr>
              <a:t>ervices</a:t>
            </a:r>
            <a:r>
              <a:rPr lang="en-GB" sz="2800" b="0" i="0" dirty="0">
                <a:solidFill>
                  <a:schemeClr val="bg1"/>
                </a:solidFill>
                <a:effectLst/>
                <a:highlight>
                  <a:srgbClr val="CB007A"/>
                </a:highlight>
                <a:latin typeface="Foco Age UK" panose="020B0504050202020203" pitchFamily="34" charset="0"/>
              </a:rPr>
              <a:t> </a:t>
            </a:r>
            <a:endParaRPr lang="en-GB" sz="2800" i="0" dirty="0">
              <a:solidFill>
                <a:schemeClr val="bg1"/>
              </a:solidFill>
              <a:effectLst/>
              <a:highlight>
                <a:srgbClr val="CB007A"/>
              </a:highlight>
              <a:latin typeface="Foco Age UK" panose="020B0504050202020203" pitchFamily="34" charset="0"/>
            </a:endParaRPr>
          </a:p>
        </p:txBody>
      </p:sp>
      <p:sp>
        <p:nvSpPr>
          <p:cNvPr id="9" name="TextBox 8">
            <a:extLst>
              <a:ext uri="{FF2B5EF4-FFF2-40B4-BE49-F238E27FC236}">
                <a16:creationId xmlns:a16="http://schemas.microsoft.com/office/drawing/2014/main" id="{E9FFD267-2162-72BD-9ADC-250AA10E7A9E}"/>
              </a:ext>
            </a:extLst>
          </p:cNvPr>
          <p:cNvSpPr txBox="1"/>
          <p:nvPr/>
        </p:nvSpPr>
        <p:spPr>
          <a:xfrm>
            <a:off x="244302" y="2362859"/>
            <a:ext cx="4856018" cy="523220"/>
          </a:xfrm>
          <a:prstGeom prst="rect">
            <a:avLst/>
          </a:prstGeom>
          <a:noFill/>
          <a:ln>
            <a:noFill/>
          </a:ln>
        </p:spPr>
        <p:txBody>
          <a:bodyPr wrap="square" rtlCol="0">
            <a:spAutoFit/>
          </a:bodyPr>
          <a:lstStyle/>
          <a:p>
            <a:r>
              <a:rPr lang="en-GB" sz="2800" b="0" i="0" dirty="0">
                <a:solidFill>
                  <a:schemeClr val="bg1"/>
                </a:solidFill>
                <a:effectLst/>
                <a:highlight>
                  <a:srgbClr val="141760"/>
                </a:highlight>
                <a:latin typeface="Foco Age UK" panose="020B0504050202020203" pitchFamily="34" charset="0"/>
              </a:rPr>
              <a:t> 2. </a:t>
            </a:r>
            <a:r>
              <a:rPr lang="en-GB" sz="2800" i="0" dirty="0">
                <a:solidFill>
                  <a:schemeClr val="bg1"/>
                </a:solidFill>
                <a:effectLst/>
                <a:highlight>
                  <a:srgbClr val="141760"/>
                </a:highlight>
                <a:latin typeface="Foco Age UK" panose="020B0504050202020203" pitchFamily="34" charset="0"/>
              </a:rPr>
              <a:t>Participation and Influence</a:t>
            </a:r>
            <a:r>
              <a:rPr lang="en-GB" sz="2800" b="0" i="0" dirty="0">
                <a:solidFill>
                  <a:schemeClr val="bg1"/>
                </a:solidFill>
                <a:effectLst/>
                <a:highlight>
                  <a:srgbClr val="141760"/>
                </a:highlight>
                <a:latin typeface="Foco Age UK" panose="020B0504050202020203" pitchFamily="34" charset="0"/>
              </a:rPr>
              <a:t> </a:t>
            </a:r>
            <a:endParaRPr lang="en-GB" sz="2800" i="0" dirty="0">
              <a:solidFill>
                <a:schemeClr val="bg1"/>
              </a:solidFill>
              <a:effectLst/>
              <a:highlight>
                <a:srgbClr val="141760"/>
              </a:highlight>
              <a:latin typeface="Foco Age UK" panose="020B0504050202020203" pitchFamily="34" charset="0"/>
            </a:endParaRPr>
          </a:p>
        </p:txBody>
      </p:sp>
      <p:sp>
        <p:nvSpPr>
          <p:cNvPr id="10" name="TextBox 9">
            <a:extLst>
              <a:ext uri="{FF2B5EF4-FFF2-40B4-BE49-F238E27FC236}">
                <a16:creationId xmlns:a16="http://schemas.microsoft.com/office/drawing/2014/main" id="{8002B634-A058-D191-A887-3F2367401529}"/>
              </a:ext>
            </a:extLst>
          </p:cNvPr>
          <p:cNvSpPr txBox="1"/>
          <p:nvPr/>
        </p:nvSpPr>
        <p:spPr>
          <a:xfrm>
            <a:off x="244302" y="3248718"/>
            <a:ext cx="5770418" cy="523220"/>
          </a:xfrm>
          <a:prstGeom prst="rect">
            <a:avLst/>
          </a:prstGeom>
          <a:noFill/>
          <a:ln>
            <a:noFill/>
          </a:ln>
        </p:spPr>
        <p:txBody>
          <a:bodyPr wrap="square" rtlCol="0">
            <a:spAutoFit/>
          </a:bodyPr>
          <a:lstStyle/>
          <a:p>
            <a:r>
              <a:rPr lang="en-GB" sz="2800" b="0" i="0" dirty="0">
                <a:solidFill>
                  <a:schemeClr val="bg1"/>
                </a:solidFill>
                <a:effectLst/>
                <a:highlight>
                  <a:srgbClr val="007DAD"/>
                </a:highlight>
                <a:latin typeface="Foco Age UK" panose="020B0504050202020203" pitchFamily="34" charset="0"/>
              </a:rPr>
              <a:t> 3. </a:t>
            </a:r>
            <a:r>
              <a:rPr lang="en-GB" sz="2800" i="0" dirty="0">
                <a:solidFill>
                  <a:schemeClr val="bg1"/>
                </a:solidFill>
                <a:effectLst/>
                <a:highlight>
                  <a:srgbClr val="007DAD"/>
                </a:highlight>
                <a:latin typeface="Foco Age UK" panose="020B0504050202020203" pitchFamily="34" charset="0"/>
              </a:rPr>
              <a:t>Partnerships and Collaboration</a:t>
            </a:r>
            <a:r>
              <a:rPr lang="en-GB" sz="2800" b="0" i="0" dirty="0">
                <a:solidFill>
                  <a:schemeClr val="bg1"/>
                </a:solidFill>
                <a:effectLst/>
                <a:highlight>
                  <a:srgbClr val="007DAD"/>
                </a:highlight>
                <a:latin typeface="Foco Age UK" panose="020B0504050202020203" pitchFamily="34" charset="0"/>
              </a:rPr>
              <a:t> </a:t>
            </a:r>
            <a:endParaRPr lang="en-GB" sz="2800" i="0" dirty="0">
              <a:solidFill>
                <a:schemeClr val="bg1"/>
              </a:solidFill>
              <a:effectLst/>
              <a:highlight>
                <a:srgbClr val="007DAD"/>
              </a:highlight>
              <a:latin typeface="Foco Age UK" panose="020B0504050202020203" pitchFamily="34" charset="0"/>
            </a:endParaRPr>
          </a:p>
        </p:txBody>
      </p:sp>
      <p:sp>
        <p:nvSpPr>
          <p:cNvPr id="11" name="TextBox 10">
            <a:extLst>
              <a:ext uri="{FF2B5EF4-FFF2-40B4-BE49-F238E27FC236}">
                <a16:creationId xmlns:a16="http://schemas.microsoft.com/office/drawing/2014/main" id="{774A1551-969F-372C-E018-EE3BEEF52848}"/>
              </a:ext>
            </a:extLst>
          </p:cNvPr>
          <p:cNvSpPr txBox="1"/>
          <p:nvPr/>
        </p:nvSpPr>
        <p:spPr>
          <a:xfrm>
            <a:off x="244302" y="4134577"/>
            <a:ext cx="5770418" cy="523220"/>
          </a:xfrm>
          <a:prstGeom prst="rect">
            <a:avLst/>
          </a:prstGeom>
          <a:noFill/>
          <a:ln>
            <a:noFill/>
          </a:ln>
        </p:spPr>
        <p:txBody>
          <a:bodyPr wrap="square" rtlCol="0">
            <a:spAutoFit/>
          </a:bodyPr>
          <a:lstStyle/>
          <a:p>
            <a:r>
              <a:rPr lang="en-GB" sz="2800" b="0" i="0" dirty="0">
                <a:solidFill>
                  <a:schemeClr val="bg1"/>
                </a:solidFill>
                <a:effectLst/>
                <a:highlight>
                  <a:srgbClr val="00A651"/>
                </a:highlight>
                <a:latin typeface="Foco Age UK" panose="020B0504050202020203" pitchFamily="34" charset="0"/>
              </a:rPr>
              <a:t> 4. </a:t>
            </a:r>
            <a:r>
              <a:rPr lang="en-GB" sz="2800" i="0" dirty="0">
                <a:solidFill>
                  <a:schemeClr val="bg1"/>
                </a:solidFill>
                <a:effectLst/>
                <a:highlight>
                  <a:srgbClr val="00A651"/>
                </a:highlight>
                <a:latin typeface="Foco Age UK" panose="020B0504050202020203" pitchFamily="34" charset="0"/>
              </a:rPr>
              <a:t>Measuring </a:t>
            </a:r>
            <a:r>
              <a:rPr lang="en-GB" sz="2800" dirty="0">
                <a:solidFill>
                  <a:schemeClr val="bg1"/>
                </a:solidFill>
                <a:highlight>
                  <a:srgbClr val="00A651"/>
                </a:highlight>
                <a:latin typeface="Foco Age UK" panose="020B0504050202020203" pitchFamily="34" charset="0"/>
              </a:rPr>
              <a:t>o</a:t>
            </a:r>
            <a:r>
              <a:rPr lang="en-GB" sz="2800" i="0" dirty="0">
                <a:solidFill>
                  <a:schemeClr val="bg1"/>
                </a:solidFill>
                <a:effectLst/>
                <a:highlight>
                  <a:srgbClr val="00A651"/>
                </a:highlight>
                <a:latin typeface="Foco Age UK" panose="020B0504050202020203" pitchFamily="34" charset="0"/>
              </a:rPr>
              <a:t>ur Impact</a:t>
            </a:r>
            <a:r>
              <a:rPr lang="en-GB" sz="2800" b="0" i="0" dirty="0">
                <a:solidFill>
                  <a:schemeClr val="bg1"/>
                </a:solidFill>
                <a:effectLst/>
                <a:highlight>
                  <a:srgbClr val="00A651"/>
                </a:highlight>
                <a:latin typeface="Foco Age UK" panose="020B0504050202020203" pitchFamily="34" charset="0"/>
              </a:rPr>
              <a:t> </a:t>
            </a:r>
            <a:endParaRPr lang="en-GB" sz="2800" i="0" dirty="0">
              <a:solidFill>
                <a:schemeClr val="bg1"/>
              </a:solidFill>
              <a:effectLst/>
              <a:highlight>
                <a:srgbClr val="00A651"/>
              </a:highlight>
              <a:latin typeface="Foco Age UK" panose="020B0504050202020203" pitchFamily="34" charset="0"/>
            </a:endParaRPr>
          </a:p>
        </p:txBody>
      </p:sp>
      <p:sp>
        <p:nvSpPr>
          <p:cNvPr id="12" name="TextBox 11">
            <a:extLst>
              <a:ext uri="{FF2B5EF4-FFF2-40B4-BE49-F238E27FC236}">
                <a16:creationId xmlns:a16="http://schemas.microsoft.com/office/drawing/2014/main" id="{1A480EAF-0FF3-88DB-A83D-AB80CE8F8FCA}"/>
              </a:ext>
            </a:extLst>
          </p:cNvPr>
          <p:cNvSpPr txBox="1"/>
          <p:nvPr/>
        </p:nvSpPr>
        <p:spPr>
          <a:xfrm>
            <a:off x="244302" y="5020436"/>
            <a:ext cx="5770418" cy="523220"/>
          </a:xfrm>
          <a:prstGeom prst="rect">
            <a:avLst/>
          </a:prstGeom>
          <a:noFill/>
          <a:ln>
            <a:noFill/>
          </a:ln>
        </p:spPr>
        <p:txBody>
          <a:bodyPr wrap="square" rtlCol="0">
            <a:spAutoFit/>
          </a:bodyPr>
          <a:lstStyle/>
          <a:p>
            <a:r>
              <a:rPr lang="en-GB" sz="2800" b="0" i="0" dirty="0">
                <a:solidFill>
                  <a:schemeClr val="bg1"/>
                </a:solidFill>
                <a:effectLst/>
                <a:highlight>
                  <a:srgbClr val="ED5913"/>
                </a:highlight>
                <a:latin typeface="Foco Age UK" panose="020B0504050202020203" pitchFamily="34" charset="0"/>
              </a:rPr>
              <a:t> 5. </a:t>
            </a:r>
            <a:r>
              <a:rPr lang="en-GB" sz="2800" i="0" dirty="0">
                <a:solidFill>
                  <a:schemeClr val="bg1"/>
                </a:solidFill>
                <a:effectLst/>
                <a:highlight>
                  <a:srgbClr val="ED5913"/>
                </a:highlight>
                <a:latin typeface="Foco Age UK" panose="020B0504050202020203" pitchFamily="34" charset="0"/>
              </a:rPr>
              <a:t>Developing our People</a:t>
            </a:r>
            <a:r>
              <a:rPr lang="en-GB" sz="2800" b="0" i="0" dirty="0">
                <a:solidFill>
                  <a:schemeClr val="bg1"/>
                </a:solidFill>
                <a:effectLst/>
                <a:highlight>
                  <a:srgbClr val="ED5913"/>
                </a:highlight>
                <a:latin typeface="Foco Age UK" panose="020B0504050202020203" pitchFamily="34" charset="0"/>
              </a:rPr>
              <a:t> </a:t>
            </a:r>
            <a:endParaRPr lang="en-GB" sz="2800" i="0" dirty="0">
              <a:solidFill>
                <a:schemeClr val="bg1"/>
              </a:solidFill>
              <a:effectLst/>
              <a:highlight>
                <a:srgbClr val="ED5913"/>
              </a:highlight>
              <a:latin typeface="Foco Age UK" panose="020B0504050202020203" pitchFamily="34" charset="0"/>
            </a:endParaRPr>
          </a:p>
        </p:txBody>
      </p:sp>
      <p:sp>
        <p:nvSpPr>
          <p:cNvPr id="13" name="TextBox 12">
            <a:extLst>
              <a:ext uri="{FF2B5EF4-FFF2-40B4-BE49-F238E27FC236}">
                <a16:creationId xmlns:a16="http://schemas.microsoft.com/office/drawing/2014/main" id="{7D6444B1-F91A-A345-28CB-08FCD150FC5F}"/>
              </a:ext>
            </a:extLst>
          </p:cNvPr>
          <p:cNvSpPr txBox="1"/>
          <p:nvPr/>
        </p:nvSpPr>
        <p:spPr>
          <a:xfrm>
            <a:off x="244302" y="5906295"/>
            <a:ext cx="6938818" cy="523220"/>
          </a:xfrm>
          <a:prstGeom prst="rect">
            <a:avLst/>
          </a:prstGeom>
          <a:noFill/>
          <a:ln>
            <a:noFill/>
          </a:ln>
        </p:spPr>
        <p:txBody>
          <a:bodyPr wrap="square" rtlCol="0">
            <a:spAutoFit/>
          </a:bodyPr>
          <a:lstStyle/>
          <a:p>
            <a:r>
              <a:rPr lang="en-GB" sz="2800" b="0" i="0" dirty="0">
                <a:solidFill>
                  <a:schemeClr val="bg1"/>
                </a:solidFill>
                <a:effectLst/>
                <a:highlight>
                  <a:srgbClr val="55225D"/>
                </a:highlight>
                <a:latin typeface="Foco Age UK" panose="020B0504050202020203" pitchFamily="34" charset="0"/>
              </a:rPr>
              <a:t> 6. </a:t>
            </a:r>
            <a:r>
              <a:rPr lang="en-GB" sz="2800" i="0" dirty="0">
                <a:solidFill>
                  <a:schemeClr val="bg1"/>
                </a:solidFill>
                <a:effectLst/>
                <a:highlight>
                  <a:srgbClr val="55225D"/>
                </a:highlight>
                <a:latin typeface="Foco Age UK" panose="020B0504050202020203" pitchFamily="34" charset="0"/>
              </a:rPr>
              <a:t>Income Generation and Sustainability</a:t>
            </a:r>
            <a:r>
              <a:rPr lang="en-GB" sz="2800" b="0" i="0" dirty="0">
                <a:solidFill>
                  <a:schemeClr val="bg1"/>
                </a:solidFill>
                <a:effectLst/>
                <a:highlight>
                  <a:srgbClr val="55225D"/>
                </a:highlight>
                <a:latin typeface="Foco Age UK" panose="020B0504050202020203" pitchFamily="34" charset="0"/>
              </a:rPr>
              <a:t> </a:t>
            </a:r>
            <a:endParaRPr lang="en-GB" sz="2800" i="0" dirty="0">
              <a:solidFill>
                <a:schemeClr val="bg1"/>
              </a:solidFill>
              <a:effectLst/>
              <a:highlight>
                <a:srgbClr val="55225D"/>
              </a:highlight>
              <a:latin typeface="Foco Age UK" panose="020B0504050202020203" pitchFamily="34" charset="0"/>
            </a:endParaRPr>
          </a:p>
        </p:txBody>
      </p:sp>
    </p:spTree>
    <p:extLst>
      <p:ext uri="{BB962C8B-B14F-4D97-AF65-F5344CB8AC3E}">
        <p14:creationId xmlns:p14="http://schemas.microsoft.com/office/powerpoint/2010/main" val="20377488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D9934D7-DB74-7D42-52D0-EFB0E1DCA84D}"/>
              </a:ext>
            </a:extLst>
          </p:cNvPr>
          <p:cNvSpPr txBox="1"/>
          <p:nvPr/>
        </p:nvSpPr>
        <p:spPr>
          <a:xfrm>
            <a:off x="5105739" y="897538"/>
            <a:ext cx="4525244" cy="5062924"/>
          </a:xfrm>
          <a:prstGeom prst="rect">
            <a:avLst/>
          </a:prstGeom>
          <a:noFill/>
          <a:ln>
            <a:noFill/>
          </a:ln>
        </p:spPr>
        <p:txBody>
          <a:bodyPr wrap="square" rtlCol="0">
            <a:spAutoFit/>
          </a:bodyPr>
          <a:lstStyle/>
          <a:p>
            <a:pPr algn="l" rtl="0" fontAlgn="base"/>
            <a:r>
              <a:rPr lang="en-GB" sz="1700" i="0" dirty="0">
                <a:solidFill>
                  <a:srgbClr val="000000"/>
                </a:solidFill>
                <a:effectLst/>
                <a:latin typeface="Foco Age UK" panose="020B0504050202020203" pitchFamily="34" charset="0"/>
                <a:cs typeface="Arial" panose="020B0604020202020204" pitchFamily="34" charset="0"/>
              </a:rPr>
              <a:t>We will be recognised as a centre of excellence for dementia services</a:t>
            </a:r>
          </a:p>
          <a:p>
            <a:pPr algn="l" rtl="0" fontAlgn="base"/>
            <a:endParaRPr lang="en-GB" sz="1700" i="0" dirty="0">
              <a:solidFill>
                <a:srgbClr val="000000"/>
              </a:solidFill>
              <a:effectLst/>
              <a:latin typeface="Foco Age UK" panose="020B0504050202020203" pitchFamily="34" charset="0"/>
              <a:cs typeface="Arial" panose="020B0604020202020204" pitchFamily="34" charset="0"/>
            </a:endParaRPr>
          </a:p>
          <a:p>
            <a:pPr algn="l" rtl="0" fontAlgn="base"/>
            <a:r>
              <a:rPr lang="en-GB" sz="1700" i="0" dirty="0">
                <a:solidFill>
                  <a:srgbClr val="000000"/>
                </a:solidFill>
                <a:effectLst/>
                <a:latin typeface="Foco Age UK" panose="020B0504050202020203" pitchFamily="34" charset="0"/>
                <a:cs typeface="Arial" panose="020B0604020202020204" pitchFamily="34" charset="0"/>
              </a:rPr>
              <a:t>We will build on our success in delivering services that combat loneliness and isolation</a:t>
            </a:r>
          </a:p>
          <a:p>
            <a:pPr algn="l" rtl="0" fontAlgn="base"/>
            <a:endParaRPr lang="en-GB" sz="1700" i="0" dirty="0">
              <a:solidFill>
                <a:srgbClr val="000000"/>
              </a:solidFill>
              <a:effectLst/>
              <a:latin typeface="Foco Age UK" panose="020B0504050202020203" pitchFamily="34" charset="0"/>
              <a:cs typeface="Arial" panose="020B0604020202020204" pitchFamily="34" charset="0"/>
            </a:endParaRPr>
          </a:p>
          <a:p>
            <a:pPr algn="l" rtl="0" fontAlgn="base"/>
            <a:r>
              <a:rPr lang="en-GB" sz="1700" i="0" dirty="0">
                <a:solidFill>
                  <a:srgbClr val="000000"/>
                </a:solidFill>
                <a:effectLst/>
                <a:latin typeface="Foco Age UK" panose="020B0504050202020203" pitchFamily="34" charset="0"/>
                <a:cs typeface="Arial" panose="020B0604020202020204" pitchFamily="34" charset="0"/>
              </a:rPr>
              <a:t>We will increase our capacity to provide information and advice</a:t>
            </a:r>
          </a:p>
          <a:p>
            <a:pPr algn="l" rtl="0" fontAlgn="base"/>
            <a:endParaRPr lang="en-GB" sz="1700" i="0" dirty="0">
              <a:solidFill>
                <a:srgbClr val="000000"/>
              </a:solidFill>
              <a:effectLst/>
              <a:latin typeface="Foco Age UK" panose="020B0504050202020203" pitchFamily="34" charset="0"/>
              <a:cs typeface="Arial" panose="020B0604020202020204" pitchFamily="34" charset="0"/>
            </a:endParaRPr>
          </a:p>
          <a:p>
            <a:pPr algn="l" rtl="0" fontAlgn="base"/>
            <a:r>
              <a:rPr lang="en-GB" sz="1700" i="0" dirty="0">
                <a:solidFill>
                  <a:srgbClr val="000000"/>
                </a:solidFill>
                <a:effectLst/>
                <a:latin typeface="Foco Age UK" panose="020B0504050202020203" pitchFamily="34" charset="0"/>
                <a:cs typeface="Arial" panose="020B0604020202020204" pitchFamily="34" charset="0"/>
              </a:rPr>
              <a:t>We will ensure our services are delivered to the highest possible quality</a:t>
            </a:r>
          </a:p>
          <a:p>
            <a:pPr algn="l" rtl="0" fontAlgn="base"/>
            <a:endParaRPr lang="en-GB" sz="1700" i="0" dirty="0">
              <a:solidFill>
                <a:srgbClr val="000000"/>
              </a:solidFill>
              <a:effectLst/>
              <a:latin typeface="Foco Age UK" panose="020B0504050202020203" pitchFamily="34" charset="0"/>
              <a:cs typeface="Arial" panose="020B0604020202020204" pitchFamily="34" charset="0"/>
            </a:endParaRPr>
          </a:p>
          <a:p>
            <a:pPr algn="l" rtl="0" fontAlgn="base"/>
            <a:r>
              <a:rPr lang="en-GB" sz="1700" i="0" dirty="0">
                <a:solidFill>
                  <a:srgbClr val="000000"/>
                </a:solidFill>
                <a:effectLst/>
                <a:latin typeface="Foco Age UK" panose="020B0504050202020203" pitchFamily="34" charset="0"/>
                <a:cs typeface="Arial" panose="020B0604020202020204" pitchFamily="34" charset="0"/>
              </a:rPr>
              <a:t>We will ensure our services and activities are delivered from settings and locations that meet the needs of the community and our people</a:t>
            </a:r>
          </a:p>
          <a:p>
            <a:pPr algn="l" rtl="0" fontAlgn="base"/>
            <a:endParaRPr lang="en-GB" sz="1700" i="0" dirty="0">
              <a:solidFill>
                <a:srgbClr val="000000"/>
              </a:solidFill>
              <a:effectLst/>
              <a:latin typeface="Foco Age UK" panose="020B0504050202020203" pitchFamily="34" charset="0"/>
              <a:cs typeface="Arial" panose="020B0604020202020204" pitchFamily="34" charset="0"/>
            </a:endParaRPr>
          </a:p>
          <a:p>
            <a:pPr algn="l" rtl="0" fontAlgn="base"/>
            <a:r>
              <a:rPr lang="en-GB" sz="1700" i="0" dirty="0">
                <a:solidFill>
                  <a:srgbClr val="000000"/>
                </a:solidFill>
                <a:effectLst/>
                <a:latin typeface="Foco Age UK" panose="020B0504050202020203" pitchFamily="34" charset="0"/>
                <a:cs typeface="Arial" panose="020B0604020202020204" pitchFamily="34" charset="0"/>
              </a:rPr>
              <a:t>We will make it even easier for people to access clear and up-to-date information on how to access our services</a:t>
            </a:r>
          </a:p>
        </p:txBody>
      </p:sp>
      <p:sp>
        <p:nvSpPr>
          <p:cNvPr id="7" name="TextBox 6">
            <a:extLst>
              <a:ext uri="{FF2B5EF4-FFF2-40B4-BE49-F238E27FC236}">
                <a16:creationId xmlns:a16="http://schemas.microsoft.com/office/drawing/2014/main" id="{2DD727F9-7079-24D9-2767-DD0D3CAA9C4D}"/>
              </a:ext>
            </a:extLst>
          </p:cNvPr>
          <p:cNvSpPr txBox="1"/>
          <p:nvPr/>
        </p:nvSpPr>
        <p:spPr>
          <a:xfrm>
            <a:off x="0" y="2274838"/>
            <a:ext cx="4525244" cy="2308324"/>
          </a:xfrm>
          <a:prstGeom prst="rect">
            <a:avLst/>
          </a:prstGeom>
          <a:noFill/>
          <a:ln>
            <a:noFill/>
          </a:ln>
        </p:spPr>
        <p:txBody>
          <a:bodyPr wrap="square" rtlCol="0">
            <a:spAutoFit/>
          </a:bodyPr>
          <a:lstStyle/>
          <a:p>
            <a:pPr algn="r"/>
            <a:r>
              <a:rPr lang="en-GB" sz="3000" b="1" dirty="0">
                <a:solidFill>
                  <a:srgbClr val="CB007A"/>
                </a:solidFill>
                <a:latin typeface="Foco Age UK" panose="020B0504050202020203" pitchFamily="34" charset="0"/>
                <a:cs typeface="Arial" panose="020B0604020202020204" pitchFamily="34" charset="0"/>
              </a:rPr>
              <a:t>Priority 1:</a:t>
            </a:r>
          </a:p>
          <a:p>
            <a:pPr algn="r"/>
            <a:r>
              <a:rPr lang="en-GB" sz="3000" b="1" dirty="0">
                <a:solidFill>
                  <a:srgbClr val="CB007A"/>
                </a:solidFill>
                <a:latin typeface="Foco Age UK" panose="020B0504050202020203" pitchFamily="34" charset="0"/>
                <a:cs typeface="Arial" panose="020B0604020202020204" pitchFamily="34" charset="0"/>
              </a:rPr>
              <a:t>Developing Our Services</a:t>
            </a:r>
          </a:p>
          <a:p>
            <a:pPr algn="r"/>
            <a:endParaRPr lang="en-GB" sz="3000" b="1" dirty="0">
              <a:solidFill>
                <a:srgbClr val="CB007A"/>
              </a:solidFill>
              <a:latin typeface="Foco Age UK" panose="020B0504050202020203" pitchFamily="34" charset="0"/>
              <a:cs typeface="Arial" panose="020B0604020202020204" pitchFamily="34" charset="0"/>
            </a:endParaRPr>
          </a:p>
          <a:p>
            <a:pPr algn="r"/>
            <a:r>
              <a:rPr lang="en-GB" b="0" i="1" dirty="0">
                <a:solidFill>
                  <a:srgbClr val="000000"/>
                </a:solidFill>
                <a:effectLst/>
                <a:latin typeface="Calibri" panose="020F0502020204030204" pitchFamily="34" charset="0"/>
              </a:rPr>
              <a:t>Expanding our service offer to ensure we are there to support, advise, connect and inspire older people across the borough</a:t>
            </a:r>
            <a:endParaRPr lang="en-GB" i="1" dirty="0">
              <a:cs typeface="Arial" panose="020B0604020202020204" pitchFamily="34" charset="0"/>
            </a:endParaRPr>
          </a:p>
        </p:txBody>
      </p:sp>
      <p:sp>
        <p:nvSpPr>
          <p:cNvPr id="2" name="Left Brace 1">
            <a:extLst>
              <a:ext uri="{FF2B5EF4-FFF2-40B4-BE49-F238E27FC236}">
                <a16:creationId xmlns:a16="http://schemas.microsoft.com/office/drawing/2014/main" id="{BCC2739E-C66B-2BF0-3EF8-EFBBC197352E}"/>
              </a:ext>
            </a:extLst>
          </p:cNvPr>
          <p:cNvSpPr/>
          <p:nvPr/>
        </p:nvSpPr>
        <p:spPr>
          <a:xfrm>
            <a:off x="4612782" y="897538"/>
            <a:ext cx="552262" cy="5062924"/>
          </a:xfrm>
          <a:prstGeom prst="leftBrace">
            <a:avLst/>
          </a:prstGeom>
          <a:ln w="38100">
            <a:solidFill>
              <a:srgbClr val="CB007A"/>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3" name="Rectangle 2">
            <a:extLst>
              <a:ext uri="{FF2B5EF4-FFF2-40B4-BE49-F238E27FC236}">
                <a16:creationId xmlns:a16="http://schemas.microsoft.com/office/drawing/2014/main" id="{5C1458F5-FD7C-B459-BBA4-5F37152590EE}"/>
              </a:ext>
            </a:extLst>
          </p:cNvPr>
          <p:cNvSpPr/>
          <p:nvPr/>
        </p:nvSpPr>
        <p:spPr>
          <a:xfrm>
            <a:off x="0" y="0"/>
            <a:ext cx="9906000" cy="466928"/>
          </a:xfrm>
          <a:prstGeom prst="rect">
            <a:avLst/>
          </a:prstGeom>
          <a:solidFill>
            <a:srgbClr val="CB00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5">
            <a:extLst>
              <a:ext uri="{FF2B5EF4-FFF2-40B4-BE49-F238E27FC236}">
                <a16:creationId xmlns:a16="http://schemas.microsoft.com/office/drawing/2014/main" id="{C49DFC93-059C-84F1-37E7-1A42A861EA9C}"/>
              </a:ext>
            </a:extLst>
          </p:cNvPr>
          <p:cNvSpPr/>
          <p:nvPr/>
        </p:nvSpPr>
        <p:spPr>
          <a:xfrm>
            <a:off x="0" y="6391072"/>
            <a:ext cx="9906000" cy="466928"/>
          </a:xfrm>
          <a:prstGeom prst="rect">
            <a:avLst/>
          </a:prstGeom>
          <a:solidFill>
            <a:srgbClr val="CB00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7918595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D9934D7-DB74-7D42-52D0-EFB0E1DCA84D}"/>
              </a:ext>
            </a:extLst>
          </p:cNvPr>
          <p:cNvSpPr txBox="1"/>
          <p:nvPr/>
        </p:nvSpPr>
        <p:spPr>
          <a:xfrm>
            <a:off x="541172" y="1303986"/>
            <a:ext cx="8724331" cy="4770537"/>
          </a:xfrm>
          <a:prstGeom prst="rect">
            <a:avLst/>
          </a:prstGeom>
          <a:noFill/>
          <a:ln>
            <a:noFill/>
          </a:ln>
        </p:spPr>
        <p:txBody>
          <a:bodyPr wrap="square" rtlCol="0">
            <a:spAutoFit/>
          </a:bodyPr>
          <a:lstStyle/>
          <a:p>
            <a:r>
              <a:rPr lang="en-GB" sz="1600" dirty="0"/>
              <a:t>We are delighted that you are interested in becoming a charity trustee of Age UK Enfield and hope that this document, on the basis that you will want to proceed, provides the necessary information for your application.   </a:t>
            </a:r>
          </a:p>
          <a:p>
            <a:endParaRPr lang="en-GB" sz="1600" dirty="0"/>
          </a:p>
          <a:p>
            <a:r>
              <a:rPr lang="en-GB" sz="1600" dirty="0"/>
              <a:t>There are three sections to the document:</a:t>
            </a:r>
          </a:p>
          <a:p>
            <a:endParaRPr lang="en-GB" sz="1600" dirty="0"/>
          </a:p>
          <a:p>
            <a:r>
              <a:rPr lang="en-GB" sz="1600" dirty="0"/>
              <a:t>1) About US - the role Age UK Enfield plays in reaching out to over 7,000 older people in the Borough every year through a broad range of services (care, advice, exercise and practical support), delivered with professionalism and commitment to meet our clients’ needs.</a:t>
            </a:r>
          </a:p>
          <a:p>
            <a:endParaRPr lang="en-GB" sz="1600" dirty="0"/>
          </a:p>
          <a:p>
            <a:r>
              <a:rPr lang="en-GB" sz="1600" dirty="0"/>
              <a:t>2) How We Deliver – the current strategy for the charity and how we plan to meet our objectives.</a:t>
            </a:r>
          </a:p>
          <a:p>
            <a:endParaRPr lang="en-GB" sz="1600" dirty="0"/>
          </a:p>
          <a:p>
            <a:r>
              <a:rPr lang="en-GB" sz="1600" dirty="0"/>
              <a:t>3) About Being A Charity Trustee – some background information on what it means to be a trustee and expectations of the role.</a:t>
            </a:r>
          </a:p>
          <a:p>
            <a:endParaRPr lang="en-GB" sz="1600" dirty="0"/>
          </a:p>
          <a:p>
            <a:r>
              <a:rPr lang="en-GB" sz="1600" dirty="0"/>
              <a:t>Further information can also be found on our website  - </a:t>
            </a:r>
            <a:r>
              <a:rPr lang="en-GB" sz="1600" dirty="0">
                <a:hlinkClick r:id="rId2"/>
              </a:rPr>
              <a:t>www.ageukenfield.org.uk</a:t>
            </a:r>
            <a:endParaRPr lang="en-GB" sz="1600" dirty="0"/>
          </a:p>
          <a:p>
            <a:endParaRPr lang="en-GB" sz="1600" dirty="0"/>
          </a:p>
          <a:p>
            <a:r>
              <a:rPr lang="en-GB" sz="1600" dirty="0"/>
              <a:t>Elaine Adkin</a:t>
            </a:r>
          </a:p>
          <a:p>
            <a:r>
              <a:rPr lang="en-GB" sz="1600" dirty="0"/>
              <a:t>Chair, Board of Trustees</a:t>
            </a:r>
          </a:p>
        </p:txBody>
      </p:sp>
      <p:sp>
        <p:nvSpPr>
          <p:cNvPr id="7" name="TextBox 6">
            <a:extLst>
              <a:ext uri="{FF2B5EF4-FFF2-40B4-BE49-F238E27FC236}">
                <a16:creationId xmlns:a16="http://schemas.microsoft.com/office/drawing/2014/main" id="{2DD727F9-7079-24D9-2767-DD0D3CAA9C4D}"/>
              </a:ext>
            </a:extLst>
          </p:cNvPr>
          <p:cNvSpPr txBox="1"/>
          <p:nvPr/>
        </p:nvSpPr>
        <p:spPr>
          <a:xfrm>
            <a:off x="630382" y="360950"/>
            <a:ext cx="5511800" cy="707886"/>
          </a:xfrm>
          <a:prstGeom prst="rect">
            <a:avLst/>
          </a:prstGeom>
          <a:noFill/>
          <a:ln>
            <a:noFill/>
          </a:ln>
        </p:spPr>
        <p:txBody>
          <a:bodyPr wrap="square" rtlCol="0">
            <a:spAutoFit/>
          </a:bodyPr>
          <a:lstStyle/>
          <a:p>
            <a:r>
              <a:rPr lang="en-GB" sz="4000" b="1" dirty="0">
                <a:solidFill>
                  <a:srgbClr val="141760"/>
                </a:solidFill>
                <a:latin typeface="Foco Age UK" panose="020B0504050202020203" pitchFamily="34" charset="0"/>
                <a:cs typeface="Arial" panose="020B0604020202020204" pitchFamily="34" charset="0"/>
              </a:rPr>
              <a:t>Welcome</a:t>
            </a:r>
          </a:p>
        </p:txBody>
      </p:sp>
      <p:pic>
        <p:nvPicPr>
          <p:cNvPr id="8" name="Picture 7" descr="Logo, company name&#10;&#10;Description automatically generated">
            <a:extLst>
              <a:ext uri="{FF2B5EF4-FFF2-40B4-BE49-F238E27FC236}">
                <a16:creationId xmlns:a16="http://schemas.microsoft.com/office/drawing/2014/main" id="{AFE0E1EE-0569-4C05-66E6-991E4CC1653E}"/>
              </a:ext>
            </a:extLst>
          </p:cNvPr>
          <p:cNvPicPr>
            <a:picLocks noChangeAspect="1"/>
          </p:cNvPicPr>
          <p:nvPr/>
        </p:nvPicPr>
        <p:blipFill>
          <a:blip r:embed="rId3" cstate="email">
            <a:alphaModFix/>
            <a:extLst>
              <a:ext uri="{28A0092B-C50C-407E-A947-70E740481C1C}">
                <a14:useLocalDpi xmlns:a14="http://schemas.microsoft.com/office/drawing/2010/main"/>
              </a:ext>
            </a:extLst>
          </a:blip>
          <a:stretch>
            <a:fillRect/>
          </a:stretch>
        </p:blipFill>
        <p:spPr>
          <a:xfrm>
            <a:off x="7215622" y="147605"/>
            <a:ext cx="2139090" cy="1134576"/>
          </a:xfrm>
          <a:prstGeom prst="rect">
            <a:avLst/>
          </a:prstGeom>
        </p:spPr>
      </p:pic>
    </p:spTree>
    <p:extLst>
      <p:ext uri="{BB962C8B-B14F-4D97-AF65-F5344CB8AC3E}">
        <p14:creationId xmlns:p14="http://schemas.microsoft.com/office/powerpoint/2010/main" val="19119105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D9934D7-DB74-7D42-52D0-EFB0E1DCA84D}"/>
              </a:ext>
            </a:extLst>
          </p:cNvPr>
          <p:cNvSpPr txBox="1"/>
          <p:nvPr/>
        </p:nvSpPr>
        <p:spPr>
          <a:xfrm>
            <a:off x="5278480" y="1682367"/>
            <a:ext cx="4525244" cy="3493264"/>
          </a:xfrm>
          <a:prstGeom prst="rect">
            <a:avLst/>
          </a:prstGeom>
          <a:noFill/>
          <a:ln>
            <a:noFill/>
          </a:ln>
        </p:spPr>
        <p:txBody>
          <a:bodyPr wrap="square" rtlCol="0">
            <a:spAutoFit/>
          </a:bodyPr>
          <a:lstStyle/>
          <a:p>
            <a:pPr algn="l" rtl="0" fontAlgn="base"/>
            <a:r>
              <a:rPr lang="en-GB" sz="1700" i="0" dirty="0">
                <a:solidFill>
                  <a:srgbClr val="000000"/>
                </a:solidFill>
                <a:effectLst/>
                <a:latin typeface="Foco Age UK" panose="020B0504050202020203" pitchFamily="34" charset="0"/>
                <a:cs typeface="Arial" panose="020B0604020202020204" pitchFamily="34" charset="0"/>
              </a:rPr>
              <a:t>We will expand the opportunities for older people to influence the planning and delivery of our services </a:t>
            </a:r>
          </a:p>
          <a:p>
            <a:pPr algn="l" rtl="0" fontAlgn="base"/>
            <a:endParaRPr lang="en-GB" sz="1700" i="0" dirty="0">
              <a:solidFill>
                <a:srgbClr val="000000"/>
              </a:solidFill>
              <a:effectLst/>
              <a:latin typeface="Foco Age UK" panose="020B0504050202020203" pitchFamily="34" charset="0"/>
              <a:cs typeface="Arial" panose="020B0604020202020204" pitchFamily="34" charset="0"/>
            </a:endParaRPr>
          </a:p>
          <a:p>
            <a:pPr algn="l" rtl="0" fontAlgn="base"/>
            <a:r>
              <a:rPr lang="en-GB" sz="1700" i="0" dirty="0">
                <a:solidFill>
                  <a:srgbClr val="000000"/>
                </a:solidFill>
                <a:effectLst/>
                <a:latin typeface="Foco Age UK" panose="020B0504050202020203" pitchFamily="34" charset="0"/>
                <a:cs typeface="Arial" panose="020B0604020202020204" pitchFamily="34" charset="0"/>
              </a:rPr>
              <a:t>We will further our reach into the diverse communities of Enfield, ensuring we are accessible and inclusive in all we do </a:t>
            </a:r>
          </a:p>
          <a:p>
            <a:pPr algn="l" rtl="0" fontAlgn="base"/>
            <a:endParaRPr lang="en-GB" sz="1700" i="0" dirty="0">
              <a:solidFill>
                <a:srgbClr val="000000"/>
              </a:solidFill>
              <a:effectLst/>
              <a:latin typeface="Foco Age UK" panose="020B0504050202020203" pitchFamily="34" charset="0"/>
              <a:cs typeface="Arial" panose="020B0604020202020204" pitchFamily="34" charset="0"/>
            </a:endParaRPr>
          </a:p>
          <a:p>
            <a:pPr algn="l" rtl="0" fontAlgn="base"/>
            <a:r>
              <a:rPr lang="en-GB" sz="1700" i="0" dirty="0">
                <a:solidFill>
                  <a:srgbClr val="000000"/>
                </a:solidFill>
                <a:effectLst/>
                <a:latin typeface="Foco Age UK" panose="020B0504050202020203" pitchFamily="34" charset="0"/>
                <a:cs typeface="Arial" panose="020B0604020202020204" pitchFamily="34" charset="0"/>
              </a:rPr>
              <a:t>We will develop a strong volunteer base from across the community </a:t>
            </a:r>
          </a:p>
          <a:p>
            <a:pPr algn="l" rtl="0" fontAlgn="base"/>
            <a:endParaRPr lang="en-GB" sz="1700" i="0" dirty="0">
              <a:solidFill>
                <a:srgbClr val="000000"/>
              </a:solidFill>
              <a:effectLst/>
              <a:latin typeface="Foco Age UK" panose="020B0504050202020203" pitchFamily="34" charset="0"/>
              <a:cs typeface="Arial" panose="020B0604020202020204" pitchFamily="34" charset="0"/>
            </a:endParaRPr>
          </a:p>
          <a:p>
            <a:pPr algn="l" rtl="0" fontAlgn="base"/>
            <a:r>
              <a:rPr lang="en-GB" sz="1700" i="0" dirty="0">
                <a:solidFill>
                  <a:srgbClr val="000000"/>
                </a:solidFill>
                <a:effectLst/>
                <a:latin typeface="Foco Age UK" panose="020B0504050202020203" pitchFamily="34" charset="0"/>
                <a:cs typeface="Arial" panose="020B0604020202020204" pitchFamily="34" charset="0"/>
              </a:rPr>
              <a:t>We will speak up on issues that concern older people</a:t>
            </a:r>
          </a:p>
        </p:txBody>
      </p:sp>
      <p:sp>
        <p:nvSpPr>
          <p:cNvPr id="7" name="TextBox 6">
            <a:extLst>
              <a:ext uri="{FF2B5EF4-FFF2-40B4-BE49-F238E27FC236}">
                <a16:creationId xmlns:a16="http://schemas.microsoft.com/office/drawing/2014/main" id="{2DD727F9-7079-24D9-2767-DD0D3CAA9C4D}"/>
              </a:ext>
            </a:extLst>
          </p:cNvPr>
          <p:cNvSpPr txBox="1"/>
          <p:nvPr/>
        </p:nvSpPr>
        <p:spPr>
          <a:xfrm>
            <a:off x="129746" y="2263521"/>
            <a:ext cx="4397741" cy="2308324"/>
          </a:xfrm>
          <a:prstGeom prst="rect">
            <a:avLst/>
          </a:prstGeom>
          <a:noFill/>
          <a:ln>
            <a:noFill/>
          </a:ln>
        </p:spPr>
        <p:txBody>
          <a:bodyPr wrap="square" rtlCol="0">
            <a:spAutoFit/>
          </a:bodyPr>
          <a:lstStyle/>
          <a:p>
            <a:pPr algn="r"/>
            <a:r>
              <a:rPr lang="en-GB" sz="3000" b="1" dirty="0">
                <a:solidFill>
                  <a:srgbClr val="141760"/>
                </a:solidFill>
                <a:latin typeface="Foco Age UK" panose="020B0504050202020203" pitchFamily="34" charset="0"/>
                <a:cs typeface="Arial" panose="020B0604020202020204" pitchFamily="34" charset="0"/>
              </a:rPr>
              <a:t>Priority 2:</a:t>
            </a:r>
          </a:p>
          <a:p>
            <a:pPr algn="r"/>
            <a:r>
              <a:rPr lang="en-GB" sz="3000" b="1" dirty="0">
                <a:solidFill>
                  <a:srgbClr val="141760"/>
                </a:solidFill>
                <a:latin typeface="Foco Age UK" panose="020B0504050202020203" pitchFamily="34" charset="0"/>
                <a:cs typeface="Arial" panose="020B0604020202020204" pitchFamily="34" charset="0"/>
              </a:rPr>
              <a:t>Participation &amp; Influence</a:t>
            </a:r>
          </a:p>
          <a:p>
            <a:pPr algn="r"/>
            <a:endParaRPr lang="en-GB" sz="3000" b="1" dirty="0">
              <a:solidFill>
                <a:srgbClr val="141760"/>
              </a:solidFill>
              <a:latin typeface="Foco Age UK" panose="020B0504050202020203" pitchFamily="34" charset="0"/>
              <a:cs typeface="Arial" panose="020B0604020202020204" pitchFamily="34" charset="0"/>
            </a:endParaRPr>
          </a:p>
          <a:p>
            <a:pPr algn="r"/>
            <a:r>
              <a:rPr lang="en-GB" b="0" i="1" dirty="0">
                <a:solidFill>
                  <a:srgbClr val="000000"/>
                </a:solidFill>
                <a:effectLst/>
                <a:latin typeface="Calibri" panose="020F0502020204030204" pitchFamily="34" charset="0"/>
              </a:rPr>
              <a:t>Amplifying the voices of older people </a:t>
            </a:r>
            <a:r>
              <a:rPr lang="en-GB" sz="1800" i="1" dirty="0">
                <a:solidFill>
                  <a:srgbClr val="000000"/>
                </a:solidFill>
                <a:effectLst/>
                <a:latin typeface="Calibri" panose="020F0502020204030204" pitchFamily="34" charset="0"/>
                <a:ea typeface="Times New Roman" panose="02020603050405020304" pitchFamily="18" charset="0"/>
              </a:rPr>
              <a:t>in the running of our charity and their influence </a:t>
            </a:r>
          </a:p>
          <a:p>
            <a:pPr algn="r"/>
            <a:r>
              <a:rPr lang="en-GB" sz="1800" i="1" dirty="0">
                <a:solidFill>
                  <a:srgbClr val="000000"/>
                </a:solidFill>
                <a:effectLst/>
                <a:latin typeface="Calibri" panose="020F0502020204030204" pitchFamily="34" charset="0"/>
                <a:ea typeface="Times New Roman" panose="02020603050405020304" pitchFamily="18" charset="0"/>
              </a:rPr>
              <a:t>in our communities and throughout Enfield</a:t>
            </a:r>
            <a:endParaRPr lang="en-GB" sz="3000" b="1" i="1" dirty="0">
              <a:solidFill>
                <a:srgbClr val="141760"/>
              </a:solidFill>
              <a:latin typeface="Foco Age UK" panose="020B0504050202020203" pitchFamily="34" charset="0"/>
              <a:cs typeface="Arial" panose="020B0604020202020204" pitchFamily="34" charset="0"/>
            </a:endParaRPr>
          </a:p>
        </p:txBody>
      </p:sp>
      <p:sp>
        <p:nvSpPr>
          <p:cNvPr id="2" name="Left Brace 1">
            <a:extLst>
              <a:ext uri="{FF2B5EF4-FFF2-40B4-BE49-F238E27FC236}">
                <a16:creationId xmlns:a16="http://schemas.microsoft.com/office/drawing/2014/main" id="{BCC2739E-C66B-2BF0-3EF8-EFBBC197352E}"/>
              </a:ext>
            </a:extLst>
          </p:cNvPr>
          <p:cNvSpPr/>
          <p:nvPr/>
        </p:nvSpPr>
        <p:spPr>
          <a:xfrm>
            <a:off x="4768426" y="1584356"/>
            <a:ext cx="552262" cy="3666654"/>
          </a:xfrm>
          <a:prstGeom prst="leftBrace">
            <a:avLst/>
          </a:prstGeom>
          <a:ln w="38100">
            <a:solidFill>
              <a:srgbClr val="141760"/>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5" name="Rectangle 4">
            <a:extLst>
              <a:ext uri="{FF2B5EF4-FFF2-40B4-BE49-F238E27FC236}">
                <a16:creationId xmlns:a16="http://schemas.microsoft.com/office/drawing/2014/main" id="{63130247-E27B-D099-5EF4-4CD46D6B67F6}"/>
              </a:ext>
            </a:extLst>
          </p:cNvPr>
          <p:cNvSpPr/>
          <p:nvPr/>
        </p:nvSpPr>
        <p:spPr>
          <a:xfrm>
            <a:off x="0" y="0"/>
            <a:ext cx="9906000" cy="466928"/>
          </a:xfrm>
          <a:prstGeom prst="rect">
            <a:avLst/>
          </a:prstGeom>
          <a:solidFill>
            <a:srgbClr val="1417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5">
            <a:extLst>
              <a:ext uri="{FF2B5EF4-FFF2-40B4-BE49-F238E27FC236}">
                <a16:creationId xmlns:a16="http://schemas.microsoft.com/office/drawing/2014/main" id="{B9CB0423-D158-192B-C650-E9CACE0DAF17}"/>
              </a:ext>
            </a:extLst>
          </p:cNvPr>
          <p:cNvSpPr/>
          <p:nvPr/>
        </p:nvSpPr>
        <p:spPr>
          <a:xfrm>
            <a:off x="0" y="6391072"/>
            <a:ext cx="9906000" cy="466928"/>
          </a:xfrm>
          <a:prstGeom prst="rect">
            <a:avLst/>
          </a:prstGeom>
          <a:solidFill>
            <a:srgbClr val="1417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4614947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D9934D7-DB74-7D42-52D0-EFB0E1DCA84D}"/>
              </a:ext>
            </a:extLst>
          </p:cNvPr>
          <p:cNvSpPr txBox="1"/>
          <p:nvPr/>
        </p:nvSpPr>
        <p:spPr>
          <a:xfrm>
            <a:off x="5168104" y="1928588"/>
            <a:ext cx="4525244" cy="3231654"/>
          </a:xfrm>
          <a:prstGeom prst="rect">
            <a:avLst/>
          </a:prstGeom>
          <a:noFill/>
          <a:ln>
            <a:noFill/>
          </a:ln>
        </p:spPr>
        <p:txBody>
          <a:bodyPr wrap="square" rtlCol="0">
            <a:spAutoFit/>
          </a:bodyPr>
          <a:lstStyle/>
          <a:p>
            <a:pPr algn="l" rtl="0" fontAlgn="base"/>
            <a:r>
              <a:rPr lang="en-GB" sz="1700" i="0" dirty="0">
                <a:solidFill>
                  <a:srgbClr val="000000"/>
                </a:solidFill>
                <a:effectLst/>
                <a:latin typeface="Foco Age UK" panose="020B0504050202020203" pitchFamily="34" charset="0"/>
                <a:cs typeface="Arial" panose="020B0604020202020204" pitchFamily="34" charset="0"/>
              </a:rPr>
              <a:t>We will build on our collaborations with local voluntary sector organisations and develop new relationships with organisations who add value to the local community </a:t>
            </a:r>
          </a:p>
          <a:p>
            <a:pPr algn="l" rtl="0" fontAlgn="base"/>
            <a:endParaRPr lang="en-GB" sz="1700" i="0" dirty="0">
              <a:solidFill>
                <a:srgbClr val="000000"/>
              </a:solidFill>
              <a:effectLst/>
              <a:latin typeface="Foco Age UK" panose="020B0504050202020203" pitchFamily="34" charset="0"/>
              <a:cs typeface="Arial" panose="020B0604020202020204" pitchFamily="34" charset="0"/>
            </a:endParaRPr>
          </a:p>
          <a:p>
            <a:pPr algn="l" rtl="0" fontAlgn="base"/>
            <a:r>
              <a:rPr lang="en-GB" sz="1700" i="0" dirty="0">
                <a:solidFill>
                  <a:srgbClr val="000000"/>
                </a:solidFill>
                <a:effectLst/>
                <a:latin typeface="Foco Age UK" panose="020B0504050202020203" pitchFamily="34" charset="0"/>
                <a:cs typeface="Arial" panose="020B0604020202020204" pitchFamily="34" charset="0"/>
              </a:rPr>
              <a:t>We will continue to influence older people’s services locally through our relationships with the local authority and health services</a:t>
            </a:r>
          </a:p>
          <a:p>
            <a:pPr algn="l" rtl="0" fontAlgn="base"/>
            <a:endParaRPr lang="en-GB" sz="1700" dirty="0">
              <a:solidFill>
                <a:srgbClr val="000000"/>
              </a:solidFill>
              <a:latin typeface="Foco Age UK" panose="020B0504050202020203" pitchFamily="34" charset="0"/>
              <a:cs typeface="Arial" panose="020B0604020202020204" pitchFamily="34" charset="0"/>
            </a:endParaRPr>
          </a:p>
          <a:p>
            <a:pPr fontAlgn="base"/>
            <a:r>
              <a:rPr lang="en-GB" sz="1700" i="0" dirty="0">
                <a:solidFill>
                  <a:srgbClr val="000000"/>
                </a:solidFill>
                <a:effectLst/>
                <a:latin typeface="Foco Age UK" panose="020B0504050202020203" pitchFamily="34" charset="0"/>
                <a:cs typeface="Arial" panose="020B0604020202020204" pitchFamily="34" charset="0"/>
              </a:rPr>
              <a:t>We will explore opportunities to develop our work with neighbouring Age UKs </a:t>
            </a:r>
          </a:p>
          <a:p>
            <a:pPr algn="l" rtl="0" fontAlgn="base"/>
            <a:endParaRPr lang="en-GB" sz="1700" i="0" dirty="0">
              <a:solidFill>
                <a:srgbClr val="000000"/>
              </a:solidFill>
              <a:effectLst/>
              <a:latin typeface="Foco Age UK" panose="020B0504050202020203" pitchFamily="34" charset="0"/>
              <a:cs typeface="Arial" panose="020B0604020202020204" pitchFamily="34" charset="0"/>
            </a:endParaRPr>
          </a:p>
        </p:txBody>
      </p:sp>
      <p:sp>
        <p:nvSpPr>
          <p:cNvPr id="7" name="TextBox 6">
            <a:extLst>
              <a:ext uri="{FF2B5EF4-FFF2-40B4-BE49-F238E27FC236}">
                <a16:creationId xmlns:a16="http://schemas.microsoft.com/office/drawing/2014/main" id="{2DD727F9-7079-24D9-2767-DD0D3CAA9C4D}"/>
              </a:ext>
            </a:extLst>
          </p:cNvPr>
          <p:cNvSpPr txBox="1"/>
          <p:nvPr/>
        </p:nvSpPr>
        <p:spPr>
          <a:xfrm>
            <a:off x="33383" y="2056221"/>
            <a:ext cx="4525245" cy="2677656"/>
          </a:xfrm>
          <a:prstGeom prst="rect">
            <a:avLst/>
          </a:prstGeom>
          <a:noFill/>
          <a:ln>
            <a:noFill/>
          </a:ln>
        </p:spPr>
        <p:txBody>
          <a:bodyPr wrap="square" rtlCol="0">
            <a:spAutoFit/>
          </a:bodyPr>
          <a:lstStyle/>
          <a:p>
            <a:pPr algn="r"/>
            <a:r>
              <a:rPr lang="en-GB" sz="3000" b="1" dirty="0">
                <a:solidFill>
                  <a:srgbClr val="007DAD"/>
                </a:solidFill>
                <a:latin typeface="Foco Age UK" panose="020B0504050202020203" pitchFamily="34" charset="0"/>
                <a:cs typeface="Arial" panose="020B0604020202020204" pitchFamily="34" charset="0"/>
              </a:rPr>
              <a:t>Priority 3:</a:t>
            </a:r>
          </a:p>
          <a:p>
            <a:pPr algn="r"/>
            <a:r>
              <a:rPr lang="en-GB" sz="2800" b="1" dirty="0">
                <a:solidFill>
                  <a:srgbClr val="007DAD"/>
                </a:solidFill>
                <a:latin typeface="Foco Age UK" panose="020B0504050202020203" pitchFamily="34" charset="0"/>
                <a:cs typeface="Arial" panose="020B0604020202020204" pitchFamily="34" charset="0"/>
              </a:rPr>
              <a:t>Partnerships &amp; Collaboration</a:t>
            </a:r>
          </a:p>
          <a:p>
            <a:pPr algn="r"/>
            <a:endParaRPr lang="en-GB" sz="2800" b="1" dirty="0">
              <a:solidFill>
                <a:srgbClr val="007DAD"/>
              </a:solidFill>
              <a:latin typeface="Foco Age UK" panose="020B0504050202020203" pitchFamily="34" charset="0"/>
              <a:cs typeface="Arial" panose="020B0604020202020204" pitchFamily="34" charset="0"/>
            </a:endParaRPr>
          </a:p>
          <a:p>
            <a:pPr algn="r"/>
            <a:r>
              <a:rPr lang="en-GB" b="0" i="1" dirty="0">
                <a:solidFill>
                  <a:srgbClr val="000000"/>
                </a:solidFill>
                <a:effectLst/>
                <a:latin typeface="Calibri" panose="020F0502020204030204" pitchFamily="34" charset="0"/>
              </a:rPr>
              <a:t>Further developing  our  partnerships with statutory services, funders, other VCS organisations, and community groups</a:t>
            </a:r>
            <a:endParaRPr lang="en-GB" b="1" dirty="0">
              <a:solidFill>
                <a:srgbClr val="007DAD"/>
              </a:solidFill>
              <a:latin typeface="Foco Age UK" panose="020B0504050202020203" pitchFamily="34" charset="0"/>
              <a:cs typeface="Arial" panose="020B0604020202020204" pitchFamily="34" charset="0"/>
            </a:endParaRPr>
          </a:p>
        </p:txBody>
      </p:sp>
      <p:sp>
        <p:nvSpPr>
          <p:cNvPr id="2" name="Left Brace 1">
            <a:extLst>
              <a:ext uri="{FF2B5EF4-FFF2-40B4-BE49-F238E27FC236}">
                <a16:creationId xmlns:a16="http://schemas.microsoft.com/office/drawing/2014/main" id="{BCC2739E-C66B-2BF0-3EF8-EFBBC197352E}"/>
              </a:ext>
            </a:extLst>
          </p:cNvPr>
          <p:cNvSpPr/>
          <p:nvPr/>
        </p:nvSpPr>
        <p:spPr>
          <a:xfrm>
            <a:off x="4761787" y="1747319"/>
            <a:ext cx="552262" cy="3295461"/>
          </a:xfrm>
          <a:prstGeom prst="leftBrace">
            <a:avLst/>
          </a:prstGeom>
          <a:ln w="38100">
            <a:solidFill>
              <a:srgbClr val="007DAD"/>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5" name="Rectangle 4">
            <a:extLst>
              <a:ext uri="{FF2B5EF4-FFF2-40B4-BE49-F238E27FC236}">
                <a16:creationId xmlns:a16="http://schemas.microsoft.com/office/drawing/2014/main" id="{6513D086-D7F9-95B9-DAD4-B50B5E4440D3}"/>
              </a:ext>
            </a:extLst>
          </p:cNvPr>
          <p:cNvSpPr/>
          <p:nvPr/>
        </p:nvSpPr>
        <p:spPr>
          <a:xfrm>
            <a:off x="0" y="0"/>
            <a:ext cx="9906000" cy="466928"/>
          </a:xfrm>
          <a:prstGeom prst="rect">
            <a:avLst/>
          </a:prstGeom>
          <a:solidFill>
            <a:srgbClr val="007D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5">
            <a:extLst>
              <a:ext uri="{FF2B5EF4-FFF2-40B4-BE49-F238E27FC236}">
                <a16:creationId xmlns:a16="http://schemas.microsoft.com/office/drawing/2014/main" id="{F786C477-2E45-5158-4F6E-6BAB838B85F0}"/>
              </a:ext>
            </a:extLst>
          </p:cNvPr>
          <p:cNvSpPr/>
          <p:nvPr/>
        </p:nvSpPr>
        <p:spPr>
          <a:xfrm>
            <a:off x="0" y="6391072"/>
            <a:ext cx="9906000" cy="466928"/>
          </a:xfrm>
          <a:prstGeom prst="rect">
            <a:avLst/>
          </a:prstGeom>
          <a:solidFill>
            <a:srgbClr val="007D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4614848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D9934D7-DB74-7D42-52D0-EFB0E1DCA84D}"/>
              </a:ext>
            </a:extLst>
          </p:cNvPr>
          <p:cNvSpPr txBox="1"/>
          <p:nvPr/>
        </p:nvSpPr>
        <p:spPr>
          <a:xfrm>
            <a:off x="5195265" y="2297192"/>
            <a:ext cx="4525244" cy="2446824"/>
          </a:xfrm>
          <a:prstGeom prst="rect">
            <a:avLst/>
          </a:prstGeom>
          <a:noFill/>
          <a:ln>
            <a:noFill/>
          </a:ln>
        </p:spPr>
        <p:txBody>
          <a:bodyPr wrap="square" rtlCol="0">
            <a:spAutoFit/>
          </a:bodyPr>
          <a:lstStyle/>
          <a:p>
            <a:pPr algn="l" rtl="0" fontAlgn="base"/>
            <a:r>
              <a:rPr lang="en-GB" sz="1700" i="0" dirty="0">
                <a:solidFill>
                  <a:srgbClr val="000000"/>
                </a:solidFill>
                <a:effectLst/>
                <a:latin typeface="Foco Age UK" panose="020B0504050202020203" pitchFamily="34" charset="0"/>
                <a:cs typeface="Arial" panose="020B0604020202020204" pitchFamily="34" charset="0"/>
              </a:rPr>
              <a:t>We will take a consistent approach to monitoring and evaluating our impact </a:t>
            </a:r>
          </a:p>
          <a:p>
            <a:pPr algn="l" rtl="0" fontAlgn="base"/>
            <a:endParaRPr lang="en-GB" sz="1700" i="0" dirty="0">
              <a:solidFill>
                <a:srgbClr val="000000"/>
              </a:solidFill>
              <a:effectLst/>
              <a:latin typeface="Foco Age UK" panose="020B0504050202020203" pitchFamily="34" charset="0"/>
              <a:cs typeface="Arial" panose="020B0604020202020204" pitchFamily="34" charset="0"/>
            </a:endParaRPr>
          </a:p>
          <a:p>
            <a:pPr algn="l" rtl="0" fontAlgn="base"/>
            <a:r>
              <a:rPr lang="en-GB" sz="1700" i="0" dirty="0">
                <a:solidFill>
                  <a:srgbClr val="000000"/>
                </a:solidFill>
                <a:effectLst/>
                <a:latin typeface="Foco Age UK" panose="020B0504050202020203" pitchFamily="34" charset="0"/>
                <a:cs typeface="Arial" panose="020B0604020202020204" pitchFamily="34" charset="0"/>
              </a:rPr>
              <a:t>We will listen to older people, using data and their feedback to help us understand what older people in Enfield want</a:t>
            </a:r>
          </a:p>
          <a:p>
            <a:pPr algn="l" rtl="0" fontAlgn="base"/>
            <a:endParaRPr lang="en-GB" sz="1700" i="0" dirty="0">
              <a:solidFill>
                <a:srgbClr val="000000"/>
              </a:solidFill>
              <a:effectLst/>
              <a:latin typeface="Foco Age UK" panose="020B0504050202020203" pitchFamily="34" charset="0"/>
              <a:cs typeface="Arial" panose="020B0604020202020204" pitchFamily="34" charset="0"/>
            </a:endParaRPr>
          </a:p>
          <a:p>
            <a:pPr algn="l" rtl="0" fontAlgn="base"/>
            <a:r>
              <a:rPr lang="en-GB" sz="1700" i="0" dirty="0">
                <a:solidFill>
                  <a:srgbClr val="000000"/>
                </a:solidFill>
                <a:effectLst/>
                <a:latin typeface="Foco Age UK" panose="020B0504050202020203" pitchFamily="34" charset="0"/>
                <a:cs typeface="Arial" panose="020B0604020202020204" pitchFamily="34" charset="0"/>
              </a:rPr>
              <a:t>We will learn and improve based on the evidence we gather, and be transparent with our findings </a:t>
            </a:r>
          </a:p>
        </p:txBody>
      </p:sp>
      <p:sp>
        <p:nvSpPr>
          <p:cNvPr id="7" name="TextBox 6">
            <a:extLst>
              <a:ext uri="{FF2B5EF4-FFF2-40B4-BE49-F238E27FC236}">
                <a16:creationId xmlns:a16="http://schemas.microsoft.com/office/drawing/2014/main" id="{2DD727F9-7079-24D9-2767-DD0D3CAA9C4D}"/>
              </a:ext>
            </a:extLst>
          </p:cNvPr>
          <p:cNvSpPr txBox="1"/>
          <p:nvPr/>
        </p:nvSpPr>
        <p:spPr>
          <a:xfrm>
            <a:off x="185491" y="2297192"/>
            <a:ext cx="4373137" cy="2585323"/>
          </a:xfrm>
          <a:prstGeom prst="rect">
            <a:avLst/>
          </a:prstGeom>
          <a:noFill/>
          <a:ln>
            <a:noFill/>
          </a:ln>
        </p:spPr>
        <p:txBody>
          <a:bodyPr wrap="square" rtlCol="0">
            <a:spAutoFit/>
          </a:bodyPr>
          <a:lstStyle/>
          <a:p>
            <a:pPr algn="r"/>
            <a:r>
              <a:rPr lang="en-GB" sz="3000" b="1" dirty="0">
                <a:solidFill>
                  <a:srgbClr val="00A651"/>
                </a:solidFill>
                <a:latin typeface="Foco Age UK" panose="020B0504050202020203" pitchFamily="34" charset="0"/>
                <a:cs typeface="Arial" panose="020B0604020202020204" pitchFamily="34" charset="0"/>
              </a:rPr>
              <a:t>Priority 4:</a:t>
            </a:r>
          </a:p>
          <a:p>
            <a:pPr algn="r"/>
            <a:r>
              <a:rPr lang="en-GB" sz="3000" b="1" dirty="0">
                <a:solidFill>
                  <a:srgbClr val="00A651"/>
                </a:solidFill>
                <a:latin typeface="Foco Age UK" panose="020B0504050202020203" pitchFamily="34" charset="0"/>
                <a:cs typeface="Arial" panose="020B0604020202020204" pitchFamily="34" charset="0"/>
              </a:rPr>
              <a:t>Measuring our Impact</a:t>
            </a:r>
          </a:p>
          <a:p>
            <a:pPr algn="r"/>
            <a:endParaRPr lang="en-GB" sz="3000" b="1" dirty="0">
              <a:solidFill>
                <a:srgbClr val="00A651"/>
              </a:solidFill>
              <a:latin typeface="Foco Age UK" panose="020B0504050202020203" pitchFamily="34" charset="0"/>
              <a:cs typeface="Arial" panose="020B0604020202020204" pitchFamily="34" charset="0"/>
            </a:endParaRPr>
          </a:p>
          <a:p>
            <a:pPr algn="r"/>
            <a:r>
              <a:rPr lang="en-GB" sz="1800" b="0" i="1" dirty="0">
                <a:solidFill>
                  <a:srgbClr val="000000"/>
                </a:solidFill>
                <a:effectLst/>
                <a:latin typeface="Calibri" panose="020F0502020204030204" pitchFamily="34" charset="0"/>
              </a:rPr>
              <a:t>Measuring the difference we make to the lives of people who come into contact with us, and using that evidence to improve the services we offer to older people</a:t>
            </a:r>
            <a:endParaRPr lang="en-GB" sz="3000" b="1" dirty="0">
              <a:solidFill>
                <a:srgbClr val="00A651"/>
              </a:solidFill>
              <a:latin typeface="Foco Age UK" panose="020B0504050202020203" pitchFamily="34" charset="0"/>
              <a:cs typeface="Arial" panose="020B0604020202020204" pitchFamily="34" charset="0"/>
            </a:endParaRPr>
          </a:p>
        </p:txBody>
      </p:sp>
      <p:sp>
        <p:nvSpPr>
          <p:cNvPr id="2" name="Left Brace 1">
            <a:extLst>
              <a:ext uri="{FF2B5EF4-FFF2-40B4-BE49-F238E27FC236}">
                <a16:creationId xmlns:a16="http://schemas.microsoft.com/office/drawing/2014/main" id="{BCC2739E-C66B-2BF0-3EF8-EFBBC197352E}"/>
              </a:ext>
            </a:extLst>
          </p:cNvPr>
          <p:cNvSpPr/>
          <p:nvPr/>
        </p:nvSpPr>
        <p:spPr>
          <a:xfrm>
            <a:off x="4734694" y="2194271"/>
            <a:ext cx="552262" cy="2652666"/>
          </a:xfrm>
          <a:prstGeom prst="leftBrace">
            <a:avLst/>
          </a:prstGeom>
          <a:ln w="38100">
            <a:solidFill>
              <a:srgbClr val="00A651"/>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5" name="Rectangle 4">
            <a:extLst>
              <a:ext uri="{FF2B5EF4-FFF2-40B4-BE49-F238E27FC236}">
                <a16:creationId xmlns:a16="http://schemas.microsoft.com/office/drawing/2014/main" id="{E1287658-7FB0-F831-1F22-67D8CFA5BC6A}"/>
              </a:ext>
            </a:extLst>
          </p:cNvPr>
          <p:cNvSpPr/>
          <p:nvPr/>
        </p:nvSpPr>
        <p:spPr>
          <a:xfrm>
            <a:off x="0" y="0"/>
            <a:ext cx="9906000" cy="466928"/>
          </a:xfrm>
          <a:prstGeom prst="rect">
            <a:avLst/>
          </a:prstGeom>
          <a:solidFill>
            <a:srgbClr val="00A6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5">
            <a:extLst>
              <a:ext uri="{FF2B5EF4-FFF2-40B4-BE49-F238E27FC236}">
                <a16:creationId xmlns:a16="http://schemas.microsoft.com/office/drawing/2014/main" id="{5445B10E-E2A2-D3A2-1647-A4B94654834B}"/>
              </a:ext>
            </a:extLst>
          </p:cNvPr>
          <p:cNvSpPr/>
          <p:nvPr/>
        </p:nvSpPr>
        <p:spPr>
          <a:xfrm>
            <a:off x="0" y="6391072"/>
            <a:ext cx="9906000" cy="466928"/>
          </a:xfrm>
          <a:prstGeom prst="rect">
            <a:avLst/>
          </a:prstGeom>
          <a:solidFill>
            <a:srgbClr val="00A6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9006435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D9934D7-DB74-7D42-52D0-EFB0E1DCA84D}"/>
              </a:ext>
            </a:extLst>
          </p:cNvPr>
          <p:cNvSpPr txBox="1"/>
          <p:nvPr/>
        </p:nvSpPr>
        <p:spPr>
          <a:xfrm>
            <a:off x="5314049" y="1551563"/>
            <a:ext cx="4525244" cy="3754874"/>
          </a:xfrm>
          <a:prstGeom prst="rect">
            <a:avLst/>
          </a:prstGeom>
          <a:noFill/>
          <a:ln>
            <a:noFill/>
          </a:ln>
        </p:spPr>
        <p:txBody>
          <a:bodyPr wrap="square" rtlCol="0">
            <a:spAutoFit/>
          </a:bodyPr>
          <a:lstStyle/>
          <a:p>
            <a:pPr algn="l" rtl="0" fontAlgn="base"/>
            <a:r>
              <a:rPr lang="en-GB" sz="1700" i="0" dirty="0">
                <a:solidFill>
                  <a:srgbClr val="000000"/>
                </a:solidFill>
                <a:effectLst/>
                <a:latin typeface="Foco Age UK" panose="020B0504050202020203" pitchFamily="34" charset="0"/>
                <a:cs typeface="Arial" panose="020B0604020202020204" pitchFamily="34" charset="0"/>
              </a:rPr>
              <a:t>We will ensure our mission, vision and values are embedded in all that we do </a:t>
            </a:r>
          </a:p>
          <a:p>
            <a:pPr algn="l" rtl="0" fontAlgn="base"/>
            <a:endParaRPr lang="en-GB" sz="1700" i="0" dirty="0">
              <a:solidFill>
                <a:srgbClr val="000000"/>
              </a:solidFill>
              <a:effectLst/>
              <a:latin typeface="Foco Age UK" panose="020B0504050202020203" pitchFamily="34" charset="0"/>
              <a:cs typeface="Arial" panose="020B0604020202020204" pitchFamily="34" charset="0"/>
            </a:endParaRPr>
          </a:p>
          <a:p>
            <a:pPr algn="l" rtl="0" fontAlgn="base"/>
            <a:r>
              <a:rPr lang="en-GB" sz="1700" i="0" dirty="0">
                <a:solidFill>
                  <a:srgbClr val="000000"/>
                </a:solidFill>
                <a:effectLst/>
                <a:latin typeface="Foco Age UK" panose="020B0504050202020203" pitchFamily="34" charset="0"/>
                <a:cs typeface="Arial" panose="020B0604020202020204" pitchFamily="34" charset="0"/>
              </a:rPr>
              <a:t>We will invest in our people to ensure we are rewarding people fairly for the work they do </a:t>
            </a:r>
          </a:p>
          <a:p>
            <a:pPr algn="l" rtl="0" fontAlgn="base"/>
            <a:endParaRPr lang="en-GB" sz="1700" i="0" dirty="0">
              <a:solidFill>
                <a:srgbClr val="000000"/>
              </a:solidFill>
              <a:effectLst/>
              <a:latin typeface="Foco Age UK" panose="020B0504050202020203" pitchFamily="34" charset="0"/>
              <a:cs typeface="Arial" panose="020B0604020202020204" pitchFamily="34" charset="0"/>
            </a:endParaRPr>
          </a:p>
          <a:p>
            <a:pPr algn="l" rtl="0" fontAlgn="base"/>
            <a:r>
              <a:rPr lang="en-GB" sz="1700" i="0" dirty="0">
                <a:solidFill>
                  <a:srgbClr val="000000"/>
                </a:solidFill>
                <a:effectLst/>
                <a:latin typeface="Foco Age UK" panose="020B0504050202020203" pitchFamily="34" charset="0"/>
                <a:cs typeface="Arial" panose="020B0604020202020204" pitchFamily="34" charset="0"/>
              </a:rPr>
              <a:t>We will take positive steps to ensure our organisation is diverse, equitable and inclusive </a:t>
            </a:r>
          </a:p>
          <a:p>
            <a:pPr algn="l" rtl="0" fontAlgn="base"/>
            <a:endParaRPr lang="en-GB" sz="1700" i="0" dirty="0">
              <a:solidFill>
                <a:srgbClr val="000000"/>
              </a:solidFill>
              <a:effectLst/>
              <a:latin typeface="Foco Age UK" panose="020B0504050202020203" pitchFamily="34" charset="0"/>
              <a:cs typeface="Arial" panose="020B0604020202020204" pitchFamily="34" charset="0"/>
            </a:endParaRPr>
          </a:p>
          <a:p>
            <a:pPr algn="l" rtl="0" fontAlgn="base"/>
            <a:r>
              <a:rPr lang="en-GB" sz="1700" i="0" dirty="0">
                <a:solidFill>
                  <a:srgbClr val="000000"/>
                </a:solidFill>
                <a:effectLst/>
                <a:latin typeface="Foco Age UK" panose="020B0504050202020203" pitchFamily="34" charset="0"/>
                <a:cs typeface="Arial" panose="020B0604020202020204" pitchFamily="34" charset="0"/>
              </a:rPr>
              <a:t>We will ensure our internal communications are clear and consistent </a:t>
            </a:r>
          </a:p>
          <a:p>
            <a:pPr algn="l" rtl="0" fontAlgn="base"/>
            <a:endParaRPr lang="en-GB" sz="1700" i="0" dirty="0">
              <a:solidFill>
                <a:srgbClr val="000000"/>
              </a:solidFill>
              <a:effectLst/>
              <a:latin typeface="Foco Age UK" panose="020B0504050202020203" pitchFamily="34" charset="0"/>
              <a:cs typeface="Arial" panose="020B0604020202020204" pitchFamily="34" charset="0"/>
            </a:endParaRPr>
          </a:p>
          <a:p>
            <a:pPr algn="l" rtl="0" fontAlgn="base"/>
            <a:r>
              <a:rPr lang="en-GB" sz="1700" i="0" dirty="0">
                <a:solidFill>
                  <a:srgbClr val="000000"/>
                </a:solidFill>
                <a:effectLst/>
                <a:latin typeface="Foco Age UK" panose="020B0504050202020203" pitchFamily="34" charset="0"/>
                <a:cs typeface="Arial" panose="020B0604020202020204" pitchFamily="34" charset="0"/>
              </a:rPr>
              <a:t>We will enhance the knowledge and skills of our trustees, staff and volunteers</a:t>
            </a:r>
          </a:p>
        </p:txBody>
      </p:sp>
      <p:sp>
        <p:nvSpPr>
          <p:cNvPr id="7" name="TextBox 6">
            <a:extLst>
              <a:ext uri="{FF2B5EF4-FFF2-40B4-BE49-F238E27FC236}">
                <a16:creationId xmlns:a16="http://schemas.microsoft.com/office/drawing/2014/main" id="{2DD727F9-7079-24D9-2767-DD0D3CAA9C4D}"/>
              </a:ext>
            </a:extLst>
          </p:cNvPr>
          <p:cNvSpPr txBox="1"/>
          <p:nvPr/>
        </p:nvSpPr>
        <p:spPr>
          <a:xfrm>
            <a:off x="236543" y="2274838"/>
            <a:ext cx="4322086" cy="2308324"/>
          </a:xfrm>
          <a:prstGeom prst="rect">
            <a:avLst/>
          </a:prstGeom>
          <a:noFill/>
          <a:ln>
            <a:noFill/>
          </a:ln>
        </p:spPr>
        <p:txBody>
          <a:bodyPr wrap="square" rtlCol="0">
            <a:spAutoFit/>
          </a:bodyPr>
          <a:lstStyle/>
          <a:p>
            <a:pPr algn="r"/>
            <a:r>
              <a:rPr lang="en-GB" sz="3000" b="1" dirty="0">
                <a:solidFill>
                  <a:srgbClr val="ED5913"/>
                </a:solidFill>
                <a:latin typeface="Foco Age UK" panose="020B0504050202020203" pitchFamily="34" charset="0"/>
                <a:cs typeface="Arial" panose="020B0604020202020204" pitchFamily="34" charset="0"/>
              </a:rPr>
              <a:t>Priority 5:</a:t>
            </a:r>
          </a:p>
          <a:p>
            <a:pPr algn="r"/>
            <a:r>
              <a:rPr lang="en-GB" sz="3000" b="1" dirty="0">
                <a:solidFill>
                  <a:srgbClr val="ED5913"/>
                </a:solidFill>
                <a:latin typeface="Foco Age UK" panose="020B0504050202020203" pitchFamily="34" charset="0"/>
                <a:cs typeface="Arial" panose="020B0604020202020204" pitchFamily="34" charset="0"/>
              </a:rPr>
              <a:t>Developing our People</a:t>
            </a:r>
          </a:p>
          <a:p>
            <a:pPr algn="r"/>
            <a:endParaRPr lang="en-GB" sz="3000" b="1" dirty="0">
              <a:solidFill>
                <a:srgbClr val="ED5913"/>
              </a:solidFill>
              <a:latin typeface="Foco Age UK" panose="020B0504050202020203" pitchFamily="34" charset="0"/>
              <a:cs typeface="Arial" panose="020B0604020202020204" pitchFamily="34" charset="0"/>
            </a:endParaRPr>
          </a:p>
          <a:p>
            <a:pPr algn="r"/>
            <a:r>
              <a:rPr lang="en-GB" i="1" dirty="0">
                <a:solidFill>
                  <a:srgbClr val="000000"/>
                </a:solidFill>
                <a:latin typeface="Calibri" panose="020F0502020204030204" pitchFamily="34" charset="0"/>
              </a:rPr>
              <a:t>F</a:t>
            </a:r>
            <a:r>
              <a:rPr lang="en-GB" b="0" i="1" dirty="0">
                <a:solidFill>
                  <a:srgbClr val="000000"/>
                </a:solidFill>
                <a:effectLst/>
                <a:latin typeface="Calibri" panose="020F0502020204030204" pitchFamily="34" charset="0"/>
              </a:rPr>
              <a:t>ocusing on promoting diversity, providing training and development, and recognising and rewarding all our staff and volunteers</a:t>
            </a:r>
            <a:endParaRPr lang="en-GB" b="1" dirty="0">
              <a:solidFill>
                <a:srgbClr val="ED5913"/>
              </a:solidFill>
              <a:latin typeface="Foco Age UK" panose="020B0504050202020203" pitchFamily="34" charset="0"/>
              <a:cs typeface="Arial" panose="020B0604020202020204" pitchFamily="34" charset="0"/>
            </a:endParaRPr>
          </a:p>
        </p:txBody>
      </p:sp>
      <p:sp>
        <p:nvSpPr>
          <p:cNvPr id="2" name="Left Brace 1">
            <a:extLst>
              <a:ext uri="{FF2B5EF4-FFF2-40B4-BE49-F238E27FC236}">
                <a16:creationId xmlns:a16="http://schemas.microsoft.com/office/drawing/2014/main" id="{BCC2739E-C66B-2BF0-3EF8-EFBBC197352E}"/>
              </a:ext>
            </a:extLst>
          </p:cNvPr>
          <p:cNvSpPr/>
          <p:nvPr/>
        </p:nvSpPr>
        <p:spPr>
          <a:xfrm>
            <a:off x="4761787" y="1551563"/>
            <a:ext cx="552262" cy="3754874"/>
          </a:xfrm>
          <a:prstGeom prst="leftBrace">
            <a:avLst/>
          </a:prstGeom>
          <a:ln w="38100">
            <a:solidFill>
              <a:srgbClr val="ED5913"/>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5" name="Rectangle 4">
            <a:extLst>
              <a:ext uri="{FF2B5EF4-FFF2-40B4-BE49-F238E27FC236}">
                <a16:creationId xmlns:a16="http://schemas.microsoft.com/office/drawing/2014/main" id="{3730F17D-A2DE-89F8-C9CE-F50CEC68D1AA}"/>
              </a:ext>
            </a:extLst>
          </p:cNvPr>
          <p:cNvSpPr/>
          <p:nvPr/>
        </p:nvSpPr>
        <p:spPr>
          <a:xfrm>
            <a:off x="0" y="0"/>
            <a:ext cx="9906000" cy="466928"/>
          </a:xfrm>
          <a:prstGeom prst="rect">
            <a:avLst/>
          </a:prstGeom>
          <a:solidFill>
            <a:srgbClr val="ED5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5">
            <a:extLst>
              <a:ext uri="{FF2B5EF4-FFF2-40B4-BE49-F238E27FC236}">
                <a16:creationId xmlns:a16="http://schemas.microsoft.com/office/drawing/2014/main" id="{EE79A4D6-5FBA-B3B9-E2C2-EDE07EBF1827}"/>
              </a:ext>
            </a:extLst>
          </p:cNvPr>
          <p:cNvSpPr/>
          <p:nvPr/>
        </p:nvSpPr>
        <p:spPr>
          <a:xfrm>
            <a:off x="0" y="6391072"/>
            <a:ext cx="9906000" cy="466928"/>
          </a:xfrm>
          <a:prstGeom prst="rect">
            <a:avLst/>
          </a:prstGeom>
          <a:solidFill>
            <a:srgbClr val="ED5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2983068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D9934D7-DB74-7D42-52D0-EFB0E1DCA84D}"/>
              </a:ext>
            </a:extLst>
          </p:cNvPr>
          <p:cNvSpPr txBox="1"/>
          <p:nvPr/>
        </p:nvSpPr>
        <p:spPr>
          <a:xfrm>
            <a:off x="5314049" y="1551563"/>
            <a:ext cx="4525244" cy="3754874"/>
          </a:xfrm>
          <a:prstGeom prst="rect">
            <a:avLst/>
          </a:prstGeom>
          <a:noFill/>
          <a:ln>
            <a:noFill/>
          </a:ln>
        </p:spPr>
        <p:txBody>
          <a:bodyPr wrap="square" rtlCol="0">
            <a:spAutoFit/>
          </a:bodyPr>
          <a:lstStyle/>
          <a:p>
            <a:pPr algn="l" rtl="0" fontAlgn="base"/>
            <a:r>
              <a:rPr lang="en-GB" sz="1700" i="0" dirty="0">
                <a:solidFill>
                  <a:srgbClr val="000000"/>
                </a:solidFill>
                <a:effectLst/>
                <a:latin typeface="Foco Age UK" panose="020B0504050202020203" pitchFamily="34" charset="0"/>
                <a:cs typeface="Arial" panose="020B0604020202020204" pitchFamily="34" charset="0"/>
              </a:rPr>
              <a:t>We will ensure all our services and activities are financially viable and achieve full cost recovery </a:t>
            </a:r>
          </a:p>
          <a:p>
            <a:pPr algn="l" rtl="0" fontAlgn="base"/>
            <a:endParaRPr lang="en-GB" sz="1700" dirty="0">
              <a:solidFill>
                <a:srgbClr val="000000"/>
              </a:solidFill>
              <a:latin typeface="Foco Age UK" panose="020B0504050202020203" pitchFamily="34" charset="0"/>
              <a:cs typeface="Arial" panose="020B0604020202020204" pitchFamily="34" charset="0"/>
            </a:endParaRPr>
          </a:p>
          <a:p>
            <a:pPr algn="l" rtl="0" fontAlgn="base"/>
            <a:r>
              <a:rPr lang="en-GB" sz="1700" i="0" dirty="0">
                <a:solidFill>
                  <a:srgbClr val="000000"/>
                </a:solidFill>
                <a:effectLst/>
                <a:latin typeface="Foco Age UK" panose="020B0504050202020203" pitchFamily="34" charset="0"/>
                <a:cs typeface="Arial" panose="020B0604020202020204" pitchFamily="34" charset="0"/>
              </a:rPr>
              <a:t>We will develop new sustainable and diverse income sources </a:t>
            </a:r>
          </a:p>
          <a:p>
            <a:pPr algn="l" rtl="0" fontAlgn="base"/>
            <a:endParaRPr lang="en-GB" sz="1700" i="0" dirty="0">
              <a:solidFill>
                <a:srgbClr val="000000"/>
              </a:solidFill>
              <a:effectLst/>
              <a:latin typeface="Foco Age UK" panose="020B0504050202020203" pitchFamily="34" charset="0"/>
              <a:cs typeface="Arial" panose="020B0604020202020204" pitchFamily="34" charset="0"/>
            </a:endParaRPr>
          </a:p>
          <a:p>
            <a:pPr algn="l" rtl="0" fontAlgn="base"/>
            <a:r>
              <a:rPr lang="en-GB" sz="1700" i="0" dirty="0">
                <a:solidFill>
                  <a:srgbClr val="000000"/>
                </a:solidFill>
                <a:effectLst/>
                <a:latin typeface="Foco Age UK" panose="020B0504050202020203" pitchFamily="34" charset="0"/>
                <a:cs typeface="Arial" panose="020B0604020202020204" pitchFamily="34" charset="0"/>
              </a:rPr>
              <a:t>We will ensure our governance is effective and efficient </a:t>
            </a:r>
          </a:p>
          <a:p>
            <a:pPr algn="l" rtl="0" fontAlgn="base"/>
            <a:endParaRPr lang="en-GB" sz="1700" i="0" dirty="0">
              <a:solidFill>
                <a:srgbClr val="000000"/>
              </a:solidFill>
              <a:effectLst/>
              <a:latin typeface="Foco Age UK" panose="020B0504050202020203" pitchFamily="34" charset="0"/>
              <a:cs typeface="Arial" panose="020B0604020202020204" pitchFamily="34" charset="0"/>
            </a:endParaRPr>
          </a:p>
          <a:p>
            <a:pPr algn="l" rtl="0" fontAlgn="base"/>
            <a:r>
              <a:rPr lang="en-GB" sz="1700" i="0" dirty="0">
                <a:solidFill>
                  <a:srgbClr val="000000"/>
                </a:solidFill>
                <a:effectLst/>
                <a:latin typeface="Foco Age UK" panose="020B0504050202020203" pitchFamily="34" charset="0"/>
                <a:cs typeface="Arial" panose="020B0604020202020204" pitchFamily="34" charset="0"/>
              </a:rPr>
              <a:t>We will enhance our operational capability by investing in people, processes and systems </a:t>
            </a:r>
          </a:p>
          <a:p>
            <a:pPr algn="l" rtl="0" fontAlgn="base"/>
            <a:endParaRPr lang="en-GB" sz="1700" i="0" dirty="0">
              <a:solidFill>
                <a:srgbClr val="000000"/>
              </a:solidFill>
              <a:effectLst/>
              <a:latin typeface="Foco Age UK" panose="020B0504050202020203" pitchFamily="34" charset="0"/>
              <a:cs typeface="Arial" panose="020B0604020202020204" pitchFamily="34" charset="0"/>
            </a:endParaRPr>
          </a:p>
          <a:p>
            <a:pPr algn="l" rtl="0" fontAlgn="base"/>
            <a:r>
              <a:rPr lang="en-GB" sz="1700" i="0" dirty="0">
                <a:solidFill>
                  <a:srgbClr val="000000"/>
                </a:solidFill>
                <a:effectLst/>
                <a:latin typeface="Foco Age UK" panose="020B0504050202020203" pitchFamily="34" charset="0"/>
                <a:cs typeface="Arial" panose="020B0604020202020204" pitchFamily="34" charset="0"/>
              </a:rPr>
              <a:t>We will aim to be environmentally responsible in our operations </a:t>
            </a:r>
          </a:p>
        </p:txBody>
      </p:sp>
      <p:sp>
        <p:nvSpPr>
          <p:cNvPr id="7" name="TextBox 6">
            <a:extLst>
              <a:ext uri="{FF2B5EF4-FFF2-40B4-BE49-F238E27FC236}">
                <a16:creationId xmlns:a16="http://schemas.microsoft.com/office/drawing/2014/main" id="{2DD727F9-7079-24D9-2767-DD0D3CAA9C4D}"/>
              </a:ext>
            </a:extLst>
          </p:cNvPr>
          <p:cNvSpPr txBox="1"/>
          <p:nvPr/>
        </p:nvSpPr>
        <p:spPr>
          <a:xfrm>
            <a:off x="236543" y="2044005"/>
            <a:ext cx="4249113" cy="2769989"/>
          </a:xfrm>
          <a:prstGeom prst="rect">
            <a:avLst/>
          </a:prstGeom>
          <a:noFill/>
          <a:ln>
            <a:noFill/>
          </a:ln>
        </p:spPr>
        <p:txBody>
          <a:bodyPr wrap="square" rtlCol="0">
            <a:spAutoFit/>
          </a:bodyPr>
          <a:lstStyle/>
          <a:p>
            <a:pPr algn="r"/>
            <a:r>
              <a:rPr lang="en-GB" sz="3000" b="1" dirty="0">
                <a:solidFill>
                  <a:srgbClr val="55225D"/>
                </a:solidFill>
                <a:latin typeface="Foco Age UK" panose="020B0504050202020203" pitchFamily="34" charset="0"/>
                <a:cs typeface="Arial" panose="020B0604020202020204" pitchFamily="34" charset="0"/>
              </a:rPr>
              <a:t>Priority 6:</a:t>
            </a:r>
          </a:p>
          <a:p>
            <a:pPr algn="r"/>
            <a:r>
              <a:rPr lang="en-GB" sz="3000" b="1" dirty="0">
                <a:solidFill>
                  <a:srgbClr val="55225D"/>
                </a:solidFill>
                <a:latin typeface="Foco Age UK" panose="020B0504050202020203" pitchFamily="34" charset="0"/>
                <a:cs typeface="Arial" panose="020B0604020202020204" pitchFamily="34" charset="0"/>
              </a:rPr>
              <a:t>Income Generation &amp; Sustainability</a:t>
            </a:r>
          </a:p>
          <a:p>
            <a:pPr algn="r"/>
            <a:endParaRPr lang="en-GB" sz="3000" b="1" dirty="0">
              <a:solidFill>
                <a:srgbClr val="55225D"/>
              </a:solidFill>
              <a:latin typeface="Foco Age UK" panose="020B0504050202020203" pitchFamily="34" charset="0"/>
              <a:cs typeface="Arial" panose="020B0604020202020204" pitchFamily="34" charset="0"/>
            </a:endParaRPr>
          </a:p>
          <a:p>
            <a:pPr algn="r"/>
            <a:r>
              <a:rPr lang="en-GB" i="1" dirty="0">
                <a:solidFill>
                  <a:srgbClr val="000000"/>
                </a:solidFill>
                <a:cs typeface="Arial" panose="020B0604020202020204" pitchFamily="34" charset="0"/>
              </a:rPr>
              <a:t>Ensuring a secure future for the charity, so we can continue to support older people in Enfield</a:t>
            </a:r>
            <a:endParaRPr lang="en-GB" b="1" dirty="0">
              <a:solidFill>
                <a:srgbClr val="55225D"/>
              </a:solidFill>
              <a:cs typeface="Arial" panose="020B0604020202020204" pitchFamily="34" charset="0"/>
            </a:endParaRPr>
          </a:p>
        </p:txBody>
      </p:sp>
      <p:sp>
        <p:nvSpPr>
          <p:cNvPr id="2" name="Left Brace 1">
            <a:extLst>
              <a:ext uri="{FF2B5EF4-FFF2-40B4-BE49-F238E27FC236}">
                <a16:creationId xmlns:a16="http://schemas.microsoft.com/office/drawing/2014/main" id="{BCC2739E-C66B-2BF0-3EF8-EFBBC197352E}"/>
              </a:ext>
            </a:extLst>
          </p:cNvPr>
          <p:cNvSpPr/>
          <p:nvPr/>
        </p:nvSpPr>
        <p:spPr>
          <a:xfrm>
            <a:off x="4761787" y="1385180"/>
            <a:ext cx="552262" cy="4119327"/>
          </a:xfrm>
          <a:prstGeom prst="leftBrace">
            <a:avLst/>
          </a:prstGeom>
          <a:ln w="38100">
            <a:solidFill>
              <a:srgbClr val="55225D"/>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5" name="Rectangle 4">
            <a:extLst>
              <a:ext uri="{FF2B5EF4-FFF2-40B4-BE49-F238E27FC236}">
                <a16:creationId xmlns:a16="http://schemas.microsoft.com/office/drawing/2014/main" id="{CD1A0395-43C1-B785-53AC-06DC420B29C8}"/>
              </a:ext>
            </a:extLst>
          </p:cNvPr>
          <p:cNvSpPr/>
          <p:nvPr/>
        </p:nvSpPr>
        <p:spPr>
          <a:xfrm>
            <a:off x="0" y="0"/>
            <a:ext cx="9906000" cy="466928"/>
          </a:xfrm>
          <a:prstGeom prst="rect">
            <a:avLst/>
          </a:prstGeom>
          <a:solidFill>
            <a:srgbClr val="5522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5">
            <a:extLst>
              <a:ext uri="{FF2B5EF4-FFF2-40B4-BE49-F238E27FC236}">
                <a16:creationId xmlns:a16="http://schemas.microsoft.com/office/drawing/2014/main" id="{A505ECA8-C4A7-5163-190B-0CC2F0C80A48}"/>
              </a:ext>
            </a:extLst>
          </p:cNvPr>
          <p:cNvSpPr/>
          <p:nvPr/>
        </p:nvSpPr>
        <p:spPr>
          <a:xfrm>
            <a:off x="0" y="6391072"/>
            <a:ext cx="9906000" cy="466928"/>
          </a:xfrm>
          <a:prstGeom prst="rect">
            <a:avLst/>
          </a:prstGeom>
          <a:solidFill>
            <a:srgbClr val="5522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275990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AC85DC62-E032-0344-A2B2-21A39368C446}"/>
              </a:ext>
            </a:extLst>
          </p:cNvPr>
          <p:cNvSpPr txBox="1"/>
          <p:nvPr/>
        </p:nvSpPr>
        <p:spPr>
          <a:xfrm>
            <a:off x="587852" y="190829"/>
            <a:ext cx="6769878" cy="1323439"/>
          </a:xfrm>
          <a:prstGeom prst="rect">
            <a:avLst/>
          </a:prstGeom>
          <a:noFill/>
          <a:ln>
            <a:noFill/>
          </a:ln>
        </p:spPr>
        <p:txBody>
          <a:bodyPr wrap="square" rtlCol="0">
            <a:spAutoFit/>
          </a:bodyPr>
          <a:lstStyle/>
          <a:p>
            <a:r>
              <a:rPr lang="en-GB" sz="4000" b="1" dirty="0">
                <a:solidFill>
                  <a:srgbClr val="141760"/>
                </a:solidFill>
                <a:latin typeface="Foco Age UK" panose="020B0504050202020203" pitchFamily="34" charset="0"/>
                <a:cs typeface="Arial" panose="020B0604020202020204" pitchFamily="34" charset="0"/>
              </a:rPr>
              <a:t>Section 3</a:t>
            </a:r>
          </a:p>
          <a:p>
            <a:r>
              <a:rPr lang="en-GB" sz="4000" b="1" dirty="0">
                <a:solidFill>
                  <a:srgbClr val="141760"/>
                </a:solidFill>
                <a:latin typeface="Foco Age UK" panose="020B0504050202020203" pitchFamily="34" charset="0"/>
                <a:cs typeface="Arial" panose="020B0604020202020204" pitchFamily="34" charset="0"/>
              </a:rPr>
              <a:t>About Being A Charity Trustee</a:t>
            </a:r>
          </a:p>
        </p:txBody>
      </p:sp>
      <p:pic>
        <p:nvPicPr>
          <p:cNvPr id="3" name="Picture 2">
            <a:extLst>
              <a:ext uri="{FF2B5EF4-FFF2-40B4-BE49-F238E27FC236}">
                <a16:creationId xmlns:a16="http://schemas.microsoft.com/office/drawing/2014/main" id="{29C0E86B-F533-054D-867A-198068CC8A8A}"/>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425033" y="1802168"/>
            <a:ext cx="6793416" cy="4559137"/>
          </a:xfrm>
          <a:prstGeom prst="rect">
            <a:avLst/>
          </a:prstGeom>
        </p:spPr>
      </p:pic>
    </p:spTree>
    <p:extLst>
      <p:ext uri="{BB962C8B-B14F-4D97-AF65-F5344CB8AC3E}">
        <p14:creationId xmlns:p14="http://schemas.microsoft.com/office/powerpoint/2010/main" val="39324247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AC85DC62-E032-0344-A2B2-21A39368C446}"/>
              </a:ext>
            </a:extLst>
          </p:cNvPr>
          <p:cNvSpPr txBox="1"/>
          <p:nvPr/>
        </p:nvSpPr>
        <p:spPr>
          <a:xfrm>
            <a:off x="630382" y="360950"/>
            <a:ext cx="5511800" cy="707886"/>
          </a:xfrm>
          <a:prstGeom prst="rect">
            <a:avLst/>
          </a:prstGeom>
          <a:noFill/>
          <a:ln>
            <a:noFill/>
          </a:ln>
        </p:spPr>
        <p:txBody>
          <a:bodyPr wrap="square" rtlCol="0">
            <a:spAutoFit/>
          </a:bodyPr>
          <a:lstStyle/>
          <a:p>
            <a:r>
              <a:rPr lang="en-GB" sz="4000" b="1" dirty="0">
                <a:solidFill>
                  <a:srgbClr val="141760"/>
                </a:solidFill>
                <a:latin typeface="Foco Age UK" panose="020B0504050202020203" pitchFamily="34" charset="0"/>
                <a:cs typeface="Arial" panose="020B0604020202020204" pitchFamily="34" charset="0"/>
              </a:rPr>
              <a:t>A Trustee’s Role</a:t>
            </a:r>
          </a:p>
        </p:txBody>
      </p:sp>
      <p:sp>
        <p:nvSpPr>
          <p:cNvPr id="7" name="Content Placeholder 6">
            <a:extLst>
              <a:ext uri="{FF2B5EF4-FFF2-40B4-BE49-F238E27FC236}">
                <a16:creationId xmlns:a16="http://schemas.microsoft.com/office/drawing/2014/main" id="{13277831-BAA6-284D-810E-F8BBD4B63916}"/>
              </a:ext>
            </a:extLst>
          </p:cNvPr>
          <p:cNvSpPr>
            <a:spLocks noGrp="1"/>
          </p:cNvSpPr>
          <p:nvPr>
            <p:ph idx="1"/>
          </p:nvPr>
        </p:nvSpPr>
        <p:spPr>
          <a:xfrm>
            <a:off x="630383" y="1283364"/>
            <a:ext cx="8832594" cy="5102446"/>
          </a:xfrm>
        </p:spPr>
        <p:txBody>
          <a:bodyPr>
            <a:noAutofit/>
          </a:bodyPr>
          <a:lstStyle/>
          <a:p>
            <a:pPr marL="0" indent="0">
              <a:lnSpc>
                <a:spcPct val="120000"/>
              </a:lnSpc>
              <a:spcBef>
                <a:spcPts val="600"/>
              </a:spcBef>
              <a:spcAft>
                <a:spcPts val="600"/>
              </a:spcAft>
              <a:buNone/>
            </a:pPr>
            <a:r>
              <a:rPr lang="en-US" sz="1800" dirty="0"/>
              <a:t>Trustees are responsible for the governance, direction and management of the charity (No: 1063693) as well as acting as ambassadors for the organisation.   Age UK Enfield is a limited company (03352062) of which Trustees are Directors.</a:t>
            </a:r>
          </a:p>
          <a:p>
            <a:pPr marL="0" indent="0">
              <a:lnSpc>
                <a:spcPct val="120000"/>
              </a:lnSpc>
              <a:spcBef>
                <a:spcPts val="600"/>
              </a:spcBef>
              <a:spcAft>
                <a:spcPts val="600"/>
              </a:spcAft>
              <a:buNone/>
            </a:pPr>
            <a:r>
              <a:rPr lang="en-GB" sz="1800" dirty="0"/>
              <a:t>The Trustees ensure there is a clear focus for the charity and that well developed business plans are in place to help ensure that objectives set within the regularly updated five-year strategy are aligned and achievable.  The Board of Trustees aim to protect the financial and other assets of the charity, that legal, governance and safeguarding requirements are met and that the organisation is carrying out its purpose for the public benefit.</a:t>
            </a:r>
          </a:p>
          <a:p>
            <a:pPr marL="0" indent="0">
              <a:lnSpc>
                <a:spcPct val="120000"/>
              </a:lnSpc>
              <a:spcBef>
                <a:spcPts val="600"/>
              </a:spcBef>
              <a:spcAft>
                <a:spcPts val="600"/>
              </a:spcAft>
              <a:buNone/>
            </a:pPr>
            <a:r>
              <a:rPr lang="en-GB" sz="1800" dirty="0"/>
              <a:t>The day to day running of Age UK Enfield is delegated to the Chief Executive Officer and, through them, to the Senior Leadership Team.</a:t>
            </a:r>
          </a:p>
          <a:p>
            <a:pPr marL="0" indent="0">
              <a:lnSpc>
                <a:spcPct val="120000"/>
              </a:lnSpc>
              <a:spcBef>
                <a:spcPts val="600"/>
              </a:spcBef>
              <a:spcAft>
                <a:spcPts val="600"/>
              </a:spcAft>
              <a:buNone/>
            </a:pPr>
            <a:r>
              <a:rPr lang="en-GB" sz="1800" dirty="0"/>
              <a:t>Trustees are appointed for a three year term that may be renewed for a further two terms.  They are recruited on the basis of their skills and experience to ensure that there is an appropriate role of expertise and diversity on the Board.  </a:t>
            </a:r>
          </a:p>
          <a:p>
            <a:pPr marL="0" indent="0">
              <a:lnSpc>
                <a:spcPct val="120000"/>
              </a:lnSpc>
              <a:spcBef>
                <a:spcPts val="600"/>
              </a:spcBef>
              <a:spcAft>
                <a:spcPts val="600"/>
              </a:spcAft>
              <a:buNone/>
            </a:pPr>
            <a:r>
              <a:rPr lang="en-GB" sz="1800" dirty="0"/>
              <a:t>A useful guide called “The Essential Trustee” is available on the </a:t>
            </a:r>
            <a:r>
              <a:rPr lang="en-GB" sz="1800" dirty="0">
                <a:hlinkClick r:id="rId2">
                  <a:extLst>
                    <a:ext uri="{A12FA001-AC4F-418D-AE19-62706E023703}">
                      <ahyp:hlinkClr xmlns:ahyp="http://schemas.microsoft.com/office/drawing/2018/hyperlinkcolor" val="tx"/>
                    </a:ext>
                  </a:extLst>
                </a:hlinkClick>
              </a:rPr>
              <a:t>Charity Commission website</a:t>
            </a:r>
            <a:r>
              <a:rPr lang="en-GB" sz="1800" dirty="0"/>
              <a:t>.</a:t>
            </a:r>
          </a:p>
        </p:txBody>
      </p:sp>
      <p:pic>
        <p:nvPicPr>
          <p:cNvPr id="6" name="Picture 5" descr="Logo, company name&#10;&#10;Description automatically generated">
            <a:extLst>
              <a:ext uri="{FF2B5EF4-FFF2-40B4-BE49-F238E27FC236}">
                <a16:creationId xmlns:a16="http://schemas.microsoft.com/office/drawing/2014/main" id="{616A0B24-6E69-B34A-AC61-35319FD24EC3}"/>
              </a:ext>
            </a:extLst>
          </p:cNvPr>
          <p:cNvPicPr>
            <a:picLocks noChangeAspect="1"/>
          </p:cNvPicPr>
          <p:nvPr/>
        </p:nvPicPr>
        <p:blipFill>
          <a:blip r:embed="rId3" cstate="email">
            <a:alphaModFix/>
            <a:extLst>
              <a:ext uri="{28A0092B-C50C-407E-A947-70E740481C1C}">
                <a14:useLocalDpi xmlns:a14="http://schemas.microsoft.com/office/drawing/2010/main"/>
              </a:ext>
            </a:extLst>
          </a:blip>
          <a:stretch>
            <a:fillRect/>
          </a:stretch>
        </p:blipFill>
        <p:spPr>
          <a:xfrm>
            <a:off x="7194530" y="147503"/>
            <a:ext cx="2266984" cy="1202411"/>
          </a:xfrm>
          <a:prstGeom prst="rect">
            <a:avLst/>
          </a:prstGeom>
        </p:spPr>
      </p:pic>
    </p:spTree>
    <p:extLst>
      <p:ext uri="{BB962C8B-B14F-4D97-AF65-F5344CB8AC3E}">
        <p14:creationId xmlns:p14="http://schemas.microsoft.com/office/powerpoint/2010/main" val="4994534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AC85DC62-E032-0344-A2B2-21A39368C446}"/>
              </a:ext>
            </a:extLst>
          </p:cNvPr>
          <p:cNvSpPr txBox="1"/>
          <p:nvPr/>
        </p:nvSpPr>
        <p:spPr>
          <a:xfrm>
            <a:off x="630382" y="360950"/>
            <a:ext cx="5511800" cy="707886"/>
          </a:xfrm>
          <a:prstGeom prst="rect">
            <a:avLst/>
          </a:prstGeom>
          <a:noFill/>
          <a:ln>
            <a:noFill/>
          </a:ln>
        </p:spPr>
        <p:txBody>
          <a:bodyPr wrap="square" rtlCol="0">
            <a:spAutoFit/>
          </a:bodyPr>
          <a:lstStyle/>
          <a:p>
            <a:r>
              <a:rPr lang="en-GB" sz="4000" b="1" dirty="0">
                <a:solidFill>
                  <a:srgbClr val="141760"/>
                </a:solidFill>
                <a:latin typeface="Foco Age UK" panose="020B0504050202020203" pitchFamily="34" charset="0"/>
                <a:cs typeface="Arial" panose="020B0604020202020204" pitchFamily="34" charset="0"/>
              </a:rPr>
              <a:t>Time Commitment</a:t>
            </a:r>
          </a:p>
        </p:txBody>
      </p:sp>
      <p:sp>
        <p:nvSpPr>
          <p:cNvPr id="7" name="Content Placeholder 6">
            <a:extLst>
              <a:ext uri="{FF2B5EF4-FFF2-40B4-BE49-F238E27FC236}">
                <a16:creationId xmlns:a16="http://schemas.microsoft.com/office/drawing/2014/main" id="{13277831-BAA6-284D-810E-F8BBD4B63916}"/>
              </a:ext>
            </a:extLst>
          </p:cNvPr>
          <p:cNvSpPr>
            <a:spLocks noGrp="1"/>
          </p:cNvSpPr>
          <p:nvPr>
            <p:ph idx="1"/>
          </p:nvPr>
        </p:nvSpPr>
        <p:spPr>
          <a:xfrm>
            <a:off x="630382" y="1317077"/>
            <a:ext cx="8577413" cy="4351338"/>
          </a:xfrm>
          <a:noFill/>
        </p:spPr>
        <p:txBody>
          <a:bodyPr>
            <a:noAutofit/>
          </a:bodyPr>
          <a:lstStyle/>
          <a:p>
            <a:pPr marL="0" indent="0">
              <a:lnSpc>
                <a:spcPct val="120000"/>
              </a:lnSpc>
              <a:spcBef>
                <a:spcPts val="600"/>
              </a:spcBef>
              <a:spcAft>
                <a:spcPts val="600"/>
              </a:spcAft>
              <a:buNone/>
            </a:pPr>
            <a:r>
              <a:rPr lang="en-GB" sz="1800" dirty="0"/>
              <a:t>The Board meets four to six times a year – currently early evening and usually on-line although there will be the occasional face-to-face to meeting.</a:t>
            </a:r>
            <a:endParaRPr lang="en-GB" sz="1800" dirty="0">
              <a:highlight>
                <a:srgbClr val="FFFF00"/>
              </a:highlight>
            </a:endParaRPr>
          </a:p>
          <a:p>
            <a:pPr marL="0" indent="0">
              <a:lnSpc>
                <a:spcPct val="120000"/>
              </a:lnSpc>
              <a:spcBef>
                <a:spcPts val="600"/>
              </a:spcBef>
              <a:spcAft>
                <a:spcPts val="600"/>
              </a:spcAft>
              <a:buNone/>
            </a:pPr>
            <a:r>
              <a:rPr lang="en-GB" sz="1800" dirty="0"/>
              <a:t>Additionally, the Board meets for a day or two half days a year as an “awayday” to discuss and prepare plans for the Charity’s future but could also include governance, the management and delivery review of services.</a:t>
            </a:r>
          </a:p>
          <a:p>
            <a:pPr marL="0" indent="0">
              <a:lnSpc>
                <a:spcPct val="120000"/>
              </a:lnSpc>
              <a:spcBef>
                <a:spcPts val="600"/>
              </a:spcBef>
              <a:spcAft>
                <a:spcPts val="600"/>
              </a:spcAft>
              <a:buNone/>
            </a:pPr>
            <a:r>
              <a:rPr lang="en-GB" sz="1800" dirty="0"/>
              <a:t>Trustees are expected to sit on at least one of the Committees of the Board: currently including Finance and Operations and People and Culture.  These Committees generally meet every two to three months.</a:t>
            </a:r>
          </a:p>
          <a:p>
            <a:pPr marL="0" indent="0">
              <a:lnSpc>
                <a:spcPct val="120000"/>
              </a:lnSpc>
              <a:spcBef>
                <a:spcPts val="600"/>
              </a:spcBef>
              <a:spcAft>
                <a:spcPts val="600"/>
              </a:spcAft>
              <a:buNone/>
            </a:pPr>
            <a:r>
              <a:rPr lang="en-GB" sz="1800" dirty="0"/>
              <a:t>Board papers are sent out one week before the Board meeting along with Sub-Committee papers. Trustees are expected to review these beforehand and engage in discussions around their content at the meeting and make decisions. </a:t>
            </a:r>
          </a:p>
          <a:p>
            <a:pPr marL="0" indent="0">
              <a:lnSpc>
                <a:spcPct val="120000"/>
              </a:lnSpc>
              <a:spcBef>
                <a:spcPts val="600"/>
              </a:spcBef>
              <a:spcAft>
                <a:spcPts val="600"/>
              </a:spcAft>
              <a:buNone/>
            </a:pPr>
            <a:r>
              <a:rPr lang="en-GB" sz="1800" dirty="0"/>
              <a:t>Whenever possible, Trustees are encouraged to assist with specific activities where their relevant expertise would be helpful and to generally support fundraising and other key events.</a:t>
            </a:r>
          </a:p>
        </p:txBody>
      </p:sp>
      <p:pic>
        <p:nvPicPr>
          <p:cNvPr id="4" name="Picture 3" descr="Logo, company name&#10;&#10;Description automatically generated">
            <a:extLst>
              <a:ext uri="{FF2B5EF4-FFF2-40B4-BE49-F238E27FC236}">
                <a16:creationId xmlns:a16="http://schemas.microsoft.com/office/drawing/2014/main" id="{709D40ED-87C0-F145-A39F-BC6F6599FAE0}"/>
              </a:ext>
            </a:extLst>
          </p:cNvPr>
          <p:cNvPicPr>
            <a:picLocks noChangeAspect="1"/>
          </p:cNvPicPr>
          <p:nvPr/>
        </p:nvPicPr>
        <p:blipFill>
          <a:blip r:embed="rId2" cstate="email">
            <a:alphaModFix/>
            <a:extLst>
              <a:ext uri="{28A0092B-C50C-407E-A947-70E740481C1C}">
                <a14:useLocalDpi xmlns:a14="http://schemas.microsoft.com/office/drawing/2010/main"/>
              </a:ext>
            </a:extLst>
          </a:blip>
          <a:stretch>
            <a:fillRect/>
          </a:stretch>
        </p:blipFill>
        <p:spPr>
          <a:xfrm>
            <a:off x="7194530" y="147503"/>
            <a:ext cx="2266984" cy="1202411"/>
          </a:xfrm>
          <a:prstGeom prst="rect">
            <a:avLst/>
          </a:prstGeom>
        </p:spPr>
      </p:pic>
    </p:spTree>
    <p:extLst>
      <p:ext uri="{BB962C8B-B14F-4D97-AF65-F5344CB8AC3E}">
        <p14:creationId xmlns:p14="http://schemas.microsoft.com/office/powerpoint/2010/main" val="1540588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AC85DC62-E032-0344-A2B2-21A39368C446}"/>
              </a:ext>
            </a:extLst>
          </p:cNvPr>
          <p:cNvSpPr txBox="1"/>
          <p:nvPr/>
        </p:nvSpPr>
        <p:spPr>
          <a:xfrm>
            <a:off x="630382" y="360950"/>
            <a:ext cx="5511800" cy="707886"/>
          </a:xfrm>
          <a:prstGeom prst="rect">
            <a:avLst/>
          </a:prstGeom>
          <a:noFill/>
          <a:ln>
            <a:noFill/>
          </a:ln>
        </p:spPr>
        <p:txBody>
          <a:bodyPr wrap="square" rtlCol="0">
            <a:spAutoFit/>
          </a:bodyPr>
          <a:lstStyle/>
          <a:p>
            <a:r>
              <a:rPr lang="en-GB" sz="4000" b="1" dirty="0">
                <a:solidFill>
                  <a:srgbClr val="141760"/>
                </a:solidFill>
                <a:latin typeface="Foco Age UK" panose="020B0504050202020203" pitchFamily="34" charset="0"/>
                <a:cs typeface="Arial" panose="020B0604020202020204" pitchFamily="34" charset="0"/>
              </a:rPr>
              <a:t>Becoming A Trustee</a:t>
            </a:r>
          </a:p>
        </p:txBody>
      </p:sp>
      <p:sp>
        <p:nvSpPr>
          <p:cNvPr id="7" name="Content Placeholder 6">
            <a:extLst>
              <a:ext uri="{FF2B5EF4-FFF2-40B4-BE49-F238E27FC236}">
                <a16:creationId xmlns:a16="http://schemas.microsoft.com/office/drawing/2014/main" id="{13277831-BAA6-284D-810E-F8BBD4B63916}"/>
              </a:ext>
            </a:extLst>
          </p:cNvPr>
          <p:cNvSpPr>
            <a:spLocks noGrp="1"/>
          </p:cNvSpPr>
          <p:nvPr>
            <p:ph idx="1"/>
          </p:nvPr>
        </p:nvSpPr>
        <p:spPr>
          <a:xfrm>
            <a:off x="630382" y="1283364"/>
            <a:ext cx="8598677" cy="4967534"/>
          </a:xfrm>
        </p:spPr>
        <p:txBody>
          <a:bodyPr>
            <a:noAutofit/>
          </a:bodyPr>
          <a:lstStyle/>
          <a:p>
            <a:pPr marL="0" indent="0">
              <a:lnSpc>
                <a:spcPct val="120000"/>
              </a:lnSpc>
              <a:spcBef>
                <a:spcPts val="600"/>
              </a:spcBef>
              <a:spcAft>
                <a:spcPts val="600"/>
              </a:spcAft>
              <a:buNone/>
            </a:pPr>
            <a:r>
              <a:rPr lang="en-GB" sz="1800" dirty="0"/>
              <a:t>If you are interested in becoming a trustee, the first step would be to email the Chief Executive:  peter.glass@ageukenfield.org.uk to arrange an informal chat.</a:t>
            </a:r>
          </a:p>
          <a:p>
            <a:pPr marL="0" indent="0">
              <a:lnSpc>
                <a:spcPct val="120000"/>
              </a:lnSpc>
              <a:spcBef>
                <a:spcPts val="600"/>
              </a:spcBef>
              <a:spcAft>
                <a:spcPts val="600"/>
              </a:spcAft>
              <a:buNone/>
            </a:pPr>
            <a:r>
              <a:rPr lang="en-GB" sz="1800" dirty="0"/>
              <a:t>There will be an informal interview with the Chair – after which you will be invited to apply using the application form which can be emailed to you or downloaded from our website.</a:t>
            </a:r>
          </a:p>
          <a:p>
            <a:pPr marL="0" indent="0">
              <a:lnSpc>
                <a:spcPct val="120000"/>
              </a:lnSpc>
              <a:spcBef>
                <a:spcPts val="600"/>
              </a:spcBef>
              <a:spcAft>
                <a:spcPts val="600"/>
              </a:spcAft>
              <a:buNone/>
            </a:pPr>
            <a:r>
              <a:rPr lang="en-GB" sz="1800" dirty="0"/>
              <a:t>An interview with up to three trustees online or in-person will then take place and you will have the option to sit in at the next Board meeting as a guest to enable a greater understanding of the remit and work of the Board members.</a:t>
            </a:r>
          </a:p>
          <a:p>
            <a:pPr marL="0" indent="0">
              <a:lnSpc>
                <a:spcPct val="120000"/>
              </a:lnSpc>
              <a:spcBef>
                <a:spcPts val="600"/>
              </a:spcBef>
              <a:spcAft>
                <a:spcPts val="600"/>
              </a:spcAft>
              <a:buNone/>
            </a:pPr>
            <a:r>
              <a:rPr lang="en-GB" sz="1800" dirty="0"/>
              <a:t>Should you wish to continue the process, references will be taken up along with an Enhanced DBS. </a:t>
            </a:r>
          </a:p>
          <a:p>
            <a:pPr marL="0" indent="0">
              <a:lnSpc>
                <a:spcPct val="120000"/>
              </a:lnSpc>
              <a:spcBef>
                <a:spcPts val="600"/>
              </a:spcBef>
              <a:spcAft>
                <a:spcPts val="600"/>
              </a:spcAft>
              <a:buNone/>
            </a:pPr>
            <a:r>
              <a:rPr lang="en-GB" sz="1800" dirty="0"/>
              <a:t>Your formal appointment will take place at the next Board meeting following which a full induction programme for new trustees will be given.  This will include a visit to the charity’s dementia care centre and programmes run by us which may be  for example activity, exercise or talks.</a:t>
            </a:r>
          </a:p>
        </p:txBody>
      </p:sp>
      <p:pic>
        <p:nvPicPr>
          <p:cNvPr id="4" name="Picture 3" descr="Logo, company name&#10;&#10;Description automatically generated">
            <a:extLst>
              <a:ext uri="{FF2B5EF4-FFF2-40B4-BE49-F238E27FC236}">
                <a16:creationId xmlns:a16="http://schemas.microsoft.com/office/drawing/2014/main" id="{AD697416-3643-B842-9FEE-058812EA60D9}"/>
              </a:ext>
            </a:extLst>
          </p:cNvPr>
          <p:cNvPicPr>
            <a:picLocks noChangeAspect="1"/>
          </p:cNvPicPr>
          <p:nvPr/>
        </p:nvPicPr>
        <p:blipFill>
          <a:blip r:embed="rId2" cstate="email">
            <a:alphaModFix/>
            <a:extLst>
              <a:ext uri="{28A0092B-C50C-407E-A947-70E740481C1C}">
                <a14:useLocalDpi xmlns:a14="http://schemas.microsoft.com/office/drawing/2010/main"/>
              </a:ext>
            </a:extLst>
          </a:blip>
          <a:stretch>
            <a:fillRect/>
          </a:stretch>
        </p:blipFill>
        <p:spPr>
          <a:xfrm>
            <a:off x="7194530" y="147503"/>
            <a:ext cx="2266984" cy="1202411"/>
          </a:xfrm>
          <a:prstGeom prst="rect">
            <a:avLst/>
          </a:prstGeom>
        </p:spPr>
      </p:pic>
    </p:spTree>
    <p:extLst>
      <p:ext uri="{BB962C8B-B14F-4D97-AF65-F5344CB8AC3E}">
        <p14:creationId xmlns:p14="http://schemas.microsoft.com/office/powerpoint/2010/main" val="17694084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ogo, company name&#10;&#10;Description automatically generated">
            <a:extLst>
              <a:ext uri="{FF2B5EF4-FFF2-40B4-BE49-F238E27FC236}">
                <a16:creationId xmlns:a16="http://schemas.microsoft.com/office/drawing/2014/main" id="{D5D644B8-B1B4-FE84-4858-BCD6B64682CE}"/>
              </a:ext>
            </a:extLst>
          </p:cNvPr>
          <p:cNvPicPr>
            <a:picLocks noChangeAspect="1"/>
          </p:cNvPicPr>
          <p:nvPr/>
        </p:nvPicPr>
        <p:blipFill>
          <a:blip r:embed="rId2" cstate="email">
            <a:alphaModFix/>
            <a:extLst>
              <a:ext uri="{28A0092B-C50C-407E-A947-70E740481C1C}">
                <a14:useLocalDpi xmlns:a14="http://schemas.microsoft.com/office/drawing/2010/main"/>
              </a:ext>
            </a:extLst>
          </a:blip>
          <a:stretch>
            <a:fillRect/>
          </a:stretch>
        </p:blipFill>
        <p:spPr>
          <a:xfrm>
            <a:off x="7194530" y="147503"/>
            <a:ext cx="2266984" cy="1202411"/>
          </a:xfrm>
          <a:prstGeom prst="rect">
            <a:avLst/>
          </a:prstGeom>
        </p:spPr>
      </p:pic>
      <p:sp>
        <p:nvSpPr>
          <p:cNvPr id="7" name="TextBox 6">
            <a:extLst>
              <a:ext uri="{FF2B5EF4-FFF2-40B4-BE49-F238E27FC236}">
                <a16:creationId xmlns:a16="http://schemas.microsoft.com/office/drawing/2014/main" id="{2DD727F9-7079-24D9-2767-DD0D3CAA9C4D}"/>
              </a:ext>
            </a:extLst>
          </p:cNvPr>
          <p:cNvSpPr txBox="1"/>
          <p:nvPr/>
        </p:nvSpPr>
        <p:spPr>
          <a:xfrm>
            <a:off x="334978" y="405215"/>
            <a:ext cx="7993044" cy="707886"/>
          </a:xfrm>
          <a:prstGeom prst="rect">
            <a:avLst/>
          </a:prstGeom>
          <a:solidFill>
            <a:schemeClr val="bg1">
              <a:alpha val="0"/>
            </a:schemeClr>
          </a:solidFill>
          <a:ln>
            <a:noFill/>
          </a:ln>
        </p:spPr>
        <p:txBody>
          <a:bodyPr wrap="square" rtlCol="0">
            <a:spAutoFit/>
          </a:bodyPr>
          <a:lstStyle/>
          <a:p>
            <a:r>
              <a:rPr lang="en-GB" sz="4000" b="1" i="0" dirty="0">
                <a:solidFill>
                  <a:srgbClr val="141760"/>
                </a:solidFill>
                <a:effectLst/>
                <a:latin typeface="Foco Age UK" panose="020B0504050202020203" pitchFamily="34" charset="0"/>
              </a:rPr>
              <a:t>A Final Note!</a:t>
            </a:r>
            <a:endParaRPr lang="en-GB" sz="4000" b="1" i="0" dirty="0">
              <a:solidFill>
                <a:srgbClr val="000000"/>
              </a:solidFill>
              <a:effectLst/>
              <a:latin typeface="Foco Age UK" panose="020B0504050202020203" pitchFamily="34" charset="0"/>
            </a:endParaRPr>
          </a:p>
        </p:txBody>
      </p:sp>
      <p:sp>
        <p:nvSpPr>
          <p:cNvPr id="14" name="TextBox 13">
            <a:extLst>
              <a:ext uri="{FF2B5EF4-FFF2-40B4-BE49-F238E27FC236}">
                <a16:creationId xmlns:a16="http://schemas.microsoft.com/office/drawing/2014/main" id="{7F9AAE67-BD6A-255D-8F64-5839D5F580E7}"/>
              </a:ext>
            </a:extLst>
          </p:cNvPr>
          <p:cNvSpPr txBox="1"/>
          <p:nvPr/>
        </p:nvSpPr>
        <p:spPr>
          <a:xfrm>
            <a:off x="334979" y="1860546"/>
            <a:ext cx="9000408" cy="3677930"/>
          </a:xfrm>
          <a:prstGeom prst="rect">
            <a:avLst/>
          </a:prstGeom>
          <a:noFill/>
          <a:ln>
            <a:noFill/>
          </a:ln>
        </p:spPr>
        <p:txBody>
          <a:bodyPr wrap="square" rtlCol="0">
            <a:spAutoFit/>
          </a:bodyPr>
          <a:lstStyle/>
          <a:p>
            <a:pPr>
              <a:spcAft>
                <a:spcPts val="600"/>
              </a:spcAft>
            </a:pPr>
            <a:endParaRPr lang="en-GB" sz="2500" dirty="0">
              <a:latin typeface="Foco Age UK" panose="020B0504050202020203" pitchFamily="34" charset="0"/>
              <a:cs typeface="Arial" panose="020B0604020202020204" pitchFamily="34" charset="0"/>
            </a:endParaRPr>
          </a:p>
          <a:p>
            <a:r>
              <a:rPr lang="en-GB" dirty="0">
                <a:cs typeface="Arial" panose="020B0604020202020204" pitchFamily="34" charset="0"/>
              </a:rPr>
              <a:t>Thank you again for your interest in Age UK Enfield and we very much hope that you will want to continue your journey to become a Trustee.</a:t>
            </a:r>
          </a:p>
          <a:p>
            <a:endParaRPr lang="en-GB" dirty="0">
              <a:cs typeface="Arial" panose="020B0604020202020204" pitchFamily="34" charset="0"/>
            </a:endParaRPr>
          </a:p>
          <a:p>
            <a:r>
              <a:rPr lang="en-GB" dirty="0"/>
              <a:t>If however you don’t think it is the role for you at this time but you would like to get involved, there are lots of things you can do. </a:t>
            </a:r>
          </a:p>
          <a:p>
            <a:endParaRPr lang="en-GB" dirty="0"/>
          </a:p>
          <a:p>
            <a:r>
              <a:rPr lang="en-GB" dirty="0"/>
              <a:t>Whether you want to give your time by donating, remembering us in your will, volunteering, or helping with our campaigns, your help would be much appreciated. </a:t>
            </a:r>
          </a:p>
          <a:p>
            <a:endParaRPr lang="en-GB" dirty="0"/>
          </a:p>
          <a:p>
            <a:pPr>
              <a:spcAft>
                <a:spcPts val="600"/>
              </a:spcAft>
            </a:pPr>
            <a:r>
              <a:rPr lang="en-GB" dirty="0">
                <a:cs typeface="Arial" panose="020B0604020202020204" pitchFamily="34" charset="0"/>
              </a:rPr>
              <a:t>For more information, visit: </a:t>
            </a:r>
            <a:r>
              <a:rPr lang="en-GB" dirty="0">
                <a:cs typeface="Arial" panose="020B0604020202020204" pitchFamily="34" charset="0"/>
                <a:hlinkClick r:id="rId3"/>
              </a:rPr>
              <a:t>www.ageuk.org.uk/enfield/get-involved/</a:t>
            </a:r>
            <a:endParaRPr lang="en-GB" dirty="0">
              <a:cs typeface="Arial" panose="020B0604020202020204" pitchFamily="34" charset="0"/>
            </a:endParaRPr>
          </a:p>
          <a:p>
            <a:pPr>
              <a:spcAft>
                <a:spcPts val="600"/>
              </a:spcAft>
            </a:pPr>
            <a:endParaRPr lang="en-GB" dirty="0">
              <a:cs typeface="Arial" panose="020B0604020202020204" pitchFamily="34" charset="0"/>
            </a:endParaRPr>
          </a:p>
        </p:txBody>
      </p:sp>
    </p:spTree>
    <p:extLst>
      <p:ext uri="{BB962C8B-B14F-4D97-AF65-F5344CB8AC3E}">
        <p14:creationId xmlns:p14="http://schemas.microsoft.com/office/powerpoint/2010/main" val="11905017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AC85DC62-E032-0344-A2B2-21A39368C446}"/>
              </a:ext>
            </a:extLst>
          </p:cNvPr>
          <p:cNvSpPr txBox="1"/>
          <p:nvPr/>
        </p:nvSpPr>
        <p:spPr>
          <a:xfrm>
            <a:off x="630382" y="360950"/>
            <a:ext cx="5511800" cy="1323439"/>
          </a:xfrm>
          <a:prstGeom prst="rect">
            <a:avLst/>
          </a:prstGeom>
          <a:noFill/>
          <a:ln>
            <a:noFill/>
          </a:ln>
        </p:spPr>
        <p:txBody>
          <a:bodyPr wrap="square" rtlCol="0">
            <a:spAutoFit/>
          </a:bodyPr>
          <a:lstStyle/>
          <a:p>
            <a:r>
              <a:rPr lang="en-GB" sz="4000" b="1" dirty="0">
                <a:solidFill>
                  <a:srgbClr val="141760"/>
                </a:solidFill>
                <a:latin typeface="Foco Age UK" panose="020B0504050202020203" pitchFamily="34" charset="0"/>
                <a:cs typeface="Arial" panose="020B0604020202020204" pitchFamily="34" charset="0"/>
              </a:rPr>
              <a:t>Section 1</a:t>
            </a:r>
          </a:p>
          <a:p>
            <a:r>
              <a:rPr lang="en-GB" sz="4000" b="1" dirty="0">
                <a:solidFill>
                  <a:srgbClr val="141760"/>
                </a:solidFill>
                <a:latin typeface="Foco Age UK" panose="020B0504050202020203" pitchFamily="34" charset="0"/>
                <a:cs typeface="Arial" panose="020B0604020202020204" pitchFamily="34" charset="0"/>
              </a:rPr>
              <a:t>About Us</a:t>
            </a:r>
          </a:p>
        </p:txBody>
      </p:sp>
      <p:pic>
        <p:nvPicPr>
          <p:cNvPr id="9" name="Picture 8">
            <a:extLst>
              <a:ext uri="{FF2B5EF4-FFF2-40B4-BE49-F238E27FC236}">
                <a16:creationId xmlns:a16="http://schemas.microsoft.com/office/drawing/2014/main" id="{C52DBA57-ADD1-D74D-B8E8-0C1A03B57F38}"/>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675625" y="1891342"/>
            <a:ext cx="6498218" cy="4294022"/>
          </a:xfrm>
          <a:prstGeom prst="rect">
            <a:avLst/>
          </a:prstGeom>
        </p:spPr>
      </p:pic>
    </p:spTree>
    <p:extLst>
      <p:ext uri="{BB962C8B-B14F-4D97-AF65-F5344CB8AC3E}">
        <p14:creationId xmlns:p14="http://schemas.microsoft.com/office/powerpoint/2010/main" val="12824109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141760"/>
        </a:solidFill>
        <a:effectLst/>
      </p:bgPr>
    </p:bg>
    <p:spTree>
      <p:nvGrpSpPr>
        <p:cNvPr id="1" name=""/>
        <p:cNvGrpSpPr/>
        <p:nvPr/>
      </p:nvGrpSpPr>
      <p:grpSpPr>
        <a:xfrm>
          <a:off x="0" y="0"/>
          <a:ext cx="0" cy="0"/>
          <a:chOff x="0" y="0"/>
          <a:chExt cx="0" cy="0"/>
        </a:xfrm>
      </p:grpSpPr>
      <p:pic>
        <p:nvPicPr>
          <p:cNvPr id="5" name="Picture 4" descr="Logo, company name&#10;&#10;Description automatically generated">
            <a:extLst>
              <a:ext uri="{FF2B5EF4-FFF2-40B4-BE49-F238E27FC236}">
                <a16:creationId xmlns:a16="http://schemas.microsoft.com/office/drawing/2014/main" id="{5B9141EF-A204-1B15-A262-5EF82D1CB3F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0983" y="424054"/>
            <a:ext cx="2696587" cy="1430273"/>
          </a:xfrm>
          <a:prstGeom prst="rect">
            <a:avLst/>
          </a:prstGeom>
        </p:spPr>
      </p:pic>
      <p:sp>
        <p:nvSpPr>
          <p:cNvPr id="14" name="TextBox 13">
            <a:extLst>
              <a:ext uri="{FF2B5EF4-FFF2-40B4-BE49-F238E27FC236}">
                <a16:creationId xmlns:a16="http://schemas.microsoft.com/office/drawing/2014/main" id="{3510867A-EEB8-8FE3-EBCD-BA7E72A45962}"/>
              </a:ext>
            </a:extLst>
          </p:cNvPr>
          <p:cNvSpPr txBox="1"/>
          <p:nvPr/>
        </p:nvSpPr>
        <p:spPr>
          <a:xfrm>
            <a:off x="547610" y="3093600"/>
            <a:ext cx="4279701" cy="3416320"/>
          </a:xfrm>
          <a:prstGeom prst="rect">
            <a:avLst/>
          </a:prstGeom>
          <a:noFill/>
        </p:spPr>
        <p:txBody>
          <a:bodyPr wrap="square" rtlCol="0">
            <a:spAutoFit/>
          </a:bodyPr>
          <a:lstStyle/>
          <a:p>
            <a:r>
              <a:rPr lang="en-GB" b="1" dirty="0">
                <a:solidFill>
                  <a:schemeClr val="bg1"/>
                </a:solidFill>
                <a:latin typeface="Foco Age UK" panose="020B0504050202020203" pitchFamily="34" charset="0"/>
              </a:rPr>
              <a:t>Age UK Enfield</a:t>
            </a:r>
          </a:p>
          <a:p>
            <a:r>
              <a:rPr lang="en-GB" dirty="0">
                <a:solidFill>
                  <a:schemeClr val="bg1"/>
                </a:solidFill>
                <a:latin typeface="Foco Age UK" panose="020B0504050202020203" pitchFamily="34" charset="0"/>
              </a:rPr>
              <a:t>John Jackson Library</a:t>
            </a:r>
          </a:p>
          <a:p>
            <a:r>
              <a:rPr lang="en-GB" dirty="0">
                <a:solidFill>
                  <a:schemeClr val="bg1"/>
                </a:solidFill>
                <a:latin typeface="Foco Age UK" panose="020B0504050202020203" pitchFamily="34" charset="0"/>
              </a:rPr>
              <a:t>35 Agricola Place</a:t>
            </a:r>
          </a:p>
          <a:p>
            <a:r>
              <a:rPr lang="en-GB" dirty="0">
                <a:solidFill>
                  <a:schemeClr val="bg1"/>
                </a:solidFill>
                <a:latin typeface="Foco Age UK" panose="020B0504050202020203" pitchFamily="34" charset="0"/>
              </a:rPr>
              <a:t>Bush Hill Park</a:t>
            </a:r>
          </a:p>
          <a:p>
            <a:r>
              <a:rPr lang="en-GB" dirty="0">
                <a:solidFill>
                  <a:schemeClr val="bg1"/>
                </a:solidFill>
                <a:latin typeface="Foco Age UK" panose="020B0504050202020203" pitchFamily="34" charset="0"/>
              </a:rPr>
              <a:t>Enfield</a:t>
            </a:r>
          </a:p>
          <a:p>
            <a:r>
              <a:rPr lang="en-GB" dirty="0">
                <a:solidFill>
                  <a:schemeClr val="bg1"/>
                </a:solidFill>
                <a:latin typeface="Foco Age UK" panose="020B0504050202020203" pitchFamily="34" charset="0"/>
              </a:rPr>
              <a:t>EN1 1DW</a:t>
            </a:r>
          </a:p>
          <a:p>
            <a:endParaRPr lang="en-GB" dirty="0">
              <a:solidFill>
                <a:schemeClr val="bg1"/>
              </a:solidFill>
              <a:latin typeface="Foco Age UK" panose="020B0504050202020203" pitchFamily="34" charset="0"/>
            </a:endParaRPr>
          </a:p>
          <a:p>
            <a:r>
              <a:rPr lang="en-GB" dirty="0">
                <a:solidFill>
                  <a:schemeClr val="bg1"/>
                </a:solidFill>
                <a:latin typeface="Foco Age UK" panose="020B0504050202020203" pitchFamily="34" charset="0"/>
              </a:rPr>
              <a:t>www.ageukenfield.org.uk</a:t>
            </a:r>
          </a:p>
          <a:p>
            <a:r>
              <a:rPr lang="en-GB" dirty="0">
                <a:solidFill>
                  <a:schemeClr val="bg1"/>
                </a:solidFill>
                <a:latin typeface="Foco Age UK" panose="020B0504050202020203" pitchFamily="34" charset="0"/>
              </a:rPr>
              <a:t>020 8375 4120</a:t>
            </a:r>
          </a:p>
          <a:p>
            <a:r>
              <a:rPr lang="en-GB" b="1" dirty="0">
                <a:solidFill>
                  <a:schemeClr val="bg1"/>
                </a:solidFill>
                <a:latin typeface="Foco Age UK" panose="020B0504050202020203" pitchFamily="34" charset="0"/>
              </a:rPr>
              <a:t>e: peter.glass@ageukenfield.org.uk</a:t>
            </a:r>
          </a:p>
          <a:p>
            <a:endParaRPr lang="en-GB" sz="1200" b="1" dirty="0">
              <a:solidFill>
                <a:schemeClr val="bg1"/>
              </a:solidFill>
              <a:latin typeface="Foco Age UK" panose="020B0504050202020203" pitchFamily="34" charset="0"/>
            </a:endParaRPr>
          </a:p>
          <a:p>
            <a:r>
              <a:rPr lang="en-GB" sz="1200" b="1" dirty="0">
                <a:solidFill>
                  <a:schemeClr val="bg1"/>
                </a:solidFill>
                <a:latin typeface="Foco Age UK" panose="020B0504050202020203" pitchFamily="34" charset="0"/>
              </a:rPr>
              <a:t>Registered charity number 1063696 </a:t>
            </a:r>
          </a:p>
          <a:p>
            <a:r>
              <a:rPr lang="en-GB" sz="1200" b="1" dirty="0">
                <a:solidFill>
                  <a:schemeClr val="bg1"/>
                </a:solidFill>
                <a:latin typeface="Foco Age UK" panose="020B0504050202020203" pitchFamily="34" charset="0"/>
              </a:rPr>
              <a:t>Company number 3352062.</a:t>
            </a:r>
          </a:p>
        </p:txBody>
      </p:sp>
    </p:spTree>
    <p:extLst>
      <p:ext uri="{BB962C8B-B14F-4D97-AF65-F5344CB8AC3E}">
        <p14:creationId xmlns:p14="http://schemas.microsoft.com/office/powerpoint/2010/main" val="36922221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picture containing person, water, outdoor, person&#10;&#10;Description automatically generated">
            <a:extLst>
              <a:ext uri="{FF2B5EF4-FFF2-40B4-BE49-F238E27FC236}">
                <a16:creationId xmlns:a16="http://schemas.microsoft.com/office/drawing/2014/main" id="{3998961E-3578-74CF-97E1-4091E3A7572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1740" r="-1740"/>
          <a:stretch/>
        </p:blipFill>
        <p:spPr>
          <a:xfrm>
            <a:off x="-165249" y="0"/>
            <a:ext cx="10281828" cy="6858000"/>
          </a:xfrm>
          <a:prstGeom prst="rect">
            <a:avLst/>
          </a:prstGeom>
        </p:spPr>
      </p:pic>
      <p:sp>
        <p:nvSpPr>
          <p:cNvPr id="7" name="TextBox 6">
            <a:extLst>
              <a:ext uri="{FF2B5EF4-FFF2-40B4-BE49-F238E27FC236}">
                <a16:creationId xmlns:a16="http://schemas.microsoft.com/office/drawing/2014/main" id="{2DD727F9-7079-24D9-2767-DD0D3CAA9C4D}"/>
              </a:ext>
            </a:extLst>
          </p:cNvPr>
          <p:cNvSpPr txBox="1"/>
          <p:nvPr/>
        </p:nvSpPr>
        <p:spPr>
          <a:xfrm>
            <a:off x="254000" y="268587"/>
            <a:ext cx="4578928" cy="1677382"/>
          </a:xfrm>
          <a:prstGeom prst="rect">
            <a:avLst/>
          </a:prstGeom>
          <a:noFill/>
          <a:ln>
            <a:noFill/>
          </a:ln>
        </p:spPr>
        <p:txBody>
          <a:bodyPr wrap="square" lIns="91440" tIns="45720" rIns="91440" bIns="45720" rtlCol="0" anchor="t">
            <a:spAutoFit/>
          </a:bodyPr>
          <a:lstStyle/>
          <a:p>
            <a:r>
              <a:rPr lang="en-GB" sz="5500" b="1" dirty="0">
                <a:solidFill>
                  <a:schemeClr val="bg1"/>
                </a:solidFill>
                <a:highlight>
                  <a:srgbClr val="CB007A"/>
                </a:highlight>
                <a:latin typeface="Foco Age UK"/>
                <a:cs typeface="Arial"/>
              </a:rPr>
              <a:t>‏‏‎Our Vision‏‏‎‎</a:t>
            </a:r>
            <a:endParaRPr lang="en-GB" sz="2400" b="1" dirty="0">
              <a:solidFill>
                <a:schemeClr val="bg1"/>
              </a:solidFill>
              <a:highlight>
                <a:srgbClr val="CB007A"/>
              </a:highlight>
              <a:latin typeface="Foco Age UK"/>
              <a:cs typeface="Arial"/>
            </a:endParaRPr>
          </a:p>
          <a:p>
            <a:r>
              <a:rPr lang="en-GB" sz="2400" b="0" i="0" dirty="0">
                <a:solidFill>
                  <a:schemeClr val="bg1"/>
                </a:solidFill>
                <a:effectLst/>
                <a:highlight>
                  <a:srgbClr val="CB007A"/>
                </a:highlight>
                <a:latin typeface="Foco Age UK"/>
              </a:rPr>
              <a:t>‏‏‎ An age friendly Enfield‏‏‎ ‎</a:t>
            </a:r>
            <a:r>
              <a:rPr lang="en-GB" sz="2400" dirty="0">
                <a:solidFill>
                  <a:schemeClr val="bg1"/>
                </a:solidFill>
                <a:highlight>
                  <a:srgbClr val="CB007A"/>
                </a:highlight>
                <a:latin typeface="Foco Age UK"/>
              </a:rPr>
              <a:t>where</a:t>
            </a:r>
            <a:r>
              <a:rPr lang="en-GB" sz="2400" b="0" i="0" dirty="0">
                <a:solidFill>
                  <a:schemeClr val="bg1"/>
                </a:solidFill>
                <a:effectLst/>
                <a:highlight>
                  <a:srgbClr val="CB007A"/>
                </a:highlight>
                <a:latin typeface="Foco Age UK"/>
              </a:rPr>
              <a:t> </a:t>
            </a:r>
          </a:p>
          <a:p>
            <a:r>
              <a:rPr lang="en-GB" sz="2400" b="0" i="0" dirty="0">
                <a:solidFill>
                  <a:schemeClr val="bg1"/>
                </a:solidFill>
                <a:effectLst/>
                <a:highlight>
                  <a:srgbClr val="CB007A"/>
                </a:highlight>
                <a:latin typeface="Foco Age UK" panose="020B0504050202020203" pitchFamily="34" charset="0"/>
              </a:rPr>
              <a:t>‏‏‎‎ everyone can love later life‏‏‎ ‎‎</a:t>
            </a:r>
          </a:p>
        </p:txBody>
      </p:sp>
      <p:sp>
        <p:nvSpPr>
          <p:cNvPr id="14" name="TextBox 13">
            <a:extLst>
              <a:ext uri="{FF2B5EF4-FFF2-40B4-BE49-F238E27FC236}">
                <a16:creationId xmlns:a16="http://schemas.microsoft.com/office/drawing/2014/main" id="{9CC84116-A341-606C-341C-E778ADE7016C}"/>
              </a:ext>
            </a:extLst>
          </p:cNvPr>
          <p:cNvSpPr txBox="1"/>
          <p:nvPr/>
        </p:nvSpPr>
        <p:spPr>
          <a:xfrm>
            <a:off x="2752436" y="4616712"/>
            <a:ext cx="6945746" cy="2123658"/>
          </a:xfrm>
          <a:prstGeom prst="rect">
            <a:avLst/>
          </a:prstGeom>
          <a:noFill/>
          <a:ln>
            <a:noFill/>
          </a:ln>
        </p:spPr>
        <p:txBody>
          <a:bodyPr wrap="square" lIns="91440" tIns="45720" rIns="91440" bIns="45720" rtlCol="0" anchor="t">
            <a:spAutoFit/>
          </a:bodyPr>
          <a:lstStyle/>
          <a:p>
            <a:pPr algn="r"/>
            <a:r>
              <a:rPr lang="en-GB" sz="5500" b="1" dirty="0">
                <a:solidFill>
                  <a:schemeClr val="bg1"/>
                </a:solidFill>
                <a:highlight>
                  <a:srgbClr val="CB007A"/>
                </a:highlight>
                <a:latin typeface="Foco Age UK"/>
                <a:cs typeface="Arial"/>
              </a:rPr>
              <a:t>‎Our Mission‎</a:t>
            </a:r>
            <a:endParaRPr lang="en-US" dirty="0">
              <a:solidFill>
                <a:schemeClr val="bg1"/>
              </a:solidFill>
            </a:endParaRPr>
          </a:p>
          <a:p>
            <a:pPr algn="r"/>
            <a:r>
              <a:rPr lang="en-GB" sz="2400" b="0" i="0" dirty="0">
                <a:solidFill>
                  <a:schemeClr val="bg1"/>
                </a:solidFill>
                <a:effectLst/>
                <a:highlight>
                  <a:srgbClr val="CB007A"/>
                </a:highlight>
                <a:latin typeface="Foco Age UK" panose="020B0504050202020203" pitchFamily="34" charset="0"/>
              </a:rPr>
              <a:t> </a:t>
            </a:r>
            <a:r>
              <a:rPr lang="en-GB" sz="2400" dirty="0">
                <a:solidFill>
                  <a:schemeClr val="bg1"/>
                </a:solidFill>
                <a:highlight>
                  <a:srgbClr val="CB007A"/>
                </a:highlight>
                <a:latin typeface="Foco Age UK" panose="020B0504050202020203" pitchFamily="34" charset="0"/>
                <a:cs typeface="Arial" panose="020B0604020202020204" pitchFamily="34" charset="0"/>
              </a:rPr>
              <a:t>To improve the lives of‏‏‎ ‎‎older people in Enfield by</a:t>
            </a:r>
            <a:r>
              <a:rPr lang="en-GB" sz="2400" b="0" i="0" dirty="0">
                <a:solidFill>
                  <a:schemeClr val="bg1"/>
                </a:solidFill>
                <a:effectLst/>
                <a:highlight>
                  <a:srgbClr val="CB007A"/>
                </a:highlight>
                <a:latin typeface="Foco Age UK" panose="020B0504050202020203" pitchFamily="34" charset="0"/>
              </a:rPr>
              <a:t> </a:t>
            </a:r>
            <a:endParaRPr lang="en-GB" sz="2400" dirty="0">
              <a:solidFill>
                <a:schemeClr val="bg1"/>
              </a:solidFill>
              <a:highlight>
                <a:srgbClr val="CB007A"/>
              </a:highlight>
              <a:latin typeface="Foco Age UK" panose="020B0504050202020203" pitchFamily="34" charset="0"/>
              <a:cs typeface="Arial" panose="020B0604020202020204" pitchFamily="34" charset="0"/>
            </a:endParaRPr>
          </a:p>
          <a:p>
            <a:pPr algn="r"/>
            <a:r>
              <a:rPr lang="en-GB" sz="2400" b="0" i="0" dirty="0">
                <a:solidFill>
                  <a:schemeClr val="bg1"/>
                </a:solidFill>
                <a:effectLst/>
                <a:highlight>
                  <a:srgbClr val="CB007A"/>
                </a:highlight>
                <a:latin typeface="Foco Age UK" panose="020B0504050202020203" pitchFamily="34" charset="0"/>
              </a:rPr>
              <a:t> </a:t>
            </a:r>
            <a:r>
              <a:rPr lang="en-GB" sz="2400" dirty="0">
                <a:solidFill>
                  <a:schemeClr val="bg1"/>
                </a:solidFill>
                <a:highlight>
                  <a:srgbClr val="CB007A"/>
                </a:highlight>
                <a:latin typeface="Foco Age UK" panose="020B0504050202020203" pitchFamily="34" charset="0"/>
                <a:cs typeface="Arial" panose="020B0604020202020204" pitchFamily="34" charset="0"/>
              </a:rPr>
              <a:t>ensuring‏‎ ‎they are valued, active, connected,</a:t>
            </a:r>
            <a:r>
              <a:rPr lang="en-GB" sz="2400" b="0" i="0" dirty="0">
                <a:solidFill>
                  <a:schemeClr val="bg1"/>
                </a:solidFill>
                <a:effectLst/>
                <a:highlight>
                  <a:srgbClr val="CB007A"/>
                </a:highlight>
                <a:latin typeface="Foco Age UK" panose="020B0504050202020203" pitchFamily="34" charset="0"/>
              </a:rPr>
              <a:t> </a:t>
            </a:r>
            <a:r>
              <a:rPr lang="en-GB" sz="2400" dirty="0">
                <a:solidFill>
                  <a:schemeClr val="bg1"/>
                </a:solidFill>
                <a:highlight>
                  <a:srgbClr val="CB007A"/>
                </a:highlight>
                <a:latin typeface="Foco Age UK" panose="020B0504050202020203" pitchFamily="34" charset="0"/>
                <a:cs typeface="Arial" panose="020B0604020202020204" pitchFamily="34" charset="0"/>
              </a:rPr>
              <a:t>‏‏‎</a:t>
            </a:r>
          </a:p>
          <a:p>
            <a:pPr algn="r"/>
            <a:r>
              <a:rPr lang="en-GB" sz="2400" dirty="0">
                <a:solidFill>
                  <a:schemeClr val="bg1"/>
                </a:solidFill>
                <a:highlight>
                  <a:srgbClr val="CB007A"/>
                </a:highlight>
                <a:latin typeface="Foco Age UK"/>
                <a:cs typeface="Arial"/>
              </a:rPr>
              <a:t>‎</a:t>
            </a:r>
            <a:r>
              <a:rPr lang="en-GB" sz="2400" b="0" i="0" dirty="0">
                <a:solidFill>
                  <a:schemeClr val="bg1"/>
                </a:solidFill>
                <a:effectLst/>
                <a:highlight>
                  <a:srgbClr val="CB007A"/>
                </a:highlight>
                <a:latin typeface="Foco Age UK"/>
              </a:rPr>
              <a:t> </a:t>
            </a:r>
            <a:r>
              <a:rPr lang="en-GB" sz="2400" dirty="0">
                <a:solidFill>
                  <a:schemeClr val="bg1"/>
                </a:solidFill>
                <a:highlight>
                  <a:srgbClr val="CB007A"/>
                </a:highlight>
                <a:latin typeface="Foco Age UK"/>
                <a:cs typeface="Arial"/>
              </a:rPr>
              <a:t>and able to live the life they choose</a:t>
            </a:r>
            <a:r>
              <a:rPr lang="en-GB" sz="2400" b="0" i="0" dirty="0">
                <a:solidFill>
                  <a:schemeClr val="bg1"/>
                </a:solidFill>
                <a:effectLst/>
                <a:highlight>
                  <a:srgbClr val="CB007A"/>
                </a:highlight>
                <a:latin typeface="Foco Age UK"/>
              </a:rPr>
              <a:t> </a:t>
            </a:r>
            <a:r>
              <a:rPr lang="en-GB" sz="2400" i="0" dirty="0">
                <a:solidFill>
                  <a:schemeClr val="bg1"/>
                </a:solidFill>
                <a:effectLst/>
                <a:highlight>
                  <a:srgbClr val="CB007A"/>
                </a:highlight>
                <a:latin typeface="Foco Age UK"/>
              </a:rPr>
              <a:t>‏‏‎</a:t>
            </a:r>
          </a:p>
        </p:txBody>
      </p:sp>
    </p:spTree>
    <p:extLst>
      <p:ext uri="{BB962C8B-B14F-4D97-AF65-F5344CB8AC3E}">
        <p14:creationId xmlns:p14="http://schemas.microsoft.com/office/powerpoint/2010/main" val="36145977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picture containing grass, sky, outdoor, person&#10;&#10;Description automatically generated">
            <a:extLst>
              <a:ext uri="{FF2B5EF4-FFF2-40B4-BE49-F238E27FC236}">
                <a16:creationId xmlns:a16="http://schemas.microsoft.com/office/drawing/2014/main" id="{5BD843CA-22FF-DB5C-987A-685D52D0021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10142308" cy="6858000"/>
          </a:xfrm>
          <a:prstGeom prst="rect">
            <a:avLst/>
          </a:prstGeom>
        </p:spPr>
      </p:pic>
      <p:sp>
        <p:nvSpPr>
          <p:cNvPr id="12" name="TextBox 11">
            <a:extLst>
              <a:ext uri="{FF2B5EF4-FFF2-40B4-BE49-F238E27FC236}">
                <a16:creationId xmlns:a16="http://schemas.microsoft.com/office/drawing/2014/main" id="{F688F915-6D62-86A1-BD25-6812E10AF666}"/>
              </a:ext>
            </a:extLst>
          </p:cNvPr>
          <p:cNvSpPr txBox="1"/>
          <p:nvPr/>
        </p:nvSpPr>
        <p:spPr>
          <a:xfrm>
            <a:off x="113211" y="382012"/>
            <a:ext cx="4079966" cy="6093976"/>
          </a:xfrm>
          <a:prstGeom prst="rect">
            <a:avLst/>
          </a:prstGeom>
          <a:solidFill>
            <a:srgbClr val="55225D">
              <a:alpha val="65000"/>
            </a:srgbClr>
          </a:solidFill>
          <a:ln>
            <a:noFill/>
          </a:ln>
        </p:spPr>
        <p:txBody>
          <a:bodyPr wrap="square" rtlCol="0" anchor="ctr">
            <a:spAutoFit/>
          </a:bodyPr>
          <a:lstStyle/>
          <a:p>
            <a:r>
              <a:rPr lang="en-GB" sz="5500" b="1" i="0" dirty="0">
                <a:solidFill>
                  <a:schemeClr val="bg1"/>
                </a:solidFill>
                <a:effectLst/>
                <a:latin typeface="Foco Age UK" panose="020B0504050202020203" pitchFamily="34" charset="0"/>
              </a:rPr>
              <a:t>Our Values</a:t>
            </a:r>
          </a:p>
          <a:p>
            <a:endParaRPr lang="en-GB" sz="500" b="1" dirty="0">
              <a:solidFill>
                <a:schemeClr val="bg1"/>
              </a:solidFill>
              <a:latin typeface="Foco Age UK" panose="020B0504050202020203" pitchFamily="34" charset="0"/>
            </a:endParaRPr>
          </a:p>
          <a:p>
            <a:r>
              <a:rPr lang="en-GB" sz="1500" b="1" i="0" dirty="0">
                <a:solidFill>
                  <a:schemeClr val="bg1"/>
                </a:solidFill>
                <a:effectLst/>
                <a:latin typeface="Foco Age UK" panose="020B0504050202020203" pitchFamily="34" charset="0"/>
              </a:rPr>
              <a:t>People-Centred</a:t>
            </a:r>
            <a:endParaRPr lang="en-GB" sz="1500" i="0" dirty="0">
              <a:solidFill>
                <a:schemeClr val="bg1"/>
              </a:solidFill>
              <a:effectLst/>
              <a:latin typeface="Foco Age UK" panose="020B0504050202020203" pitchFamily="34" charset="0"/>
            </a:endParaRPr>
          </a:p>
          <a:p>
            <a:r>
              <a:rPr lang="en-GB" sz="1500" i="0" dirty="0">
                <a:solidFill>
                  <a:schemeClr val="bg1"/>
                </a:solidFill>
                <a:effectLst/>
                <a:latin typeface="Foco Age UK" panose="020B0504050202020203" pitchFamily="34" charset="0"/>
              </a:rPr>
              <a:t>We put people’s needs and preferences at the heart of all we do.​ </a:t>
            </a:r>
          </a:p>
          <a:p>
            <a:endParaRPr lang="en-GB" sz="1500" b="1" i="0" dirty="0">
              <a:solidFill>
                <a:schemeClr val="bg1"/>
              </a:solidFill>
              <a:effectLst/>
              <a:latin typeface="Foco Age UK" panose="020B0504050202020203" pitchFamily="34" charset="0"/>
            </a:endParaRPr>
          </a:p>
          <a:p>
            <a:r>
              <a:rPr lang="en-GB" sz="1500" b="1" i="0" dirty="0">
                <a:solidFill>
                  <a:schemeClr val="bg1"/>
                </a:solidFill>
                <a:effectLst/>
                <a:latin typeface="Foco Age UK" panose="020B0504050202020203" pitchFamily="34" charset="0"/>
              </a:rPr>
              <a:t>Kind</a:t>
            </a:r>
          </a:p>
          <a:p>
            <a:r>
              <a:rPr lang="en-GB" sz="1500" i="0" dirty="0">
                <a:solidFill>
                  <a:schemeClr val="bg1"/>
                </a:solidFill>
                <a:effectLst/>
                <a:latin typeface="Foco Age UK" panose="020B0504050202020203" pitchFamily="34" charset="0"/>
              </a:rPr>
              <a:t>We are welcoming, respectful, and empathetic.​ </a:t>
            </a:r>
          </a:p>
          <a:p>
            <a:endParaRPr lang="en-GB" sz="1500" b="1" i="0" dirty="0">
              <a:solidFill>
                <a:schemeClr val="bg1"/>
              </a:solidFill>
              <a:effectLst/>
              <a:latin typeface="Foco Age UK" panose="020B0504050202020203" pitchFamily="34" charset="0"/>
            </a:endParaRPr>
          </a:p>
          <a:p>
            <a:r>
              <a:rPr lang="en-GB" sz="1500" b="1" i="0" dirty="0">
                <a:solidFill>
                  <a:schemeClr val="bg1"/>
                </a:solidFill>
                <a:effectLst/>
                <a:latin typeface="Foco Age UK" panose="020B0504050202020203" pitchFamily="34" charset="0"/>
              </a:rPr>
              <a:t>Inclusive</a:t>
            </a:r>
          </a:p>
          <a:p>
            <a:r>
              <a:rPr lang="en-GB" sz="1500" i="0" dirty="0">
                <a:solidFill>
                  <a:schemeClr val="bg1"/>
                </a:solidFill>
                <a:effectLst/>
                <a:latin typeface="Foco Age UK" panose="020B0504050202020203" pitchFamily="34" charset="0"/>
              </a:rPr>
              <a:t>We celebrate and value the diverse communities of Enfield and the contributions they bring.​</a:t>
            </a:r>
          </a:p>
          <a:p>
            <a:r>
              <a:rPr lang="en-GB" sz="1500" i="0" dirty="0">
                <a:solidFill>
                  <a:schemeClr val="bg1"/>
                </a:solidFill>
                <a:effectLst/>
                <a:latin typeface="Foco Age UK" panose="020B0504050202020203" pitchFamily="34" charset="0"/>
              </a:rPr>
              <a:t> </a:t>
            </a:r>
          </a:p>
          <a:p>
            <a:r>
              <a:rPr lang="en-GB" sz="1500" b="1" i="0" dirty="0">
                <a:solidFill>
                  <a:schemeClr val="bg1"/>
                </a:solidFill>
                <a:effectLst/>
                <a:latin typeface="Foco Age UK" panose="020B0504050202020203" pitchFamily="34" charset="0"/>
              </a:rPr>
              <a:t>Creative</a:t>
            </a:r>
          </a:p>
          <a:p>
            <a:r>
              <a:rPr lang="en-GB" sz="1500" i="0" dirty="0">
                <a:solidFill>
                  <a:schemeClr val="bg1"/>
                </a:solidFill>
                <a:effectLst/>
                <a:latin typeface="Foco Age UK" panose="020B0504050202020203" pitchFamily="34" charset="0"/>
              </a:rPr>
              <a:t>We work together to find new solutions to challenges facing older people.</a:t>
            </a:r>
            <a:r>
              <a:rPr lang="en-GB" sz="1500" b="1" i="0" dirty="0">
                <a:solidFill>
                  <a:schemeClr val="bg1"/>
                </a:solidFill>
                <a:effectLst/>
                <a:latin typeface="Foco Age UK" panose="020B0504050202020203" pitchFamily="34" charset="0"/>
              </a:rPr>
              <a:t> </a:t>
            </a:r>
          </a:p>
          <a:p>
            <a:endParaRPr lang="en-GB" sz="1500" b="1" i="0" dirty="0">
              <a:solidFill>
                <a:schemeClr val="bg1"/>
              </a:solidFill>
              <a:effectLst/>
              <a:latin typeface="Foco Age UK" panose="020B0504050202020203" pitchFamily="34" charset="0"/>
            </a:endParaRPr>
          </a:p>
          <a:p>
            <a:r>
              <a:rPr lang="en-GB" sz="1500" b="1" i="0" dirty="0">
                <a:solidFill>
                  <a:schemeClr val="bg1"/>
                </a:solidFill>
                <a:effectLst/>
                <a:latin typeface="Foco Age UK" panose="020B0504050202020203" pitchFamily="34" charset="0"/>
              </a:rPr>
              <a:t>Professional</a:t>
            </a:r>
          </a:p>
          <a:p>
            <a:r>
              <a:rPr lang="en-GB" sz="1500" i="0" dirty="0">
                <a:solidFill>
                  <a:schemeClr val="bg1"/>
                </a:solidFill>
                <a:effectLst/>
                <a:latin typeface="Foco Age UK" panose="020B0504050202020203" pitchFamily="34" charset="0"/>
              </a:rPr>
              <a:t>We are dedicated to delivering the highest quality services and activities​. </a:t>
            </a:r>
          </a:p>
          <a:p>
            <a:endParaRPr lang="en-GB" sz="1500" b="1" i="0" dirty="0">
              <a:solidFill>
                <a:schemeClr val="bg1"/>
              </a:solidFill>
              <a:effectLst/>
              <a:latin typeface="Foco Age UK" panose="020B0504050202020203" pitchFamily="34" charset="0"/>
            </a:endParaRPr>
          </a:p>
          <a:p>
            <a:r>
              <a:rPr lang="en-GB" sz="1500" b="1" i="0" dirty="0">
                <a:solidFill>
                  <a:schemeClr val="bg1"/>
                </a:solidFill>
                <a:effectLst/>
                <a:latin typeface="Foco Age UK" panose="020B0504050202020203" pitchFamily="34" charset="0"/>
              </a:rPr>
              <a:t>Collaborative</a:t>
            </a:r>
          </a:p>
          <a:p>
            <a:r>
              <a:rPr lang="en-GB" sz="1500" i="0" dirty="0">
                <a:solidFill>
                  <a:schemeClr val="bg1"/>
                </a:solidFill>
                <a:effectLst/>
                <a:latin typeface="Foco Age UK" panose="020B0504050202020203" pitchFamily="34" charset="0"/>
              </a:rPr>
              <a:t>We believe teamwork and partnerships are central to achieving our vision.</a:t>
            </a:r>
          </a:p>
        </p:txBody>
      </p:sp>
    </p:spTree>
    <p:extLst>
      <p:ext uri="{BB962C8B-B14F-4D97-AF65-F5344CB8AC3E}">
        <p14:creationId xmlns:p14="http://schemas.microsoft.com/office/powerpoint/2010/main" val="7142618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ee the source image">
            <a:extLst>
              <a:ext uri="{FF2B5EF4-FFF2-40B4-BE49-F238E27FC236}">
                <a16:creationId xmlns:a16="http://schemas.microsoft.com/office/drawing/2014/main" id="{4CC32009-05EA-9222-75DE-14E7681D41C4}"/>
              </a:ext>
            </a:extLst>
          </p:cNvPr>
          <p:cNvPicPr>
            <a:picLocks noChangeAspect="1" noChangeArrowheads="1"/>
          </p:cNvPicPr>
          <p:nvPr/>
        </p:nvPicPr>
        <p:blipFill rotWithShape="1">
          <a:blip r:embed="rId2" cstate="email">
            <a:alphaModFix amt="10000"/>
            <a:extLst>
              <a:ext uri="{BEBA8EAE-BF5A-486C-A8C5-ECC9F3942E4B}">
                <a14:imgProps xmlns:a14="http://schemas.microsoft.com/office/drawing/2010/main">
                  <a14:imgLayer r:embed="rId3">
                    <a14:imgEffect>
                      <a14:colorTemperature colorTemp="7700"/>
                    </a14:imgEffect>
                    <a14:imgEffect>
                      <a14:saturation sat="0"/>
                    </a14:imgEffect>
                  </a14:imgLayer>
                </a14:imgProps>
              </a:ext>
              <a:ext uri="{28A0092B-C50C-407E-A947-70E740481C1C}">
                <a14:useLocalDpi xmlns:a14="http://schemas.microsoft.com/office/drawing/2010/main"/>
              </a:ext>
            </a:extLst>
          </a:blip>
          <a:srcRect/>
          <a:stretch/>
        </p:blipFill>
        <p:spPr bwMode="auto">
          <a:xfrm>
            <a:off x="0" y="0"/>
            <a:ext cx="9906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615B743-DFF3-1312-09C9-30279C3BB7EF}"/>
              </a:ext>
            </a:extLst>
          </p:cNvPr>
          <p:cNvSpPr txBox="1"/>
          <p:nvPr/>
        </p:nvSpPr>
        <p:spPr>
          <a:xfrm>
            <a:off x="841058" y="194892"/>
            <a:ext cx="4525244" cy="707886"/>
          </a:xfrm>
          <a:prstGeom prst="rect">
            <a:avLst/>
          </a:prstGeom>
          <a:noFill/>
          <a:ln>
            <a:noFill/>
          </a:ln>
        </p:spPr>
        <p:txBody>
          <a:bodyPr wrap="square" rtlCol="0">
            <a:spAutoFit/>
          </a:bodyPr>
          <a:lstStyle/>
          <a:p>
            <a:r>
              <a:rPr lang="en-GB" sz="4000" b="1" dirty="0">
                <a:solidFill>
                  <a:srgbClr val="141760"/>
                </a:solidFill>
                <a:latin typeface="Foco Age UK" panose="020B0504050202020203" pitchFamily="34" charset="0"/>
                <a:cs typeface="Arial" panose="020B0604020202020204" pitchFamily="34" charset="0"/>
              </a:rPr>
              <a:t>About Enfield</a:t>
            </a:r>
          </a:p>
        </p:txBody>
      </p:sp>
      <p:sp>
        <p:nvSpPr>
          <p:cNvPr id="2" name="Rectangle 1">
            <a:extLst>
              <a:ext uri="{FF2B5EF4-FFF2-40B4-BE49-F238E27FC236}">
                <a16:creationId xmlns:a16="http://schemas.microsoft.com/office/drawing/2014/main" id="{3A4BA525-C3FF-71D6-66E8-D6BABE183455}"/>
              </a:ext>
            </a:extLst>
          </p:cNvPr>
          <p:cNvSpPr/>
          <p:nvPr/>
        </p:nvSpPr>
        <p:spPr>
          <a:xfrm>
            <a:off x="925945" y="1097669"/>
            <a:ext cx="2380673" cy="1634836"/>
          </a:xfrm>
          <a:prstGeom prst="rect">
            <a:avLst/>
          </a:prstGeom>
          <a:solidFill>
            <a:srgbClr val="CB00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latin typeface="Foco Age UK" panose="020B0504050202020203" pitchFamily="34" charset="0"/>
              </a:rPr>
              <a:t>Total Population </a:t>
            </a:r>
          </a:p>
          <a:p>
            <a:pPr algn="ctr"/>
            <a:r>
              <a:rPr lang="en-GB" sz="1600" dirty="0">
                <a:latin typeface="Foco Age UK" panose="020B0504050202020203" pitchFamily="34" charset="0"/>
              </a:rPr>
              <a:t>of </a:t>
            </a:r>
            <a:r>
              <a:rPr lang="en-GB" sz="1600" b="1" dirty="0">
                <a:latin typeface="Foco Age UK" panose="020B0504050202020203" pitchFamily="34" charset="0"/>
              </a:rPr>
              <a:t>Enfield: </a:t>
            </a:r>
          </a:p>
          <a:p>
            <a:pPr algn="ctr"/>
            <a:r>
              <a:rPr lang="en-GB" sz="4800" b="1" dirty="0">
                <a:latin typeface="Foco Age UK" panose="020B0504050202020203" pitchFamily="34" charset="0"/>
              </a:rPr>
              <a:t>333,600</a:t>
            </a:r>
          </a:p>
        </p:txBody>
      </p:sp>
      <p:sp>
        <p:nvSpPr>
          <p:cNvPr id="5" name="Rectangle 4">
            <a:extLst>
              <a:ext uri="{FF2B5EF4-FFF2-40B4-BE49-F238E27FC236}">
                <a16:creationId xmlns:a16="http://schemas.microsoft.com/office/drawing/2014/main" id="{CDDEDCAD-2110-6DF9-25CC-64852DE2BFC1}"/>
              </a:ext>
            </a:extLst>
          </p:cNvPr>
          <p:cNvSpPr/>
          <p:nvPr/>
        </p:nvSpPr>
        <p:spPr>
          <a:xfrm>
            <a:off x="3435443" y="1097669"/>
            <a:ext cx="2380673" cy="1634836"/>
          </a:xfrm>
          <a:prstGeom prst="rect">
            <a:avLst/>
          </a:prstGeom>
          <a:solidFill>
            <a:srgbClr val="1417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a:latin typeface="Foco Age UK" panose="020B0504050202020203" pitchFamily="34" charset="0"/>
              </a:rPr>
              <a:t>23%</a:t>
            </a:r>
            <a:endParaRPr lang="en-GB" sz="1800" b="1" dirty="0">
              <a:latin typeface="Foco Age UK" panose="020B0504050202020203" pitchFamily="34" charset="0"/>
            </a:endParaRPr>
          </a:p>
          <a:p>
            <a:pPr algn="ctr"/>
            <a:r>
              <a:rPr lang="en-GB" sz="1600" dirty="0">
                <a:latin typeface="Foco Age UK" panose="020B0504050202020203" pitchFamily="34" charset="0"/>
              </a:rPr>
              <a:t>forecast </a:t>
            </a:r>
            <a:r>
              <a:rPr lang="en-GB" sz="1600" b="1" dirty="0">
                <a:latin typeface="Foco Age UK" panose="020B0504050202020203" pitchFamily="34" charset="0"/>
              </a:rPr>
              <a:t>growth</a:t>
            </a:r>
            <a:r>
              <a:rPr lang="en-GB" sz="1600" dirty="0">
                <a:latin typeface="Foco Age UK" panose="020B0504050202020203" pitchFamily="34" charset="0"/>
              </a:rPr>
              <a:t> in 65+ age group to 2025</a:t>
            </a:r>
          </a:p>
        </p:txBody>
      </p:sp>
      <p:sp>
        <p:nvSpPr>
          <p:cNvPr id="7" name="Rectangle 6">
            <a:extLst>
              <a:ext uri="{FF2B5EF4-FFF2-40B4-BE49-F238E27FC236}">
                <a16:creationId xmlns:a16="http://schemas.microsoft.com/office/drawing/2014/main" id="{0F6257BC-E126-F90F-0105-0AB42B9A24BE}"/>
              </a:ext>
            </a:extLst>
          </p:cNvPr>
          <p:cNvSpPr/>
          <p:nvPr/>
        </p:nvSpPr>
        <p:spPr>
          <a:xfrm>
            <a:off x="5944941" y="1097669"/>
            <a:ext cx="3018372" cy="1634836"/>
          </a:xfrm>
          <a:prstGeom prst="rect">
            <a:avLst/>
          </a:prstGeom>
          <a:solidFill>
            <a:srgbClr val="007DA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Cockfosters, Highlands and Grange wards have highest proportions of older residents: </a:t>
            </a:r>
          </a:p>
          <a:p>
            <a:pPr algn="ctr"/>
            <a:r>
              <a:rPr lang="en-GB" b="1" dirty="0">
                <a:solidFill>
                  <a:schemeClr val="bg1"/>
                </a:solidFill>
              </a:rPr>
              <a:t>19% over 65s</a:t>
            </a:r>
          </a:p>
        </p:txBody>
      </p:sp>
      <p:sp>
        <p:nvSpPr>
          <p:cNvPr id="8" name="Rectangle 7">
            <a:extLst>
              <a:ext uri="{FF2B5EF4-FFF2-40B4-BE49-F238E27FC236}">
                <a16:creationId xmlns:a16="http://schemas.microsoft.com/office/drawing/2014/main" id="{A214746F-AAFF-C55B-57F4-67610C981D19}"/>
              </a:ext>
            </a:extLst>
          </p:cNvPr>
          <p:cNvSpPr/>
          <p:nvPr/>
        </p:nvSpPr>
        <p:spPr>
          <a:xfrm>
            <a:off x="942685" y="2921273"/>
            <a:ext cx="2380673" cy="1634836"/>
          </a:xfrm>
          <a:prstGeom prst="rect">
            <a:avLst/>
          </a:prstGeom>
          <a:solidFill>
            <a:srgbClr val="ED5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a:t>10%</a:t>
            </a:r>
            <a:r>
              <a:rPr lang="en-GB" dirty="0"/>
              <a:t> </a:t>
            </a:r>
          </a:p>
          <a:p>
            <a:pPr algn="ctr"/>
            <a:r>
              <a:rPr lang="en-GB" sz="1600" dirty="0"/>
              <a:t>households occupied by a </a:t>
            </a:r>
            <a:r>
              <a:rPr lang="en-GB" sz="1600" b="1" dirty="0"/>
              <a:t>single person aged 65+</a:t>
            </a:r>
          </a:p>
        </p:txBody>
      </p:sp>
      <p:sp>
        <p:nvSpPr>
          <p:cNvPr id="11" name="Rectangle 10">
            <a:extLst>
              <a:ext uri="{FF2B5EF4-FFF2-40B4-BE49-F238E27FC236}">
                <a16:creationId xmlns:a16="http://schemas.microsoft.com/office/drawing/2014/main" id="{D4332A14-1F41-9128-A860-982A4F253568}"/>
              </a:ext>
            </a:extLst>
          </p:cNvPr>
          <p:cNvSpPr/>
          <p:nvPr/>
        </p:nvSpPr>
        <p:spPr>
          <a:xfrm>
            <a:off x="942685" y="4744878"/>
            <a:ext cx="2380673" cy="1634836"/>
          </a:xfrm>
          <a:prstGeom prst="rect">
            <a:avLst/>
          </a:prstGeom>
          <a:solidFill>
            <a:srgbClr val="00A6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dirty="0">
                <a:solidFill>
                  <a:schemeClr val="bg1"/>
                </a:solidFill>
              </a:rPr>
              <a:t>The </a:t>
            </a:r>
            <a:r>
              <a:rPr lang="en-GB" sz="1800" b="1" dirty="0">
                <a:solidFill>
                  <a:schemeClr val="bg1"/>
                </a:solidFill>
              </a:rPr>
              <a:t>east</a:t>
            </a:r>
            <a:r>
              <a:rPr lang="en-GB" sz="1800" dirty="0">
                <a:solidFill>
                  <a:schemeClr val="bg1"/>
                </a:solidFill>
              </a:rPr>
              <a:t> of the borough has several areas which are in the 10% most deprived areas of England </a:t>
            </a:r>
            <a:endParaRPr lang="en-GB" dirty="0"/>
          </a:p>
        </p:txBody>
      </p:sp>
      <p:pic>
        <p:nvPicPr>
          <p:cNvPr id="14" name="Content Placeholder 6">
            <a:extLst>
              <a:ext uri="{FF2B5EF4-FFF2-40B4-BE49-F238E27FC236}">
                <a16:creationId xmlns:a16="http://schemas.microsoft.com/office/drawing/2014/main" id="{5674F58A-BAC9-40B9-883E-757D48B28A3B}"/>
              </a:ext>
            </a:extLst>
          </p:cNvPr>
          <p:cNvPicPr>
            <a:picLocks noGrp="1"/>
          </p:cNvPicPr>
          <p:nvPr/>
        </p:nvPicPr>
        <p:blipFill>
          <a:blip r:embed="rId4" cstate="email">
            <a:extLst>
              <a:ext uri="{28A0092B-C50C-407E-A947-70E740481C1C}">
                <a14:useLocalDpi xmlns:a14="http://schemas.microsoft.com/office/drawing/2010/main"/>
              </a:ext>
            </a:extLst>
          </a:blip>
          <a:srcRect/>
          <a:stretch>
            <a:fillRect/>
          </a:stretch>
        </p:blipFill>
        <p:spPr bwMode="auto">
          <a:xfrm>
            <a:off x="5478389" y="3482108"/>
            <a:ext cx="3484925" cy="2765642"/>
          </a:xfrm>
          <a:prstGeom prst="rect">
            <a:avLst/>
          </a:prstGeom>
          <a:solidFill>
            <a:srgbClr val="55225D"/>
          </a:solidFill>
          <a:ln>
            <a:noFill/>
          </a:ln>
        </p:spPr>
      </p:pic>
      <p:sp>
        <p:nvSpPr>
          <p:cNvPr id="15" name="Rectangle 14">
            <a:extLst>
              <a:ext uri="{FF2B5EF4-FFF2-40B4-BE49-F238E27FC236}">
                <a16:creationId xmlns:a16="http://schemas.microsoft.com/office/drawing/2014/main" id="{87D4B9AB-B60B-234F-8A6A-2C65F2B55D7B}"/>
              </a:ext>
            </a:extLst>
          </p:cNvPr>
          <p:cNvSpPr/>
          <p:nvPr/>
        </p:nvSpPr>
        <p:spPr>
          <a:xfrm>
            <a:off x="5478388" y="2921273"/>
            <a:ext cx="3484925" cy="5608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55225D"/>
                </a:solidFill>
              </a:rPr>
              <a:t>Deprivation affecting older people</a:t>
            </a:r>
          </a:p>
          <a:p>
            <a:pPr algn="ctr"/>
            <a:r>
              <a:rPr lang="en-GB" sz="1200" dirty="0">
                <a:solidFill>
                  <a:srgbClr val="55225D"/>
                </a:solidFill>
              </a:rPr>
              <a:t>(darker areas are more deprived)</a:t>
            </a:r>
          </a:p>
        </p:txBody>
      </p:sp>
      <p:sp>
        <p:nvSpPr>
          <p:cNvPr id="16" name="Rectangle 15">
            <a:extLst>
              <a:ext uri="{FF2B5EF4-FFF2-40B4-BE49-F238E27FC236}">
                <a16:creationId xmlns:a16="http://schemas.microsoft.com/office/drawing/2014/main" id="{076D1353-9807-45A0-70D3-CE504684FAF0}"/>
              </a:ext>
            </a:extLst>
          </p:cNvPr>
          <p:cNvSpPr/>
          <p:nvPr/>
        </p:nvSpPr>
        <p:spPr>
          <a:xfrm>
            <a:off x="3435443" y="2921273"/>
            <a:ext cx="1930859" cy="1634836"/>
          </a:xfrm>
          <a:prstGeom prst="rect">
            <a:avLst/>
          </a:prstGeom>
          <a:solidFill>
            <a:srgbClr val="5522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a:t>2</a:t>
            </a:r>
            <a:r>
              <a:rPr lang="en-GB" sz="4400" b="1" baseline="30000" dirty="0"/>
              <a:t>nd</a:t>
            </a:r>
            <a:endParaRPr lang="en-GB" dirty="0"/>
          </a:p>
          <a:p>
            <a:pPr algn="ctr"/>
            <a:r>
              <a:rPr lang="en-GB" sz="1400" dirty="0"/>
              <a:t>highest 65+ cardiovascular disease death rate in London </a:t>
            </a:r>
            <a:endParaRPr lang="en-GB" sz="1400" b="1" dirty="0"/>
          </a:p>
        </p:txBody>
      </p:sp>
      <p:sp>
        <p:nvSpPr>
          <p:cNvPr id="18" name="Rectangle 17">
            <a:extLst>
              <a:ext uri="{FF2B5EF4-FFF2-40B4-BE49-F238E27FC236}">
                <a16:creationId xmlns:a16="http://schemas.microsoft.com/office/drawing/2014/main" id="{A499A6CF-1357-1EB1-F658-60BE7634CB38}"/>
              </a:ext>
            </a:extLst>
          </p:cNvPr>
          <p:cNvSpPr/>
          <p:nvPr/>
        </p:nvSpPr>
        <p:spPr>
          <a:xfrm>
            <a:off x="3464375" y="4744878"/>
            <a:ext cx="1930859" cy="1634836"/>
          </a:xfrm>
          <a:prstGeom prst="rect">
            <a:avLst/>
          </a:prstGeom>
          <a:solidFill>
            <a:srgbClr val="CB00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a:t>2</a:t>
            </a:r>
            <a:r>
              <a:rPr lang="en-GB" sz="4400" b="1" baseline="30000" dirty="0"/>
              <a:t>nd</a:t>
            </a:r>
            <a:endParaRPr lang="en-GB" dirty="0"/>
          </a:p>
          <a:p>
            <a:pPr algn="ctr"/>
            <a:r>
              <a:rPr lang="en-GB" sz="1400" dirty="0"/>
              <a:t>highest dementia diagnosis rate in London</a:t>
            </a:r>
            <a:endParaRPr lang="en-GB" sz="1400" b="1" dirty="0"/>
          </a:p>
        </p:txBody>
      </p:sp>
      <p:sp>
        <p:nvSpPr>
          <p:cNvPr id="19" name="Rectangle 18">
            <a:extLst>
              <a:ext uri="{FF2B5EF4-FFF2-40B4-BE49-F238E27FC236}">
                <a16:creationId xmlns:a16="http://schemas.microsoft.com/office/drawing/2014/main" id="{3231C440-55AA-7928-F725-7BE9106A66FD}"/>
              </a:ext>
            </a:extLst>
          </p:cNvPr>
          <p:cNvSpPr/>
          <p:nvPr/>
        </p:nvSpPr>
        <p:spPr>
          <a:xfrm>
            <a:off x="5478387" y="6247751"/>
            <a:ext cx="3484925" cy="1319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solidFill>
                <a:srgbClr val="55225D"/>
              </a:solidFill>
            </a:endParaRPr>
          </a:p>
        </p:txBody>
      </p:sp>
      <p:sp>
        <p:nvSpPr>
          <p:cNvPr id="3" name="TextBox 2">
            <a:extLst>
              <a:ext uri="{FF2B5EF4-FFF2-40B4-BE49-F238E27FC236}">
                <a16:creationId xmlns:a16="http://schemas.microsoft.com/office/drawing/2014/main" id="{7847269D-D4AE-3CEE-B6AA-361B4FA174D9}"/>
              </a:ext>
            </a:extLst>
          </p:cNvPr>
          <p:cNvSpPr txBox="1"/>
          <p:nvPr/>
        </p:nvSpPr>
        <p:spPr>
          <a:xfrm>
            <a:off x="67305" y="6103410"/>
            <a:ext cx="3171217" cy="707886"/>
          </a:xfrm>
          <a:prstGeom prst="rect">
            <a:avLst/>
          </a:prstGeom>
          <a:noFill/>
        </p:spPr>
        <p:txBody>
          <a:bodyPr wrap="square" rtlCol="0">
            <a:spAutoFit/>
          </a:bodyPr>
          <a:lstStyle/>
          <a:p>
            <a:r>
              <a:rPr lang="en-GB" sz="800" b="1" dirty="0"/>
              <a:t>Sources:</a:t>
            </a:r>
            <a:r>
              <a:rPr lang="en-GB" sz="800" dirty="0"/>
              <a:t> </a:t>
            </a:r>
          </a:p>
          <a:p>
            <a:r>
              <a:rPr lang="en-GB" sz="800" dirty="0"/>
              <a:t>NOMIS</a:t>
            </a:r>
          </a:p>
          <a:p>
            <a:r>
              <a:rPr lang="en-GB" sz="800" dirty="0"/>
              <a:t>Enfield JSNA</a:t>
            </a:r>
          </a:p>
          <a:p>
            <a:r>
              <a:rPr lang="en-GB" sz="800" dirty="0"/>
              <a:t>Enfield Council 2020 Borough Profile</a:t>
            </a:r>
          </a:p>
          <a:p>
            <a:r>
              <a:rPr lang="en-GB" sz="800" dirty="0">
                <a:effectLst/>
                <a:latin typeface="GDS Transport"/>
              </a:rPr>
              <a:t>Productive Healthy Ageing Profile </a:t>
            </a:r>
            <a:r>
              <a:rPr lang="en-GB" sz="800" dirty="0"/>
              <a:t>(PHE)</a:t>
            </a:r>
          </a:p>
        </p:txBody>
      </p:sp>
    </p:spTree>
    <p:extLst>
      <p:ext uri="{BB962C8B-B14F-4D97-AF65-F5344CB8AC3E}">
        <p14:creationId xmlns:p14="http://schemas.microsoft.com/office/powerpoint/2010/main" val="23637028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602319074">
            <a:extLst>
              <a:ext uri="{FF2B5EF4-FFF2-40B4-BE49-F238E27FC236}">
                <a16:creationId xmlns:a16="http://schemas.microsoft.com/office/drawing/2014/main" id="{4070A6EB-6174-597E-F0FB-F92D48E0E71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953000" y="2117612"/>
            <a:ext cx="4669559" cy="311109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D9934D7-DB74-7D42-52D0-EFB0E1DCA84D}"/>
              </a:ext>
            </a:extLst>
          </p:cNvPr>
          <p:cNvSpPr txBox="1"/>
          <p:nvPr/>
        </p:nvSpPr>
        <p:spPr>
          <a:xfrm>
            <a:off x="581660" y="1503238"/>
            <a:ext cx="4242840" cy="4985980"/>
          </a:xfrm>
          <a:prstGeom prst="rect">
            <a:avLst/>
          </a:prstGeom>
          <a:noFill/>
          <a:ln>
            <a:noFill/>
          </a:ln>
        </p:spPr>
        <p:txBody>
          <a:bodyPr wrap="square" rtlCol="0">
            <a:spAutoFit/>
          </a:bodyPr>
          <a:lstStyle/>
          <a:p>
            <a:r>
              <a:rPr lang="en-GB" sz="1500" b="1" dirty="0">
                <a:solidFill>
                  <a:srgbClr val="141760"/>
                </a:solidFill>
                <a:latin typeface="Foco Age UK" panose="020B0504050202020203" pitchFamily="34" charset="0"/>
                <a:cs typeface="Arial" panose="020B0604020202020204" pitchFamily="34" charset="0"/>
              </a:rPr>
              <a:t>Parker Centre Dementia Day Care</a:t>
            </a:r>
          </a:p>
          <a:p>
            <a:endParaRPr lang="en-GB" sz="600" dirty="0">
              <a:solidFill>
                <a:srgbClr val="141760"/>
              </a:solidFill>
              <a:latin typeface="Foco Age UK" panose="020B0504050202020203" pitchFamily="34" charset="0"/>
              <a:cs typeface="Arial" panose="020B0604020202020204" pitchFamily="34" charset="0"/>
            </a:endParaRPr>
          </a:p>
          <a:p>
            <a:r>
              <a:rPr lang="en-GB" sz="1500" b="0" i="0" dirty="0">
                <a:solidFill>
                  <a:srgbClr val="000000"/>
                </a:solidFill>
                <a:effectLst/>
                <a:latin typeface="Calibri" panose="020F0502020204030204" pitchFamily="34" charset="0"/>
              </a:rPr>
              <a:t>The Parker Centre is a specialist dementia care day centre in Edmonton, providing high quality day care, activities and events for people with early memory problems, to advanced dementia, as well as respite for their carers. </a:t>
            </a:r>
          </a:p>
          <a:p>
            <a:endParaRPr lang="en-GB" sz="1500" dirty="0">
              <a:solidFill>
                <a:srgbClr val="000000"/>
              </a:solidFill>
              <a:latin typeface="Calibri" panose="020F0502020204030204" pitchFamily="34" charset="0"/>
              <a:cs typeface="Arial" panose="020B0604020202020204" pitchFamily="34" charset="0"/>
            </a:endParaRPr>
          </a:p>
          <a:p>
            <a:r>
              <a:rPr lang="en-GB" sz="1500" b="1" dirty="0">
                <a:solidFill>
                  <a:srgbClr val="141760"/>
                </a:solidFill>
                <a:latin typeface="Foco Age UK" panose="020B0504050202020203" pitchFamily="34" charset="0"/>
                <a:cs typeface="Arial" panose="020B0604020202020204" pitchFamily="34" charset="0"/>
              </a:rPr>
              <a:t>Home Care and Support</a:t>
            </a:r>
          </a:p>
          <a:p>
            <a:endParaRPr lang="en-GB" sz="600" dirty="0">
              <a:solidFill>
                <a:srgbClr val="141760"/>
              </a:solidFill>
              <a:latin typeface="Foco Age UK" panose="020B0504050202020203" pitchFamily="34" charset="0"/>
              <a:cs typeface="Arial" panose="020B0604020202020204" pitchFamily="34" charset="0"/>
            </a:endParaRPr>
          </a:p>
          <a:p>
            <a:r>
              <a:rPr lang="en-GB" sz="1500" b="0" i="0" dirty="0">
                <a:effectLst/>
                <a:latin typeface="Calibri" panose="020F0502020204030204" pitchFamily="34" charset="0"/>
              </a:rPr>
              <a:t>Age UK Enfield’s award-winning Home Care and Support Service provides bespoke in-home care and support from trained, professional and friendly staff, enabling people to build confidence, and continue to live safely and independently in their own homes. </a:t>
            </a:r>
          </a:p>
          <a:p>
            <a:endParaRPr lang="en-GB" sz="1500" dirty="0">
              <a:solidFill>
                <a:srgbClr val="000000"/>
              </a:solidFill>
              <a:latin typeface="Calibri" panose="020F0502020204030204" pitchFamily="34" charset="0"/>
              <a:cs typeface="Arial" panose="020B0604020202020204" pitchFamily="34" charset="0"/>
            </a:endParaRPr>
          </a:p>
          <a:p>
            <a:r>
              <a:rPr lang="en-GB" sz="1500" b="1" dirty="0">
                <a:solidFill>
                  <a:srgbClr val="141760"/>
                </a:solidFill>
                <a:latin typeface="Foco Age UK" panose="020B0504050202020203" pitchFamily="34" charset="0"/>
                <a:cs typeface="Arial" panose="020B0604020202020204" pitchFamily="34" charset="0"/>
              </a:rPr>
              <a:t>Home from Hospital</a:t>
            </a:r>
          </a:p>
          <a:p>
            <a:endParaRPr lang="en-GB" sz="600" dirty="0">
              <a:solidFill>
                <a:srgbClr val="141760"/>
              </a:solidFill>
              <a:latin typeface="Foco Age UK" panose="020B0504050202020203" pitchFamily="34" charset="0"/>
              <a:cs typeface="Arial" panose="020B0604020202020204" pitchFamily="34" charset="0"/>
            </a:endParaRPr>
          </a:p>
          <a:p>
            <a:r>
              <a:rPr lang="en-GB" sz="1500" b="0" i="0" dirty="0">
                <a:effectLst/>
                <a:latin typeface="Calibri" panose="020F0502020204030204" pitchFamily="34" charset="0"/>
              </a:rPr>
              <a:t>The Home from Hospital supports local residents leaving hospital and require some extra help and support for up to three weeks. The service can help with shopping, domestic  tasks, basic food preparation and medication collection.</a:t>
            </a:r>
            <a:endParaRPr lang="en-GB" sz="15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2DD727F9-7079-24D9-2767-DD0D3CAA9C4D}"/>
              </a:ext>
            </a:extLst>
          </p:cNvPr>
          <p:cNvSpPr txBox="1"/>
          <p:nvPr/>
        </p:nvSpPr>
        <p:spPr>
          <a:xfrm>
            <a:off x="601980" y="87466"/>
            <a:ext cx="7020098" cy="707886"/>
          </a:xfrm>
          <a:prstGeom prst="rect">
            <a:avLst/>
          </a:prstGeom>
          <a:noFill/>
          <a:ln>
            <a:noFill/>
          </a:ln>
        </p:spPr>
        <p:txBody>
          <a:bodyPr wrap="square" rtlCol="0">
            <a:spAutoFit/>
          </a:bodyPr>
          <a:lstStyle/>
          <a:p>
            <a:r>
              <a:rPr lang="en-GB" sz="4000" b="1" dirty="0">
                <a:solidFill>
                  <a:srgbClr val="141760"/>
                </a:solidFill>
                <a:latin typeface="Foco Age UK" panose="020B0504050202020203" pitchFamily="34" charset="0"/>
                <a:cs typeface="Arial" panose="020B0604020202020204" pitchFamily="34" charset="0"/>
              </a:rPr>
              <a:t>Our Services and Activities</a:t>
            </a:r>
          </a:p>
        </p:txBody>
      </p:sp>
      <p:sp>
        <p:nvSpPr>
          <p:cNvPr id="8" name="TextBox 7">
            <a:extLst>
              <a:ext uri="{FF2B5EF4-FFF2-40B4-BE49-F238E27FC236}">
                <a16:creationId xmlns:a16="http://schemas.microsoft.com/office/drawing/2014/main" id="{C2F949AF-EC30-7AED-0714-F196B1E125DF}"/>
              </a:ext>
            </a:extLst>
          </p:cNvPr>
          <p:cNvSpPr txBox="1"/>
          <p:nvPr/>
        </p:nvSpPr>
        <p:spPr>
          <a:xfrm>
            <a:off x="5999479" y="4995026"/>
            <a:ext cx="3751580" cy="1615827"/>
          </a:xfrm>
          <a:prstGeom prst="rect">
            <a:avLst/>
          </a:prstGeom>
          <a:solidFill>
            <a:srgbClr val="00A651"/>
          </a:solidFill>
          <a:ln>
            <a:noFill/>
          </a:ln>
        </p:spPr>
        <p:txBody>
          <a:bodyPr wrap="square" rtlCol="0">
            <a:spAutoFit/>
          </a:bodyPr>
          <a:lstStyle/>
          <a:p>
            <a:r>
              <a:rPr lang="en-GB" sz="1700" b="1" dirty="0">
                <a:solidFill>
                  <a:schemeClr val="bg1"/>
                </a:solidFill>
                <a:latin typeface="Foco Age UK" panose="020B0504050202020203" pitchFamily="34" charset="0"/>
                <a:cs typeface="Arial" panose="020B0604020202020204" pitchFamily="34" charset="0"/>
              </a:rPr>
              <a:t>“'Very important, it gives me a break, makes a big difference in our lifestyles… she’s got friends there and the staff are absolutely A1.”</a:t>
            </a:r>
          </a:p>
          <a:p>
            <a:endParaRPr lang="en-GB" sz="1700" b="1" dirty="0">
              <a:solidFill>
                <a:schemeClr val="bg1"/>
              </a:solidFill>
              <a:latin typeface="Foco Age UK" panose="020B0504050202020203" pitchFamily="34" charset="0"/>
              <a:cs typeface="Arial" panose="020B0604020202020204" pitchFamily="34" charset="0"/>
            </a:endParaRPr>
          </a:p>
          <a:p>
            <a:pPr algn="r"/>
            <a:r>
              <a:rPr lang="en-GB" sz="1400" dirty="0">
                <a:solidFill>
                  <a:schemeClr val="bg1"/>
                </a:solidFill>
                <a:latin typeface="Foco Age UK" panose="020B0504050202020203" pitchFamily="34" charset="0"/>
                <a:cs typeface="Arial" panose="020B0604020202020204" pitchFamily="34" charset="0"/>
              </a:rPr>
              <a:t>Mrs L, Parker Centre Client’s family member</a:t>
            </a:r>
          </a:p>
        </p:txBody>
      </p:sp>
      <p:sp>
        <p:nvSpPr>
          <p:cNvPr id="6" name="TextBox 5">
            <a:extLst>
              <a:ext uri="{FF2B5EF4-FFF2-40B4-BE49-F238E27FC236}">
                <a16:creationId xmlns:a16="http://schemas.microsoft.com/office/drawing/2014/main" id="{F20B488B-11FF-4642-8560-976EA7AFDB33}"/>
              </a:ext>
            </a:extLst>
          </p:cNvPr>
          <p:cNvSpPr txBox="1"/>
          <p:nvPr/>
        </p:nvSpPr>
        <p:spPr>
          <a:xfrm>
            <a:off x="601980" y="795352"/>
            <a:ext cx="9040899" cy="553998"/>
          </a:xfrm>
          <a:prstGeom prst="rect">
            <a:avLst/>
          </a:prstGeom>
          <a:noFill/>
          <a:ln>
            <a:noFill/>
          </a:ln>
        </p:spPr>
        <p:txBody>
          <a:bodyPr wrap="square" rtlCol="0">
            <a:spAutoFit/>
          </a:bodyPr>
          <a:lstStyle/>
          <a:p>
            <a:r>
              <a:rPr lang="en-GB" sz="1500" dirty="0">
                <a:cs typeface="Arial" panose="020B0604020202020204" pitchFamily="34" charset="0"/>
              </a:rPr>
              <a:t>The services and activities delivered by Age UK Enfield and in partnership with other organisations, is ultimately dependent on grants and funding to cover costs; the following is summary of current programmes.</a:t>
            </a:r>
          </a:p>
        </p:txBody>
      </p:sp>
    </p:spTree>
    <p:extLst>
      <p:ext uri="{BB962C8B-B14F-4D97-AF65-F5344CB8AC3E}">
        <p14:creationId xmlns:p14="http://schemas.microsoft.com/office/powerpoint/2010/main" val="20420088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D9934D7-DB74-7D42-52D0-EFB0E1DCA84D}"/>
              </a:ext>
            </a:extLst>
          </p:cNvPr>
          <p:cNvSpPr txBox="1"/>
          <p:nvPr/>
        </p:nvSpPr>
        <p:spPr>
          <a:xfrm>
            <a:off x="5377180" y="1319545"/>
            <a:ext cx="4242840" cy="4801314"/>
          </a:xfrm>
          <a:prstGeom prst="rect">
            <a:avLst/>
          </a:prstGeom>
          <a:noFill/>
          <a:ln>
            <a:noFill/>
          </a:ln>
        </p:spPr>
        <p:txBody>
          <a:bodyPr wrap="square" rtlCol="0">
            <a:spAutoFit/>
          </a:bodyPr>
          <a:lstStyle/>
          <a:p>
            <a:pPr algn="r"/>
            <a:r>
              <a:rPr lang="en-GB" sz="1600" b="1" dirty="0">
                <a:solidFill>
                  <a:srgbClr val="141760"/>
                </a:solidFill>
                <a:latin typeface="Foco Age UK" panose="020B0504050202020203" pitchFamily="34" charset="0"/>
                <a:cs typeface="Arial" panose="020B0604020202020204" pitchFamily="34" charset="0"/>
              </a:rPr>
              <a:t>Information, Advice and Advocacy (IAA)</a:t>
            </a:r>
          </a:p>
          <a:p>
            <a:pPr algn="r"/>
            <a:endParaRPr lang="en-GB" sz="600" dirty="0">
              <a:solidFill>
                <a:srgbClr val="141760"/>
              </a:solidFill>
              <a:latin typeface="Foco Age UK" panose="020B0504050202020203" pitchFamily="34" charset="0"/>
              <a:cs typeface="Arial" panose="020B0604020202020204" pitchFamily="34" charset="0"/>
            </a:endParaRPr>
          </a:p>
          <a:p>
            <a:pPr algn="r"/>
            <a:r>
              <a:rPr lang="en-GB" sz="1600" b="0" i="0" dirty="0">
                <a:solidFill>
                  <a:srgbClr val="000000"/>
                </a:solidFill>
                <a:effectLst/>
                <a:latin typeface="Calibri" panose="020F0502020204030204" pitchFamily="34" charset="0"/>
              </a:rPr>
              <a:t>Provides support to residents on a wide range of issues including welfare benefit checks, applying for accessible transport, housing and pensions, and much more. </a:t>
            </a:r>
          </a:p>
          <a:p>
            <a:pPr algn="r"/>
            <a:endParaRPr lang="en-GB" sz="1600" dirty="0">
              <a:solidFill>
                <a:srgbClr val="000000"/>
              </a:solidFill>
              <a:latin typeface="Calibri" panose="020F0502020204030204" pitchFamily="34" charset="0"/>
              <a:cs typeface="Arial" panose="020B0604020202020204" pitchFamily="34" charset="0"/>
            </a:endParaRPr>
          </a:p>
          <a:p>
            <a:pPr algn="r"/>
            <a:r>
              <a:rPr lang="en-GB" sz="1600" b="1" dirty="0">
                <a:solidFill>
                  <a:srgbClr val="141760"/>
                </a:solidFill>
                <a:latin typeface="Foco Age UK" panose="020B0504050202020203" pitchFamily="34" charset="0"/>
                <a:cs typeface="Arial" panose="020B0604020202020204" pitchFamily="34" charset="0"/>
              </a:rPr>
              <a:t>Planning for Later Life</a:t>
            </a:r>
          </a:p>
          <a:p>
            <a:pPr algn="r"/>
            <a:endParaRPr lang="en-GB" sz="600" dirty="0">
              <a:solidFill>
                <a:srgbClr val="141760"/>
              </a:solidFill>
              <a:latin typeface="Foco Age UK" panose="020B0504050202020203" pitchFamily="34" charset="0"/>
              <a:cs typeface="Arial" panose="020B0604020202020204" pitchFamily="34" charset="0"/>
            </a:endParaRPr>
          </a:p>
          <a:p>
            <a:pPr algn="r"/>
            <a:r>
              <a:rPr lang="en-GB" sz="1600" b="0" i="0" dirty="0">
                <a:effectLst/>
                <a:latin typeface="Calibri" panose="020F0502020204030204" pitchFamily="34" charset="0"/>
              </a:rPr>
              <a:t>Provides information sessions and one-to-one advice on a wide variety of later life issues, including funerals, wills, advanced decisions, how to care for your pets, bereavement services, and much more.</a:t>
            </a:r>
          </a:p>
          <a:p>
            <a:pPr algn="r"/>
            <a:endParaRPr lang="en-GB" sz="1600" dirty="0">
              <a:solidFill>
                <a:srgbClr val="000000"/>
              </a:solidFill>
              <a:latin typeface="Calibri" panose="020F0502020204030204" pitchFamily="34" charset="0"/>
              <a:cs typeface="Arial" panose="020B0604020202020204" pitchFamily="34" charset="0"/>
            </a:endParaRPr>
          </a:p>
          <a:p>
            <a:pPr algn="r"/>
            <a:r>
              <a:rPr lang="en-GB" sz="1600" b="1" dirty="0">
                <a:solidFill>
                  <a:srgbClr val="141760"/>
                </a:solidFill>
                <a:latin typeface="Foco Age UK" panose="020B0504050202020203" pitchFamily="34" charset="0"/>
                <a:cs typeface="Arial" panose="020B0604020202020204" pitchFamily="34" charset="0"/>
              </a:rPr>
              <a:t>Digital Inclusion</a:t>
            </a:r>
          </a:p>
          <a:p>
            <a:pPr algn="r"/>
            <a:endParaRPr lang="en-GB" sz="600" dirty="0">
              <a:solidFill>
                <a:srgbClr val="141760"/>
              </a:solidFill>
              <a:latin typeface="Foco Age UK" panose="020B0504050202020203" pitchFamily="34" charset="0"/>
              <a:cs typeface="Arial" panose="020B0604020202020204" pitchFamily="34" charset="0"/>
            </a:endParaRPr>
          </a:p>
          <a:p>
            <a:pPr marL="0" indent="0" algn="r">
              <a:spcBef>
                <a:spcPts val="0"/>
              </a:spcBef>
              <a:spcAft>
                <a:spcPts val="600"/>
              </a:spcAft>
              <a:buNone/>
            </a:pPr>
            <a:r>
              <a:rPr lang="en-US" sz="1600" dirty="0">
                <a:cs typeface="Calibri"/>
              </a:rPr>
              <a:t>Providing awareness sessions of benefits of using digital technology, one to one support and digital drop ins. Our worker is available 1 day a week for booked appointments.</a:t>
            </a:r>
          </a:p>
        </p:txBody>
      </p:sp>
      <p:sp>
        <p:nvSpPr>
          <p:cNvPr id="7" name="TextBox 6">
            <a:extLst>
              <a:ext uri="{FF2B5EF4-FFF2-40B4-BE49-F238E27FC236}">
                <a16:creationId xmlns:a16="http://schemas.microsoft.com/office/drawing/2014/main" id="{2DD727F9-7079-24D9-2767-DD0D3CAA9C4D}"/>
              </a:ext>
            </a:extLst>
          </p:cNvPr>
          <p:cNvSpPr txBox="1"/>
          <p:nvPr/>
        </p:nvSpPr>
        <p:spPr>
          <a:xfrm>
            <a:off x="285981" y="296280"/>
            <a:ext cx="7020098" cy="707886"/>
          </a:xfrm>
          <a:prstGeom prst="rect">
            <a:avLst/>
          </a:prstGeom>
          <a:noFill/>
          <a:ln>
            <a:noFill/>
          </a:ln>
        </p:spPr>
        <p:txBody>
          <a:bodyPr wrap="square" rtlCol="0">
            <a:spAutoFit/>
          </a:bodyPr>
          <a:lstStyle/>
          <a:p>
            <a:r>
              <a:rPr lang="en-GB" sz="4000" b="1" dirty="0">
                <a:solidFill>
                  <a:srgbClr val="141760"/>
                </a:solidFill>
                <a:latin typeface="Foco Age UK" panose="020B0504050202020203" pitchFamily="34" charset="0"/>
                <a:cs typeface="Arial" panose="020B0604020202020204" pitchFamily="34" charset="0"/>
              </a:rPr>
              <a:t>Our Services and Activities</a:t>
            </a:r>
          </a:p>
        </p:txBody>
      </p:sp>
      <p:pic>
        <p:nvPicPr>
          <p:cNvPr id="3" name="Picture 2" descr="A person showing a person something on the paper&#10;&#10;Description automatically generated with medium confidence">
            <a:extLst>
              <a:ext uri="{FF2B5EF4-FFF2-40B4-BE49-F238E27FC236}">
                <a16:creationId xmlns:a16="http://schemas.microsoft.com/office/drawing/2014/main" id="{ADA7B010-D514-DB0F-E6A9-2F96D7E809F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5981" y="1503356"/>
            <a:ext cx="4667019" cy="3111345"/>
          </a:xfrm>
          <a:prstGeom prst="rect">
            <a:avLst/>
          </a:prstGeom>
        </p:spPr>
      </p:pic>
      <p:sp>
        <p:nvSpPr>
          <p:cNvPr id="8" name="TextBox 7">
            <a:extLst>
              <a:ext uri="{FF2B5EF4-FFF2-40B4-BE49-F238E27FC236}">
                <a16:creationId xmlns:a16="http://schemas.microsoft.com/office/drawing/2014/main" id="{C2F949AF-EC30-7AED-0714-F196B1E125DF}"/>
              </a:ext>
            </a:extLst>
          </p:cNvPr>
          <p:cNvSpPr txBox="1"/>
          <p:nvPr/>
        </p:nvSpPr>
        <p:spPr>
          <a:xfrm>
            <a:off x="1625600" y="4207229"/>
            <a:ext cx="3751580" cy="1646605"/>
          </a:xfrm>
          <a:prstGeom prst="rect">
            <a:avLst/>
          </a:prstGeom>
          <a:solidFill>
            <a:srgbClr val="ED5913"/>
          </a:solidFill>
          <a:ln>
            <a:noFill/>
          </a:ln>
        </p:spPr>
        <p:txBody>
          <a:bodyPr wrap="square" rtlCol="0">
            <a:spAutoFit/>
          </a:bodyPr>
          <a:lstStyle/>
          <a:p>
            <a:r>
              <a:rPr lang="en-GB" sz="1700" b="1" dirty="0">
                <a:solidFill>
                  <a:schemeClr val="bg1"/>
                </a:solidFill>
                <a:latin typeface="Foco Age UK" panose="020B0504050202020203" pitchFamily="34" charset="0"/>
                <a:cs typeface="Arial" panose="020B0604020202020204" pitchFamily="34" charset="0"/>
              </a:rPr>
              <a:t>“I’m very satisfied with the service given from Age UK Enfield advisors. I feel relieved each time when leaving the office.”</a:t>
            </a:r>
          </a:p>
          <a:p>
            <a:endParaRPr lang="en-GB" sz="1700" b="1" dirty="0">
              <a:solidFill>
                <a:schemeClr val="bg1"/>
              </a:solidFill>
              <a:latin typeface="Foco Age UK" panose="020B0504050202020203" pitchFamily="34" charset="0"/>
              <a:cs typeface="Arial" panose="020B0604020202020204" pitchFamily="34" charset="0"/>
            </a:endParaRPr>
          </a:p>
          <a:p>
            <a:pPr algn="r"/>
            <a:r>
              <a:rPr lang="en-GB" sz="1600" dirty="0">
                <a:solidFill>
                  <a:schemeClr val="bg1"/>
                </a:solidFill>
                <a:latin typeface="Foco Age UK" panose="020B0504050202020203" pitchFamily="34" charset="0"/>
                <a:cs typeface="Arial" panose="020B0604020202020204" pitchFamily="34" charset="0"/>
              </a:rPr>
              <a:t>Mrs B, Information and Advice Client</a:t>
            </a:r>
          </a:p>
        </p:txBody>
      </p:sp>
    </p:spTree>
    <p:extLst>
      <p:ext uri="{BB962C8B-B14F-4D97-AF65-F5344CB8AC3E}">
        <p14:creationId xmlns:p14="http://schemas.microsoft.com/office/powerpoint/2010/main" val="24541227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people sitting at a table&#10;&#10;Description automatically generated with low confidence">
            <a:extLst>
              <a:ext uri="{FF2B5EF4-FFF2-40B4-BE49-F238E27FC236}">
                <a16:creationId xmlns:a16="http://schemas.microsoft.com/office/drawing/2014/main" id="{4F1CBF68-84B1-3A7F-429D-D05421472BF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061182" y="1686561"/>
            <a:ext cx="4642658" cy="3095105"/>
          </a:xfrm>
          <a:prstGeom prst="rect">
            <a:avLst/>
          </a:prstGeom>
        </p:spPr>
      </p:pic>
      <p:sp>
        <p:nvSpPr>
          <p:cNvPr id="4" name="TextBox 3">
            <a:extLst>
              <a:ext uri="{FF2B5EF4-FFF2-40B4-BE49-F238E27FC236}">
                <a16:creationId xmlns:a16="http://schemas.microsoft.com/office/drawing/2014/main" id="{AD9934D7-DB74-7D42-52D0-EFB0E1DCA84D}"/>
              </a:ext>
            </a:extLst>
          </p:cNvPr>
          <p:cNvSpPr txBox="1"/>
          <p:nvPr/>
        </p:nvSpPr>
        <p:spPr>
          <a:xfrm>
            <a:off x="493798" y="1307157"/>
            <a:ext cx="4459202" cy="4508927"/>
          </a:xfrm>
          <a:prstGeom prst="rect">
            <a:avLst/>
          </a:prstGeom>
          <a:noFill/>
          <a:ln>
            <a:noFill/>
          </a:ln>
        </p:spPr>
        <p:txBody>
          <a:bodyPr wrap="square" rtlCol="0">
            <a:spAutoFit/>
          </a:bodyPr>
          <a:lstStyle/>
          <a:p>
            <a:r>
              <a:rPr lang="en-GB" sz="1600" b="1" dirty="0" err="1">
                <a:solidFill>
                  <a:srgbClr val="141760"/>
                </a:solidFill>
                <a:latin typeface="Foco Age UK" panose="020B0504050202020203" pitchFamily="34" charset="0"/>
                <a:cs typeface="Arial" panose="020B0604020202020204" pitchFamily="34" charset="0"/>
              </a:rPr>
              <a:t>iCan</a:t>
            </a:r>
            <a:endParaRPr lang="en-GB" sz="1600" dirty="0">
              <a:solidFill>
                <a:srgbClr val="141760"/>
              </a:solidFill>
              <a:latin typeface="Foco Age UK" panose="020B0504050202020203" pitchFamily="34" charset="0"/>
              <a:cs typeface="Arial" panose="020B0604020202020204" pitchFamily="34" charset="0"/>
            </a:endParaRPr>
          </a:p>
          <a:p>
            <a:pPr marL="0" indent="0">
              <a:spcBef>
                <a:spcPts val="0"/>
              </a:spcBef>
              <a:spcAft>
                <a:spcPts val="600"/>
              </a:spcAft>
              <a:buNone/>
            </a:pPr>
            <a:r>
              <a:rPr lang="en-US" sz="1600" dirty="0" err="1"/>
              <a:t>iCan</a:t>
            </a:r>
            <a:r>
              <a:rPr lang="en-US" sz="1600" dirty="0"/>
              <a:t> is a community navigation service, supporting adults who may be facing social or economic challenges, have a long-term health conditions or are socially  isolated . A consortia led by Age UK Enfield, with Alpha Care, Attend and Enfield </a:t>
            </a:r>
            <a:r>
              <a:rPr lang="en-US" sz="1600" dirty="0" err="1"/>
              <a:t>Carers</a:t>
            </a:r>
            <a:r>
              <a:rPr lang="en-US" sz="1600" dirty="0"/>
              <a:t> Centre. </a:t>
            </a:r>
            <a:r>
              <a:rPr lang="en-US" sz="1600" dirty="0" err="1"/>
              <a:t>Ican</a:t>
            </a:r>
            <a:r>
              <a:rPr lang="en-US" sz="1600" dirty="0"/>
              <a:t> Navigators offer monthly activities across the borough. Tea &amp; Chatter, Stroke Café, Diabetes group and more. </a:t>
            </a:r>
            <a:endParaRPr lang="en-US" sz="1600" dirty="0">
              <a:cs typeface="Calibri"/>
            </a:endParaRPr>
          </a:p>
          <a:p>
            <a:pPr marL="0" indent="0">
              <a:spcBef>
                <a:spcPts val="0"/>
              </a:spcBef>
              <a:spcAft>
                <a:spcPts val="600"/>
              </a:spcAft>
              <a:buNone/>
            </a:pPr>
            <a:endParaRPr lang="en-US" sz="1600" dirty="0">
              <a:cs typeface="Calibri"/>
            </a:endParaRPr>
          </a:p>
          <a:p>
            <a:pPr marL="0" indent="0">
              <a:spcBef>
                <a:spcPts val="0"/>
              </a:spcBef>
              <a:spcAft>
                <a:spcPts val="600"/>
              </a:spcAft>
              <a:buNone/>
            </a:pPr>
            <a:r>
              <a:rPr lang="en-US" sz="1600" b="1" dirty="0"/>
              <a:t>Enfield Wellbeing Network (EWN)</a:t>
            </a:r>
            <a:endParaRPr lang="en-US" sz="1600" dirty="0">
              <a:cs typeface="Calibri"/>
            </a:endParaRPr>
          </a:p>
          <a:p>
            <a:pPr marL="0" indent="0">
              <a:spcBef>
                <a:spcPts val="0"/>
              </a:spcBef>
              <a:spcAft>
                <a:spcPts val="600"/>
              </a:spcAft>
              <a:buNone/>
            </a:pPr>
            <a:r>
              <a:rPr lang="en-US" sz="1600" dirty="0"/>
              <a:t>EWN is a collaboration between Mind in Enfield, Enfield </a:t>
            </a:r>
            <a:r>
              <a:rPr lang="en-US" sz="1600" dirty="0" err="1"/>
              <a:t>Carers</a:t>
            </a:r>
            <a:r>
              <a:rPr lang="en-US" sz="1600" dirty="0"/>
              <a:t> Centre and Age UK Enfield. Health &amp; Wellbeing workers work with residents to set and achieve realistic goals to improve their health and wellbeing. Volunteers can support people to help them to access community activities and events. </a:t>
            </a:r>
            <a:endParaRPr lang="en-US" sz="1600" dirty="0">
              <a:cs typeface="Calibri"/>
            </a:endParaRPr>
          </a:p>
        </p:txBody>
      </p:sp>
      <p:sp>
        <p:nvSpPr>
          <p:cNvPr id="7" name="TextBox 6">
            <a:extLst>
              <a:ext uri="{FF2B5EF4-FFF2-40B4-BE49-F238E27FC236}">
                <a16:creationId xmlns:a16="http://schemas.microsoft.com/office/drawing/2014/main" id="{2DD727F9-7079-24D9-2767-DD0D3CAA9C4D}"/>
              </a:ext>
            </a:extLst>
          </p:cNvPr>
          <p:cNvSpPr txBox="1"/>
          <p:nvPr/>
        </p:nvSpPr>
        <p:spPr>
          <a:xfrm>
            <a:off x="375292" y="334030"/>
            <a:ext cx="7020098" cy="707886"/>
          </a:xfrm>
          <a:prstGeom prst="rect">
            <a:avLst/>
          </a:prstGeom>
          <a:noFill/>
          <a:ln>
            <a:noFill/>
          </a:ln>
        </p:spPr>
        <p:txBody>
          <a:bodyPr wrap="square" rtlCol="0">
            <a:spAutoFit/>
          </a:bodyPr>
          <a:lstStyle/>
          <a:p>
            <a:r>
              <a:rPr lang="en-GB" sz="4000" b="1" dirty="0">
                <a:solidFill>
                  <a:srgbClr val="141760"/>
                </a:solidFill>
                <a:latin typeface="Foco Age UK" panose="020B0504050202020203" pitchFamily="34" charset="0"/>
                <a:cs typeface="Arial" panose="020B0604020202020204" pitchFamily="34" charset="0"/>
              </a:rPr>
              <a:t>Our Services and Activities</a:t>
            </a:r>
          </a:p>
        </p:txBody>
      </p:sp>
      <p:sp>
        <p:nvSpPr>
          <p:cNvPr id="8" name="TextBox 7">
            <a:extLst>
              <a:ext uri="{FF2B5EF4-FFF2-40B4-BE49-F238E27FC236}">
                <a16:creationId xmlns:a16="http://schemas.microsoft.com/office/drawing/2014/main" id="{C2F949AF-EC30-7AED-0714-F196B1E125DF}"/>
              </a:ext>
            </a:extLst>
          </p:cNvPr>
          <p:cNvSpPr txBox="1"/>
          <p:nvPr/>
        </p:nvSpPr>
        <p:spPr>
          <a:xfrm>
            <a:off x="5746287" y="3989818"/>
            <a:ext cx="3815723" cy="2169825"/>
          </a:xfrm>
          <a:prstGeom prst="rect">
            <a:avLst/>
          </a:prstGeom>
          <a:solidFill>
            <a:srgbClr val="CB007A"/>
          </a:solidFill>
          <a:ln>
            <a:noFill/>
          </a:ln>
        </p:spPr>
        <p:txBody>
          <a:bodyPr wrap="square" rtlCol="0">
            <a:spAutoFit/>
          </a:bodyPr>
          <a:lstStyle/>
          <a:p>
            <a:r>
              <a:rPr lang="en-GB" sz="1700" b="1" dirty="0">
                <a:solidFill>
                  <a:schemeClr val="bg1"/>
                </a:solidFill>
                <a:latin typeface="Foco Age UK" panose="020B0504050202020203" pitchFamily="34" charset="0"/>
                <a:cs typeface="Arial" panose="020B0604020202020204" pitchFamily="34" charset="0"/>
              </a:rPr>
              <a:t>“I wish I'd spoken to someone sooner. The iCan navigator really took time to listen to my concerns and provided me with so much information, things I didn't know before. I'm really grateful for the help.”</a:t>
            </a:r>
          </a:p>
          <a:p>
            <a:endParaRPr lang="en-GB" sz="1700" b="1" dirty="0">
              <a:solidFill>
                <a:schemeClr val="bg1"/>
              </a:solidFill>
              <a:latin typeface="Foco Age UK" panose="020B0504050202020203" pitchFamily="34" charset="0"/>
              <a:cs typeface="Arial" panose="020B0604020202020204" pitchFamily="34" charset="0"/>
            </a:endParaRPr>
          </a:p>
          <a:p>
            <a:pPr algn="r"/>
            <a:r>
              <a:rPr lang="en-GB" sz="1600" dirty="0">
                <a:solidFill>
                  <a:schemeClr val="bg1"/>
                </a:solidFill>
                <a:latin typeface="Foco Age UK" panose="020B0504050202020203" pitchFamily="34" charset="0"/>
                <a:cs typeface="Arial" panose="020B0604020202020204" pitchFamily="34" charset="0"/>
              </a:rPr>
              <a:t>Mrs P, ICAN Client</a:t>
            </a:r>
          </a:p>
        </p:txBody>
      </p:sp>
    </p:spTree>
    <p:extLst>
      <p:ext uri="{BB962C8B-B14F-4D97-AF65-F5344CB8AC3E}">
        <p14:creationId xmlns:p14="http://schemas.microsoft.com/office/powerpoint/2010/main" val="419461280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1C8F4FFBFD8BC4BAAC3ED69326A55FB" ma:contentTypeVersion="15" ma:contentTypeDescription="Create a new document." ma:contentTypeScope="" ma:versionID="77e0b084aeee4e91b64399a020c8e64b">
  <xsd:schema xmlns:xsd="http://www.w3.org/2001/XMLSchema" xmlns:xs="http://www.w3.org/2001/XMLSchema" xmlns:p="http://schemas.microsoft.com/office/2006/metadata/properties" xmlns:ns2="9754ab03-63bb-47d1-8dc7-8b8659b3889b" xmlns:ns3="274b3f64-c0ab-4d7e-9c22-4d760fe51bfd" targetNamespace="http://schemas.microsoft.com/office/2006/metadata/properties" ma:root="true" ma:fieldsID="d0cf2c54bfbc5dbc8f6ea288df7edf4f" ns2:_="" ns3:_="">
    <xsd:import namespace="9754ab03-63bb-47d1-8dc7-8b8659b3889b"/>
    <xsd:import namespace="274b3f64-c0ab-4d7e-9c22-4d760fe51bf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754ab03-63bb-47d1-8dc7-8b8659b3889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aa2b6d78-1f36-4210-86b0-e6f1dcdc61e9" ma:termSetId="09814cd3-568e-fe90-9814-8d621ff8fb84" ma:anchorId="fba54fb3-c3e1-fe81-a776-ca4b69148c4d" ma:open="true" ma:isKeyword="false">
      <xsd:complexType>
        <xsd:sequence>
          <xsd:element ref="pc:Terms" minOccurs="0" maxOccurs="1"/>
        </xsd:sequence>
      </xsd:complex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74b3f64-c0ab-4d7e-9c22-4d760fe51bf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3e101f45-0b85-41ad-989e-1b134fce3913}" ma:internalName="TaxCatchAll" ma:showField="CatchAllData" ma:web="274b3f64-c0ab-4d7e-9c22-4d760fe51bf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754ab03-63bb-47d1-8dc7-8b8659b3889b">
      <Terms xmlns="http://schemas.microsoft.com/office/infopath/2007/PartnerControls"/>
    </lcf76f155ced4ddcb4097134ff3c332f>
    <TaxCatchAll xmlns="274b3f64-c0ab-4d7e-9c22-4d760fe51bfd" xsi:nil="true"/>
  </documentManagement>
</p:properties>
</file>

<file path=customXml/itemProps1.xml><?xml version="1.0" encoding="utf-8"?>
<ds:datastoreItem xmlns:ds="http://schemas.openxmlformats.org/officeDocument/2006/customXml" ds:itemID="{4043005E-B164-4886-AF73-A9281EC7823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754ab03-63bb-47d1-8dc7-8b8659b3889b"/>
    <ds:schemaRef ds:uri="274b3f64-c0ab-4d7e-9c22-4d760fe51bf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EE6EE61-D42A-42E1-8E08-CD9C2D410F22}">
  <ds:schemaRefs>
    <ds:schemaRef ds:uri="http://schemas.microsoft.com/sharepoint/v3/contenttype/forms"/>
  </ds:schemaRefs>
</ds:datastoreItem>
</file>

<file path=customXml/itemProps3.xml><?xml version="1.0" encoding="utf-8"?>
<ds:datastoreItem xmlns:ds="http://schemas.openxmlformats.org/officeDocument/2006/customXml" ds:itemID="{16F95B71-236D-4831-94F7-F8CCE92FD5F7}">
  <ds:schemaRefs>
    <ds:schemaRef ds:uri="http://purl.org/dc/elements/1.1/"/>
    <ds:schemaRef ds:uri="9754ab03-63bb-47d1-8dc7-8b8659b3889b"/>
    <ds:schemaRef ds:uri="http://purl.org/dc/terms/"/>
    <ds:schemaRef ds:uri="http://schemas.microsoft.com/office/2006/metadata/properties"/>
    <ds:schemaRef ds:uri="http://schemas.microsoft.com/office/2006/documentManagement/types"/>
    <ds:schemaRef ds:uri="http://schemas.openxmlformats.org/package/2006/metadata/core-properties"/>
    <ds:schemaRef ds:uri="http://schemas.microsoft.com/office/infopath/2007/PartnerControls"/>
    <ds:schemaRef ds:uri="274b3f64-c0ab-4d7e-9c22-4d760fe51bfd"/>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6108</TotalTime>
  <Words>3083</Words>
  <Application>Microsoft Macintosh PowerPoint</Application>
  <PresentationFormat>A4 Paper (210x297 mm)</PresentationFormat>
  <Paragraphs>284</Paragraphs>
  <Slides>30</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Calibri</vt:lpstr>
      <vt:lpstr>Calibri Light</vt:lpstr>
      <vt:lpstr>Foco Age UK</vt:lpstr>
      <vt:lpstr>FocoAgeUK</vt:lpstr>
      <vt:lpstr>GDS Transport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Our Services and Activities</vt:lpstr>
      <vt:lpstr>Our Services and Activities</vt:lpstr>
      <vt:lpstr>Our Services and Activities </vt:lpstr>
      <vt:lpstr>PowerPoint Presentation</vt:lpstr>
      <vt:lpstr>The Nest Community Hub</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 Ingber</dc:creator>
  <cp:lastModifiedBy>Nicola Hyde</cp:lastModifiedBy>
  <cp:revision>45</cp:revision>
  <cp:lastPrinted>2023-03-02T13:10:20Z</cp:lastPrinted>
  <dcterms:created xsi:type="dcterms:W3CDTF">2022-05-04T13:00:18Z</dcterms:created>
  <dcterms:modified xsi:type="dcterms:W3CDTF">2024-01-22T14:28:05Z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0x01010091C8F4FFBFD8BC4BAAC3ED69326A55FB</vt:lpwstr>
  </property>
  <property fmtid="{D5CDD505-2E9C-101B-9397-08002B2CF9AE}" pid="3" name="MediaServiceImageTags">
    <vt:lpwstr/>
  </property>
</Properties>
</file>