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48.png" ContentType="image/jpe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4"/>
  </p:sldMasterIdLst>
  <p:notesMasterIdLst>
    <p:notesMasterId r:id="rId31"/>
  </p:notesMasterIdLst>
  <p:sldIdLst>
    <p:sldId id="269" r:id="rId5"/>
    <p:sldId id="358" r:id="rId6"/>
    <p:sldId id="348" r:id="rId7"/>
    <p:sldId id="355" r:id="rId8"/>
    <p:sldId id="337" r:id="rId9"/>
    <p:sldId id="346" r:id="rId10"/>
    <p:sldId id="338" r:id="rId11"/>
    <p:sldId id="339" r:id="rId12"/>
    <p:sldId id="340" r:id="rId13"/>
    <p:sldId id="341" r:id="rId14"/>
    <p:sldId id="342" r:id="rId15"/>
    <p:sldId id="343" r:id="rId16"/>
    <p:sldId id="349" r:id="rId17"/>
    <p:sldId id="350" r:id="rId18"/>
    <p:sldId id="351" r:id="rId19"/>
    <p:sldId id="352" r:id="rId20"/>
    <p:sldId id="347" r:id="rId21"/>
    <p:sldId id="333" r:id="rId22"/>
    <p:sldId id="357" r:id="rId23"/>
    <p:sldId id="329" r:id="rId24"/>
    <p:sldId id="334" r:id="rId25"/>
    <p:sldId id="336" r:id="rId26"/>
    <p:sldId id="353" r:id="rId27"/>
    <p:sldId id="356" r:id="rId28"/>
    <p:sldId id="354" r:id="rId29"/>
    <p:sldId id="33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12" userDrawn="1">
          <p15:clr>
            <a:srgbClr val="A4A3A4"/>
          </p15:clr>
        </p15:guide>
        <p15:guide id="3" pos="340" userDrawn="1">
          <p15:clr>
            <a:srgbClr val="A4A3A4"/>
          </p15:clr>
        </p15:guide>
        <p15:guide id="4" pos="5420" userDrawn="1">
          <p15:clr>
            <a:srgbClr val="A4A3A4"/>
          </p15:clr>
        </p15:guide>
        <p15:guide id="5" orient="horz" pos="1026" userDrawn="1">
          <p15:clr>
            <a:srgbClr val="A4A3A4"/>
          </p15:clr>
        </p15:guide>
        <p15:guide id="6" orient="horz" pos="3475" userDrawn="1">
          <p15:clr>
            <a:srgbClr val="A4A3A4"/>
          </p15:clr>
        </p15:guide>
        <p15:guide id="7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A9"/>
    <a:srgbClr val="FFCC00"/>
    <a:srgbClr val="288647"/>
    <a:srgbClr val="262626"/>
    <a:srgbClr val="E01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39" autoAdjust="0"/>
    <p:restoredTop sz="94563"/>
  </p:normalViewPr>
  <p:slideViewPr>
    <p:cSldViewPr snapToGrid="0" snapToObjects="1" showGuides="1">
      <p:cViewPr varScale="1">
        <p:scale>
          <a:sx n="64" d="100"/>
          <a:sy n="64" d="100"/>
        </p:scale>
        <p:origin x="1152" y="78"/>
      </p:cViewPr>
      <p:guideLst>
        <p:guide orient="horz" pos="2160"/>
        <p:guide pos="2812"/>
        <p:guide pos="340"/>
        <p:guide pos="5420"/>
        <p:guide orient="horz" pos="1026"/>
        <p:guide orient="horz" pos="3475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Skea" userId="4dd53670-d2f5-4473-b9bc-16fa1ee60d56" providerId="ADAL" clId="{CCF64F58-48AB-4232-ABC0-A9D381DABD19}"/>
    <pc:docChg chg="addSld">
      <pc:chgData name="Katie Skea" userId="4dd53670-d2f5-4473-b9bc-16fa1ee60d56" providerId="ADAL" clId="{CCF64F58-48AB-4232-ABC0-A9D381DABD19}" dt="2026-03-19T13:24:08.193" v="0" actId="680"/>
      <pc:docMkLst>
        <pc:docMk/>
      </pc:docMkLst>
      <pc:sldChg chg="new">
        <pc:chgData name="Katie Skea" userId="4dd53670-d2f5-4473-b9bc-16fa1ee60d56" providerId="ADAL" clId="{CCF64F58-48AB-4232-ABC0-A9D381DABD19}" dt="2026-03-19T13:24:08.193" v="0" actId="680"/>
        <pc:sldMkLst>
          <pc:docMk/>
          <pc:sldMk cId="369429774" sldId="358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506440-E152-4617-8008-7D356B263107}" type="doc">
      <dgm:prSet loTypeId="urn:microsoft.com/office/officeart/2018/2/layout/IconCircle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2F69B68-9ADA-468A-A5DD-BF50BAE363EB}">
      <dgm:prSet/>
      <dgm:spPr/>
      <dgm:t>
        <a:bodyPr/>
        <a:lstStyle/>
        <a:p>
          <a:r>
            <a: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Statistics about employment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4C8EFC1-CBEF-4724-A0F6-381FE1F706F8}" type="parTrans" cxnId="{76695860-82DD-4064-B80F-BE66CDA876D6}">
      <dgm:prSet/>
      <dgm:spPr/>
      <dgm:t>
        <a:bodyPr/>
        <a:lstStyle/>
        <a:p>
          <a:endParaRPr lang="en-US"/>
        </a:p>
      </dgm:t>
    </dgm:pt>
    <dgm:pt modelId="{9F835744-6F7C-4567-8088-3E1B91F2F501}" type="sibTrans" cxnId="{76695860-82DD-4064-B80F-BE66CDA876D6}">
      <dgm:prSet/>
      <dgm:spPr/>
      <dgm:t>
        <a:bodyPr/>
        <a:lstStyle/>
        <a:p>
          <a:endParaRPr lang="en-US"/>
        </a:p>
      </dgm:t>
    </dgm:pt>
    <dgm:pt modelId="{AF0E9DB8-FC0F-4FD1-BF25-57C66EAC87BE}">
      <dgm:prSet/>
      <dgm:spPr/>
      <dgm:t>
        <a:bodyPr/>
        <a:lstStyle/>
        <a:p>
          <a:r>
            <a: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changing workplace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8FAAE7A-0400-4B41-A78C-A8B5E10FEE2F}" type="parTrans" cxnId="{6DD14376-837C-448E-81C7-44FF103BC346}">
      <dgm:prSet/>
      <dgm:spPr/>
      <dgm:t>
        <a:bodyPr/>
        <a:lstStyle/>
        <a:p>
          <a:endParaRPr lang="en-US"/>
        </a:p>
      </dgm:t>
    </dgm:pt>
    <dgm:pt modelId="{E6CA7D20-D53B-4104-A77C-7B12E782AC13}" type="sibTrans" cxnId="{6DD14376-837C-448E-81C7-44FF103BC346}">
      <dgm:prSet/>
      <dgm:spPr/>
      <dgm:t>
        <a:bodyPr/>
        <a:lstStyle/>
        <a:p>
          <a:endParaRPr lang="en-US"/>
        </a:p>
      </dgm:t>
    </dgm:pt>
    <dgm:pt modelId="{CBE84FD2-F61E-42B4-9A58-D621273841EE}">
      <dgm:prSet/>
      <dgm:spPr/>
      <dgm:t>
        <a:bodyPr/>
        <a:lstStyle/>
        <a:p>
          <a:r>
            <a: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Representation 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65E64FF-618A-4FDE-8A30-3C1CDA087234}" type="parTrans" cxnId="{9EF5FF6D-8706-4719-B5CF-102D89F34A8C}">
      <dgm:prSet/>
      <dgm:spPr/>
      <dgm:t>
        <a:bodyPr/>
        <a:lstStyle/>
        <a:p>
          <a:endParaRPr lang="en-US"/>
        </a:p>
      </dgm:t>
    </dgm:pt>
    <dgm:pt modelId="{31B6581B-67F3-4705-AFE1-238B6879834C}" type="sibTrans" cxnId="{9EF5FF6D-8706-4719-B5CF-102D89F34A8C}">
      <dgm:prSet/>
      <dgm:spPr/>
      <dgm:t>
        <a:bodyPr/>
        <a:lstStyle/>
        <a:p>
          <a:endParaRPr lang="en-US"/>
        </a:p>
      </dgm:t>
    </dgm:pt>
    <dgm:pt modelId="{8D09D011-A595-43A6-8E7E-0FA257F9B8FF}">
      <dgm:prSet/>
      <dgm:spPr/>
      <dgm:t>
        <a:bodyPr/>
        <a:lstStyle/>
        <a:p>
          <a:r>
            <a: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Barriers to employment 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706EE28-DEBC-4DF1-A908-E5089B3F229C}" type="parTrans" cxnId="{519C727A-A7E8-42FF-9FC8-C0FD2E1FEBD1}">
      <dgm:prSet/>
      <dgm:spPr/>
      <dgm:t>
        <a:bodyPr/>
        <a:lstStyle/>
        <a:p>
          <a:endParaRPr lang="en-US"/>
        </a:p>
      </dgm:t>
    </dgm:pt>
    <dgm:pt modelId="{4EA006F4-78ED-411E-A32D-0A078B0D749E}" type="sibTrans" cxnId="{519C727A-A7E8-42FF-9FC8-C0FD2E1FEBD1}">
      <dgm:prSet/>
      <dgm:spPr/>
      <dgm:t>
        <a:bodyPr/>
        <a:lstStyle/>
        <a:p>
          <a:endParaRPr lang="en-US"/>
        </a:p>
      </dgm:t>
    </dgm:pt>
    <dgm:pt modelId="{34659E56-C57B-4D99-8292-9C6A3BFED88D}">
      <dgm:prSet/>
      <dgm:spPr/>
      <dgm:t>
        <a:bodyPr/>
        <a:lstStyle/>
        <a:p>
          <a:r>
            <a:rPr lang="en-GB" dirty="0"/>
            <a:t>The benefits </a:t>
          </a:r>
          <a:endParaRPr lang="en-US" dirty="0"/>
        </a:p>
      </dgm:t>
    </dgm:pt>
    <dgm:pt modelId="{52D1BB23-9C2C-4156-ACC0-F1AF07350980}" type="parTrans" cxnId="{0DD1030F-5501-4D8B-BB8A-4EC05E241B79}">
      <dgm:prSet/>
      <dgm:spPr/>
      <dgm:t>
        <a:bodyPr/>
        <a:lstStyle/>
        <a:p>
          <a:endParaRPr lang="en-US"/>
        </a:p>
      </dgm:t>
    </dgm:pt>
    <dgm:pt modelId="{C245C04E-497B-4F52-AB54-A13B25A9954D}" type="sibTrans" cxnId="{0DD1030F-5501-4D8B-BB8A-4EC05E241B79}">
      <dgm:prSet/>
      <dgm:spPr/>
      <dgm:t>
        <a:bodyPr/>
        <a:lstStyle/>
        <a:p>
          <a:endParaRPr lang="en-US"/>
        </a:p>
      </dgm:t>
    </dgm:pt>
    <dgm:pt modelId="{53954D8F-46E5-461F-86B6-3EA61AC10598}">
      <dgm:prSet/>
      <dgm:spPr/>
      <dgm:t>
        <a:bodyPr/>
        <a:lstStyle/>
        <a:p>
          <a:r>
            <a: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Connect to Work 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5503186-9494-46E8-94EA-C7017B2B64CA}" type="parTrans" cxnId="{1BD17BE4-7478-4EF8-A5E3-676FD1AE6994}">
      <dgm:prSet/>
      <dgm:spPr/>
      <dgm:t>
        <a:bodyPr/>
        <a:lstStyle/>
        <a:p>
          <a:endParaRPr lang="en-US"/>
        </a:p>
      </dgm:t>
    </dgm:pt>
    <dgm:pt modelId="{02FE7EB4-B9CD-41B6-83EC-FB7987B8B2C5}" type="sibTrans" cxnId="{1BD17BE4-7478-4EF8-A5E3-676FD1AE6994}">
      <dgm:prSet/>
      <dgm:spPr/>
      <dgm:t>
        <a:bodyPr/>
        <a:lstStyle/>
        <a:p>
          <a:endParaRPr lang="en-US"/>
        </a:p>
      </dgm:t>
    </dgm:pt>
    <dgm:pt modelId="{61BDDD1D-FE29-4995-8E3E-A1C45076FEF0}" type="pres">
      <dgm:prSet presAssocID="{A2506440-E152-4617-8008-7D356B263107}" presName="root" presStyleCnt="0">
        <dgm:presLayoutVars>
          <dgm:dir/>
          <dgm:resizeHandles val="exact"/>
        </dgm:presLayoutVars>
      </dgm:prSet>
      <dgm:spPr/>
    </dgm:pt>
    <dgm:pt modelId="{978E2CCA-6C96-45CA-A15B-0E02E4B1B24D}" type="pres">
      <dgm:prSet presAssocID="{A2506440-E152-4617-8008-7D356B263107}" presName="container" presStyleCnt="0">
        <dgm:presLayoutVars>
          <dgm:dir/>
          <dgm:resizeHandles val="exact"/>
        </dgm:presLayoutVars>
      </dgm:prSet>
      <dgm:spPr/>
    </dgm:pt>
    <dgm:pt modelId="{F5D697E4-6C95-4904-AE31-ABD7772AFC03}" type="pres">
      <dgm:prSet presAssocID="{C2F69B68-9ADA-468A-A5DD-BF50BAE363EB}" presName="compNode" presStyleCnt="0"/>
      <dgm:spPr/>
    </dgm:pt>
    <dgm:pt modelId="{F4E81380-A53F-45DC-90BE-5D8C0F0C062B}" type="pres">
      <dgm:prSet presAssocID="{C2F69B68-9ADA-468A-A5DD-BF50BAE363EB}" presName="iconBgRect" presStyleLbl="bgShp" presStyleIdx="0" presStyleCnt="6"/>
      <dgm:spPr/>
    </dgm:pt>
    <dgm:pt modelId="{F121011A-1574-4419-A4B6-D7D33423E9F4}" type="pres">
      <dgm:prSet presAssocID="{C2F69B68-9ADA-468A-A5DD-BF50BAE363E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60382864-2E38-4BB2-A51B-8C736A88E724}" type="pres">
      <dgm:prSet presAssocID="{C2F69B68-9ADA-468A-A5DD-BF50BAE363EB}" presName="spaceRect" presStyleCnt="0"/>
      <dgm:spPr/>
    </dgm:pt>
    <dgm:pt modelId="{6BB86EAC-08C1-4D6E-ADCC-0A07F38832D7}" type="pres">
      <dgm:prSet presAssocID="{C2F69B68-9ADA-468A-A5DD-BF50BAE363EB}" presName="textRect" presStyleLbl="revTx" presStyleIdx="0" presStyleCnt="6">
        <dgm:presLayoutVars>
          <dgm:chMax val="1"/>
          <dgm:chPref val="1"/>
        </dgm:presLayoutVars>
      </dgm:prSet>
      <dgm:spPr/>
    </dgm:pt>
    <dgm:pt modelId="{5634D357-E154-4033-B659-38E4BC46B6F6}" type="pres">
      <dgm:prSet presAssocID="{9F835744-6F7C-4567-8088-3E1B91F2F501}" presName="sibTrans" presStyleLbl="sibTrans2D1" presStyleIdx="0" presStyleCnt="0"/>
      <dgm:spPr/>
    </dgm:pt>
    <dgm:pt modelId="{68053A1E-06C4-48F6-B424-37F81C3E839E}" type="pres">
      <dgm:prSet presAssocID="{AF0E9DB8-FC0F-4FD1-BF25-57C66EAC87BE}" presName="compNode" presStyleCnt="0"/>
      <dgm:spPr/>
    </dgm:pt>
    <dgm:pt modelId="{C20E390B-67CA-4985-AA68-6FEB3AA32BE6}" type="pres">
      <dgm:prSet presAssocID="{AF0E9DB8-FC0F-4FD1-BF25-57C66EAC87BE}" presName="iconBgRect" presStyleLbl="bgShp" presStyleIdx="1" presStyleCnt="6"/>
      <dgm:spPr/>
    </dgm:pt>
    <dgm:pt modelId="{6921F7B0-41E8-458D-B7D4-2C93826CC6F2}" type="pres">
      <dgm:prSet presAssocID="{AF0E9DB8-FC0F-4FD1-BF25-57C66EAC87B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27B6D13-1BED-4AB0-A2E2-24CEF5B60973}" type="pres">
      <dgm:prSet presAssocID="{AF0E9DB8-FC0F-4FD1-BF25-57C66EAC87BE}" presName="spaceRect" presStyleCnt="0"/>
      <dgm:spPr/>
    </dgm:pt>
    <dgm:pt modelId="{5F6FF021-1421-4A0D-A8BB-B624214E567C}" type="pres">
      <dgm:prSet presAssocID="{AF0E9DB8-FC0F-4FD1-BF25-57C66EAC87BE}" presName="textRect" presStyleLbl="revTx" presStyleIdx="1" presStyleCnt="6">
        <dgm:presLayoutVars>
          <dgm:chMax val="1"/>
          <dgm:chPref val="1"/>
        </dgm:presLayoutVars>
      </dgm:prSet>
      <dgm:spPr/>
    </dgm:pt>
    <dgm:pt modelId="{6100CBE3-9027-46B5-93D4-870B0A8B055A}" type="pres">
      <dgm:prSet presAssocID="{E6CA7D20-D53B-4104-A77C-7B12E782AC13}" presName="sibTrans" presStyleLbl="sibTrans2D1" presStyleIdx="0" presStyleCnt="0"/>
      <dgm:spPr/>
    </dgm:pt>
    <dgm:pt modelId="{DCF26BFF-91FA-44F6-B5E5-D45356BEE0DD}" type="pres">
      <dgm:prSet presAssocID="{CBE84FD2-F61E-42B4-9A58-D621273841EE}" presName="compNode" presStyleCnt="0"/>
      <dgm:spPr/>
    </dgm:pt>
    <dgm:pt modelId="{5B0AA23E-E12A-4E74-ACE7-F4B8D6AF2816}" type="pres">
      <dgm:prSet presAssocID="{CBE84FD2-F61E-42B4-9A58-D621273841EE}" presName="iconBgRect" presStyleLbl="bgShp" presStyleIdx="2" presStyleCnt="6"/>
      <dgm:spPr/>
    </dgm:pt>
    <dgm:pt modelId="{AD320BB4-DD8F-4E02-9593-0461CFF7A37E}" type="pres">
      <dgm:prSet presAssocID="{CBE84FD2-F61E-42B4-9A58-D621273841E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E551AB8-5BC9-41ED-BE1E-756B1885CA0B}" type="pres">
      <dgm:prSet presAssocID="{CBE84FD2-F61E-42B4-9A58-D621273841EE}" presName="spaceRect" presStyleCnt="0"/>
      <dgm:spPr/>
    </dgm:pt>
    <dgm:pt modelId="{62D3CEEA-6A00-42E7-A2EC-D5F15190B2C6}" type="pres">
      <dgm:prSet presAssocID="{CBE84FD2-F61E-42B4-9A58-D621273841EE}" presName="textRect" presStyleLbl="revTx" presStyleIdx="2" presStyleCnt="6">
        <dgm:presLayoutVars>
          <dgm:chMax val="1"/>
          <dgm:chPref val="1"/>
        </dgm:presLayoutVars>
      </dgm:prSet>
      <dgm:spPr/>
    </dgm:pt>
    <dgm:pt modelId="{A8C87C25-0F64-479A-AB27-C79C62BCD668}" type="pres">
      <dgm:prSet presAssocID="{31B6581B-67F3-4705-AFE1-238B6879834C}" presName="sibTrans" presStyleLbl="sibTrans2D1" presStyleIdx="0" presStyleCnt="0"/>
      <dgm:spPr/>
    </dgm:pt>
    <dgm:pt modelId="{1ECBD93A-BBAE-4A29-88CE-C4A03A8E0FAF}" type="pres">
      <dgm:prSet presAssocID="{8D09D011-A595-43A6-8E7E-0FA257F9B8FF}" presName="compNode" presStyleCnt="0"/>
      <dgm:spPr/>
    </dgm:pt>
    <dgm:pt modelId="{1CFA8C5A-35C3-45A3-8E82-5BB5E77270EE}" type="pres">
      <dgm:prSet presAssocID="{8D09D011-A595-43A6-8E7E-0FA257F9B8FF}" presName="iconBgRect" presStyleLbl="bgShp" presStyleIdx="3" presStyleCnt="6"/>
      <dgm:spPr/>
    </dgm:pt>
    <dgm:pt modelId="{97E1B61A-DA33-49DA-BE39-2644E905AF95}" type="pres">
      <dgm:prSet presAssocID="{8D09D011-A595-43A6-8E7E-0FA257F9B8F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29746E9A-A46D-4EAA-8106-A039A3F4025E}" type="pres">
      <dgm:prSet presAssocID="{8D09D011-A595-43A6-8E7E-0FA257F9B8FF}" presName="spaceRect" presStyleCnt="0"/>
      <dgm:spPr/>
    </dgm:pt>
    <dgm:pt modelId="{03937E9D-E04F-4DB3-9177-653E75C210C7}" type="pres">
      <dgm:prSet presAssocID="{8D09D011-A595-43A6-8E7E-0FA257F9B8FF}" presName="textRect" presStyleLbl="revTx" presStyleIdx="3" presStyleCnt="6">
        <dgm:presLayoutVars>
          <dgm:chMax val="1"/>
          <dgm:chPref val="1"/>
        </dgm:presLayoutVars>
      </dgm:prSet>
      <dgm:spPr/>
    </dgm:pt>
    <dgm:pt modelId="{3C653517-2F7D-40F7-A9C9-57CB5434C922}" type="pres">
      <dgm:prSet presAssocID="{4EA006F4-78ED-411E-A32D-0A078B0D749E}" presName="sibTrans" presStyleLbl="sibTrans2D1" presStyleIdx="0" presStyleCnt="0"/>
      <dgm:spPr/>
    </dgm:pt>
    <dgm:pt modelId="{C8B1B044-EB3B-4C9A-822F-33C6C4EE52EB}" type="pres">
      <dgm:prSet presAssocID="{34659E56-C57B-4D99-8292-9C6A3BFED88D}" presName="compNode" presStyleCnt="0"/>
      <dgm:spPr/>
    </dgm:pt>
    <dgm:pt modelId="{B7702E33-846B-4ADF-8AAB-07D4919EFFD4}" type="pres">
      <dgm:prSet presAssocID="{34659E56-C57B-4D99-8292-9C6A3BFED88D}" presName="iconBgRect" presStyleLbl="bgShp" presStyleIdx="4" presStyleCnt="6"/>
      <dgm:spPr/>
    </dgm:pt>
    <dgm:pt modelId="{37524DA7-CAA6-4800-9D29-3135DE6EEDCC}" type="pres">
      <dgm:prSet presAssocID="{34659E56-C57B-4D99-8292-9C6A3BFED88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9586CF9-667C-41EE-ADAA-29D2474A3B23}" type="pres">
      <dgm:prSet presAssocID="{34659E56-C57B-4D99-8292-9C6A3BFED88D}" presName="spaceRect" presStyleCnt="0"/>
      <dgm:spPr/>
    </dgm:pt>
    <dgm:pt modelId="{EAE14E87-8284-4E72-B3AC-060AF5F39D9C}" type="pres">
      <dgm:prSet presAssocID="{34659E56-C57B-4D99-8292-9C6A3BFED88D}" presName="textRect" presStyleLbl="revTx" presStyleIdx="4" presStyleCnt="6">
        <dgm:presLayoutVars>
          <dgm:chMax val="1"/>
          <dgm:chPref val="1"/>
        </dgm:presLayoutVars>
      </dgm:prSet>
      <dgm:spPr/>
    </dgm:pt>
    <dgm:pt modelId="{0C0CD2D7-2484-4518-8945-66DBAAA3E21E}" type="pres">
      <dgm:prSet presAssocID="{C245C04E-497B-4F52-AB54-A13B25A9954D}" presName="sibTrans" presStyleLbl="sibTrans2D1" presStyleIdx="0" presStyleCnt="0"/>
      <dgm:spPr/>
    </dgm:pt>
    <dgm:pt modelId="{E01DACAD-9F1C-4C84-A067-1A3D3CECEF0E}" type="pres">
      <dgm:prSet presAssocID="{53954D8F-46E5-461F-86B6-3EA61AC10598}" presName="compNode" presStyleCnt="0"/>
      <dgm:spPr/>
    </dgm:pt>
    <dgm:pt modelId="{C27B3F28-B26E-4130-8A28-F763B77B4A43}" type="pres">
      <dgm:prSet presAssocID="{53954D8F-46E5-461F-86B6-3EA61AC10598}" presName="iconBgRect" presStyleLbl="bgShp" presStyleIdx="5" presStyleCnt="6"/>
      <dgm:spPr/>
    </dgm:pt>
    <dgm:pt modelId="{937C65E0-0BFA-4511-BB61-92720061118C}" type="pres">
      <dgm:prSet presAssocID="{53954D8F-46E5-461F-86B6-3EA61AC1059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A2791F96-187C-467A-9027-58051D92A185}" type="pres">
      <dgm:prSet presAssocID="{53954D8F-46E5-461F-86B6-3EA61AC10598}" presName="spaceRect" presStyleCnt="0"/>
      <dgm:spPr/>
    </dgm:pt>
    <dgm:pt modelId="{AA71373B-C1AD-4ECC-9455-B70AD1148BA6}" type="pres">
      <dgm:prSet presAssocID="{53954D8F-46E5-461F-86B6-3EA61AC10598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0DD1030F-5501-4D8B-BB8A-4EC05E241B79}" srcId="{A2506440-E152-4617-8008-7D356B263107}" destId="{34659E56-C57B-4D99-8292-9C6A3BFED88D}" srcOrd="4" destOrd="0" parTransId="{52D1BB23-9C2C-4156-ACC0-F1AF07350980}" sibTransId="{C245C04E-497B-4F52-AB54-A13B25A9954D}"/>
    <dgm:cxn modelId="{85D39F34-442A-42E8-8D83-58E464D2B56C}" type="presOf" srcId="{C2F69B68-9ADA-468A-A5DD-BF50BAE363EB}" destId="{6BB86EAC-08C1-4D6E-ADCC-0A07F38832D7}" srcOrd="0" destOrd="0" presId="urn:microsoft.com/office/officeart/2018/2/layout/IconCircleList"/>
    <dgm:cxn modelId="{76695860-82DD-4064-B80F-BE66CDA876D6}" srcId="{A2506440-E152-4617-8008-7D356B263107}" destId="{C2F69B68-9ADA-468A-A5DD-BF50BAE363EB}" srcOrd="0" destOrd="0" parTransId="{04C8EFC1-CBEF-4724-A0F6-381FE1F706F8}" sibTransId="{9F835744-6F7C-4567-8088-3E1B91F2F501}"/>
    <dgm:cxn modelId="{9EF5FF6D-8706-4719-B5CF-102D89F34A8C}" srcId="{A2506440-E152-4617-8008-7D356B263107}" destId="{CBE84FD2-F61E-42B4-9A58-D621273841EE}" srcOrd="2" destOrd="0" parTransId="{365E64FF-618A-4FDE-8A30-3C1CDA087234}" sibTransId="{31B6581B-67F3-4705-AFE1-238B6879834C}"/>
    <dgm:cxn modelId="{DA7F5952-30DE-441E-83B9-3D8AF2D3FAF0}" type="presOf" srcId="{8D09D011-A595-43A6-8E7E-0FA257F9B8FF}" destId="{03937E9D-E04F-4DB3-9177-653E75C210C7}" srcOrd="0" destOrd="0" presId="urn:microsoft.com/office/officeart/2018/2/layout/IconCircleList"/>
    <dgm:cxn modelId="{6DD14376-837C-448E-81C7-44FF103BC346}" srcId="{A2506440-E152-4617-8008-7D356B263107}" destId="{AF0E9DB8-FC0F-4FD1-BF25-57C66EAC87BE}" srcOrd="1" destOrd="0" parTransId="{38FAAE7A-0400-4B41-A78C-A8B5E10FEE2F}" sibTransId="{E6CA7D20-D53B-4104-A77C-7B12E782AC13}"/>
    <dgm:cxn modelId="{519C727A-A7E8-42FF-9FC8-C0FD2E1FEBD1}" srcId="{A2506440-E152-4617-8008-7D356B263107}" destId="{8D09D011-A595-43A6-8E7E-0FA257F9B8FF}" srcOrd="3" destOrd="0" parTransId="{4706EE28-DEBC-4DF1-A908-E5089B3F229C}" sibTransId="{4EA006F4-78ED-411E-A32D-0A078B0D749E}"/>
    <dgm:cxn modelId="{E3AF1C80-EED5-49B1-B9CA-58CB51487ED6}" type="presOf" srcId="{4EA006F4-78ED-411E-A32D-0A078B0D749E}" destId="{3C653517-2F7D-40F7-A9C9-57CB5434C922}" srcOrd="0" destOrd="0" presId="urn:microsoft.com/office/officeart/2018/2/layout/IconCircleList"/>
    <dgm:cxn modelId="{35F53888-1802-4406-A085-2AEFAB7FE015}" type="presOf" srcId="{A2506440-E152-4617-8008-7D356B263107}" destId="{61BDDD1D-FE29-4995-8E3E-A1C45076FEF0}" srcOrd="0" destOrd="0" presId="urn:microsoft.com/office/officeart/2018/2/layout/IconCircleList"/>
    <dgm:cxn modelId="{24F11F8C-A7F8-4AC6-9052-EF76F0B419D3}" type="presOf" srcId="{AF0E9DB8-FC0F-4FD1-BF25-57C66EAC87BE}" destId="{5F6FF021-1421-4A0D-A8BB-B624214E567C}" srcOrd="0" destOrd="0" presId="urn:microsoft.com/office/officeart/2018/2/layout/IconCircleList"/>
    <dgm:cxn modelId="{C7C5F38D-78A6-4A8B-8DB5-11A748B9591F}" type="presOf" srcId="{9F835744-6F7C-4567-8088-3E1B91F2F501}" destId="{5634D357-E154-4033-B659-38E4BC46B6F6}" srcOrd="0" destOrd="0" presId="urn:microsoft.com/office/officeart/2018/2/layout/IconCircleList"/>
    <dgm:cxn modelId="{BA733E97-3653-4021-B302-D7D4E305AE2E}" type="presOf" srcId="{53954D8F-46E5-461F-86B6-3EA61AC10598}" destId="{AA71373B-C1AD-4ECC-9455-B70AD1148BA6}" srcOrd="0" destOrd="0" presId="urn:microsoft.com/office/officeart/2018/2/layout/IconCircleList"/>
    <dgm:cxn modelId="{A8F6A697-414B-4122-A167-1CC6F406E648}" type="presOf" srcId="{C245C04E-497B-4F52-AB54-A13B25A9954D}" destId="{0C0CD2D7-2484-4518-8945-66DBAAA3E21E}" srcOrd="0" destOrd="0" presId="urn:microsoft.com/office/officeart/2018/2/layout/IconCircleList"/>
    <dgm:cxn modelId="{BB6848D8-B56E-4BFE-80CA-9D91C2C95C34}" type="presOf" srcId="{34659E56-C57B-4D99-8292-9C6A3BFED88D}" destId="{EAE14E87-8284-4E72-B3AC-060AF5F39D9C}" srcOrd="0" destOrd="0" presId="urn:microsoft.com/office/officeart/2018/2/layout/IconCircleList"/>
    <dgm:cxn modelId="{20600FDD-0D48-4B68-8FA6-4E9C1F8F5F3D}" type="presOf" srcId="{CBE84FD2-F61E-42B4-9A58-D621273841EE}" destId="{62D3CEEA-6A00-42E7-A2EC-D5F15190B2C6}" srcOrd="0" destOrd="0" presId="urn:microsoft.com/office/officeart/2018/2/layout/IconCircleList"/>
    <dgm:cxn modelId="{1BD17BE4-7478-4EF8-A5E3-676FD1AE6994}" srcId="{A2506440-E152-4617-8008-7D356B263107}" destId="{53954D8F-46E5-461F-86B6-3EA61AC10598}" srcOrd="5" destOrd="0" parTransId="{D5503186-9494-46E8-94EA-C7017B2B64CA}" sibTransId="{02FE7EB4-B9CD-41B6-83EC-FB7987B8B2C5}"/>
    <dgm:cxn modelId="{AF4B5BE7-9815-46F1-9146-DC1776383ECD}" type="presOf" srcId="{31B6581B-67F3-4705-AFE1-238B6879834C}" destId="{A8C87C25-0F64-479A-AB27-C79C62BCD668}" srcOrd="0" destOrd="0" presId="urn:microsoft.com/office/officeart/2018/2/layout/IconCircleList"/>
    <dgm:cxn modelId="{D17D94EC-8D0B-47FC-9278-B710C3EBD4F3}" type="presOf" srcId="{E6CA7D20-D53B-4104-A77C-7B12E782AC13}" destId="{6100CBE3-9027-46B5-93D4-870B0A8B055A}" srcOrd="0" destOrd="0" presId="urn:microsoft.com/office/officeart/2018/2/layout/IconCircleList"/>
    <dgm:cxn modelId="{99AA702C-26FB-4CE7-9ACF-E4B8341FB3DE}" type="presParOf" srcId="{61BDDD1D-FE29-4995-8E3E-A1C45076FEF0}" destId="{978E2CCA-6C96-45CA-A15B-0E02E4B1B24D}" srcOrd="0" destOrd="0" presId="urn:microsoft.com/office/officeart/2018/2/layout/IconCircleList"/>
    <dgm:cxn modelId="{44F03D89-788D-488D-BFF1-F9CAD61D616F}" type="presParOf" srcId="{978E2CCA-6C96-45CA-A15B-0E02E4B1B24D}" destId="{F5D697E4-6C95-4904-AE31-ABD7772AFC03}" srcOrd="0" destOrd="0" presId="urn:microsoft.com/office/officeart/2018/2/layout/IconCircleList"/>
    <dgm:cxn modelId="{8E7C6331-D024-4597-ABF2-A2EB2354D8EB}" type="presParOf" srcId="{F5D697E4-6C95-4904-AE31-ABD7772AFC03}" destId="{F4E81380-A53F-45DC-90BE-5D8C0F0C062B}" srcOrd="0" destOrd="0" presId="urn:microsoft.com/office/officeart/2018/2/layout/IconCircleList"/>
    <dgm:cxn modelId="{D1B0484C-3F72-43FC-883C-9DBDEB96995E}" type="presParOf" srcId="{F5D697E4-6C95-4904-AE31-ABD7772AFC03}" destId="{F121011A-1574-4419-A4B6-D7D33423E9F4}" srcOrd="1" destOrd="0" presId="urn:microsoft.com/office/officeart/2018/2/layout/IconCircleList"/>
    <dgm:cxn modelId="{387DD887-BDA9-46B6-A0AB-EA588C701257}" type="presParOf" srcId="{F5D697E4-6C95-4904-AE31-ABD7772AFC03}" destId="{60382864-2E38-4BB2-A51B-8C736A88E724}" srcOrd="2" destOrd="0" presId="urn:microsoft.com/office/officeart/2018/2/layout/IconCircleList"/>
    <dgm:cxn modelId="{473E55DF-911C-4245-BE9B-F1E048E81C3B}" type="presParOf" srcId="{F5D697E4-6C95-4904-AE31-ABD7772AFC03}" destId="{6BB86EAC-08C1-4D6E-ADCC-0A07F38832D7}" srcOrd="3" destOrd="0" presId="urn:microsoft.com/office/officeart/2018/2/layout/IconCircleList"/>
    <dgm:cxn modelId="{281B1E4F-8077-49D0-BDA5-E9A5906A55EE}" type="presParOf" srcId="{978E2CCA-6C96-45CA-A15B-0E02E4B1B24D}" destId="{5634D357-E154-4033-B659-38E4BC46B6F6}" srcOrd="1" destOrd="0" presId="urn:microsoft.com/office/officeart/2018/2/layout/IconCircleList"/>
    <dgm:cxn modelId="{5D658F55-A764-471C-8691-DB817C188FF2}" type="presParOf" srcId="{978E2CCA-6C96-45CA-A15B-0E02E4B1B24D}" destId="{68053A1E-06C4-48F6-B424-37F81C3E839E}" srcOrd="2" destOrd="0" presId="urn:microsoft.com/office/officeart/2018/2/layout/IconCircleList"/>
    <dgm:cxn modelId="{D35D0CEA-8C6C-4273-AF3C-37DF7EEAB594}" type="presParOf" srcId="{68053A1E-06C4-48F6-B424-37F81C3E839E}" destId="{C20E390B-67CA-4985-AA68-6FEB3AA32BE6}" srcOrd="0" destOrd="0" presId="urn:microsoft.com/office/officeart/2018/2/layout/IconCircleList"/>
    <dgm:cxn modelId="{4B7DC977-C7BD-495B-9F4A-40E835FC4AA5}" type="presParOf" srcId="{68053A1E-06C4-48F6-B424-37F81C3E839E}" destId="{6921F7B0-41E8-458D-B7D4-2C93826CC6F2}" srcOrd="1" destOrd="0" presId="urn:microsoft.com/office/officeart/2018/2/layout/IconCircleList"/>
    <dgm:cxn modelId="{09A09C91-5DE7-4B9D-945D-A5A321C8AD7F}" type="presParOf" srcId="{68053A1E-06C4-48F6-B424-37F81C3E839E}" destId="{B27B6D13-1BED-4AB0-A2E2-24CEF5B60973}" srcOrd="2" destOrd="0" presId="urn:microsoft.com/office/officeart/2018/2/layout/IconCircleList"/>
    <dgm:cxn modelId="{19A602DA-1A1D-474A-9C8D-11CDEDF96C72}" type="presParOf" srcId="{68053A1E-06C4-48F6-B424-37F81C3E839E}" destId="{5F6FF021-1421-4A0D-A8BB-B624214E567C}" srcOrd="3" destOrd="0" presId="urn:microsoft.com/office/officeart/2018/2/layout/IconCircleList"/>
    <dgm:cxn modelId="{97EEDC46-9B05-4192-B39B-3E826DC79B86}" type="presParOf" srcId="{978E2CCA-6C96-45CA-A15B-0E02E4B1B24D}" destId="{6100CBE3-9027-46B5-93D4-870B0A8B055A}" srcOrd="3" destOrd="0" presId="urn:microsoft.com/office/officeart/2018/2/layout/IconCircleList"/>
    <dgm:cxn modelId="{FBAD05FC-9200-4442-97F7-689332255718}" type="presParOf" srcId="{978E2CCA-6C96-45CA-A15B-0E02E4B1B24D}" destId="{DCF26BFF-91FA-44F6-B5E5-D45356BEE0DD}" srcOrd="4" destOrd="0" presId="urn:microsoft.com/office/officeart/2018/2/layout/IconCircleList"/>
    <dgm:cxn modelId="{577CC133-0721-4090-9065-3C809F029152}" type="presParOf" srcId="{DCF26BFF-91FA-44F6-B5E5-D45356BEE0DD}" destId="{5B0AA23E-E12A-4E74-ACE7-F4B8D6AF2816}" srcOrd="0" destOrd="0" presId="urn:microsoft.com/office/officeart/2018/2/layout/IconCircleList"/>
    <dgm:cxn modelId="{20A52C48-ADE3-4B23-ACB7-B7B70FC2129F}" type="presParOf" srcId="{DCF26BFF-91FA-44F6-B5E5-D45356BEE0DD}" destId="{AD320BB4-DD8F-4E02-9593-0461CFF7A37E}" srcOrd="1" destOrd="0" presId="urn:microsoft.com/office/officeart/2018/2/layout/IconCircleList"/>
    <dgm:cxn modelId="{BF4A3342-E0AC-4D2B-B299-4DC3F4AE9C0D}" type="presParOf" srcId="{DCF26BFF-91FA-44F6-B5E5-D45356BEE0DD}" destId="{4E551AB8-5BC9-41ED-BE1E-756B1885CA0B}" srcOrd="2" destOrd="0" presId="urn:microsoft.com/office/officeart/2018/2/layout/IconCircleList"/>
    <dgm:cxn modelId="{7FB0896D-EF2D-4303-BFFD-620BFEF9584D}" type="presParOf" srcId="{DCF26BFF-91FA-44F6-B5E5-D45356BEE0DD}" destId="{62D3CEEA-6A00-42E7-A2EC-D5F15190B2C6}" srcOrd="3" destOrd="0" presId="urn:microsoft.com/office/officeart/2018/2/layout/IconCircleList"/>
    <dgm:cxn modelId="{A8F0016F-8153-4225-AD51-E021498D8F61}" type="presParOf" srcId="{978E2CCA-6C96-45CA-A15B-0E02E4B1B24D}" destId="{A8C87C25-0F64-479A-AB27-C79C62BCD668}" srcOrd="5" destOrd="0" presId="urn:microsoft.com/office/officeart/2018/2/layout/IconCircleList"/>
    <dgm:cxn modelId="{9D0084D7-1A88-4A50-9A4F-39126389343A}" type="presParOf" srcId="{978E2CCA-6C96-45CA-A15B-0E02E4B1B24D}" destId="{1ECBD93A-BBAE-4A29-88CE-C4A03A8E0FAF}" srcOrd="6" destOrd="0" presId="urn:microsoft.com/office/officeart/2018/2/layout/IconCircleList"/>
    <dgm:cxn modelId="{B43AD667-3F34-4011-BE24-E7943F1A5ACE}" type="presParOf" srcId="{1ECBD93A-BBAE-4A29-88CE-C4A03A8E0FAF}" destId="{1CFA8C5A-35C3-45A3-8E82-5BB5E77270EE}" srcOrd="0" destOrd="0" presId="urn:microsoft.com/office/officeart/2018/2/layout/IconCircleList"/>
    <dgm:cxn modelId="{BB65088C-2DDA-4C5A-99B7-0DD7F7C0AD78}" type="presParOf" srcId="{1ECBD93A-BBAE-4A29-88CE-C4A03A8E0FAF}" destId="{97E1B61A-DA33-49DA-BE39-2644E905AF95}" srcOrd="1" destOrd="0" presId="urn:microsoft.com/office/officeart/2018/2/layout/IconCircleList"/>
    <dgm:cxn modelId="{24D772BC-6F43-4B91-99AC-C5A19D23C86F}" type="presParOf" srcId="{1ECBD93A-BBAE-4A29-88CE-C4A03A8E0FAF}" destId="{29746E9A-A46D-4EAA-8106-A039A3F4025E}" srcOrd="2" destOrd="0" presId="urn:microsoft.com/office/officeart/2018/2/layout/IconCircleList"/>
    <dgm:cxn modelId="{7089DB24-5C6E-437C-9BD7-FD64A51AF141}" type="presParOf" srcId="{1ECBD93A-BBAE-4A29-88CE-C4A03A8E0FAF}" destId="{03937E9D-E04F-4DB3-9177-653E75C210C7}" srcOrd="3" destOrd="0" presId="urn:microsoft.com/office/officeart/2018/2/layout/IconCircleList"/>
    <dgm:cxn modelId="{2851EBE4-A8DD-4F25-96AF-6D862F7E3375}" type="presParOf" srcId="{978E2CCA-6C96-45CA-A15B-0E02E4B1B24D}" destId="{3C653517-2F7D-40F7-A9C9-57CB5434C922}" srcOrd="7" destOrd="0" presId="urn:microsoft.com/office/officeart/2018/2/layout/IconCircleList"/>
    <dgm:cxn modelId="{17FC0BDF-375A-4270-B342-F461F41F5F02}" type="presParOf" srcId="{978E2CCA-6C96-45CA-A15B-0E02E4B1B24D}" destId="{C8B1B044-EB3B-4C9A-822F-33C6C4EE52EB}" srcOrd="8" destOrd="0" presId="urn:microsoft.com/office/officeart/2018/2/layout/IconCircleList"/>
    <dgm:cxn modelId="{40ACF60E-CE28-4B24-91D1-9F0FCCA93604}" type="presParOf" srcId="{C8B1B044-EB3B-4C9A-822F-33C6C4EE52EB}" destId="{B7702E33-846B-4ADF-8AAB-07D4919EFFD4}" srcOrd="0" destOrd="0" presId="urn:microsoft.com/office/officeart/2018/2/layout/IconCircleList"/>
    <dgm:cxn modelId="{D4F2B479-52D2-452C-BD6E-C44118305435}" type="presParOf" srcId="{C8B1B044-EB3B-4C9A-822F-33C6C4EE52EB}" destId="{37524DA7-CAA6-4800-9D29-3135DE6EEDCC}" srcOrd="1" destOrd="0" presId="urn:microsoft.com/office/officeart/2018/2/layout/IconCircleList"/>
    <dgm:cxn modelId="{24FA6588-6F24-4711-896C-F30C33452CA6}" type="presParOf" srcId="{C8B1B044-EB3B-4C9A-822F-33C6C4EE52EB}" destId="{F9586CF9-667C-41EE-ADAA-29D2474A3B23}" srcOrd="2" destOrd="0" presId="urn:microsoft.com/office/officeart/2018/2/layout/IconCircleList"/>
    <dgm:cxn modelId="{C6510B60-5035-4D97-9F5B-DA5486E36660}" type="presParOf" srcId="{C8B1B044-EB3B-4C9A-822F-33C6C4EE52EB}" destId="{EAE14E87-8284-4E72-B3AC-060AF5F39D9C}" srcOrd="3" destOrd="0" presId="urn:microsoft.com/office/officeart/2018/2/layout/IconCircleList"/>
    <dgm:cxn modelId="{D7155C45-92B5-43B8-BB28-997455C55E66}" type="presParOf" srcId="{978E2CCA-6C96-45CA-A15B-0E02E4B1B24D}" destId="{0C0CD2D7-2484-4518-8945-66DBAAA3E21E}" srcOrd="9" destOrd="0" presId="urn:microsoft.com/office/officeart/2018/2/layout/IconCircleList"/>
    <dgm:cxn modelId="{3BD1B788-188B-45F2-9B0C-257F233BDF1F}" type="presParOf" srcId="{978E2CCA-6C96-45CA-A15B-0E02E4B1B24D}" destId="{E01DACAD-9F1C-4C84-A067-1A3D3CECEF0E}" srcOrd="10" destOrd="0" presId="urn:microsoft.com/office/officeart/2018/2/layout/IconCircleList"/>
    <dgm:cxn modelId="{42DF91EB-9C4E-47C3-B2C9-A2595BA9A5C6}" type="presParOf" srcId="{E01DACAD-9F1C-4C84-A067-1A3D3CECEF0E}" destId="{C27B3F28-B26E-4130-8A28-F763B77B4A43}" srcOrd="0" destOrd="0" presId="urn:microsoft.com/office/officeart/2018/2/layout/IconCircleList"/>
    <dgm:cxn modelId="{651C492D-BBF3-4DF0-9AE2-77261BC63008}" type="presParOf" srcId="{E01DACAD-9F1C-4C84-A067-1A3D3CECEF0E}" destId="{937C65E0-0BFA-4511-BB61-92720061118C}" srcOrd="1" destOrd="0" presId="urn:microsoft.com/office/officeart/2018/2/layout/IconCircleList"/>
    <dgm:cxn modelId="{FC82E59E-BD36-424C-8203-8FCF5C80D798}" type="presParOf" srcId="{E01DACAD-9F1C-4C84-A067-1A3D3CECEF0E}" destId="{A2791F96-187C-467A-9027-58051D92A185}" srcOrd="2" destOrd="0" presId="urn:microsoft.com/office/officeart/2018/2/layout/IconCircleList"/>
    <dgm:cxn modelId="{1F15A080-B438-4F09-A128-31A6E9B65CAC}" type="presParOf" srcId="{E01DACAD-9F1C-4C84-A067-1A3D3CECEF0E}" destId="{AA71373B-C1AD-4ECC-9455-B70AD1148BA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AD6E71-B4DB-4D46-A783-79503B244A52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3F47D1B-9EFD-48D7-9AD3-58692FAD0A47}">
      <dgm:prSet/>
      <dgm:spPr/>
      <dgm:t>
        <a:bodyPr/>
        <a:lstStyle/>
        <a:p>
          <a:r>
            <a:rPr lang="en-GB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Technology </a:t>
          </a:r>
          <a:r>
            <a:rPr lang="en-GB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→ from paper to digital to smartphones. 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50EC6E5-3233-4D41-8FE4-2B8275D4D92B}" type="parTrans" cxnId="{1F0469BC-0892-42C5-8048-6E6478A19A78}">
      <dgm:prSet/>
      <dgm:spPr/>
      <dgm:t>
        <a:bodyPr/>
        <a:lstStyle/>
        <a:p>
          <a:endParaRPr lang="en-US"/>
        </a:p>
      </dgm:t>
    </dgm:pt>
    <dgm:pt modelId="{8E7EEF72-83DD-4C26-924B-731273790AC6}" type="sibTrans" cxnId="{1F0469BC-0892-42C5-8048-6E6478A19A78}">
      <dgm:prSet/>
      <dgm:spPr/>
      <dgm:t>
        <a:bodyPr/>
        <a:lstStyle/>
        <a:p>
          <a:endParaRPr lang="en-US"/>
        </a:p>
      </dgm:t>
    </dgm:pt>
    <dgm:pt modelId="{B7D25B2F-A34F-4F3B-993E-F104F282351A}">
      <dgm:prSet/>
      <dgm:spPr/>
      <dgm:t>
        <a:bodyPr/>
        <a:lstStyle/>
        <a:p>
          <a:r>
            <a:rPr lang="en-GB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More flexible work </a:t>
          </a:r>
          <a:r>
            <a:rPr lang="en-GB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→ fewer fixed hours, more remote and gig roles. 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79DFC68-E1BE-4182-9D79-BDB5632D7DE3}" type="parTrans" cxnId="{F85B9A88-7D7F-4BCC-AFD4-C1AEF7977BC1}">
      <dgm:prSet/>
      <dgm:spPr/>
      <dgm:t>
        <a:bodyPr/>
        <a:lstStyle/>
        <a:p>
          <a:endParaRPr lang="en-US"/>
        </a:p>
      </dgm:t>
    </dgm:pt>
    <dgm:pt modelId="{65A9CF58-9512-4EE0-9CC1-0FCB2C662739}" type="sibTrans" cxnId="{F85B9A88-7D7F-4BCC-AFD4-C1AEF7977BC1}">
      <dgm:prSet/>
      <dgm:spPr/>
      <dgm:t>
        <a:bodyPr/>
        <a:lstStyle/>
        <a:p>
          <a:endParaRPr lang="en-US"/>
        </a:p>
      </dgm:t>
    </dgm:pt>
    <dgm:pt modelId="{72FC9274-E338-4FE7-B1C0-08C35BAC965A}">
      <dgm:prSet/>
      <dgm:spPr/>
      <dgm:t>
        <a:bodyPr/>
        <a:lstStyle/>
        <a:p>
          <a:r>
            <a:rPr lang="en-GB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Different skills needed </a:t>
          </a:r>
          <a:r>
            <a:rPr lang="en-GB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→ communication and problem‑solving valued more than physical skills. 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0F98C1C-5C80-457B-B55E-E1CB3C5EEBA0}" type="parTrans" cxnId="{1291CD7B-8AC6-41DF-A70A-CB905E9DC150}">
      <dgm:prSet/>
      <dgm:spPr/>
      <dgm:t>
        <a:bodyPr/>
        <a:lstStyle/>
        <a:p>
          <a:endParaRPr lang="en-US"/>
        </a:p>
      </dgm:t>
    </dgm:pt>
    <dgm:pt modelId="{625A0739-AA17-4E36-9D39-EEA425C80AFD}" type="sibTrans" cxnId="{1291CD7B-8AC6-41DF-A70A-CB905E9DC150}">
      <dgm:prSet/>
      <dgm:spPr/>
      <dgm:t>
        <a:bodyPr/>
        <a:lstStyle/>
        <a:p>
          <a:endParaRPr lang="en-US"/>
        </a:p>
      </dgm:t>
    </dgm:pt>
    <dgm:pt modelId="{5C7E3FB8-E84E-4406-8B11-056F274ABAAB}">
      <dgm:prSet/>
      <dgm:spPr/>
      <dgm:t>
        <a:bodyPr/>
        <a:lstStyle/>
        <a:p>
          <a:r>
            <a:rPr lang="en-GB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More diversity &amp; equality </a:t>
          </a:r>
          <a:r>
            <a:rPr lang="en-GB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→ especially in gender and education access. 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F807CE5-ED71-476E-B3B5-6617E27053BD}" type="parTrans" cxnId="{B2CBBEE8-B2CB-4157-88B7-EFAA02D4C928}">
      <dgm:prSet/>
      <dgm:spPr/>
      <dgm:t>
        <a:bodyPr/>
        <a:lstStyle/>
        <a:p>
          <a:endParaRPr lang="en-US"/>
        </a:p>
      </dgm:t>
    </dgm:pt>
    <dgm:pt modelId="{36200A31-029B-499E-9236-C198A6819BA4}" type="sibTrans" cxnId="{B2CBBEE8-B2CB-4157-88B7-EFAA02D4C928}">
      <dgm:prSet/>
      <dgm:spPr/>
      <dgm:t>
        <a:bodyPr/>
        <a:lstStyle/>
        <a:p>
          <a:endParaRPr lang="en-US"/>
        </a:p>
      </dgm:t>
    </dgm:pt>
    <dgm:pt modelId="{52359CD6-FBF3-4A2E-918C-C866D43F63A3}">
      <dgm:prSet/>
      <dgm:spPr/>
      <dgm:t>
        <a:bodyPr/>
        <a:lstStyle/>
        <a:p>
          <a:r>
            <a:rPr lang="en-GB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Greater focus on wellbeing </a:t>
          </a:r>
          <a:r>
            <a:rPr lang="en-GB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→ mental health, balance, supportive workplaces. 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89663B1-96AB-4501-B722-ACA3AFE68CD0}" type="parTrans" cxnId="{9545F58C-AB50-4D48-935D-5D1D4D1D6317}">
      <dgm:prSet/>
      <dgm:spPr/>
      <dgm:t>
        <a:bodyPr/>
        <a:lstStyle/>
        <a:p>
          <a:endParaRPr lang="en-US"/>
        </a:p>
      </dgm:t>
    </dgm:pt>
    <dgm:pt modelId="{E7848180-97EB-4A50-8F19-3A39C284AA59}" type="sibTrans" cxnId="{9545F58C-AB50-4D48-935D-5D1D4D1D6317}">
      <dgm:prSet/>
      <dgm:spPr/>
      <dgm:t>
        <a:bodyPr/>
        <a:lstStyle/>
        <a:p>
          <a:endParaRPr lang="en-US"/>
        </a:p>
      </dgm:t>
    </dgm:pt>
    <dgm:pt modelId="{DA2E60F4-B269-4870-A6ED-0C8FD3333ED6}">
      <dgm:prSet/>
      <dgm:spPr/>
      <dgm:t>
        <a:bodyPr/>
        <a:lstStyle/>
        <a:p>
          <a:r>
            <a:rPr lang="en-GB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Shift in job sectors </a:t>
          </a:r>
          <a:r>
            <a:rPr lang="en-GB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→ growth in services; decline in manufacturing</a:t>
          </a:r>
          <a:r>
            <a:rPr lang="en-GB" b="0" i="0" dirty="0"/>
            <a:t>.</a:t>
          </a:r>
          <a:endParaRPr lang="en-US" dirty="0"/>
        </a:p>
      </dgm:t>
    </dgm:pt>
    <dgm:pt modelId="{C5AF7729-3FEB-410E-9CA9-D7F75449629A}" type="parTrans" cxnId="{265BE8EF-86B9-4362-8D8B-7578A83FC2FA}">
      <dgm:prSet/>
      <dgm:spPr/>
      <dgm:t>
        <a:bodyPr/>
        <a:lstStyle/>
        <a:p>
          <a:endParaRPr lang="en-US"/>
        </a:p>
      </dgm:t>
    </dgm:pt>
    <dgm:pt modelId="{62D5350C-52AA-45DE-8924-DB52F8508ADA}" type="sibTrans" cxnId="{265BE8EF-86B9-4362-8D8B-7578A83FC2FA}">
      <dgm:prSet/>
      <dgm:spPr/>
      <dgm:t>
        <a:bodyPr/>
        <a:lstStyle/>
        <a:p>
          <a:endParaRPr lang="en-US"/>
        </a:p>
      </dgm:t>
    </dgm:pt>
    <dgm:pt modelId="{8390F4FD-B0DE-4426-AE78-F56BDB00E057}" type="pres">
      <dgm:prSet presAssocID="{55AD6E71-B4DB-4D46-A783-79503B244A52}" presName="vert0" presStyleCnt="0">
        <dgm:presLayoutVars>
          <dgm:dir/>
          <dgm:animOne val="branch"/>
          <dgm:animLvl val="lvl"/>
        </dgm:presLayoutVars>
      </dgm:prSet>
      <dgm:spPr/>
    </dgm:pt>
    <dgm:pt modelId="{D1568388-D55B-4FE8-8137-7F758D04819E}" type="pres">
      <dgm:prSet presAssocID="{F3F47D1B-9EFD-48D7-9AD3-58692FAD0A47}" presName="thickLine" presStyleLbl="alignNode1" presStyleIdx="0" presStyleCnt="6"/>
      <dgm:spPr/>
    </dgm:pt>
    <dgm:pt modelId="{66290F36-5DDB-410B-AAD3-A0D0C2577DE4}" type="pres">
      <dgm:prSet presAssocID="{F3F47D1B-9EFD-48D7-9AD3-58692FAD0A47}" presName="horz1" presStyleCnt="0"/>
      <dgm:spPr/>
    </dgm:pt>
    <dgm:pt modelId="{5C54874E-C219-434E-8A46-C731BD91E762}" type="pres">
      <dgm:prSet presAssocID="{F3F47D1B-9EFD-48D7-9AD3-58692FAD0A47}" presName="tx1" presStyleLbl="revTx" presStyleIdx="0" presStyleCnt="6"/>
      <dgm:spPr/>
    </dgm:pt>
    <dgm:pt modelId="{60CFA0EA-7398-4654-9C53-511FB19D4B35}" type="pres">
      <dgm:prSet presAssocID="{F3F47D1B-9EFD-48D7-9AD3-58692FAD0A47}" presName="vert1" presStyleCnt="0"/>
      <dgm:spPr/>
    </dgm:pt>
    <dgm:pt modelId="{DAFF8FF7-57B7-4AE5-83E8-AC3A005169DA}" type="pres">
      <dgm:prSet presAssocID="{B7D25B2F-A34F-4F3B-993E-F104F282351A}" presName="thickLine" presStyleLbl="alignNode1" presStyleIdx="1" presStyleCnt="6"/>
      <dgm:spPr/>
    </dgm:pt>
    <dgm:pt modelId="{ABA662BC-7DD7-4CD7-8CBE-17A2B742D863}" type="pres">
      <dgm:prSet presAssocID="{B7D25B2F-A34F-4F3B-993E-F104F282351A}" presName="horz1" presStyleCnt="0"/>
      <dgm:spPr/>
    </dgm:pt>
    <dgm:pt modelId="{A3087FA1-390C-4EE1-98AA-FF484E53C18B}" type="pres">
      <dgm:prSet presAssocID="{B7D25B2F-A34F-4F3B-993E-F104F282351A}" presName="tx1" presStyleLbl="revTx" presStyleIdx="1" presStyleCnt="6"/>
      <dgm:spPr/>
    </dgm:pt>
    <dgm:pt modelId="{FD0A76C5-E076-4CDB-A9CA-CF89BD7C302A}" type="pres">
      <dgm:prSet presAssocID="{B7D25B2F-A34F-4F3B-993E-F104F282351A}" presName="vert1" presStyleCnt="0"/>
      <dgm:spPr/>
    </dgm:pt>
    <dgm:pt modelId="{23C2A52B-6296-4B47-997A-782D32C88ECF}" type="pres">
      <dgm:prSet presAssocID="{72FC9274-E338-4FE7-B1C0-08C35BAC965A}" presName="thickLine" presStyleLbl="alignNode1" presStyleIdx="2" presStyleCnt="6"/>
      <dgm:spPr/>
    </dgm:pt>
    <dgm:pt modelId="{EB69345F-A640-447C-9CE2-2E8490D2F4C3}" type="pres">
      <dgm:prSet presAssocID="{72FC9274-E338-4FE7-B1C0-08C35BAC965A}" presName="horz1" presStyleCnt="0"/>
      <dgm:spPr/>
    </dgm:pt>
    <dgm:pt modelId="{4672610B-66A5-4A80-9F3F-D3C1658FCE28}" type="pres">
      <dgm:prSet presAssocID="{72FC9274-E338-4FE7-B1C0-08C35BAC965A}" presName="tx1" presStyleLbl="revTx" presStyleIdx="2" presStyleCnt="6"/>
      <dgm:spPr/>
    </dgm:pt>
    <dgm:pt modelId="{948BB52F-7EB2-426E-9310-3BE2A328051A}" type="pres">
      <dgm:prSet presAssocID="{72FC9274-E338-4FE7-B1C0-08C35BAC965A}" presName="vert1" presStyleCnt="0"/>
      <dgm:spPr/>
    </dgm:pt>
    <dgm:pt modelId="{F5451716-266D-4D45-8F66-690C2DEFA46C}" type="pres">
      <dgm:prSet presAssocID="{5C7E3FB8-E84E-4406-8B11-056F274ABAAB}" presName="thickLine" presStyleLbl="alignNode1" presStyleIdx="3" presStyleCnt="6"/>
      <dgm:spPr/>
    </dgm:pt>
    <dgm:pt modelId="{4C53AF6E-24C1-420E-9D1A-B19B48D419A1}" type="pres">
      <dgm:prSet presAssocID="{5C7E3FB8-E84E-4406-8B11-056F274ABAAB}" presName="horz1" presStyleCnt="0"/>
      <dgm:spPr/>
    </dgm:pt>
    <dgm:pt modelId="{BC3AF273-A600-42B7-80E6-02D20302AE58}" type="pres">
      <dgm:prSet presAssocID="{5C7E3FB8-E84E-4406-8B11-056F274ABAAB}" presName="tx1" presStyleLbl="revTx" presStyleIdx="3" presStyleCnt="6"/>
      <dgm:spPr/>
    </dgm:pt>
    <dgm:pt modelId="{AE63DFB3-E205-47EB-BF2C-B8CF41573602}" type="pres">
      <dgm:prSet presAssocID="{5C7E3FB8-E84E-4406-8B11-056F274ABAAB}" presName="vert1" presStyleCnt="0"/>
      <dgm:spPr/>
    </dgm:pt>
    <dgm:pt modelId="{DA1022CD-A820-47C1-8FA4-255029CCFAB0}" type="pres">
      <dgm:prSet presAssocID="{52359CD6-FBF3-4A2E-918C-C866D43F63A3}" presName="thickLine" presStyleLbl="alignNode1" presStyleIdx="4" presStyleCnt="6"/>
      <dgm:spPr/>
    </dgm:pt>
    <dgm:pt modelId="{D091FCD4-C868-4B75-ABD7-8C7AE4A03BA1}" type="pres">
      <dgm:prSet presAssocID="{52359CD6-FBF3-4A2E-918C-C866D43F63A3}" presName="horz1" presStyleCnt="0"/>
      <dgm:spPr/>
    </dgm:pt>
    <dgm:pt modelId="{DB612478-3A2A-4D3D-B7C1-285F3EAEE31B}" type="pres">
      <dgm:prSet presAssocID="{52359CD6-FBF3-4A2E-918C-C866D43F63A3}" presName="tx1" presStyleLbl="revTx" presStyleIdx="4" presStyleCnt="6"/>
      <dgm:spPr/>
    </dgm:pt>
    <dgm:pt modelId="{B589A3D4-6DC5-4CA8-B912-B9225C6A7985}" type="pres">
      <dgm:prSet presAssocID="{52359CD6-FBF3-4A2E-918C-C866D43F63A3}" presName="vert1" presStyleCnt="0"/>
      <dgm:spPr/>
    </dgm:pt>
    <dgm:pt modelId="{03F4AB5C-60FC-49F6-92E9-4D86538DB8FC}" type="pres">
      <dgm:prSet presAssocID="{DA2E60F4-B269-4870-A6ED-0C8FD3333ED6}" presName="thickLine" presStyleLbl="alignNode1" presStyleIdx="5" presStyleCnt="6"/>
      <dgm:spPr/>
    </dgm:pt>
    <dgm:pt modelId="{94647032-95F1-4DDA-B16E-576392549766}" type="pres">
      <dgm:prSet presAssocID="{DA2E60F4-B269-4870-A6ED-0C8FD3333ED6}" presName="horz1" presStyleCnt="0"/>
      <dgm:spPr/>
    </dgm:pt>
    <dgm:pt modelId="{8455206C-9646-4A8B-81DD-EE087B663E1D}" type="pres">
      <dgm:prSet presAssocID="{DA2E60F4-B269-4870-A6ED-0C8FD3333ED6}" presName="tx1" presStyleLbl="revTx" presStyleIdx="5" presStyleCnt="6"/>
      <dgm:spPr/>
    </dgm:pt>
    <dgm:pt modelId="{268E2967-973C-4596-987B-8D994DED96C6}" type="pres">
      <dgm:prSet presAssocID="{DA2E60F4-B269-4870-A6ED-0C8FD3333ED6}" presName="vert1" presStyleCnt="0"/>
      <dgm:spPr/>
    </dgm:pt>
  </dgm:ptLst>
  <dgm:cxnLst>
    <dgm:cxn modelId="{1729FD2C-5113-4FFA-9002-C8212616E0D4}" type="presOf" srcId="{DA2E60F4-B269-4870-A6ED-0C8FD3333ED6}" destId="{8455206C-9646-4A8B-81DD-EE087B663E1D}" srcOrd="0" destOrd="0" presId="urn:microsoft.com/office/officeart/2008/layout/LinedList"/>
    <dgm:cxn modelId="{AAD2312E-3AFF-417A-B5A5-936BD77D7DF4}" type="presOf" srcId="{B7D25B2F-A34F-4F3B-993E-F104F282351A}" destId="{A3087FA1-390C-4EE1-98AA-FF484E53C18B}" srcOrd="0" destOrd="0" presId="urn:microsoft.com/office/officeart/2008/layout/LinedList"/>
    <dgm:cxn modelId="{BB6C9147-ABF1-4EC0-BF43-FAD00433CB1C}" type="presOf" srcId="{72FC9274-E338-4FE7-B1C0-08C35BAC965A}" destId="{4672610B-66A5-4A80-9F3F-D3C1658FCE28}" srcOrd="0" destOrd="0" presId="urn:microsoft.com/office/officeart/2008/layout/LinedList"/>
    <dgm:cxn modelId="{1291CD7B-8AC6-41DF-A70A-CB905E9DC150}" srcId="{55AD6E71-B4DB-4D46-A783-79503B244A52}" destId="{72FC9274-E338-4FE7-B1C0-08C35BAC965A}" srcOrd="2" destOrd="0" parTransId="{30F98C1C-5C80-457B-B55E-E1CB3C5EEBA0}" sibTransId="{625A0739-AA17-4E36-9D39-EEA425C80AFD}"/>
    <dgm:cxn modelId="{F85B9A88-7D7F-4BCC-AFD4-C1AEF7977BC1}" srcId="{55AD6E71-B4DB-4D46-A783-79503B244A52}" destId="{B7D25B2F-A34F-4F3B-993E-F104F282351A}" srcOrd="1" destOrd="0" parTransId="{679DFC68-E1BE-4182-9D79-BDB5632D7DE3}" sibTransId="{65A9CF58-9512-4EE0-9CC1-0FCB2C662739}"/>
    <dgm:cxn modelId="{9545F58C-AB50-4D48-935D-5D1D4D1D6317}" srcId="{55AD6E71-B4DB-4D46-A783-79503B244A52}" destId="{52359CD6-FBF3-4A2E-918C-C866D43F63A3}" srcOrd="4" destOrd="0" parTransId="{589663B1-96AB-4501-B722-ACA3AFE68CD0}" sibTransId="{E7848180-97EB-4A50-8F19-3A39C284AA59}"/>
    <dgm:cxn modelId="{171C1F9E-B507-47FF-B5D1-24873807E990}" type="presOf" srcId="{5C7E3FB8-E84E-4406-8B11-056F274ABAAB}" destId="{BC3AF273-A600-42B7-80E6-02D20302AE58}" srcOrd="0" destOrd="0" presId="urn:microsoft.com/office/officeart/2008/layout/LinedList"/>
    <dgm:cxn modelId="{ECF672A7-1A11-4036-8412-859F3CA0CA26}" type="presOf" srcId="{52359CD6-FBF3-4A2E-918C-C866D43F63A3}" destId="{DB612478-3A2A-4D3D-B7C1-285F3EAEE31B}" srcOrd="0" destOrd="0" presId="urn:microsoft.com/office/officeart/2008/layout/LinedList"/>
    <dgm:cxn modelId="{DCAB76AF-BD63-4A4D-84AD-7CC94769296D}" type="presOf" srcId="{55AD6E71-B4DB-4D46-A783-79503B244A52}" destId="{8390F4FD-B0DE-4426-AE78-F56BDB00E057}" srcOrd="0" destOrd="0" presId="urn:microsoft.com/office/officeart/2008/layout/LinedList"/>
    <dgm:cxn modelId="{1F0469BC-0892-42C5-8048-6E6478A19A78}" srcId="{55AD6E71-B4DB-4D46-A783-79503B244A52}" destId="{F3F47D1B-9EFD-48D7-9AD3-58692FAD0A47}" srcOrd="0" destOrd="0" parTransId="{E50EC6E5-3233-4D41-8FE4-2B8275D4D92B}" sibTransId="{8E7EEF72-83DD-4C26-924B-731273790AC6}"/>
    <dgm:cxn modelId="{FDD073D9-FAC6-4735-A76E-B6CCDC06E997}" type="presOf" srcId="{F3F47D1B-9EFD-48D7-9AD3-58692FAD0A47}" destId="{5C54874E-C219-434E-8A46-C731BD91E762}" srcOrd="0" destOrd="0" presId="urn:microsoft.com/office/officeart/2008/layout/LinedList"/>
    <dgm:cxn modelId="{B2CBBEE8-B2CB-4157-88B7-EFAA02D4C928}" srcId="{55AD6E71-B4DB-4D46-A783-79503B244A52}" destId="{5C7E3FB8-E84E-4406-8B11-056F274ABAAB}" srcOrd="3" destOrd="0" parTransId="{EF807CE5-ED71-476E-B3B5-6617E27053BD}" sibTransId="{36200A31-029B-499E-9236-C198A6819BA4}"/>
    <dgm:cxn modelId="{265BE8EF-86B9-4362-8D8B-7578A83FC2FA}" srcId="{55AD6E71-B4DB-4D46-A783-79503B244A52}" destId="{DA2E60F4-B269-4870-A6ED-0C8FD3333ED6}" srcOrd="5" destOrd="0" parTransId="{C5AF7729-3FEB-410E-9CA9-D7F75449629A}" sibTransId="{62D5350C-52AA-45DE-8924-DB52F8508ADA}"/>
    <dgm:cxn modelId="{6F38BDC5-F7BE-4E7C-892C-BB337451BCC4}" type="presParOf" srcId="{8390F4FD-B0DE-4426-AE78-F56BDB00E057}" destId="{D1568388-D55B-4FE8-8137-7F758D04819E}" srcOrd="0" destOrd="0" presId="urn:microsoft.com/office/officeart/2008/layout/LinedList"/>
    <dgm:cxn modelId="{1423C4DB-234C-4E69-8504-4C33DC3AC84C}" type="presParOf" srcId="{8390F4FD-B0DE-4426-AE78-F56BDB00E057}" destId="{66290F36-5DDB-410B-AAD3-A0D0C2577DE4}" srcOrd="1" destOrd="0" presId="urn:microsoft.com/office/officeart/2008/layout/LinedList"/>
    <dgm:cxn modelId="{C01CBD0D-410D-4CC1-8CA2-CCEFC8ECC879}" type="presParOf" srcId="{66290F36-5DDB-410B-AAD3-A0D0C2577DE4}" destId="{5C54874E-C219-434E-8A46-C731BD91E762}" srcOrd="0" destOrd="0" presId="urn:microsoft.com/office/officeart/2008/layout/LinedList"/>
    <dgm:cxn modelId="{6300BA86-F675-4C44-9EB3-BF808F7FE27B}" type="presParOf" srcId="{66290F36-5DDB-410B-AAD3-A0D0C2577DE4}" destId="{60CFA0EA-7398-4654-9C53-511FB19D4B35}" srcOrd="1" destOrd="0" presId="urn:microsoft.com/office/officeart/2008/layout/LinedList"/>
    <dgm:cxn modelId="{DE255813-50C8-42DA-A4A0-9CC8ECB4D599}" type="presParOf" srcId="{8390F4FD-B0DE-4426-AE78-F56BDB00E057}" destId="{DAFF8FF7-57B7-4AE5-83E8-AC3A005169DA}" srcOrd="2" destOrd="0" presId="urn:microsoft.com/office/officeart/2008/layout/LinedList"/>
    <dgm:cxn modelId="{5C2EC5F4-7AE9-4207-88F8-77F7878555CC}" type="presParOf" srcId="{8390F4FD-B0DE-4426-AE78-F56BDB00E057}" destId="{ABA662BC-7DD7-4CD7-8CBE-17A2B742D863}" srcOrd="3" destOrd="0" presId="urn:microsoft.com/office/officeart/2008/layout/LinedList"/>
    <dgm:cxn modelId="{A407E334-E302-44AA-9EBA-9D2188D16822}" type="presParOf" srcId="{ABA662BC-7DD7-4CD7-8CBE-17A2B742D863}" destId="{A3087FA1-390C-4EE1-98AA-FF484E53C18B}" srcOrd="0" destOrd="0" presId="urn:microsoft.com/office/officeart/2008/layout/LinedList"/>
    <dgm:cxn modelId="{0D62A1D2-40FB-447E-9AD1-B2F1EDB5F6B1}" type="presParOf" srcId="{ABA662BC-7DD7-4CD7-8CBE-17A2B742D863}" destId="{FD0A76C5-E076-4CDB-A9CA-CF89BD7C302A}" srcOrd="1" destOrd="0" presId="urn:microsoft.com/office/officeart/2008/layout/LinedList"/>
    <dgm:cxn modelId="{F71BFFB9-2800-438F-8214-21511637D275}" type="presParOf" srcId="{8390F4FD-B0DE-4426-AE78-F56BDB00E057}" destId="{23C2A52B-6296-4B47-997A-782D32C88ECF}" srcOrd="4" destOrd="0" presId="urn:microsoft.com/office/officeart/2008/layout/LinedList"/>
    <dgm:cxn modelId="{7ADA6CE1-3ECE-4B1B-A2ED-92D4A1ECED78}" type="presParOf" srcId="{8390F4FD-B0DE-4426-AE78-F56BDB00E057}" destId="{EB69345F-A640-447C-9CE2-2E8490D2F4C3}" srcOrd="5" destOrd="0" presId="urn:microsoft.com/office/officeart/2008/layout/LinedList"/>
    <dgm:cxn modelId="{BC361418-9359-44A2-B431-7290556527E2}" type="presParOf" srcId="{EB69345F-A640-447C-9CE2-2E8490D2F4C3}" destId="{4672610B-66A5-4A80-9F3F-D3C1658FCE28}" srcOrd="0" destOrd="0" presId="urn:microsoft.com/office/officeart/2008/layout/LinedList"/>
    <dgm:cxn modelId="{45BAD6A9-F243-4E48-9945-0B9AB1F72D25}" type="presParOf" srcId="{EB69345F-A640-447C-9CE2-2E8490D2F4C3}" destId="{948BB52F-7EB2-426E-9310-3BE2A328051A}" srcOrd="1" destOrd="0" presId="urn:microsoft.com/office/officeart/2008/layout/LinedList"/>
    <dgm:cxn modelId="{349AC8CF-B65F-4A32-9C70-D36B9CA00528}" type="presParOf" srcId="{8390F4FD-B0DE-4426-AE78-F56BDB00E057}" destId="{F5451716-266D-4D45-8F66-690C2DEFA46C}" srcOrd="6" destOrd="0" presId="urn:microsoft.com/office/officeart/2008/layout/LinedList"/>
    <dgm:cxn modelId="{4E5BE9CD-C678-4AB9-AC9E-443C05ED1540}" type="presParOf" srcId="{8390F4FD-B0DE-4426-AE78-F56BDB00E057}" destId="{4C53AF6E-24C1-420E-9D1A-B19B48D419A1}" srcOrd="7" destOrd="0" presId="urn:microsoft.com/office/officeart/2008/layout/LinedList"/>
    <dgm:cxn modelId="{E0B2A444-4B06-484B-935D-DC97BD8F2CD5}" type="presParOf" srcId="{4C53AF6E-24C1-420E-9D1A-B19B48D419A1}" destId="{BC3AF273-A600-42B7-80E6-02D20302AE58}" srcOrd="0" destOrd="0" presId="urn:microsoft.com/office/officeart/2008/layout/LinedList"/>
    <dgm:cxn modelId="{BA15D946-B1E8-48CD-AC91-53720EE093F4}" type="presParOf" srcId="{4C53AF6E-24C1-420E-9D1A-B19B48D419A1}" destId="{AE63DFB3-E205-47EB-BF2C-B8CF41573602}" srcOrd="1" destOrd="0" presId="urn:microsoft.com/office/officeart/2008/layout/LinedList"/>
    <dgm:cxn modelId="{3F67B4A5-0EB6-436D-8851-46F9EC922A12}" type="presParOf" srcId="{8390F4FD-B0DE-4426-AE78-F56BDB00E057}" destId="{DA1022CD-A820-47C1-8FA4-255029CCFAB0}" srcOrd="8" destOrd="0" presId="urn:microsoft.com/office/officeart/2008/layout/LinedList"/>
    <dgm:cxn modelId="{7BEE1A41-C3E5-4584-9235-920ACF8A27AB}" type="presParOf" srcId="{8390F4FD-B0DE-4426-AE78-F56BDB00E057}" destId="{D091FCD4-C868-4B75-ABD7-8C7AE4A03BA1}" srcOrd="9" destOrd="0" presId="urn:microsoft.com/office/officeart/2008/layout/LinedList"/>
    <dgm:cxn modelId="{DA2DD825-390B-4514-8864-B957BAEB063C}" type="presParOf" srcId="{D091FCD4-C868-4B75-ABD7-8C7AE4A03BA1}" destId="{DB612478-3A2A-4D3D-B7C1-285F3EAEE31B}" srcOrd="0" destOrd="0" presId="urn:microsoft.com/office/officeart/2008/layout/LinedList"/>
    <dgm:cxn modelId="{9EDB84F2-B1FF-42E4-9930-15D8085A1678}" type="presParOf" srcId="{D091FCD4-C868-4B75-ABD7-8C7AE4A03BA1}" destId="{B589A3D4-6DC5-4CA8-B912-B9225C6A7985}" srcOrd="1" destOrd="0" presId="urn:microsoft.com/office/officeart/2008/layout/LinedList"/>
    <dgm:cxn modelId="{2535B451-5FF3-446F-9B78-5FFA5399C741}" type="presParOf" srcId="{8390F4FD-B0DE-4426-AE78-F56BDB00E057}" destId="{03F4AB5C-60FC-49F6-92E9-4D86538DB8FC}" srcOrd="10" destOrd="0" presId="urn:microsoft.com/office/officeart/2008/layout/LinedList"/>
    <dgm:cxn modelId="{C400691E-450A-4ED5-BE5F-B47007FA9051}" type="presParOf" srcId="{8390F4FD-B0DE-4426-AE78-F56BDB00E057}" destId="{94647032-95F1-4DDA-B16E-576392549766}" srcOrd="11" destOrd="0" presId="urn:microsoft.com/office/officeart/2008/layout/LinedList"/>
    <dgm:cxn modelId="{5E91AA09-94D7-44CF-8361-D2420B8BEE19}" type="presParOf" srcId="{94647032-95F1-4DDA-B16E-576392549766}" destId="{8455206C-9646-4A8B-81DD-EE087B663E1D}" srcOrd="0" destOrd="0" presId="urn:microsoft.com/office/officeart/2008/layout/LinedList"/>
    <dgm:cxn modelId="{4B84434C-7DC4-4E4B-99E2-2A80B7E685DF}" type="presParOf" srcId="{94647032-95F1-4DDA-B16E-576392549766}" destId="{268E2967-973C-4596-987B-8D994DED96C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961F1E-2052-474E-86DA-3AE0D993949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8874D4F-4731-4EA4-9304-199E1E336078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Islington Council is one of 12 Central London boroughs delivering the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programme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5D915D86-C864-4717-9F05-04155D1476D4}" type="parTrans" cxnId="{48625B32-57FF-4847-8BE4-E217BF104AE8}">
      <dgm:prSet/>
      <dgm:spPr/>
      <dgm:t>
        <a:bodyPr/>
        <a:lstStyle/>
        <a:p>
          <a:endParaRPr lang="en-US"/>
        </a:p>
      </dgm:t>
    </dgm:pt>
    <dgm:pt modelId="{6916DE6F-2148-4875-AADB-B44D3E999726}" type="sibTrans" cxnId="{48625B32-57FF-4847-8BE4-E217BF104AE8}">
      <dgm:prSet/>
      <dgm:spPr/>
      <dgm:t>
        <a:bodyPr/>
        <a:lstStyle/>
        <a:p>
          <a:endParaRPr lang="en-US"/>
        </a:p>
      </dgm:t>
    </dgm:pt>
    <dgm:pt modelId="{8FB935FF-554C-46B5-9B57-532D8E4CB39B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Central London Forward (CLF) acts as the accountable body for the partnership.</a:t>
          </a:r>
        </a:p>
      </dgm:t>
    </dgm:pt>
    <dgm:pt modelId="{F1ED41E3-0145-4445-9FEA-B4DEC71485F7}" type="parTrans" cxnId="{98C9A8E1-FEC2-4B17-8462-0DBC3E0FC90E}">
      <dgm:prSet/>
      <dgm:spPr/>
      <dgm:t>
        <a:bodyPr/>
        <a:lstStyle/>
        <a:p>
          <a:endParaRPr lang="en-US"/>
        </a:p>
      </dgm:t>
    </dgm:pt>
    <dgm:pt modelId="{E20105F6-635C-4198-84FC-FB128C73ADE3}" type="sibTrans" cxnId="{98C9A8E1-FEC2-4B17-8462-0DBC3E0FC90E}">
      <dgm:prSet/>
      <dgm:spPr/>
      <dgm:t>
        <a:bodyPr/>
        <a:lstStyle/>
        <a:p>
          <a:endParaRPr lang="en-US"/>
        </a:p>
      </dgm:t>
    </dgm:pt>
    <dgm:pt modelId="{58D80D40-D1CE-4149-A861-AFB3914D7F0A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Islington Council is strengthening its existing employment support team to deliver Connect to Work locally</a:t>
          </a:r>
        </a:p>
      </dgm:t>
    </dgm:pt>
    <dgm:pt modelId="{FC3EE27C-DEAA-4515-AB35-A48B15AB6D66}" type="parTrans" cxnId="{7D113F72-B2D4-4C9F-A322-A7860103862E}">
      <dgm:prSet/>
      <dgm:spPr/>
      <dgm:t>
        <a:bodyPr/>
        <a:lstStyle/>
        <a:p>
          <a:endParaRPr lang="en-US"/>
        </a:p>
      </dgm:t>
    </dgm:pt>
    <dgm:pt modelId="{6B6548CC-1B64-4B76-8F7F-C5634AF5B6F4}" type="sibTrans" cxnId="{7D113F72-B2D4-4C9F-A322-A7860103862E}">
      <dgm:prSet/>
      <dgm:spPr/>
      <dgm:t>
        <a:bodyPr/>
        <a:lstStyle/>
        <a:p>
          <a:endParaRPr lang="en-US"/>
        </a:p>
      </dgm:t>
    </dgm:pt>
    <dgm:pt modelId="{0A4BAAF8-E573-4189-839D-40B486DA0850}" type="pres">
      <dgm:prSet presAssocID="{19961F1E-2052-474E-86DA-3AE0D9939499}" presName="root" presStyleCnt="0">
        <dgm:presLayoutVars>
          <dgm:dir/>
          <dgm:resizeHandles val="exact"/>
        </dgm:presLayoutVars>
      </dgm:prSet>
      <dgm:spPr/>
    </dgm:pt>
    <dgm:pt modelId="{6B3853B1-F5CF-42B5-BA92-C0FF0ECE38CB}" type="pres">
      <dgm:prSet presAssocID="{08874D4F-4731-4EA4-9304-199E1E336078}" presName="compNode" presStyleCnt="0"/>
      <dgm:spPr/>
    </dgm:pt>
    <dgm:pt modelId="{7D8479DC-56C2-41C4-9F5C-2640764AA25B}" type="pres">
      <dgm:prSet presAssocID="{08874D4F-4731-4EA4-9304-199E1E336078}" presName="bgRect" presStyleLbl="bgShp" presStyleIdx="0" presStyleCnt="3"/>
      <dgm:spPr/>
    </dgm:pt>
    <dgm:pt modelId="{36FCA244-2A34-4935-B9B8-CC241F29382F}" type="pres">
      <dgm:prSet presAssocID="{08874D4F-4731-4EA4-9304-199E1E33607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FA673B2A-7595-4DDC-B8F8-62EBA80FCE20}" type="pres">
      <dgm:prSet presAssocID="{08874D4F-4731-4EA4-9304-199E1E336078}" presName="spaceRect" presStyleCnt="0"/>
      <dgm:spPr/>
    </dgm:pt>
    <dgm:pt modelId="{6B9C3A79-2F4F-4BA2-AF73-FFC42A5683B1}" type="pres">
      <dgm:prSet presAssocID="{08874D4F-4731-4EA4-9304-199E1E336078}" presName="parTx" presStyleLbl="revTx" presStyleIdx="0" presStyleCnt="3">
        <dgm:presLayoutVars>
          <dgm:chMax val="0"/>
          <dgm:chPref val="0"/>
        </dgm:presLayoutVars>
      </dgm:prSet>
      <dgm:spPr/>
    </dgm:pt>
    <dgm:pt modelId="{2556EFEF-9D2A-4B88-B55D-78C47AB14B08}" type="pres">
      <dgm:prSet presAssocID="{6916DE6F-2148-4875-AADB-B44D3E999726}" presName="sibTrans" presStyleCnt="0"/>
      <dgm:spPr/>
    </dgm:pt>
    <dgm:pt modelId="{EBC8DA96-0734-4753-9B3D-4D763828D12B}" type="pres">
      <dgm:prSet presAssocID="{8FB935FF-554C-46B5-9B57-532D8E4CB39B}" presName="compNode" presStyleCnt="0"/>
      <dgm:spPr/>
    </dgm:pt>
    <dgm:pt modelId="{31FB4225-4495-4C8C-868B-81B795F500B0}" type="pres">
      <dgm:prSet presAssocID="{8FB935FF-554C-46B5-9B57-532D8E4CB39B}" presName="bgRect" presStyleLbl="bgShp" presStyleIdx="1" presStyleCnt="3"/>
      <dgm:spPr/>
    </dgm:pt>
    <dgm:pt modelId="{7ED63C20-40CD-49BD-B4CE-9602B118AF53}" type="pres">
      <dgm:prSet presAssocID="{8FB935FF-554C-46B5-9B57-532D8E4CB39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mach"/>
        </a:ext>
      </dgm:extLst>
    </dgm:pt>
    <dgm:pt modelId="{6F30F17B-89FF-4582-BE2E-14273115750F}" type="pres">
      <dgm:prSet presAssocID="{8FB935FF-554C-46B5-9B57-532D8E4CB39B}" presName="spaceRect" presStyleCnt="0"/>
      <dgm:spPr/>
    </dgm:pt>
    <dgm:pt modelId="{730C9D1B-F114-4493-B010-BA77AC8115AF}" type="pres">
      <dgm:prSet presAssocID="{8FB935FF-554C-46B5-9B57-532D8E4CB39B}" presName="parTx" presStyleLbl="revTx" presStyleIdx="1" presStyleCnt="3">
        <dgm:presLayoutVars>
          <dgm:chMax val="0"/>
          <dgm:chPref val="0"/>
        </dgm:presLayoutVars>
      </dgm:prSet>
      <dgm:spPr/>
    </dgm:pt>
    <dgm:pt modelId="{BCD2A12A-6636-4969-9C74-E104BD8A8CA2}" type="pres">
      <dgm:prSet presAssocID="{E20105F6-635C-4198-84FC-FB128C73ADE3}" presName="sibTrans" presStyleCnt="0"/>
      <dgm:spPr/>
    </dgm:pt>
    <dgm:pt modelId="{9BA43190-EF8E-4B5C-B5FD-03802E8A11DB}" type="pres">
      <dgm:prSet presAssocID="{58D80D40-D1CE-4149-A861-AFB3914D7F0A}" presName="compNode" presStyleCnt="0"/>
      <dgm:spPr/>
    </dgm:pt>
    <dgm:pt modelId="{3CBF12D4-2368-4538-84C7-B6E4F61C7FD8}" type="pres">
      <dgm:prSet presAssocID="{58D80D40-D1CE-4149-A861-AFB3914D7F0A}" presName="bgRect" presStyleLbl="bgShp" presStyleIdx="2" presStyleCnt="3"/>
      <dgm:spPr/>
    </dgm:pt>
    <dgm:pt modelId="{C0DCAB97-B81D-440B-9D8E-0DA48B06BBC3}" type="pres">
      <dgm:prSet presAssocID="{58D80D40-D1CE-4149-A861-AFB3914D7F0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AE94B8D-B743-452E-8C6F-4019843002EE}" type="pres">
      <dgm:prSet presAssocID="{58D80D40-D1CE-4149-A861-AFB3914D7F0A}" presName="spaceRect" presStyleCnt="0"/>
      <dgm:spPr/>
    </dgm:pt>
    <dgm:pt modelId="{8E3C1B47-D050-400F-A146-6C5A8F78BF3F}" type="pres">
      <dgm:prSet presAssocID="{58D80D40-D1CE-4149-A861-AFB3914D7F0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8625B32-57FF-4847-8BE4-E217BF104AE8}" srcId="{19961F1E-2052-474E-86DA-3AE0D9939499}" destId="{08874D4F-4731-4EA4-9304-199E1E336078}" srcOrd="0" destOrd="0" parTransId="{5D915D86-C864-4717-9F05-04155D1476D4}" sibTransId="{6916DE6F-2148-4875-AADB-B44D3E999726}"/>
    <dgm:cxn modelId="{213A4139-3323-4795-897B-0A2F98288986}" type="presOf" srcId="{58D80D40-D1CE-4149-A861-AFB3914D7F0A}" destId="{8E3C1B47-D050-400F-A146-6C5A8F78BF3F}" srcOrd="0" destOrd="0" presId="urn:microsoft.com/office/officeart/2018/2/layout/IconVerticalSolidList"/>
    <dgm:cxn modelId="{645CD048-FD38-4F1B-9DED-40CD138362C2}" type="presOf" srcId="{19961F1E-2052-474E-86DA-3AE0D9939499}" destId="{0A4BAAF8-E573-4189-839D-40B486DA0850}" srcOrd="0" destOrd="0" presId="urn:microsoft.com/office/officeart/2018/2/layout/IconVerticalSolidList"/>
    <dgm:cxn modelId="{7D113F72-B2D4-4C9F-A322-A7860103862E}" srcId="{19961F1E-2052-474E-86DA-3AE0D9939499}" destId="{58D80D40-D1CE-4149-A861-AFB3914D7F0A}" srcOrd="2" destOrd="0" parTransId="{FC3EE27C-DEAA-4515-AB35-A48B15AB6D66}" sibTransId="{6B6548CC-1B64-4B76-8F7F-C5634AF5B6F4}"/>
    <dgm:cxn modelId="{A3BE399D-5CCF-4058-A26D-28BA6D36AE47}" type="presOf" srcId="{8FB935FF-554C-46B5-9B57-532D8E4CB39B}" destId="{730C9D1B-F114-4493-B010-BA77AC8115AF}" srcOrd="0" destOrd="0" presId="urn:microsoft.com/office/officeart/2018/2/layout/IconVerticalSolidList"/>
    <dgm:cxn modelId="{98C9A8E1-FEC2-4B17-8462-0DBC3E0FC90E}" srcId="{19961F1E-2052-474E-86DA-3AE0D9939499}" destId="{8FB935FF-554C-46B5-9B57-532D8E4CB39B}" srcOrd="1" destOrd="0" parTransId="{F1ED41E3-0145-4445-9FEA-B4DEC71485F7}" sibTransId="{E20105F6-635C-4198-84FC-FB128C73ADE3}"/>
    <dgm:cxn modelId="{9F64BCE3-BD96-40CF-9CD5-CBF3123F2F68}" type="presOf" srcId="{08874D4F-4731-4EA4-9304-199E1E336078}" destId="{6B9C3A79-2F4F-4BA2-AF73-FFC42A5683B1}" srcOrd="0" destOrd="0" presId="urn:microsoft.com/office/officeart/2018/2/layout/IconVerticalSolidList"/>
    <dgm:cxn modelId="{A5959213-0DE8-467A-A533-E63665FCFAEF}" type="presParOf" srcId="{0A4BAAF8-E573-4189-839D-40B486DA0850}" destId="{6B3853B1-F5CF-42B5-BA92-C0FF0ECE38CB}" srcOrd="0" destOrd="0" presId="urn:microsoft.com/office/officeart/2018/2/layout/IconVerticalSolidList"/>
    <dgm:cxn modelId="{20EB8F76-99C5-476A-A42D-67582D6C1CCD}" type="presParOf" srcId="{6B3853B1-F5CF-42B5-BA92-C0FF0ECE38CB}" destId="{7D8479DC-56C2-41C4-9F5C-2640764AA25B}" srcOrd="0" destOrd="0" presId="urn:microsoft.com/office/officeart/2018/2/layout/IconVerticalSolidList"/>
    <dgm:cxn modelId="{B02E422B-C7CD-47C8-B93D-E0FB081A63AC}" type="presParOf" srcId="{6B3853B1-F5CF-42B5-BA92-C0FF0ECE38CB}" destId="{36FCA244-2A34-4935-B9B8-CC241F29382F}" srcOrd="1" destOrd="0" presId="urn:microsoft.com/office/officeart/2018/2/layout/IconVerticalSolidList"/>
    <dgm:cxn modelId="{3024C24D-3904-4FD7-A274-AB9E31C1C915}" type="presParOf" srcId="{6B3853B1-F5CF-42B5-BA92-C0FF0ECE38CB}" destId="{FA673B2A-7595-4DDC-B8F8-62EBA80FCE20}" srcOrd="2" destOrd="0" presId="urn:microsoft.com/office/officeart/2018/2/layout/IconVerticalSolidList"/>
    <dgm:cxn modelId="{E6FA518C-E13B-4232-9B50-3C7D7DAFC440}" type="presParOf" srcId="{6B3853B1-F5CF-42B5-BA92-C0FF0ECE38CB}" destId="{6B9C3A79-2F4F-4BA2-AF73-FFC42A5683B1}" srcOrd="3" destOrd="0" presId="urn:microsoft.com/office/officeart/2018/2/layout/IconVerticalSolidList"/>
    <dgm:cxn modelId="{28C48615-90F2-46A4-9874-EB525381DA05}" type="presParOf" srcId="{0A4BAAF8-E573-4189-839D-40B486DA0850}" destId="{2556EFEF-9D2A-4B88-B55D-78C47AB14B08}" srcOrd="1" destOrd="0" presId="urn:microsoft.com/office/officeart/2018/2/layout/IconVerticalSolidList"/>
    <dgm:cxn modelId="{6156B850-094B-4B48-A10B-EFD16179A4AF}" type="presParOf" srcId="{0A4BAAF8-E573-4189-839D-40B486DA0850}" destId="{EBC8DA96-0734-4753-9B3D-4D763828D12B}" srcOrd="2" destOrd="0" presId="urn:microsoft.com/office/officeart/2018/2/layout/IconVerticalSolidList"/>
    <dgm:cxn modelId="{345EA517-B0B7-4D92-94ED-8356EA30AD42}" type="presParOf" srcId="{EBC8DA96-0734-4753-9B3D-4D763828D12B}" destId="{31FB4225-4495-4C8C-868B-81B795F500B0}" srcOrd="0" destOrd="0" presId="urn:microsoft.com/office/officeart/2018/2/layout/IconVerticalSolidList"/>
    <dgm:cxn modelId="{BBFDB9B4-606F-435B-8099-31CA6E92D8A0}" type="presParOf" srcId="{EBC8DA96-0734-4753-9B3D-4D763828D12B}" destId="{7ED63C20-40CD-49BD-B4CE-9602B118AF53}" srcOrd="1" destOrd="0" presId="urn:microsoft.com/office/officeart/2018/2/layout/IconVerticalSolidList"/>
    <dgm:cxn modelId="{35DFBFD3-8A8D-4CCA-9E86-BCF5F37EBE5A}" type="presParOf" srcId="{EBC8DA96-0734-4753-9B3D-4D763828D12B}" destId="{6F30F17B-89FF-4582-BE2E-14273115750F}" srcOrd="2" destOrd="0" presId="urn:microsoft.com/office/officeart/2018/2/layout/IconVerticalSolidList"/>
    <dgm:cxn modelId="{8145BE9D-6A03-4422-B67B-1999833C87F9}" type="presParOf" srcId="{EBC8DA96-0734-4753-9B3D-4D763828D12B}" destId="{730C9D1B-F114-4493-B010-BA77AC8115AF}" srcOrd="3" destOrd="0" presId="urn:microsoft.com/office/officeart/2018/2/layout/IconVerticalSolidList"/>
    <dgm:cxn modelId="{F743BD39-A216-473B-8638-585030A0DF89}" type="presParOf" srcId="{0A4BAAF8-E573-4189-839D-40B486DA0850}" destId="{BCD2A12A-6636-4969-9C74-E104BD8A8CA2}" srcOrd="3" destOrd="0" presId="urn:microsoft.com/office/officeart/2018/2/layout/IconVerticalSolidList"/>
    <dgm:cxn modelId="{32AC7F6A-8D3B-4894-9D08-57A979D8115E}" type="presParOf" srcId="{0A4BAAF8-E573-4189-839D-40B486DA0850}" destId="{9BA43190-EF8E-4B5C-B5FD-03802E8A11DB}" srcOrd="4" destOrd="0" presId="urn:microsoft.com/office/officeart/2018/2/layout/IconVerticalSolidList"/>
    <dgm:cxn modelId="{3853421F-F55B-4B95-8596-52D6B375E083}" type="presParOf" srcId="{9BA43190-EF8E-4B5C-B5FD-03802E8A11DB}" destId="{3CBF12D4-2368-4538-84C7-B6E4F61C7FD8}" srcOrd="0" destOrd="0" presId="urn:microsoft.com/office/officeart/2018/2/layout/IconVerticalSolidList"/>
    <dgm:cxn modelId="{8B75FFC8-51D0-4FC7-A097-FFA9F9AE9B62}" type="presParOf" srcId="{9BA43190-EF8E-4B5C-B5FD-03802E8A11DB}" destId="{C0DCAB97-B81D-440B-9D8E-0DA48B06BBC3}" srcOrd="1" destOrd="0" presId="urn:microsoft.com/office/officeart/2018/2/layout/IconVerticalSolidList"/>
    <dgm:cxn modelId="{F6D20A54-AAC7-415E-AB9B-7E9F5E897E8D}" type="presParOf" srcId="{9BA43190-EF8E-4B5C-B5FD-03802E8A11DB}" destId="{CAE94B8D-B743-452E-8C6F-4019843002EE}" srcOrd="2" destOrd="0" presId="urn:microsoft.com/office/officeart/2018/2/layout/IconVerticalSolidList"/>
    <dgm:cxn modelId="{7F45811B-3153-48F1-A8FB-040D1C9E6C82}" type="presParOf" srcId="{9BA43190-EF8E-4B5C-B5FD-03802E8A11DB}" destId="{8E3C1B47-D050-400F-A146-6C5A8F78BF3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81380-A53F-45DC-90BE-5D8C0F0C062B}">
      <dsp:nvSpPr>
        <dsp:cNvPr id="0" name=""/>
        <dsp:cNvSpPr/>
      </dsp:nvSpPr>
      <dsp:spPr>
        <a:xfrm>
          <a:off x="967364" y="32004"/>
          <a:ext cx="811439" cy="81143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1011A-1574-4419-A4B6-D7D33423E9F4}">
      <dsp:nvSpPr>
        <dsp:cNvPr id="0" name=""/>
        <dsp:cNvSpPr/>
      </dsp:nvSpPr>
      <dsp:spPr>
        <a:xfrm>
          <a:off x="1137767" y="202406"/>
          <a:ext cx="470635" cy="4706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86EAC-08C1-4D6E-ADCC-0A07F38832D7}">
      <dsp:nvSpPr>
        <dsp:cNvPr id="0" name=""/>
        <dsp:cNvSpPr/>
      </dsp:nvSpPr>
      <dsp:spPr>
        <a:xfrm>
          <a:off x="1952684" y="32004"/>
          <a:ext cx="1912679" cy="811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Statistics about employment</a:t>
          </a:r>
          <a:endParaRPr lang="en-US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952684" y="32004"/>
        <a:ext cx="1912679" cy="811439"/>
      </dsp:txXfrm>
    </dsp:sp>
    <dsp:sp modelId="{C20E390B-67CA-4985-AA68-6FEB3AA32BE6}">
      <dsp:nvSpPr>
        <dsp:cNvPr id="0" name=""/>
        <dsp:cNvSpPr/>
      </dsp:nvSpPr>
      <dsp:spPr>
        <a:xfrm>
          <a:off x="4198634" y="32004"/>
          <a:ext cx="811439" cy="81143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1F7B0-41E8-458D-B7D4-2C93826CC6F2}">
      <dsp:nvSpPr>
        <dsp:cNvPr id="0" name=""/>
        <dsp:cNvSpPr/>
      </dsp:nvSpPr>
      <dsp:spPr>
        <a:xfrm>
          <a:off x="4369036" y="202406"/>
          <a:ext cx="470635" cy="4706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FF021-1421-4A0D-A8BB-B624214E567C}">
      <dsp:nvSpPr>
        <dsp:cNvPr id="0" name=""/>
        <dsp:cNvSpPr/>
      </dsp:nvSpPr>
      <dsp:spPr>
        <a:xfrm>
          <a:off x="5183954" y="32004"/>
          <a:ext cx="1912679" cy="811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changing workplace</a:t>
          </a:r>
          <a:endParaRPr lang="en-US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183954" y="32004"/>
        <a:ext cx="1912679" cy="811439"/>
      </dsp:txXfrm>
    </dsp:sp>
    <dsp:sp modelId="{5B0AA23E-E12A-4E74-ACE7-F4B8D6AF2816}">
      <dsp:nvSpPr>
        <dsp:cNvPr id="0" name=""/>
        <dsp:cNvSpPr/>
      </dsp:nvSpPr>
      <dsp:spPr>
        <a:xfrm>
          <a:off x="967364" y="1486953"/>
          <a:ext cx="811439" cy="81143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20BB4-DD8F-4E02-9593-0461CFF7A37E}">
      <dsp:nvSpPr>
        <dsp:cNvPr id="0" name=""/>
        <dsp:cNvSpPr/>
      </dsp:nvSpPr>
      <dsp:spPr>
        <a:xfrm>
          <a:off x="1137767" y="1657355"/>
          <a:ext cx="470635" cy="4706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3CEEA-6A00-42E7-A2EC-D5F15190B2C6}">
      <dsp:nvSpPr>
        <dsp:cNvPr id="0" name=""/>
        <dsp:cNvSpPr/>
      </dsp:nvSpPr>
      <dsp:spPr>
        <a:xfrm>
          <a:off x="1952684" y="1486953"/>
          <a:ext cx="1912679" cy="811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Representation </a:t>
          </a:r>
          <a:endParaRPr lang="en-US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952684" y="1486953"/>
        <a:ext cx="1912679" cy="811439"/>
      </dsp:txXfrm>
    </dsp:sp>
    <dsp:sp modelId="{1CFA8C5A-35C3-45A3-8E82-5BB5E77270EE}">
      <dsp:nvSpPr>
        <dsp:cNvPr id="0" name=""/>
        <dsp:cNvSpPr/>
      </dsp:nvSpPr>
      <dsp:spPr>
        <a:xfrm>
          <a:off x="4198634" y="1486953"/>
          <a:ext cx="811439" cy="81143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1B61A-DA33-49DA-BE39-2644E905AF95}">
      <dsp:nvSpPr>
        <dsp:cNvPr id="0" name=""/>
        <dsp:cNvSpPr/>
      </dsp:nvSpPr>
      <dsp:spPr>
        <a:xfrm>
          <a:off x="4369036" y="1657355"/>
          <a:ext cx="470635" cy="4706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37E9D-E04F-4DB3-9177-653E75C210C7}">
      <dsp:nvSpPr>
        <dsp:cNvPr id="0" name=""/>
        <dsp:cNvSpPr/>
      </dsp:nvSpPr>
      <dsp:spPr>
        <a:xfrm>
          <a:off x="5183954" y="1486953"/>
          <a:ext cx="1912679" cy="811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Barriers to employment </a:t>
          </a:r>
          <a:endParaRPr lang="en-US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183954" y="1486953"/>
        <a:ext cx="1912679" cy="811439"/>
      </dsp:txXfrm>
    </dsp:sp>
    <dsp:sp modelId="{B7702E33-846B-4ADF-8AAB-07D4919EFFD4}">
      <dsp:nvSpPr>
        <dsp:cNvPr id="0" name=""/>
        <dsp:cNvSpPr/>
      </dsp:nvSpPr>
      <dsp:spPr>
        <a:xfrm>
          <a:off x="967364" y="2941901"/>
          <a:ext cx="811439" cy="81143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24DA7-CAA6-4800-9D29-3135DE6EEDCC}">
      <dsp:nvSpPr>
        <dsp:cNvPr id="0" name=""/>
        <dsp:cNvSpPr/>
      </dsp:nvSpPr>
      <dsp:spPr>
        <a:xfrm>
          <a:off x="1137767" y="3112304"/>
          <a:ext cx="470635" cy="47063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14E87-8284-4E72-B3AC-060AF5F39D9C}">
      <dsp:nvSpPr>
        <dsp:cNvPr id="0" name=""/>
        <dsp:cNvSpPr/>
      </dsp:nvSpPr>
      <dsp:spPr>
        <a:xfrm>
          <a:off x="1952684" y="2941901"/>
          <a:ext cx="1912679" cy="811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The benefits </a:t>
          </a:r>
          <a:endParaRPr lang="en-US" sz="2400" kern="1200" dirty="0"/>
        </a:p>
      </dsp:txBody>
      <dsp:txXfrm>
        <a:off x="1952684" y="2941901"/>
        <a:ext cx="1912679" cy="811439"/>
      </dsp:txXfrm>
    </dsp:sp>
    <dsp:sp modelId="{C27B3F28-B26E-4130-8A28-F763B77B4A43}">
      <dsp:nvSpPr>
        <dsp:cNvPr id="0" name=""/>
        <dsp:cNvSpPr/>
      </dsp:nvSpPr>
      <dsp:spPr>
        <a:xfrm>
          <a:off x="4198634" y="2941901"/>
          <a:ext cx="811439" cy="81143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C65E0-0BFA-4511-BB61-92720061118C}">
      <dsp:nvSpPr>
        <dsp:cNvPr id="0" name=""/>
        <dsp:cNvSpPr/>
      </dsp:nvSpPr>
      <dsp:spPr>
        <a:xfrm>
          <a:off x="4369036" y="3112304"/>
          <a:ext cx="470635" cy="47063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1373B-C1AD-4ECC-9455-B70AD1148BA6}">
      <dsp:nvSpPr>
        <dsp:cNvPr id="0" name=""/>
        <dsp:cNvSpPr/>
      </dsp:nvSpPr>
      <dsp:spPr>
        <a:xfrm>
          <a:off x="5183954" y="2941901"/>
          <a:ext cx="1912679" cy="811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Connect to Work </a:t>
          </a:r>
          <a:endParaRPr lang="en-US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183954" y="2941901"/>
        <a:ext cx="1912679" cy="811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68388-D55B-4FE8-8137-7F758D04819E}">
      <dsp:nvSpPr>
        <dsp:cNvPr id="0" name=""/>
        <dsp:cNvSpPr/>
      </dsp:nvSpPr>
      <dsp:spPr>
        <a:xfrm>
          <a:off x="0" y="1848"/>
          <a:ext cx="80639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4874E-C219-434E-8A46-C731BD91E762}">
      <dsp:nvSpPr>
        <dsp:cNvPr id="0" name=""/>
        <dsp:cNvSpPr/>
      </dsp:nvSpPr>
      <dsp:spPr>
        <a:xfrm>
          <a:off x="0" y="1848"/>
          <a:ext cx="8063999" cy="630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Technology </a:t>
          </a:r>
          <a:r>
            <a:rPr lang="en-GB" sz="1700" b="0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→ from paper to digital to smartphones. </a:t>
          </a:r>
          <a:endParaRPr lang="en-US" sz="17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848"/>
        <a:ext cx="8063999" cy="630274"/>
      </dsp:txXfrm>
    </dsp:sp>
    <dsp:sp modelId="{DAFF8FF7-57B7-4AE5-83E8-AC3A005169DA}">
      <dsp:nvSpPr>
        <dsp:cNvPr id="0" name=""/>
        <dsp:cNvSpPr/>
      </dsp:nvSpPr>
      <dsp:spPr>
        <a:xfrm>
          <a:off x="0" y="632123"/>
          <a:ext cx="80639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87FA1-390C-4EE1-98AA-FF484E53C18B}">
      <dsp:nvSpPr>
        <dsp:cNvPr id="0" name=""/>
        <dsp:cNvSpPr/>
      </dsp:nvSpPr>
      <dsp:spPr>
        <a:xfrm>
          <a:off x="0" y="632123"/>
          <a:ext cx="8063999" cy="630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More flexible work </a:t>
          </a:r>
          <a:r>
            <a:rPr lang="en-GB" sz="1700" b="0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→ fewer fixed hours, more remote and gig roles. </a:t>
          </a:r>
          <a:endParaRPr lang="en-US" sz="17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632123"/>
        <a:ext cx="8063999" cy="630274"/>
      </dsp:txXfrm>
    </dsp:sp>
    <dsp:sp modelId="{23C2A52B-6296-4B47-997A-782D32C88ECF}">
      <dsp:nvSpPr>
        <dsp:cNvPr id="0" name=""/>
        <dsp:cNvSpPr/>
      </dsp:nvSpPr>
      <dsp:spPr>
        <a:xfrm>
          <a:off x="0" y="1262398"/>
          <a:ext cx="80639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2610B-66A5-4A80-9F3F-D3C1658FCE28}">
      <dsp:nvSpPr>
        <dsp:cNvPr id="0" name=""/>
        <dsp:cNvSpPr/>
      </dsp:nvSpPr>
      <dsp:spPr>
        <a:xfrm>
          <a:off x="0" y="1262398"/>
          <a:ext cx="8063999" cy="630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Different skills needed </a:t>
          </a:r>
          <a:r>
            <a:rPr lang="en-GB" sz="1700" b="0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→ communication and problem‑solving valued more than physical skills. </a:t>
          </a:r>
          <a:endParaRPr lang="en-US" sz="17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262398"/>
        <a:ext cx="8063999" cy="630274"/>
      </dsp:txXfrm>
    </dsp:sp>
    <dsp:sp modelId="{F5451716-266D-4D45-8F66-690C2DEFA46C}">
      <dsp:nvSpPr>
        <dsp:cNvPr id="0" name=""/>
        <dsp:cNvSpPr/>
      </dsp:nvSpPr>
      <dsp:spPr>
        <a:xfrm>
          <a:off x="0" y="1892673"/>
          <a:ext cx="80639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AF273-A600-42B7-80E6-02D20302AE58}">
      <dsp:nvSpPr>
        <dsp:cNvPr id="0" name=""/>
        <dsp:cNvSpPr/>
      </dsp:nvSpPr>
      <dsp:spPr>
        <a:xfrm>
          <a:off x="0" y="1892673"/>
          <a:ext cx="8063999" cy="630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More diversity &amp; equality </a:t>
          </a:r>
          <a:r>
            <a:rPr lang="en-GB" sz="1700" b="0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→ especially in gender and education access. </a:t>
          </a:r>
          <a:endParaRPr lang="en-US" sz="17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892673"/>
        <a:ext cx="8063999" cy="630274"/>
      </dsp:txXfrm>
    </dsp:sp>
    <dsp:sp modelId="{DA1022CD-A820-47C1-8FA4-255029CCFAB0}">
      <dsp:nvSpPr>
        <dsp:cNvPr id="0" name=""/>
        <dsp:cNvSpPr/>
      </dsp:nvSpPr>
      <dsp:spPr>
        <a:xfrm>
          <a:off x="0" y="2522947"/>
          <a:ext cx="80639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12478-3A2A-4D3D-B7C1-285F3EAEE31B}">
      <dsp:nvSpPr>
        <dsp:cNvPr id="0" name=""/>
        <dsp:cNvSpPr/>
      </dsp:nvSpPr>
      <dsp:spPr>
        <a:xfrm>
          <a:off x="0" y="2522947"/>
          <a:ext cx="8063999" cy="630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Greater focus on wellbeing </a:t>
          </a:r>
          <a:r>
            <a:rPr lang="en-GB" sz="1700" b="0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→ mental health, balance, supportive workplaces. </a:t>
          </a:r>
          <a:endParaRPr lang="en-US" sz="17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522947"/>
        <a:ext cx="8063999" cy="630274"/>
      </dsp:txXfrm>
    </dsp:sp>
    <dsp:sp modelId="{03F4AB5C-60FC-49F6-92E9-4D86538DB8FC}">
      <dsp:nvSpPr>
        <dsp:cNvPr id="0" name=""/>
        <dsp:cNvSpPr/>
      </dsp:nvSpPr>
      <dsp:spPr>
        <a:xfrm>
          <a:off x="0" y="3153222"/>
          <a:ext cx="80639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5206C-9646-4A8B-81DD-EE087B663E1D}">
      <dsp:nvSpPr>
        <dsp:cNvPr id="0" name=""/>
        <dsp:cNvSpPr/>
      </dsp:nvSpPr>
      <dsp:spPr>
        <a:xfrm>
          <a:off x="0" y="3153222"/>
          <a:ext cx="8063999" cy="630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Shift in job sectors </a:t>
          </a:r>
          <a:r>
            <a:rPr lang="en-GB" sz="1700" b="0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→ growth in services; decline in manufacturing</a:t>
          </a:r>
          <a:r>
            <a:rPr lang="en-GB" sz="1700" b="0" i="0" kern="1200" dirty="0"/>
            <a:t>.</a:t>
          </a:r>
          <a:endParaRPr lang="en-US" sz="1700" kern="1200" dirty="0"/>
        </a:p>
      </dsp:txBody>
      <dsp:txXfrm>
        <a:off x="0" y="3153222"/>
        <a:ext cx="8063999" cy="6302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479DC-56C2-41C4-9F5C-2640764AA25B}">
      <dsp:nvSpPr>
        <dsp:cNvPr id="0" name=""/>
        <dsp:cNvSpPr/>
      </dsp:nvSpPr>
      <dsp:spPr>
        <a:xfrm>
          <a:off x="0" y="462"/>
          <a:ext cx="8063999" cy="10812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FCA244-2A34-4935-B9B8-CC241F29382F}">
      <dsp:nvSpPr>
        <dsp:cNvPr id="0" name=""/>
        <dsp:cNvSpPr/>
      </dsp:nvSpPr>
      <dsp:spPr>
        <a:xfrm>
          <a:off x="327082" y="243746"/>
          <a:ext cx="594694" cy="5946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C3A79-2F4F-4BA2-AF73-FFC42A5683B1}">
      <dsp:nvSpPr>
        <dsp:cNvPr id="0" name=""/>
        <dsp:cNvSpPr/>
      </dsp:nvSpPr>
      <dsp:spPr>
        <a:xfrm>
          <a:off x="1248859" y="462"/>
          <a:ext cx="6815139" cy="1081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34" tIns="114434" rIns="114434" bIns="11443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Islington Council is one of 12 Central London boroughs delivering the </a:t>
          </a:r>
          <a:r>
            <a:rPr lang="en-US" sz="22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programme</a:t>
          </a:r>
          <a:r>
            <a:rPr lang="en-US" sz="2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1248859" y="462"/>
        <a:ext cx="6815139" cy="1081263"/>
      </dsp:txXfrm>
    </dsp:sp>
    <dsp:sp modelId="{31FB4225-4495-4C8C-868B-81B795F500B0}">
      <dsp:nvSpPr>
        <dsp:cNvPr id="0" name=""/>
        <dsp:cNvSpPr/>
      </dsp:nvSpPr>
      <dsp:spPr>
        <a:xfrm>
          <a:off x="0" y="1352041"/>
          <a:ext cx="8063999" cy="10812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D63C20-40CD-49BD-B4CE-9602B118AF53}">
      <dsp:nvSpPr>
        <dsp:cNvPr id="0" name=""/>
        <dsp:cNvSpPr/>
      </dsp:nvSpPr>
      <dsp:spPr>
        <a:xfrm>
          <a:off x="327082" y="1595325"/>
          <a:ext cx="594694" cy="5946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C9D1B-F114-4493-B010-BA77AC8115AF}">
      <dsp:nvSpPr>
        <dsp:cNvPr id="0" name=""/>
        <dsp:cNvSpPr/>
      </dsp:nvSpPr>
      <dsp:spPr>
        <a:xfrm>
          <a:off x="1248859" y="1352041"/>
          <a:ext cx="6815139" cy="1081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34" tIns="114434" rIns="114434" bIns="11443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Central London Forward (CLF) acts as the accountable body for the partnership.</a:t>
          </a:r>
        </a:p>
      </dsp:txBody>
      <dsp:txXfrm>
        <a:off x="1248859" y="1352041"/>
        <a:ext cx="6815139" cy="1081263"/>
      </dsp:txXfrm>
    </dsp:sp>
    <dsp:sp modelId="{3CBF12D4-2368-4538-84C7-B6E4F61C7FD8}">
      <dsp:nvSpPr>
        <dsp:cNvPr id="0" name=""/>
        <dsp:cNvSpPr/>
      </dsp:nvSpPr>
      <dsp:spPr>
        <a:xfrm>
          <a:off x="0" y="2703620"/>
          <a:ext cx="8063999" cy="10812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CAB97-B81D-440B-9D8E-0DA48B06BBC3}">
      <dsp:nvSpPr>
        <dsp:cNvPr id="0" name=""/>
        <dsp:cNvSpPr/>
      </dsp:nvSpPr>
      <dsp:spPr>
        <a:xfrm>
          <a:off x="327082" y="2946904"/>
          <a:ext cx="594694" cy="5946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C1B47-D050-400F-A146-6C5A8F78BF3F}">
      <dsp:nvSpPr>
        <dsp:cNvPr id="0" name=""/>
        <dsp:cNvSpPr/>
      </dsp:nvSpPr>
      <dsp:spPr>
        <a:xfrm>
          <a:off x="1248859" y="2703620"/>
          <a:ext cx="6815139" cy="1081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34" tIns="114434" rIns="114434" bIns="11443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Islington Council is strengthening its existing employment support team to deliver Connect to Work locally</a:t>
          </a:r>
        </a:p>
      </dsp:txBody>
      <dsp:txXfrm>
        <a:off x="1248859" y="2703620"/>
        <a:ext cx="6815139" cy="1081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5B773-D5EF-1440-939F-0DDE7921771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F299A-5288-A244-B52B-5EBF52374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5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F299A-5288-A244-B52B-5EBF523749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0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F299A-5288-A244-B52B-5EBF523749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3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88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1122363"/>
            <a:ext cx="8066368" cy="2387600"/>
          </a:xfrm>
        </p:spPr>
        <p:txBody>
          <a:bodyPr lIns="0" tIns="0" rIns="0" bIns="0" anchor="t" anchorCtr="0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3615485"/>
            <a:ext cx="8066368" cy="1655762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73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F2D045-59F8-B34A-8354-24EFEE17854C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5126"/>
            <a:ext cx="8064000" cy="93979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49" y="1655999"/>
            <a:ext cx="3888000" cy="3889375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 sz="2400"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253" y="1655999"/>
            <a:ext cx="3888000" cy="3889375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 sz="2400"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D9B7ECA-BEB9-7C49-B383-B18A5774A4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5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4B616D-8617-AF4C-B114-0C0D40900807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22DDBDA-C363-4B4F-9726-6458E48DEF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8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F426D9-C1DF-CE40-A0C7-5762B7B59DB5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1D7A803-3765-CC48-AAEC-D1DF98ACAF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39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1122363"/>
            <a:ext cx="8066368" cy="2387600"/>
          </a:xfrm>
        </p:spPr>
        <p:txBody>
          <a:bodyPr lIns="0" tIns="0" rIns="0" bIns="0" anchor="t" anchorCtr="0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3615485"/>
            <a:ext cx="8066368" cy="1655762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653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979FB8-C821-C14F-9FB7-D185B8431163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 sz="2400"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650E751-D880-EE47-859C-E59C34A576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24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704821"/>
            <a:ext cx="8066368" cy="1719261"/>
          </a:xfrm>
        </p:spPr>
        <p:txBody>
          <a:bodyPr lIns="0" tIns="0" rIns="0" bIns="0"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4589464"/>
            <a:ext cx="8066368" cy="1500187"/>
          </a:xfrm>
        </p:spPr>
        <p:txBody>
          <a:bodyPr lIns="0" tIns="0" r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714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F2D045-59F8-B34A-8354-24EFEE17854C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5126"/>
            <a:ext cx="8064000" cy="939799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49" y="1655999"/>
            <a:ext cx="3888000" cy="3889375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 sz="2400"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253" y="1655999"/>
            <a:ext cx="3888000" cy="3889375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 sz="2400"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0C37801-DA3F-6849-8C39-6A4ADEFC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56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4B616D-8617-AF4C-B114-0C0D40900807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F9BB220-0F45-8140-9946-D0CEF82510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9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F426D9-C1DF-CE40-A0C7-5762B7B59DB5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D182595-D915-C44D-91FF-7850CE2C6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59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in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1122363"/>
            <a:ext cx="8066368" cy="2387600"/>
          </a:xfrm>
        </p:spPr>
        <p:txBody>
          <a:bodyPr lIns="0" tIns="0" rIns="0" bIns="0" anchor="t" anchorCtr="0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3615485"/>
            <a:ext cx="8066368" cy="1655762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57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4CA9DA-608C-2F49-90B9-06AC4EB2DEB3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1D7CFA2-4441-0545-AAFE-B6FC9229E5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5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979FB8-C821-C14F-9FB7-D185B8431163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 sz="2400"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F886BAC-EF47-0E4A-B7BE-9ABC14C95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35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in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704821"/>
            <a:ext cx="8066368" cy="1719261"/>
          </a:xfrm>
        </p:spPr>
        <p:txBody>
          <a:bodyPr lIns="0" tIns="0" rIns="0" bIns="0"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4589464"/>
            <a:ext cx="8066368" cy="1500187"/>
          </a:xfrm>
        </p:spPr>
        <p:txBody>
          <a:bodyPr lIns="0" tIns="0" r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872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F2D045-59F8-B34A-8354-24EFEE17854C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5126"/>
            <a:ext cx="8064000" cy="939799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49" y="1655999"/>
            <a:ext cx="3888000" cy="3889375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 sz="2400"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253" y="1655999"/>
            <a:ext cx="3888000" cy="3889375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 sz="2400"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D77BC23-F548-DD47-8914-3EE4EAD185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00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4B616D-8617-AF4C-B114-0C0D40900807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EC1545C-4A2F-454C-B1FB-4BFD40F359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40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_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F426D9-C1DF-CE40-A0C7-5762B7B59DB5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E2123F1-B137-E842-952C-9D935841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69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1122363"/>
            <a:ext cx="8066368" cy="2387600"/>
          </a:xfrm>
        </p:spPr>
        <p:txBody>
          <a:bodyPr lIns="0" tIns="0" rIns="0" bIns="0" anchor="t" anchorCtr="0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3615485"/>
            <a:ext cx="8066368" cy="1655762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566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979FB8-C821-C14F-9FB7-D185B8431163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F886BAC-EF47-0E4A-B7BE-9ABC14C95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1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704821"/>
            <a:ext cx="8066368" cy="1719261"/>
          </a:xfrm>
        </p:spPr>
        <p:txBody>
          <a:bodyPr lIns="0" tIns="0" rIns="0" bIns="0"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4589464"/>
            <a:ext cx="8066368" cy="1500187"/>
          </a:xfrm>
        </p:spPr>
        <p:txBody>
          <a:bodyPr lIns="0" tIns="0" r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96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F2D045-59F8-B34A-8354-24EFEE17854C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5126"/>
            <a:ext cx="8064000" cy="93979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49" y="1655999"/>
            <a:ext cx="3888000" cy="3889375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253" y="1655999"/>
            <a:ext cx="3888000" cy="3889375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D77BC23-F548-DD47-8914-3EE4EAD185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73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4B616D-8617-AF4C-B114-0C0D40900807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EC1545C-4A2F-454C-B1FB-4BFD40F359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6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704821"/>
            <a:ext cx="8066368" cy="1719261"/>
          </a:xfrm>
        </p:spPr>
        <p:txBody>
          <a:bodyPr lIns="0" tIns="0" rIns="0" bIns="0"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4589464"/>
            <a:ext cx="8066368" cy="1500187"/>
          </a:xfrm>
        </p:spPr>
        <p:txBody>
          <a:bodyPr lIns="0" tIns="0" r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149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F426D9-C1DF-CE40-A0C7-5762B7B59DB5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E2123F1-B137-E842-952C-9D935841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6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6F717A-A80A-7742-BCD6-A8BB80BF60B9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5126"/>
            <a:ext cx="8064000" cy="93979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49" y="1655999"/>
            <a:ext cx="3888000" cy="3889375"/>
          </a:xfrm>
        </p:spPr>
        <p:txBody>
          <a:bodyPr/>
          <a:lstStyle>
            <a:lvl2pPr>
              <a:defRPr sz="24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253" y="1655999"/>
            <a:ext cx="3888000" cy="3889375"/>
          </a:xfrm>
        </p:spPr>
        <p:txBody>
          <a:bodyPr/>
          <a:lstStyle>
            <a:lvl2pPr>
              <a:defRPr sz="24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83F8D85-E4A8-6345-8B92-904E14C0F7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71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2A133E-972B-6B4B-8B8D-61D6F030DDDA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EC48A3D-F66A-F447-AAF2-E6E3646D87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7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0C7972-323B-1648-BCA5-37D060171AE7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5DDD5D0-7EDE-414F-BEAC-068D65A103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2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1122363"/>
            <a:ext cx="8066368" cy="2387600"/>
          </a:xfrm>
        </p:spPr>
        <p:txBody>
          <a:bodyPr lIns="0" tIns="0" rIns="0" bIns="0" anchor="t" anchorCtr="0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3615485"/>
            <a:ext cx="8066368" cy="1655762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31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979FB8-C821-C14F-9FB7-D185B8431163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 sz="2400"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DDCA9A1-16C5-1445-87BD-1DE270C6B7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6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704821"/>
            <a:ext cx="8066368" cy="1719261"/>
          </a:xfrm>
        </p:spPr>
        <p:txBody>
          <a:bodyPr lIns="0" tIns="0" rIns="0" bIns="0"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4589464"/>
            <a:ext cx="8066368" cy="1500187"/>
          </a:xfrm>
        </p:spPr>
        <p:txBody>
          <a:bodyPr lIns="0" tIns="0" r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87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365127"/>
            <a:ext cx="8064000" cy="111347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9" y="1651385"/>
            <a:ext cx="8063999" cy="3785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B7C4C2-C0C2-FE48-B9B9-9AEA5E9A710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227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1641479-FECA-EE45-993A-6CC136B7C0E4}" type="datetimeFigureOut">
              <a:rPr lang="en-GB" smtClean="0"/>
              <a:pPr/>
              <a:t>19/03/2026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8708" y="6356351"/>
            <a:ext cx="173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0096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A5C1A-6AA0-244F-BCD2-246B087817E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60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1.wdp"/><Relationship Id="rId7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microsoft.com/office/2007/relationships/hdphoto" Target="../media/hdphoto2.wdp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account.islington.gov.uk/en/service/Request_for_employment_support" TargetMode="External"/><Relationship Id="rId7" Type="http://schemas.openxmlformats.org/officeDocument/2006/relationships/image" Target="../media/image51.jpeg"/><Relationship Id="rId2" Type="http://schemas.openxmlformats.org/officeDocument/2006/relationships/hyperlink" Target="https://centrallondonforward.gov.uk/what-we-do/programmes/connect-to-work/connect-to-work-support-request/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hyperlink" Target="mailto:connecttowork@islington.gov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13048-38B8-CB44-B822-1286AC577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0" y="1676480"/>
            <a:ext cx="8066368" cy="2387600"/>
          </a:xfrm>
        </p:spPr>
        <p:txBody>
          <a:bodyPr anchor="t"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 to Work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6CC614-1FF5-A9B0-809A-E6087A61953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292862" y="5662485"/>
            <a:ext cx="2882421" cy="1011376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1ADBD63B-3AC2-8594-C112-68E278BC7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 fontScale="85000" lnSpcReduction="20000"/>
          </a:bodyPr>
          <a:lstStyle/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Sheila Hart</a:t>
            </a:r>
          </a:p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Specialist Employment Manager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Philip Henderson</a:t>
            </a:r>
          </a:p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Manager</a:t>
            </a:r>
          </a:p>
        </p:txBody>
      </p:sp>
    </p:spTree>
    <p:extLst>
      <p:ext uri="{BB962C8B-B14F-4D97-AF65-F5344CB8AC3E}">
        <p14:creationId xmlns:p14="http://schemas.microsoft.com/office/powerpoint/2010/main" val="3071199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379A7-9C87-378D-2957-E053C553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6"/>
            <a:ext cx="8064000" cy="939799"/>
          </a:xfrm>
        </p:spPr>
        <p:txBody>
          <a:bodyPr anchor="t">
            <a:normAutofit/>
          </a:bodyPr>
          <a:lstStyle/>
          <a:p>
            <a:r>
              <a:rPr lang="en-GB" b="1"/>
              <a:t>Impact of COVID</a:t>
            </a:r>
            <a:br>
              <a:rPr lang="en-GB" b="1"/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3364E-D2E7-1873-944A-862DE0A04E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47" y="1573703"/>
            <a:ext cx="3888000" cy="3889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1900" b="1" dirty="0"/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Employment rates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fell after the pandemic and have not fully recovered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Nearly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million more older people are economically inactive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than before COVID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is still a “missing workforce” of over 50s post-pandemic</a:t>
            </a:r>
          </a:p>
          <a:p>
            <a:endParaRPr lang="en-GB" sz="19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BECAB8F-0D58-11A3-ED50-EC7CD927F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253" y="1656686"/>
            <a:ext cx="3888000" cy="3888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898096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4E1DE-B0D6-E745-33C5-A7AE68A4E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6"/>
            <a:ext cx="8064000" cy="939799"/>
          </a:xfrm>
        </p:spPr>
        <p:txBody>
          <a:bodyPr anchor="t">
            <a:normAutofit/>
          </a:bodyPr>
          <a:lstStyle/>
          <a:p>
            <a:r>
              <a:rPr lang="en-GB" b="1" dirty="0"/>
              <a:t>Self-Employment and Flexible Work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126E7-A720-11E2-D21E-A0CBF1033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9165" y="1484312"/>
            <a:ext cx="3888000" cy="38893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Nearly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million people aged 60+ are self-employed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Around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half of all self-employed workers are aged 50+</a:t>
            </a:r>
          </a:p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Older workers often move into flexible or self-employed roles rather than traditional employment</a:t>
            </a:r>
          </a:p>
          <a:p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252DE2-436E-2927-A95C-745C9BAA28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3274"/>
          <a:stretch>
            <a:fillRect/>
          </a:stretch>
        </p:blipFill>
        <p:spPr>
          <a:xfrm>
            <a:off x="4716253" y="1655999"/>
            <a:ext cx="3888000" cy="3889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2531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7A42-1420-5CD9-DF50-4F84B75CB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6"/>
            <a:ext cx="8064000" cy="939799"/>
          </a:xfrm>
        </p:spPr>
        <p:txBody>
          <a:bodyPr anchor="t">
            <a:normAutofit/>
          </a:bodyPr>
          <a:lstStyle/>
          <a:p>
            <a:r>
              <a:rPr lang="en-GB" b="1" dirty="0"/>
              <a:t>Summary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82127DC-1C13-9D6C-AF92-7058ED27BC3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539749" y="1655999"/>
            <a:ext cx="3888000" cy="38893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Tx/>
            </a:pPr>
            <a:r>
              <a:rPr kumimoji="0" lang="en-US" altLang="en-US" sz="1900" i="0" u="none" strike="noStrike" cap="none" normalizeH="0" baseline="0">
                <a:ln>
                  <a:noFill/>
                </a:ln>
                <a:effectLst/>
              </a:rPr>
              <a:t>~72% employment rate (50–64)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Tx/>
            </a:pPr>
            <a:endParaRPr kumimoji="0" lang="en-US" altLang="en-US" sz="1900" i="0" u="none" strike="noStrike" cap="none" normalizeH="0" baseline="0">
              <a:ln>
                <a:noFill/>
              </a:ln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Tx/>
            </a:pPr>
            <a:r>
              <a:rPr kumimoji="0" lang="en-US" altLang="en-US" sz="1900" i="0" u="none" strike="noStrike" cap="none" normalizeH="0" baseline="0">
                <a:ln>
                  <a:noFill/>
                </a:ln>
                <a:effectLst/>
              </a:rPr>
              <a:t>~25–30% economically inactive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Tx/>
            </a:pPr>
            <a:endParaRPr kumimoji="0" lang="en-US" altLang="en-US" sz="1900" i="0" u="none" strike="noStrike" cap="none" normalizeH="0" baseline="0">
              <a:ln>
                <a:noFill/>
              </a:ln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Tx/>
            </a:pPr>
            <a:r>
              <a:rPr kumimoji="0" lang="en-US" altLang="en-US" sz="1900" i="0" u="none" strike="noStrike" cap="none" normalizeH="0" baseline="0">
                <a:ln>
                  <a:noFill/>
                </a:ln>
                <a:effectLst/>
              </a:rPr>
              <a:t>13% employment gap vs younger workers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Tx/>
            </a:pPr>
            <a:endParaRPr kumimoji="0" lang="en-US" altLang="en-US" sz="1900" i="0" u="none" strike="noStrike" cap="none" normalizeH="0" baseline="0">
              <a:ln>
                <a:noFill/>
              </a:ln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Tx/>
            </a:pPr>
            <a:r>
              <a:rPr kumimoji="0" lang="en-US" altLang="en-US" sz="1900" i="0" u="none" strike="noStrike" cap="none" normalizeH="0" baseline="0">
                <a:ln>
                  <a:noFill/>
                </a:ln>
                <a:effectLst/>
              </a:rPr>
              <a:t>1.4 million aged 65+ still working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Tx/>
            </a:pPr>
            <a:endParaRPr kumimoji="0" lang="en-US" altLang="en-US" sz="1900" i="0" u="none" strike="noStrike" cap="none" normalizeH="0" baseline="0">
              <a:ln>
                <a:noFill/>
              </a:ln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Tx/>
            </a:pPr>
            <a:r>
              <a:rPr kumimoji="0" lang="en-US" altLang="en-US" sz="1900" i="0" u="none" strike="noStrike" cap="none" normalizeH="0" baseline="0">
                <a:ln>
                  <a:noFill/>
                </a:ln>
                <a:effectLst/>
              </a:rPr>
              <a:t>Significant post-COVID drop in participation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CF81F-94B5-DC6A-F154-16F2011B47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3274"/>
          <a:stretch>
            <a:fillRect/>
          </a:stretch>
        </p:blipFill>
        <p:spPr>
          <a:xfrm>
            <a:off x="4716253" y="1655999"/>
            <a:ext cx="3888000" cy="3889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4564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C0293-5FC6-F9E9-CD30-82C478635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7"/>
            <a:ext cx="8064000" cy="1113470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has the workplace changed in the last 30-35 years?</a:t>
            </a:r>
          </a:p>
        </p:txBody>
      </p:sp>
      <p:graphicFrame>
        <p:nvGraphicFramePr>
          <p:cNvPr id="11" name="TextBox 6">
            <a:extLst>
              <a:ext uri="{FF2B5EF4-FFF2-40B4-BE49-F238E27FC236}">
                <a16:creationId xmlns:a16="http://schemas.microsoft.com/office/drawing/2014/main" id="{5865E3C0-735A-D8CE-A410-C2E551A4E0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0654485"/>
              </p:ext>
            </p:extLst>
          </p:nvPr>
        </p:nvGraphicFramePr>
        <p:xfrm>
          <a:off x="539999" y="1651385"/>
          <a:ext cx="8063999" cy="3785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671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072D5-EB42-0D94-58DE-C08833521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are people aged 50+ are represented in the workplace?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8720F-490A-E612-B37C-B2D10ACAE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% of Islington Council aged 50+?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4A1364-0D01-70D0-3127-1BB6321C9B8F}"/>
              </a:ext>
            </a:extLst>
          </p:cNvPr>
          <p:cNvSpPr txBox="1"/>
          <p:nvPr/>
        </p:nvSpPr>
        <p:spPr>
          <a:xfrm>
            <a:off x="722574" y="241280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50–64 age band is the biggest group</a:t>
            </a:r>
            <a:endParaRPr lang="en-GB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43197-A266-F220-02B4-CAB1CF6C10C1}"/>
              </a:ext>
            </a:extLst>
          </p:cNvPr>
          <p:cNvSpPr txBox="1"/>
          <p:nvPr/>
        </p:nvSpPr>
        <p:spPr>
          <a:xfrm>
            <a:off x="3788655" y="4246985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39.11% of the total workforce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58284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4724-5556-3309-51BA-0E143DAA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7"/>
            <a:ext cx="8064000" cy="1113470"/>
          </a:xfrm>
        </p:spPr>
        <p:txBody>
          <a:bodyPr anchor="t">
            <a:normAutofit/>
          </a:bodyPr>
          <a:lstStyle/>
          <a:p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barriers do people aged 50+ face with employment?</a:t>
            </a:r>
            <a:br>
              <a:rPr lang="en-GB" sz="2600" dirty="0"/>
            </a:br>
            <a:endParaRPr lang="en-GB" sz="2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02571D-1373-896F-7B62-BA873834F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004807"/>
              </p:ext>
            </p:extLst>
          </p:nvPr>
        </p:nvGraphicFramePr>
        <p:xfrm>
          <a:off x="540000" y="1271016"/>
          <a:ext cx="7322349" cy="375423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169260">
                  <a:extLst>
                    <a:ext uri="{9D8B030D-6E8A-4147-A177-3AD203B41FA5}">
                      <a16:colId xmlns:a16="http://schemas.microsoft.com/office/drawing/2014/main" val="2296459224"/>
                    </a:ext>
                  </a:extLst>
                </a:gridCol>
                <a:gridCol w="5153089">
                  <a:extLst>
                    <a:ext uri="{9D8B030D-6E8A-4147-A177-3AD203B41FA5}">
                      <a16:colId xmlns:a16="http://schemas.microsoft.com/office/drawing/2014/main" val="520231838"/>
                    </a:ext>
                  </a:extLst>
                </a:gridCol>
              </a:tblGrid>
              <a:tr h="30641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Barrier</a:t>
                      </a:r>
                    </a:p>
                  </a:txBody>
                  <a:tcPr marL="50917" marR="50917" marT="25459" marB="25459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L="50917" marR="50917" marT="25459" marB="25459"/>
                </a:tc>
                <a:extLst>
                  <a:ext uri="{0D108BD9-81ED-4DB2-BD59-A6C34878D82A}">
                    <a16:rowId xmlns:a16="http://schemas.microsoft.com/office/drawing/2014/main" val="967814139"/>
                  </a:ext>
                </a:extLst>
              </a:tr>
              <a:tr h="33752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Ageism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917" marR="50917" marT="25459" marB="25459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Hiring bias, negative stereotypes. </a:t>
                      </a:r>
                    </a:p>
                  </a:txBody>
                  <a:tcPr marL="50917" marR="50917" marT="25459" marB="25459"/>
                </a:tc>
                <a:extLst>
                  <a:ext uri="{0D108BD9-81ED-4DB2-BD59-A6C34878D82A}">
                    <a16:rowId xmlns:a16="http://schemas.microsoft.com/office/drawing/2014/main" val="573539153"/>
                  </a:ext>
                </a:extLst>
              </a:tr>
              <a:tr h="33752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Health conditions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917" marR="50917" marT="25459" marB="25459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Primary reason for leaving work early. </a:t>
                      </a:r>
                    </a:p>
                  </a:txBody>
                  <a:tcPr marL="50917" marR="50917" marT="25459" marB="25459"/>
                </a:tc>
                <a:extLst>
                  <a:ext uri="{0D108BD9-81ED-4DB2-BD59-A6C34878D82A}">
                    <a16:rowId xmlns:a16="http://schemas.microsoft.com/office/drawing/2014/main" val="3186694963"/>
                  </a:ext>
                </a:extLst>
              </a:tr>
              <a:tr h="58674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Disability employment gap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917" marR="50917" marT="25459" marB="25459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Employment rates drop sharply with age. </a:t>
                      </a:r>
                    </a:p>
                  </a:txBody>
                  <a:tcPr marL="50917" marR="50917" marT="25459" marB="25459"/>
                </a:tc>
                <a:extLst>
                  <a:ext uri="{0D108BD9-81ED-4DB2-BD59-A6C34878D82A}">
                    <a16:rowId xmlns:a16="http://schemas.microsoft.com/office/drawing/2014/main" val="1352002831"/>
                  </a:ext>
                </a:extLst>
              </a:tr>
              <a:tr h="33752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Lack of flexible work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917" marR="50917" marT="25459" marB="25459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Limits ability to stay in work; major unmet need</a:t>
                      </a:r>
                    </a:p>
                  </a:txBody>
                  <a:tcPr marL="50917" marR="50917" marT="25459" marB="25459"/>
                </a:tc>
                <a:extLst>
                  <a:ext uri="{0D108BD9-81ED-4DB2-BD59-A6C34878D82A}">
                    <a16:rowId xmlns:a16="http://schemas.microsoft.com/office/drawing/2014/main" val="1381364255"/>
                  </a:ext>
                </a:extLst>
              </a:tr>
              <a:tr h="33752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Caring responsibilities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917" marR="50917" marT="25459" marB="25459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Many juggle care roles without employer support.</a:t>
                      </a:r>
                    </a:p>
                  </a:txBody>
                  <a:tcPr marL="50917" marR="50917" marT="25459" marB="25459"/>
                </a:tc>
                <a:extLst>
                  <a:ext uri="{0D108BD9-81ED-4DB2-BD59-A6C34878D82A}">
                    <a16:rowId xmlns:a16="http://schemas.microsoft.com/office/drawing/2014/main" val="2745868808"/>
                  </a:ext>
                </a:extLst>
              </a:tr>
              <a:tr h="33752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Few retraining options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917" marR="50917" marT="25459" marB="25459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Funding and programmes skew toward younger workers. </a:t>
                      </a:r>
                    </a:p>
                  </a:txBody>
                  <a:tcPr marL="50917" marR="50917" marT="25459" marB="25459"/>
                </a:tc>
                <a:extLst>
                  <a:ext uri="{0D108BD9-81ED-4DB2-BD59-A6C34878D82A}">
                    <a16:rowId xmlns:a16="http://schemas.microsoft.com/office/drawing/2014/main" val="1541124018"/>
                  </a:ext>
                </a:extLst>
              </a:tr>
              <a:tr h="58674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Recruitment barriers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917" marR="50917" marT="25459" marB="25459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Biased adverts, processes, and low success in employment programmes. </a:t>
                      </a:r>
                    </a:p>
                  </a:txBody>
                  <a:tcPr marL="50917" marR="50917" marT="25459" marB="25459"/>
                </a:tc>
                <a:extLst>
                  <a:ext uri="{0D108BD9-81ED-4DB2-BD59-A6C34878D82A}">
                    <a16:rowId xmlns:a16="http://schemas.microsoft.com/office/drawing/2014/main" val="413152531"/>
                  </a:ext>
                </a:extLst>
              </a:tr>
              <a:tr h="58674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Financial pressures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917" marR="50917" marT="25459" marB="25459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 of living pushes some back to work, but re‑entry is difficult. </a:t>
                      </a:r>
                    </a:p>
                  </a:txBody>
                  <a:tcPr marL="50917" marR="50917" marT="25459" marB="25459"/>
                </a:tc>
                <a:extLst>
                  <a:ext uri="{0D108BD9-81ED-4DB2-BD59-A6C34878D82A}">
                    <a16:rowId xmlns:a16="http://schemas.microsoft.com/office/drawing/2014/main" val="3830041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13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3EB7A-C314-E2E8-1820-8F126D51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6"/>
            <a:ext cx="8064000" cy="939799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employers should hire people aged 50+</a:t>
            </a:r>
            <a:b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1345628-7FFE-0736-BB5E-EE18C75495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3274"/>
          <a:stretch>
            <a:fillRect/>
          </a:stretch>
        </p:blipFill>
        <p:spPr>
          <a:xfrm>
            <a:off x="539749" y="1655999"/>
            <a:ext cx="3888000" cy="3889375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A9957F-34DD-1B5E-F213-B27442DAE790}"/>
              </a:ext>
            </a:extLst>
          </p:cNvPr>
          <p:cNvSpPr txBox="1"/>
          <p:nvPr/>
        </p:nvSpPr>
        <p:spPr>
          <a:xfrm>
            <a:off x="4716253" y="1655999"/>
            <a:ext cx="3888000" cy="38893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Experience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Reliability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Strong work ethic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Problem‑solving ability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Leadership skills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Loyalty and low turnover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 communication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Mentoring capability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Broad professional networks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Positive impact on workplace culture</a:t>
            </a:r>
          </a:p>
        </p:txBody>
      </p:sp>
    </p:spTree>
    <p:extLst>
      <p:ext uri="{BB962C8B-B14F-4D97-AF65-F5344CB8AC3E}">
        <p14:creationId xmlns:p14="http://schemas.microsoft.com/office/powerpoint/2010/main" val="1402519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40EF978-9601-C305-9B7C-8F469085C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7"/>
            <a:ext cx="8064000" cy="1113470"/>
          </a:xfrm>
        </p:spPr>
        <p:txBody>
          <a:bodyPr anchor="t"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Connect to Work (CTW) ?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AD79637-6CC5-1024-B41A-DD6CC9364E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427739"/>
              </p:ext>
            </p:extLst>
          </p:nvPr>
        </p:nvGraphicFramePr>
        <p:xfrm>
          <a:off x="539999" y="1651385"/>
          <a:ext cx="8063999" cy="3785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714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52732-7FD9-8CB6-9EA3-7686190A9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258" y="134754"/>
            <a:ext cx="8768614" cy="4206240"/>
          </a:xfrm>
        </p:spPr>
        <p:txBody>
          <a:bodyPr>
            <a:noAutofit/>
          </a:bodyPr>
          <a:lstStyle/>
          <a:p>
            <a:b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the C2W Supports Residents </a:t>
            </a:r>
            <a:br>
              <a:rPr lang="en-US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CTW uses the proven Supported Employment model: </a:t>
            </a:r>
            <a:r>
              <a:rPr lang="en-US" sz="18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“place, train and maintain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</a:t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AAA0B0-0343-A690-8976-08CC587A8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8" y="5876223"/>
            <a:ext cx="2877561" cy="10120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24B301-055F-7499-C7A4-5B906297D0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3274"/>
          <a:stretch>
            <a:fillRect/>
          </a:stretch>
        </p:blipFill>
        <p:spPr>
          <a:xfrm>
            <a:off x="5485709" y="1923225"/>
            <a:ext cx="2855672" cy="2856682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6F3C6E-EB8C-045F-7019-5C7C06F81236}"/>
              </a:ext>
            </a:extLst>
          </p:cNvPr>
          <p:cNvSpPr txBox="1"/>
          <p:nvPr/>
        </p:nvSpPr>
        <p:spPr>
          <a:xfrm>
            <a:off x="125128" y="1923225"/>
            <a:ext cx="52354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Out of Work Clients: </a:t>
            </a:r>
            <a:r>
              <a:rPr lang="en-GB" dirty="0"/>
              <a:t>Up to 12 months of support to find a job</a:t>
            </a:r>
          </a:p>
          <a:p>
            <a:endParaRPr lang="en-GB" dirty="0"/>
          </a:p>
          <a:p>
            <a:r>
              <a:rPr lang="en-GB" b="1" dirty="0"/>
              <a:t>In Work Retention Clients:</a:t>
            </a:r>
            <a:r>
              <a:rPr lang="en-GB" dirty="0"/>
              <a:t> 4 months of support </a:t>
            </a:r>
          </a:p>
          <a:p>
            <a:endParaRPr lang="en-GB" dirty="0"/>
          </a:p>
          <a:p>
            <a:r>
              <a:rPr lang="en-GB" b="1" dirty="0"/>
              <a:t>In Work Support </a:t>
            </a:r>
            <a:r>
              <a:rPr lang="en-GB" dirty="0"/>
              <a:t>to support work retention </a:t>
            </a:r>
          </a:p>
          <a:p>
            <a:endParaRPr lang="en-GB" dirty="0"/>
          </a:p>
          <a:p>
            <a:r>
              <a:rPr lang="en-GB" dirty="0"/>
              <a:t>Our Employment Specialists work in the community and integrate with a range of support services.</a:t>
            </a:r>
          </a:p>
          <a:p>
            <a:endParaRPr lang="en-GB" dirty="0"/>
          </a:p>
          <a:p>
            <a:r>
              <a:rPr lang="en-GB" dirty="0"/>
              <a:t>The service is fully funded by the government and is voluntary.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535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0B8DE-45C9-B197-18E8-1FD36313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Features of Support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CC31B-6E4D-1E7A-9A32-B32B56631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740" y="1484312"/>
            <a:ext cx="7013195" cy="3889375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71AE27-A609-2D3E-AA14-AEFE487711B2}"/>
              </a:ext>
            </a:extLst>
          </p:cNvPr>
          <p:cNvSpPr txBox="1"/>
          <p:nvPr/>
        </p:nvSpPr>
        <p:spPr>
          <a:xfrm>
            <a:off x="475740" y="1126370"/>
            <a:ext cx="4572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Dedicated One‑to‑One Coaching</a:t>
            </a:r>
          </a:p>
          <a:p>
            <a:endParaRPr lang="en-GB" dirty="0"/>
          </a:p>
          <a:p>
            <a:r>
              <a:rPr lang="en-GB" dirty="0"/>
              <a:t>Vocational Profiling &amp; Personalised Action </a:t>
            </a:r>
          </a:p>
          <a:p>
            <a:endParaRPr lang="en-GB" dirty="0"/>
          </a:p>
          <a:p>
            <a:r>
              <a:rPr lang="en-GB" dirty="0"/>
              <a:t>Planning</a:t>
            </a:r>
          </a:p>
          <a:p>
            <a:endParaRPr lang="en-GB" dirty="0"/>
          </a:p>
          <a:p>
            <a:r>
              <a:rPr lang="en-GB" dirty="0"/>
              <a:t>Employer Engagement </a:t>
            </a:r>
          </a:p>
          <a:p>
            <a:endParaRPr lang="en-GB" dirty="0"/>
          </a:p>
          <a:p>
            <a:r>
              <a:rPr lang="en-GB" dirty="0"/>
              <a:t>Job Matching</a:t>
            </a:r>
          </a:p>
          <a:p>
            <a:endParaRPr lang="en-GB" dirty="0"/>
          </a:p>
          <a:p>
            <a:r>
              <a:rPr lang="en-GB" dirty="0"/>
              <a:t>Specialist Interventions </a:t>
            </a:r>
          </a:p>
          <a:p>
            <a:endParaRPr lang="en-GB" dirty="0"/>
          </a:p>
          <a:p>
            <a:r>
              <a:rPr lang="en-GB" dirty="0"/>
              <a:t>Workplace Adjustments</a:t>
            </a:r>
          </a:p>
          <a:p>
            <a:endParaRPr lang="en-GB" dirty="0"/>
          </a:p>
          <a:p>
            <a:r>
              <a:rPr lang="en-GB" dirty="0"/>
              <a:t>Sustained In‑Work Support</a:t>
            </a:r>
          </a:p>
        </p:txBody>
      </p:sp>
      <p:pic>
        <p:nvPicPr>
          <p:cNvPr id="12292" name="Picture 4" descr="COMMISSIONER'S GUIDE Supported Employment Quality Framework ...">
            <a:extLst>
              <a:ext uri="{FF2B5EF4-FFF2-40B4-BE49-F238E27FC236}">
                <a16:creationId xmlns:a16="http://schemas.microsoft.com/office/drawing/2014/main" id="{F6C45E95-5B82-EF7D-A0E3-82C5582703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3"/>
          <a:stretch>
            <a:fillRect/>
          </a:stretch>
        </p:blipFill>
        <p:spPr bwMode="auto">
          <a:xfrm>
            <a:off x="5047740" y="1828800"/>
            <a:ext cx="3755378" cy="338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70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817FE-F868-9B77-93AB-B13D303C0E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E8809-0414-ED01-DADF-2B41FCA6D5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29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84A57-C98E-11CA-BE65-96BB49FA3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30" y="291217"/>
            <a:ext cx="8300539" cy="732153"/>
          </a:xfrm>
        </p:spPr>
        <p:txBody>
          <a:bodyPr>
            <a:normAutofit/>
          </a:bodyPr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Eligibility Criteria for Connect to Work 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459FB-0B6B-FE4C-C08C-7A7E5C11E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61" y="1097280"/>
            <a:ext cx="8619158" cy="46008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900" b="1" dirty="0"/>
          </a:p>
          <a:p>
            <a:endParaRPr lang="en-US" sz="1900" b="1" dirty="0"/>
          </a:p>
          <a:p>
            <a:endParaRPr lang="en-US" sz="1900" b="1" dirty="0"/>
          </a:p>
          <a:p>
            <a:endParaRPr lang="en-US" sz="1900" b="1" dirty="0"/>
          </a:p>
          <a:p>
            <a:endParaRPr lang="en-US" sz="1900" b="1" dirty="0"/>
          </a:p>
          <a:p>
            <a:endParaRPr lang="en-US" sz="1900" b="1" dirty="0"/>
          </a:p>
          <a:p>
            <a:pPr marL="0" indent="0">
              <a:buNone/>
            </a:pPr>
            <a:endParaRPr lang="en-US" sz="1900" b="1" dirty="0"/>
          </a:p>
          <a:p>
            <a:pPr marL="0" indent="0">
              <a:buNone/>
            </a:pPr>
            <a:endParaRPr lang="en-GB" sz="56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67D0BD-76D7-DE7E-71F8-7989F6605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1" r="4989" b="10369"/>
          <a:stretch>
            <a:fillRect/>
          </a:stretch>
        </p:blipFill>
        <p:spPr>
          <a:xfrm>
            <a:off x="335894" y="2366785"/>
            <a:ext cx="1318990" cy="13422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BCACC6-085B-2092-818F-8A32E09DD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381" y="4123431"/>
            <a:ext cx="1710205" cy="17102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1AA25A-3880-A6C1-21DB-0911E4AEA3C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7710" b="15630"/>
          <a:stretch>
            <a:fillRect/>
          </a:stretch>
        </p:blipFill>
        <p:spPr>
          <a:xfrm>
            <a:off x="303461" y="949460"/>
            <a:ext cx="1112724" cy="10972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B5355F-516F-F110-AC18-FA97238B10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396" y="5845976"/>
            <a:ext cx="2877561" cy="10120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978C3A-C84D-0833-490D-A97D766507FA}"/>
              </a:ext>
            </a:extLst>
          </p:cNvPr>
          <p:cNvSpPr txBox="1"/>
          <p:nvPr/>
        </p:nvSpPr>
        <p:spPr>
          <a:xfrm>
            <a:off x="5981731" y="1358856"/>
            <a:ext cx="294088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not on a  DWP funded                      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i.e.,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Reestart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Economically inactive or at risk of losing their job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belong to one of the target group listed on the next page, and experiencing significant barriers to employment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6331B68-4A08-8994-535F-3B39BBEB9F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5118" y="2634074"/>
            <a:ext cx="1336252" cy="8892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721678-3FFE-D17B-A658-04D9450C6B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6315" y="1168943"/>
            <a:ext cx="1349292" cy="10500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43F682-76C0-197C-815E-332E1ABA0B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9126" y="4123431"/>
            <a:ext cx="1342244" cy="134224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89B4774-03FC-6EAC-B77B-1617564EA68D}"/>
              </a:ext>
            </a:extLst>
          </p:cNvPr>
          <p:cNvSpPr txBox="1"/>
          <p:nvPr/>
        </p:nvSpPr>
        <p:spPr>
          <a:xfrm>
            <a:off x="2013666" y="1567145"/>
            <a:ext cx="20417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 and over</a:t>
            </a:r>
          </a:p>
          <a:p>
            <a:endParaRPr lang="en-GB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 condition</a:t>
            </a:r>
          </a:p>
          <a:p>
            <a:endParaRPr lang="en-GB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Or, Disability</a:t>
            </a:r>
          </a:p>
        </p:txBody>
      </p:sp>
    </p:spTree>
    <p:extLst>
      <p:ext uri="{BB962C8B-B14F-4D97-AF65-F5344CB8AC3E}">
        <p14:creationId xmlns:p14="http://schemas.microsoft.com/office/powerpoint/2010/main" val="1770706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B2878-0A0A-BF03-A15E-DB96F6E96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46" y="158533"/>
            <a:ext cx="8546248" cy="1113470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00A7A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can Connect to Work help?</a:t>
            </a:r>
            <a:br>
              <a:rPr lang="en-US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C4156-B159-474B-142A-4223918A0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18" y="3116171"/>
            <a:ext cx="1014604" cy="10146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819FF7-5729-4594-E30F-528FF119F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81" y="4416967"/>
            <a:ext cx="1188277" cy="1188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1B0C9-B8AB-D309-BC4A-CD5A33339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27" y="889231"/>
            <a:ext cx="920122" cy="9371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D0FB3E-83D1-46E1-5866-F23813E2147F}"/>
              </a:ext>
            </a:extLst>
          </p:cNvPr>
          <p:cNvSpPr txBox="1"/>
          <p:nvPr/>
        </p:nvSpPr>
        <p:spPr>
          <a:xfrm>
            <a:off x="1969862" y="1327759"/>
            <a:ext cx="23326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Health condition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Disability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Carers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Refugees  </a:t>
            </a:r>
          </a:p>
          <a:p>
            <a:endParaRPr lang="en-GB" dirty="0"/>
          </a:p>
          <a:p>
            <a:r>
              <a:rPr lang="en-GB" dirty="0"/>
              <a:t>People seeking asylum with the Right to work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358F0-C5C0-1E95-D956-3DD780350FF8}"/>
              </a:ext>
            </a:extLst>
          </p:cNvPr>
          <p:cNvSpPr txBox="1"/>
          <p:nvPr/>
        </p:nvSpPr>
        <p:spPr>
          <a:xfrm>
            <a:off x="5665303" y="1306798"/>
            <a:ext cx="301767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Young people known to the Youth Justice system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US" dirty="0"/>
              <a:t>Additional groups that may be supported through specialist delivery packages include; </a:t>
            </a:r>
          </a:p>
          <a:p>
            <a:endParaRPr lang="en-US" dirty="0"/>
          </a:p>
          <a:p>
            <a:r>
              <a:rPr lang="en-US" dirty="0"/>
              <a:t>homeless, ex offenders and ex armed forces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CB591B-2C0B-CE81-5563-B8F9CDF9C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340" y="2002701"/>
            <a:ext cx="937161" cy="9371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F5DEFA-8660-765B-538B-23D0C7DD3D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9293" y="1236844"/>
            <a:ext cx="1478917" cy="11134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D6616F-6AE3-916F-7CD5-2BA37093D7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0281" y="3063610"/>
            <a:ext cx="1054035" cy="10540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C9490A-3084-A530-B1E9-2BB40632A9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0795" y="4117645"/>
            <a:ext cx="1377708" cy="13777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9CCB8A-109E-CEB1-54B3-A455CDAE29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707" y="5909253"/>
            <a:ext cx="2877561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44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29028E5-E77D-124F-636E-CCF032372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5126"/>
            <a:ext cx="3098349" cy="939799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Individual Placement Support (IPS)</a:t>
            </a:r>
          </a:p>
        </p:txBody>
      </p:sp>
      <p:pic>
        <p:nvPicPr>
          <p:cNvPr id="6" name="Content Placeholder 14">
            <a:extLst>
              <a:ext uri="{FF2B5EF4-FFF2-40B4-BE49-F238E27FC236}">
                <a16:creationId xmlns:a16="http://schemas.microsoft.com/office/drawing/2014/main" id="{277B932D-E2AE-374A-DAE2-443F49B42B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2219" r="12810" b="3"/>
          <a:stretch>
            <a:fillRect/>
          </a:stretch>
        </p:blipFill>
        <p:spPr>
          <a:xfrm>
            <a:off x="385745" y="1660984"/>
            <a:ext cx="3888000" cy="3889375"/>
          </a:xfrm>
          <a:prstGeom prst="rect">
            <a:avLst/>
          </a:prstGeom>
          <a:noFill/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92E25E-B175-B52F-F009-1835113947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14527" b="-4"/>
          <a:stretch>
            <a:fillRect/>
          </a:stretch>
        </p:blipFill>
        <p:spPr>
          <a:xfrm>
            <a:off x="4716253" y="1484312"/>
            <a:ext cx="4241220" cy="424272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910C36-64B4-75A7-DF1F-E03A43D6F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49" y="5845976"/>
            <a:ext cx="2877561" cy="101202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A88159F-7147-9072-FF84-A9BE6A54F105}"/>
              </a:ext>
            </a:extLst>
          </p:cNvPr>
          <p:cNvSpPr txBox="1">
            <a:spLocks/>
          </p:cNvSpPr>
          <p:nvPr/>
        </p:nvSpPr>
        <p:spPr>
          <a:xfrm>
            <a:off x="4859317" y="373636"/>
            <a:ext cx="2751840" cy="939799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Supported employment Quality framework (SEQF)</a:t>
            </a:r>
          </a:p>
        </p:txBody>
      </p:sp>
    </p:spTree>
    <p:extLst>
      <p:ext uri="{BB962C8B-B14F-4D97-AF65-F5344CB8AC3E}">
        <p14:creationId xmlns:p14="http://schemas.microsoft.com/office/powerpoint/2010/main" val="4038485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itle 1">
            <a:extLst>
              <a:ext uri="{FF2B5EF4-FFF2-40B4-BE49-F238E27FC236}">
                <a16:creationId xmlns:a16="http://schemas.microsoft.com/office/drawing/2014/main" id="{4A933553-23FE-0B74-751B-D5E08F1E8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6"/>
            <a:ext cx="8064000" cy="939799"/>
          </a:xfrm>
        </p:spPr>
        <p:txBody>
          <a:bodyPr anchor="t"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Client Journey 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E06A057-620B-7651-F1D6-5F2B485F7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3227"/>
          <a:stretch>
            <a:fillRect/>
          </a:stretch>
        </p:blipFill>
        <p:spPr bwMode="auto">
          <a:xfrm>
            <a:off x="430021" y="1239479"/>
            <a:ext cx="3888000" cy="437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The Importance of Representation in the Workspace – The Wildezine">
            <a:extLst>
              <a:ext uri="{FF2B5EF4-FFF2-40B4-BE49-F238E27FC236}">
                <a16:creationId xmlns:a16="http://schemas.microsoft.com/office/drawing/2014/main" id="{108754DB-11E7-9C55-6FFD-93CF16FEFF8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0" r="27396" b="1"/>
          <a:stretch>
            <a:fillRect/>
          </a:stretch>
        </p:blipFill>
        <p:spPr bwMode="auto">
          <a:xfrm>
            <a:off x="4716000" y="484424"/>
            <a:ext cx="3888000" cy="38893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449F38-A3B3-03D0-E12F-96FA3E020824}"/>
              </a:ext>
            </a:extLst>
          </p:cNvPr>
          <p:cNvSpPr txBox="1"/>
          <p:nvPr/>
        </p:nvSpPr>
        <p:spPr>
          <a:xfrm>
            <a:off x="4572000" y="4978440"/>
            <a:ext cx="4263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 to work is  driven by client choice and preference. </a:t>
            </a:r>
          </a:p>
        </p:txBody>
      </p:sp>
    </p:spTree>
    <p:extLst>
      <p:ext uri="{BB962C8B-B14F-4D97-AF65-F5344CB8AC3E}">
        <p14:creationId xmlns:p14="http://schemas.microsoft.com/office/powerpoint/2010/main" val="3554953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A7195-7006-DBA1-A742-C41F0FBA3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 News Story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6340D-6939-99EF-926F-47FA391B56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1F9E3C-E70F-860F-83A5-87B824EE3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76" y="1588195"/>
            <a:ext cx="8656847" cy="42535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D1D6FD-063D-9F65-60B5-B31D0E269CBE}"/>
              </a:ext>
            </a:extLst>
          </p:cNvPr>
          <p:cNvSpPr/>
          <p:nvPr/>
        </p:nvSpPr>
        <p:spPr>
          <a:xfrm>
            <a:off x="714375" y="1762125"/>
            <a:ext cx="828675" cy="2095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181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3C2CA-8A65-94DE-9C44-89BB4DC5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 Tips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32503AF-7853-F42B-ABC8-C18A3B18B6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136295"/>
              </p:ext>
            </p:extLst>
          </p:nvPr>
        </p:nvGraphicFramePr>
        <p:xfrm>
          <a:off x="402340" y="913702"/>
          <a:ext cx="7754108" cy="2969895"/>
        </p:xfrm>
        <a:graphic>
          <a:graphicData uri="http://schemas.openxmlformats.org/drawingml/2006/table">
            <a:tbl>
              <a:tblPr/>
              <a:tblGrid>
                <a:gridCol w="7754108">
                  <a:extLst>
                    <a:ext uri="{9D8B030D-6E8A-4147-A177-3AD203B41FA5}">
                      <a16:colId xmlns:a16="http://schemas.microsoft.com/office/drawing/2014/main" val="7456761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endParaRPr lang="en-GB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n-GB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✔️ Personalised coaching</a:t>
                      </a:r>
                      <a:r>
                        <a:rPr lang="en-GB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(Jobcentre Plus, community organisations)</a:t>
                      </a:r>
                    </a:p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br>
                        <a:rPr lang="en-GB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✔️ Confidence‑building support</a:t>
                      </a:r>
                      <a:r>
                        <a:rPr lang="en-GB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(Wise Age, Centre for Ageing Better)</a:t>
                      </a:r>
                    </a:p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br>
                        <a:rPr lang="en-GB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✔️ Free skills training</a:t>
                      </a:r>
                      <a:r>
                        <a:rPr lang="en-GB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(Bootcamps, apprenticeships, SWAPs)</a:t>
                      </a:r>
                    </a:p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br>
                        <a:rPr lang="en-GB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✔️ Financial support for job‑seeking costs</a:t>
                      </a:r>
                      <a:r>
                        <a:rPr lang="en-GB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(Flexible Support Fund)</a:t>
                      </a:r>
                    </a:p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br>
                        <a:rPr lang="en-GB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✔️ Flexible work options</a:t>
                      </a:r>
                    </a:p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endParaRPr lang="en-GB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n-GB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✔️Trusted employment websites targeted to 50+ workers </a:t>
                      </a:r>
                      <a:r>
                        <a:rPr lang="en-GB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(e.g. Restless)</a:t>
                      </a:r>
                    </a:p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endParaRPr lang="en-GB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n-GB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✔️Access to work </a:t>
                      </a:r>
                      <a:r>
                        <a:rPr lang="en-GB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(Support with disability and adjustments)</a:t>
                      </a:r>
                    </a:p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endParaRPr lang="en-GB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45277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CE07375-4143-23C6-EE2C-1E99CA52E66D}"/>
              </a:ext>
            </a:extLst>
          </p:cNvPr>
          <p:cNvSpPr txBox="1"/>
          <p:nvPr/>
        </p:nvSpPr>
        <p:spPr>
          <a:xfrm>
            <a:off x="402340" y="4187970"/>
            <a:ext cx="73512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Remove age clues: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date of birth, no old education dates.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 CV: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 on recent skills and achievements.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 adaptability: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Highlight recent training or digital skills.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Network: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LinkedIn and past contacts.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positive: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Emphasise experience, reliability, and value.</a:t>
            </a:r>
          </a:p>
        </p:txBody>
      </p:sp>
    </p:spTree>
    <p:extLst>
      <p:ext uri="{BB962C8B-B14F-4D97-AF65-F5344CB8AC3E}">
        <p14:creationId xmlns:p14="http://schemas.microsoft.com/office/powerpoint/2010/main" val="1028095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AC29-9432-E78F-F5D1-D8F178AD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43" y="344981"/>
            <a:ext cx="8064000" cy="939799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Referral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42E1C-71A1-8E70-C12F-8B17534A2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2080" y="1370196"/>
            <a:ext cx="2794117" cy="3889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referral can be made from Central London Forward website to any of the twelve-borough including Islington Council: 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Connect to Work - Support Request - Central London Forward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referral can be submitted through the Islington Council website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Islington Council CTW Referral Form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812EE-C6D8-9622-C7E9-624AF1735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5672" y="1524835"/>
            <a:ext cx="3138220" cy="1978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/>
              <a:t>Connect to Work team in Islington </a:t>
            </a:r>
          </a:p>
          <a:p>
            <a:pPr marL="0" indent="0">
              <a:buNone/>
            </a:pPr>
            <a:r>
              <a:rPr lang="en-GB" sz="1600" dirty="0">
                <a:hlinkClick r:id="rId4"/>
              </a:rPr>
              <a:t>connecttowork@islington.gov.uk</a:t>
            </a:r>
            <a:r>
              <a:rPr lang="en-GB" sz="16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9127B4-584B-9EC5-A67D-F264A881F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462" y="1224340"/>
            <a:ext cx="1047365" cy="9226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D9921A-E5EB-3475-169A-5B20ED3051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999" y="1343400"/>
            <a:ext cx="1294398" cy="1294398"/>
          </a:xfrm>
          <a:prstGeom prst="rect">
            <a:avLst/>
          </a:prstGeom>
        </p:spPr>
      </p:pic>
      <p:pic>
        <p:nvPicPr>
          <p:cNvPr id="1026" name="Picture 2" descr="Islington Council logo - Cast in Stone">
            <a:extLst>
              <a:ext uri="{FF2B5EF4-FFF2-40B4-BE49-F238E27FC236}">
                <a16:creationId xmlns:a16="http://schemas.microsoft.com/office/drawing/2014/main" id="{2650DE1A-04E3-7A3D-190E-5231AC403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81" y="3783738"/>
            <a:ext cx="1475833" cy="147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8E0BA4-91CC-9734-BC08-151D86B035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026" y="5845976"/>
            <a:ext cx="2877561" cy="10120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6BBFF9-90D6-200E-540C-C86BF952512E}"/>
              </a:ext>
            </a:extLst>
          </p:cNvPr>
          <p:cNvSpPr txBox="1"/>
          <p:nvPr/>
        </p:nvSpPr>
        <p:spPr>
          <a:xfrm>
            <a:off x="5313144" y="4710982"/>
            <a:ext cx="3889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Philip.Henderson@Islington.gov.uk</a:t>
            </a:r>
          </a:p>
        </p:txBody>
      </p:sp>
    </p:spTree>
    <p:extLst>
      <p:ext uri="{BB962C8B-B14F-4D97-AF65-F5344CB8AC3E}">
        <p14:creationId xmlns:p14="http://schemas.microsoft.com/office/powerpoint/2010/main" val="229159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D557E-FC36-C0AE-AF35-88363874D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6"/>
            <a:ext cx="8064000" cy="939799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Warm 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A08621-A647-F3BA-2C3E-002CA1A2EFFC}"/>
              </a:ext>
            </a:extLst>
          </p:cNvPr>
          <p:cNvSpPr txBox="1"/>
          <p:nvPr/>
        </p:nvSpPr>
        <p:spPr>
          <a:xfrm>
            <a:off x="539747" y="1745383"/>
            <a:ext cx="3888000" cy="38893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was your first job?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was your hourly pay rate in that role?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did you find or secure that job?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it your dream job?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7AA1C1-838E-4E84-227B-7E1056F410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55" r="1" b="29672"/>
          <a:stretch>
            <a:fillRect/>
          </a:stretch>
        </p:blipFill>
        <p:spPr>
          <a:xfrm>
            <a:off x="4716253" y="1655999"/>
            <a:ext cx="3888000" cy="4068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1283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CFA2C-4C03-A144-2476-D33818594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7"/>
            <a:ext cx="8064000" cy="1113470"/>
          </a:xfrm>
        </p:spPr>
        <p:txBody>
          <a:bodyPr vert="horz" lIns="0" tIns="0" rIns="0" bIns="0" rtlCol="0" anchor="t" anchorCtr="0">
            <a:normAutofit fontScale="90000"/>
          </a:bodyPr>
          <a:lstStyle/>
          <a:p>
            <a:r>
              <a:rPr lang="en-GB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Let’s talk about employment for people aged 50+</a:t>
            </a:r>
            <a:br>
              <a:rPr lang="en-GB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Today, our conversation will explore…</a:t>
            </a: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C4900C3A-CD88-3DAF-F666-BC2C3016F8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8221399"/>
              </p:ext>
            </p:extLst>
          </p:nvPr>
        </p:nvGraphicFramePr>
        <p:xfrm>
          <a:off x="539999" y="1651385"/>
          <a:ext cx="8063999" cy="3785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5078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3 Types of Graphs and Charts (Plus When To Use Them) | Indeed.com">
            <a:extLst>
              <a:ext uri="{FF2B5EF4-FFF2-40B4-BE49-F238E27FC236}">
                <a16:creationId xmlns:a16="http://schemas.microsoft.com/office/drawing/2014/main" id="{7C06267A-8AE5-F5A3-8C1F-31A9AD955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19175"/>
            <a:ext cx="76200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0CFE28-C0C4-0938-2A9C-5B8B87DFF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7"/>
            <a:ext cx="8064000" cy="1113470"/>
          </a:xfrm>
        </p:spPr>
        <p:txBody>
          <a:bodyPr anchor="t">
            <a:normAutofit/>
          </a:bodyPr>
          <a:lstStyle/>
          <a:p>
            <a:r>
              <a:rPr lang="en-GB" b="1"/>
              <a:t>Overall Employment Rate</a:t>
            </a:r>
            <a:br>
              <a:rPr lang="en-GB" b="1"/>
            </a:b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FD3B1B4-1272-F485-BF04-AD40C303C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36327"/>
            <a:ext cx="8063999" cy="37853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200" b="1" dirty="0"/>
          </a:p>
          <a:p>
            <a:r>
              <a:rPr lang="en-GB" sz="2200" dirty="0"/>
              <a:t>Around </a:t>
            </a:r>
            <a:r>
              <a:rPr lang="en-GB" sz="2200" b="1" dirty="0"/>
              <a:t>71–72</a:t>
            </a:r>
            <a:r>
              <a:rPr lang="en-GB" sz="2200" dirty="0"/>
              <a:t>% of people aged 50+ are in employment </a:t>
            </a:r>
          </a:p>
          <a:p>
            <a:endParaRPr lang="en-GB" sz="2200" dirty="0"/>
          </a:p>
          <a:p>
            <a:r>
              <a:rPr lang="en-GB" sz="2200" dirty="0"/>
              <a:t>This is </a:t>
            </a:r>
            <a:r>
              <a:rPr lang="en-GB" sz="2200" b="1" dirty="0"/>
              <a:t>lower </a:t>
            </a:r>
            <a:r>
              <a:rPr lang="en-GB" sz="2200" dirty="0"/>
              <a:t>than 35–49 </a:t>
            </a:r>
            <a:r>
              <a:rPr lang="en-GB" sz="2200" b="1" dirty="0"/>
              <a:t>(~85%)</a:t>
            </a:r>
            <a:r>
              <a:rPr lang="en-GB" sz="2200" dirty="0"/>
              <a:t> </a:t>
            </a:r>
          </a:p>
          <a:p>
            <a:endParaRPr lang="en-GB" sz="2200" dirty="0"/>
          </a:p>
          <a:p>
            <a:r>
              <a:rPr lang="en-GB" sz="2200" dirty="0"/>
              <a:t>The gap is </a:t>
            </a:r>
            <a:r>
              <a:rPr lang="en-GB" sz="2200" b="1" dirty="0"/>
              <a:t>13% points</a:t>
            </a:r>
          </a:p>
          <a:p>
            <a:pPr marL="0" indent="0">
              <a:buNone/>
            </a:pPr>
            <a:endParaRPr lang="en-GB" sz="2200" b="1" dirty="0"/>
          </a:p>
          <a:p>
            <a:r>
              <a:rPr lang="en-GB" sz="2200" dirty="0"/>
              <a:t>There is a clear “employment age gap” despite many over 50s wanting to work.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399172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F0501-8819-6340-249B-74B594C39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6"/>
            <a:ext cx="8064000" cy="939799"/>
          </a:xfrm>
        </p:spPr>
        <p:txBody>
          <a:bodyPr anchor="t">
            <a:normAutofit/>
          </a:bodyPr>
          <a:lstStyle/>
          <a:p>
            <a:r>
              <a:rPr lang="en-GB" b="1"/>
              <a:t>Economic Inactivity</a:t>
            </a:r>
            <a:br>
              <a:rPr lang="en-GB" b="1"/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D08C8-9E8F-41DA-FC41-6F23CFD7E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49" y="1655999"/>
            <a:ext cx="3888000" cy="3889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500" b="1" dirty="0"/>
          </a:p>
          <a:p>
            <a:r>
              <a:rPr lang="en-GB" sz="1500" dirty="0"/>
              <a:t>Around </a:t>
            </a:r>
            <a:r>
              <a:rPr lang="en-GB" sz="1500" b="1" dirty="0"/>
              <a:t>25–30% </a:t>
            </a:r>
            <a:r>
              <a:rPr lang="en-GB" sz="1500" dirty="0"/>
              <a:t>of people aged 50–64 </a:t>
            </a:r>
            <a:r>
              <a:rPr lang="en-GB" sz="1500" b="1" dirty="0"/>
              <a:t>are inactive</a:t>
            </a:r>
            <a:r>
              <a:rPr lang="en-GB" sz="1500" dirty="0"/>
              <a:t> </a:t>
            </a:r>
          </a:p>
          <a:p>
            <a:endParaRPr lang="en-GB" sz="1500" dirty="0"/>
          </a:p>
          <a:p>
            <a:r>
              <a:rPr lang="en-GB" sz="1500" dirty="0"/>
              <a:t>Women aged 50–64 have higher inactivity (</a:t>
            </a:r>
            <a:r>
              <a:rPr lang="en-GB" sz="1500" b="1" dirty="0"/>
              <a:t>~30% vs ~22% for men</a:t>
            </a:r>
            <a:r>
              <a:rPr lang="en-GB" sz="1500" dirty="0"/>
              <a:t>) </a:t>
            </a:r>
          </a:p>
          <a:p>
            <a:endParaRPr lang="en-GB" sz="1500" dirty="0"/>
          </a:p>
          <a:p>
            <a:r>
              <a:rPr lang="en-GB" sz="1500" dirty="0"/>
              <a:t>Since the pandemic, inactivity has increased</a:t>
            </a:r>
          </a:p>
          <a:p>
            <a:endParaRPr lang="en-GB" sz="1500" dirty="0"/>
          </a:p>
          <a:p>
            <a:r>
              <a:rPr lang="en-GB" sz="1500" dirty="0"/>
              <a:t>A significant proportion of over 50s are not working and not actively job seeking</a:t>
            </a:r>
          </a:p>
          <a:p>
            <a:endParaRPr lang="en-GB" sz="15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B950FA-77B6-6339-5EF4-C6601D658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023" y="2087736"/>
            <a:ext cx="3376465" cy="295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7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89530-27B8-2636-7819-7061ACC12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6"/>
            <a:ext cx="8064000" cy="939799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Employment Declines with Age</a:t>
            </a:r>
            <a:b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F142E5-3597-C83B-E1E9-F2447316F2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52"/>
          <a:stretch>
            <a:fillRect/>
          </a:stretch>
        </p:blipFill>
        <p:spPr>
          <a:xfrm>
            <a:off x="539749" y="1655999"/>
            <a:ext cx="3888000" cy="388937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244E5F-4A79-0FBB-0597-18D335C2D0E3}"/>
              </a:ext>
            </a:extLst>
          </p:cNvPr>
          <p:cNvSpPr txBox="1"/>
          <p:nvPr/>
        </p:nvSpPr>
        <p:spPr>
          <a:xfrm>
            <a:off x="4716253" y="1655999"/>
            <a:ext cx="3888000" cy="3889375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US" sz="1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Employment rates drop sharply with age: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Around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87% (men) / 79% (women) at age 50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Around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68% / 59% by age 60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Around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20% / 15% by late 60s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is a steep drop-off as people approach retirement age, highlighting the importance of retention and re-engagement.</a:t>
            </a:r>
          </a:p>
        </p:txBody>
      </p:sp>
    </p:spTree>
    <p:extLst>
      <p:ext uri="{BB962C8B-B14F-4D97-AF65-F5344CB8AC3E}">
        <p14:creationId xmlns:p14="http://schemas.microsoft.com/office/powerpoint/2010/main" val="3422971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A37A6-6DD2-61F5-94A1-E5355ADF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6"/>
            <a:ext cx="8064000" cy="939799"/>
          </a:xfrm>
        </p:spPr>
        <p:txBody>
          <a:bodyPr anchor="t">
            <a:normAutofit/>
          </a:bodyPr>
          <a:lstStyle/>
          <a:p>
            <a:r>
              <a:rPr lang="en-GB" b="1"/>
              <a:t>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103F8-5E9D-DF98-7956-D77A8EAF5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47" y="1304925"/>
            <a:ext cx="3888000" cy="3889375"/>
          </a:xfrm>
        </p:spPr>
        <p:txBody>
          <a:bodyPr>
            <a:normAutofit/>
          </a:bodyPr>
          <a:lstStyle/>
          <a:p>
            <a:endParaRPr lang="en-GB" sz="1900" dirty="0"/>
          </a:p>
          <a:p>
            <a:r>
              <a:rPr lang="en-GB" sz="1900" dirty="0"/>
              <a:t>Over 50s make up a </a:t>
            </a:r>
            <a:r>
              <a:rPr lang="en-GB" sz="1900" b="1" dirty="0"/>
              <a:t>significant and growing part </a:t>
            </a:r>
            <a:r>
              <a:rPr lang="en-GB" sz="1900" dirty="0"/>
              <a:t>of the workforce</a:t>
            </a:r>
          </a:p>
          <a:p>
            <a:endParaRPr lang="en-GB" sz="1900" dirty="0"/>
          </a:p>
          <a:p>
            <a:r>
              <a:rPr lang="en-GB" sz="1900" dirty="0"/>
              <a:t>In some sectors, they represent </a:t>
            </a:r>
            <a:r>
              <a:rPr lang="en-GB" sz="1900" b="1" dirty="0"/>
              <a:t>around 30%+ of workers</a:t>
            </a:r>
            <a:r>
              <a:rPr lang="en-GB" sz="1900" dirty="0"/>
              <a:t> </a:t>
            </a:r>
          </a:p>
          <a:p>
            <a:endParaRPr lang="en-GB" sz="1900" dirty="0"/>
          </a:p>
          <a:p>
            <a:r>
              <a:rPr lang="en-GB" sz="1900" dirty="0"/>
              <a:t>The workforce is ageing. Supporting workers aged 50+ is now an economic priority, not just a social issue.</a:t>
            </a:r>
          </a:p>
          <a:p>
            <a:endParaRPr lang="en-GB" sz="1900" dirty="0"/>
          </a:p>
        </p:txBody>
      </p:sp>
      <p:pic>
        <p:nvPicPr>
          <p:cNvPr id="8" name="Picture 4" descr="The Importance of Representation in the Workspace – The Wildezine">
            <a:extLst>
              <a:ext uri="{FF2B5EF4-FFF2-40B4-BE49-F238E27FC236}">
                <a16:creationId xmlns:a16="http://schemas.microsoft.com/office/drawing/2014/main" id="{077E2AD1-0BB7-4B43-0869-D57461221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0" r="27396" b="1"/>
          <a:stretch>
            <a:fillRect/>
          </a:stretch>
        </p:blipFill>
        <p:spPr bwMode="auto">
          <a:xfrm>
            <a:off x="4716255" y="1656032"/>
            <a:ext cx="3888000" cy="388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149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4709F-30ED-94D8-B251-F80BFD00F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 65s Still Working</a:t>
            </a:r>
            <a:b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938AE-FAB6-7521-0521-16055B358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9" y="1175897"/>
            <a:ext cx="8063999" cy="3785346"/>
          </a:xfrm>
        </p:spPr>
        <p:txBody>
          <a:bodyPr/>
          <a:lstStyle/>
          <a:p>
            <a:pPr marL="0" indent="0">
              <a:buNone/>
            </a:pP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Around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1.4 million people aged 65+ are in employment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Many work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part-time or flexibly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does not stop at retirement age. Flexible, part-time roles are key.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93B5A4-2B21-B49F-3554-57A3E3E60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697" y="4193133"/>
            <a:ext cx="2177055" cy="148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56095"/>
      </p:ext>
    </p:extLst>
  </p:cSld>
  <p:clrMapOvr>
    <a:masterClrMapping/>
  </p:clrMapOvr>
</p:sld>
</file>

<file path=ppt/theme/theme1.xml><?xml version="1.0" encoding="utf-8"?>
<a:theme xmlns:a="http://schemas.openxmlformats.org/drawingml/2006/main" name="Islington Council">
  <a:themeElements>
    <a:clrScheme name="IS20202 0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88647"/>
      </a:accent1>
      <a:accent2>
        <a:srgbClr val="CC4B00"/>
      </a:accent2>
      <a:accent3>
        <a:srgbClr val="767676"/>
      </a:accent3>
      <a:accent4>
        <a:srgbClr val="8960C3"/>
      </a:accent4>
      <a:accent5>
        <a:srgbClr val="008299"/>
      </a:accent5>
      <a:accent6>
        <a:srgbClr val="E01F59"/>
      </a:accent6>
      <a:hlink>
        <a:srgbClr val="047CB3"/>
      </a:hlink>
      <a:folHlink>
        <a:srgbClr val="8960C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lington_Square_2022" id="{2A864BE2-E6D5-E745-B016-FBDD6F662124}" vid="{46E18EAC-F590-6F4A-B4C0-9DC415AA31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E6E080BC9A7B4C885394D6216ABC83" ma:contentTypeVersion="11" ma:contentTypeDescription="Create a new document." ma:contentTypeScope="" ma:versionID="330f915d8b9cd757971f7128e62e78f2">
  <xsd:schema xmlns:xsd="http://www.w3.org/2001/XMLSchema" xmlns:xs="http://www.w3.org/2001/XMLSchema" xmlns:p="http://schemas.microsoft.com/office/2006/metadata/properties" xmlns:ns2="3efb16ce-46f3-44c5-ab94-8ce234715e11" xmlns:ns3="e22cbdf8-f7c3-4ffd-8da8-ac3efef947b2" targetNamespace="http://schemas.microsoft.com/office/2006/metadata/properties" ma:root="true" ma:fieldsID="711b11d2602f0c34a4edeef096401d6a" ns2:_="" ns3:_="">
    <xsd:import namespace="3efb16ce-46f3-44c5-ab94-8ce234715e11"/>
    <xsd:import namespace="e22cbdf8-f7c3-4ffd-8da8-ac3efef947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fb16ce-46f3-44c5-ab94-8ce234715e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5ce72b2-2fa2-4114-b357-87efa3ebfe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cbdf8-f7c3-4ffd-8da8-ac3efef947b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ced667f-94e5-4ed9-a786-e17791e9b3ef}" ma:internalName="TaxCatchAll" ma:showField="CatchAllData" ma:web="e22cbdf8-f7c3-4ffd-8da8-ac3efef947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2cbdf8-f7c3-4ffd-8da8-ac3efef947b2" xsi:nil="true"/>
    <lcf76f155ced4ddcb4097134ff3c332f xmlns="3efb16ce-46f3-44c5-ab94-8ce234715e1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CA99C7-252F-4CD9-B1EE-FC123520F5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C4F2DF-7EA3-45CA-9ED2-DE4D809457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fb16ce-46f3-44c5-ab94-8ce234715e11"/>
    <ds:schemaRef ds:uri="e22cbdf8-f7c3-4ffd-8da8-ac3efef947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AF60D3-686B-4F53-84EA-2175F82DC0B1}">
  <ds:schemaRefs>
    <ds:schemaRef ds:uri="http://purl.org/dc/dcmitype/"/>
    <ds:schemaRef ds:uri="http://purl.org/dc/terms/"/>
    <ds:schemaRef ds:uri="3efb16ce-46f3-44c5-ab94-8ce234715e11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e22cbdf8-f7c3-4ffd-8da8-ac3efef947b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6397</TotalTime>
  <Words>1207</Words>
  <Application>Microsoft Office PowerPoint</Application>
  <PresentationFormat>On-screen Show (4:3)</PresentationFormat>
  <Paragraphs>257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Islington Council</vt:lpstr>
      <vt:lpstr>Connect to Work </vt:lpstr>
      <vt:lpstr>PowerPoint Presentation</vt:lpstr>
      <vt:lpstr>Warm Up</vt:lpstr>
      <vt:lpstr>Let’s talk about employment for people aged 50+   Today, our conversation will explore…</vt:lpstr>
      <vt:lpstr>Overall Employment Rate </vt:lpstr>
      <vt:lpstr>Economic Inactivity </vt:lpstr>
      <vt:lpstr>Employment Declines with Age </vt:lpstr>
      <vt:lpstr>Representation</vt:lpstr>
      <vt:lpstr>Over 65s Still Working </vt:lpstr>
      <vt:lpstr>Impact of COVID </vt:lpstr>
      <vt:lpstr>Self-Employment and Flexible Work </vt:lpstr>
      <vt:lpstr>Summary </vt:lpstr>
      <vt:lpstr>How has the workplace changed in the last 30-35 years?</vt:lpstr>
      <vt:lpstr>How are people aged 50+ are represented in the workplace? </vt:lpstr>
      <vt:lpstr>What barriers do people aged 50+ face with employment? </vt:lpstr>
      <vt:lpstr>Why employers should hire people aged 50+   </vt:lpstr>
      <vt:lpstr>What is Connect to Work (CTW) ?  </vt:lpstr>
      <vt:lpstr> How the C2W Supports Residents   CTW uses the proven Supported Employment model: “place, train and maintain.”    </vt:lpstr>
      <vt:lpstr>Key Features of Support</vt:lpstr>
      <vt:lpstr>Eligibility Criteria for Connect to Work  programme</vt:lpstr>
      <vt:lpstr>Who can Connect to Work help? </vt:lpstr>
      <vt:lpstr>Individual Placement Support (IPS)</vt:lpstr>
      <vt:lpstr>Client Journey </vt:lpstr>
      <vt:lpstr>Good News Story </vt:lpstr>
      <vt:lpstr>Top Tips </vt:lpstr>
      <vt:lpstr>Referral Pathway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Square presentation template</dc:title>
  <dc:creator>David Garoghan</dc:creator>
  <cp:lastModifiedBy>Katie Skea</cp:lastModifiedBy>
  <cp:revision>334</cp:revision>
  <dcterms:created xsi:type="dcterms:W3CDTF">2022-01-18T16:22:08Z</dcterms:created>
  <dcterms:modified xsi:type="dcterms:W3CDTF">2026-03-19T13:24:18Z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0x0101000AE6E080BC9A7B4C885394D6216ABC83</vt:lpwstr>
  </property>
  <property fmtid="{D5CDD505-2E9C-101B-9397-08002B2CF9AE}" pid="3" name="RecordsSeries">
    <vt:lpwstr/>
  </property>
  <property fmtid="{D5CDD505-2E9C-101B-9397-08002B2CF9AE}" pid="4" name="Involved Teams">
    <vt:lpwstr>1528;#Communication and Change Publishing Team|058b8a09-0bcd-451e-8d47-afc69d8be651</vt:lpwstr>
  </property>
  <property fmtid="{D5CDD505-2E9C-101B-9397-08002B2CF9AE}" pid="5" name="Involved TeamsTaxHTField0">
    <vt:lpwstr>Communication and Change Publishing Team|058b8a09-0bcd-451e-8d47-afc69d8be651</vt:lpwstr>
  </property>
  <property fmtid="{D5CDD505-2E9C-101B-9397-08002B2CF9AE}" pid="6" name="c96fb2fb72de4de78ba8fe87aa837b5e">
    <vt:lpwstr>Communications|39e3c23f-dc56-4aba-86a2-372111e6b9b8</vt:lpwstr>
  </property>
  <property fmtid="{D5CDD505-2E9C-101B-9397-08002B2CF9AE}" pid="7" name="FunctionalArea">
    <vt:lpwstr>5;#Communications|39e3c23f-dc56-4aba-86a2-372111e6b9b8</vt:lpwstr>
  </property>
  <property fmtid="{D5CDD505-2E9C-101B-9397-08002B2CF9AE}" pid="8" name="d9988a70b12c4af6a05dcb8874945a04">
    <vt:lpwstr/>
  </property>
  <property fmtid="{D5CDD505-2E9C-101B-9397-08002B2CF9AE}" pid="9" name="SeriesTag">
    <vt:lpwstr/>
  </property>
  <property fmtid="{D5CDD505-2E9C-101B-9397-08002B2CF9AE}" pid="10" name="SubjectTags">
    <vt:lpwstr/>
  </property>
  <property fmtid="{D5CDD505-2E9C-101B-9397-08002B2CF9AE}" pid="11" name="ProtectiveZone">
    <vt:lpwstr>Protected</vt:lpwstr>
  </property>
  <property fmtid="{D5CDD505-2E9C-101B-9397-08002B2CF9AE}" pid="12" name="k2f552cf5a97436692cf62d3beff7eb8">
    <vt:lpwstr/>
  </property>
  <property fmtid="{D5CDD505-2E9C-101B-9397-08002B2CF9AE}" pid="13" name="TaxCatchAll">
    <vt:lpwstr>1528;#Communication and Change Publishing Team|058b8a09-0bcd-451e-8d47-afc69d8be651;#5;#Communications|39e3c23f-dc56-4aba-86a2-372111e6b9b8;#291;#Branding|472c01dc-d871-4c5d-b949-258f5d56872a</vt:lpwstr>
  </property>
  <property fmtid="{D5CDD505-2E9C-101B-9397-08002B2CF9AE}" pid="14" name="Owning Team">
    <vt:lpwstr>1528;#Communication and Change Publishing Team|058b8a09-0bcd-451e-8d47-afc69d8be651</vt:lpwstr>
  </property>
  <property fmtid="{D5CDD505-2E9C-101B-9397-08002B2CF9AE}" pid="15" name="Records Type">
    <vt:lpwstr>291;#Branding|472c01dc-d871-4c5d-b949-258f5d56872a</vt:lpwstr>
  </property>
  <property fmtid="{D5CDD505-2E9C-101B-9397-08002B2CF9AE}" pid="16" name="Records TypeTaxHTField0">
    <vt:lpwstr>Branding|472c01dc-d871-4c5d-b949-258f5d56872a</vt:lpwstr>
  </property>
  <property fmtid="{D5CDD505-2E9C-101B-9397-08002B2CF9AE}" pid="17" name="Owning TeamTaxHTField0">
    <vt:lpwstr>Communication and Change Publishing Team|058b8a09-0bcd-451e-8d47-afc69d8be651</vt:lpwstr>
  </property>
  <property fmtid="{D5CDD505-2E9C-101B-9397-08002B2CF9AE}" pid="18" name="g46d15b1ec8c4177bccc4a36f9126eda">
    <vt:lpwstr/>
  </property>
  <property fmtid="{D5CDD505-2E9C-101B-9397-08002B2CF9AE}" pid="19" name="ReferenceDate">
    <vt:filetime>2022-04-14T15:06:23Z</vt:filetime>
  </property>
  <property fmtid="{D5CDD505-2E9C-101B-9397-08002B2CF9AE}" pid="20" name="OriginalFilename">
    <vt:lpwstr>Square presentation.potx</vt:lpwstr>
  </property>
  <property fmtid="{D5CDD505-2E9C-101B-9397-08002B2CF9AE}" pid="21" name="MediaServiceImageTags">
    <vt:lpwstr/>
  </property>
</Properties>
</file>