
<file path=[Content_Types].xml><?xml version="1.0" encoding="utf-8"?>
<Types xmlns="http://schemas.openxmlformats.org/package/2006/content-types">
  <Default Extension="png" ContentType="image/png"/>
  <Default Extension="bin" ContentType="application/vnd.openxmlformats-officedocument.oleObject"/>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6" r:id="rId4"/>
  </p:sldMasterIdLst>
  <p:notesMasterIdLst>
    <p:notesMasterId r:id="rId24"/>
  </p:notesMasterIdLst>
  <p:handoutMasterIdLst>
    <p:handoutMasterId r:id="rId25"/>
  </p:handoutMasterIdLst>
  <p:sldIdLst>
    <p:sldId id="263" r:id="rId5"/>
    <p:sldId id="394" r:id="rId6"/>
    <p:sldId id="411" r:id="rId7"/>
    <p:sldId id="293" r:id="rId8"/>
    <p:sldId id="294" r:id="rId9"/>
    <p:sldId id="413" r:id="rId10"/>
    <p:sldId id="382" r:id="rId11"/>
    <p:sldId id="396" r:id="rId12"/>
    <p:sldId id="401" r:id="rId13"/>
    <p:sldId id="410" r:id="rId14"/>
    <p:sldId id="409" r:id="rId15"/>
    <p:sldId id="381" r:id="rId16"/>
    <p:sldId id="407" r:id="rId17"/>
    <p:sldId id="408" r:id="rId18"/>
    <p:sldId id="398" r:id="rId19"/>
    <p:sldId id="397" r:id="rId20"/>
    <p:sldId id="399" r:id="rId21"/>
    <p:sldId id="414" r:id="rId22"/>
    <p:sldId id="412"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B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522" autoAdjust="0"/>
    <p:restoredTop sz="94674" autoAdjust="0"/>
  </p:normalViewPr>
  <p:slideViewPr>
    <p:cSldViewPr snapToGrid="0" snapToObjects="1">
      <p:cViewPr varScale="1">
        <p:scale>
          <a:sx n="101" d="100"/>
          <a:sy n="101" d="100"/>
        </p:scale>
        <p:origin x="206" y="87"/>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88" d="100"/>
          <a:sy n="88" d="100"/>
        </p:scale>
        <p:origin x="-3870"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Sheet2!$A$2</c:f>
              <c:strCache>
                <c:ptCount val="1"/>
                <c:pt idx="0">
                  <c:v>London - age 2</c:v>
                </c:pt>
              </c:strCache>
            </c:strRef>
          </c:tx>
          <c:spPr>
            <a:ln w="28575" cap="rnd">
              <a:solidFill>
                <a:schemeClr val="accent1"/>
              </a:solidFill>
              <a:round/>
            </a:ln>
            <a:effectLst/>
          </c:spPr>
          <c:marker>
            <c:symbol val="none"/>
          </c:marker>
          <c:cat>
            <c:strRef>
              <c:f>Sheet2!$B$1:$G$1</c:f>
              <c:strCache>
                <c:ptCount val="6"/>
                <c:pt idx="0">
                  <c:v>2013-2014</c:v>
                </c:pt>
                <c:pt idx="1">
                  <c:v>2014-2015</c:v>
                </c:pt>
                <c:pt idx="2">
                  <c:v>2015-2016</c:v>
                </c:pt>
                <c:pt idx="3">
                  <c:v>2016-17</c:v>
                </c:pt>
                <c:pt idx="4">
                  <c:v>2017-2018</c:v>
                </c:pt>
                <c:pt idx="5">
                  <c:v>2018-19</c:v>
                </c:pt>
              </c:strCache>
            </c:strRef>
          </c:cat>
          <c:val>
            <c:numRef>
              <c:f>Sheet2!$B$2:$G$2</c:f>
              <c:numCache>
                <c:formatCode>0.0%</c:formatCode>
                <c:ptCount val="6"/>
                <c:pt idx="0">
                  <c:v>0.32700000000000001</c:v>
                </c:pt>
                <c:pt idx="1">
                  <c:v>0.30299999999999999</c:v>
                </c:pt>
                <c:pt idx="2">
                  <c:v>0.26500000000000001</c:v>
                </c:pt>
                <c:pt idx="3">
                  <c:v>0.30299999999999999</c:v>
                </c:pt>
                <c:pt idx="4">
                  <c:v>0.33200000000000002</c:v>
                </c:pt>
                <c:pt idx="5" formatCode="0.00%">
                  <c:v>0.318</c:v>
                </c:pt>
              </c:numCache>
            </c:numRef>
          </c:val>
          <c:smooth val="0"/>
          <c:extLst>
            <c:ext xmlns:c16="http://schemas.microsoft.com/office/drawing/2014/chart" uri="{C3380CC4-5D6E-409C-BE32-E72D297353CC}">
              <c16:uniqueId val="{00000000-0DC8-4906-A1A3-7EFFC561317D}"/>
            </c:ext>
          </c:extLst>
        </c:ser>
        <c:ser>
          <c:idx val="1"/>
          <c:order val="1"/>
          <c:tx>
            <c:strRef>
              <c:f>Sheet2!$A$3</c:f>
              <c:strCache>
                <c:ptCount val="1"/>
                <c:pt idx="0">
                  <c:v>London - age3</c:v>
                </c:pt>
              </c:strCache>
            </c:strRef>
          </c:tx>
          <c:spPr>
            <a:ln w="28575" cap="rnd">
              <a:solidFill>
                <a:schemeClr val="accent2"/>
              </a:solidFill>
              <a:round/>
            </a:ln>
            <a:effectLst/>
          </c:spPr>
          <c:marker>
            <c:symbol val="none"/>
          </c:marker>
          <c:cat>
            <c:strRef>
              <c:f>Sheet2!$B$1:$G$1</c:f>
              <c:strCache>
                <c:ptCount val="6"/>
                <c:pt idx="0">
                  <c:v>2013-2014</c:v>
                </c:pt>
                <c:pt idx="1">
                  <c:v>2014-2015</c:v>
                </c:pt>
                <c:pt idx="2">
                  <c:v>2015-2016</c:v>
                </c:pt>
                <c:pt idx="3">
                  <c:v>2016-17</c:v>
                </c:pt>
                <c:pt idx="4">
                  <c:v>2017-2018</c:v>
                </c:pt>
                <c:pt idx="5">
                  <c:v>2018-19</c:v>
                </c:pt>
              </c:strCache>
            </c:strRef>
          </c:cat>
          <c:val>
            <c:numRef>
              <c:f>Sheet2!$B$3:$G$3</c:f>
              <c:numCache>
                <c:formatCode>0.0%</c:formatCode>
                <c:ptCount val="6"/>
                <c:pt idx="0">
                  <c:v>0.29399999999999998</c:v>
                </c:pt>
                <c:pt idx="1">
                  <c:v>0.32700000000000001</c:v>
                </c:pt>
                <c:pt idx="2">
                  <c:v>0.28799999999999998</c:v>
                </c:pt>
                <c:pt idx="3">
                  <c:v>0.32600000000000001</c:v>
                </c:pt>
                <c:pt idx="4">
                  <c:v>0.33300000000000002</c:v>
                </c:pt>
                <c:pt idx="5" formatCode="0.00%">
                  <c:v>0.33</c:v>
                </c:pt>
              </c:numCache>
            </c:numRef>
          </c:val>
          <c:smooth val="0"/>
          <c:extLst>
            <c:ext xmlns:c16="http://schemas.microsoft.com/office/drawing/2014/chart" uri="{C3380CC4-5D6E-409C-BE32-E72D297353CC}">
              <c16:uniqueId val="{00000001-0DC8-4906-A1A3-7EFFC561317D}"/>
            </c:ext>
          </c:extLst>
        </c:ser>
        <c:ser>
          <c:idx val="2"/>
          <c:order val="2"/>
          <c:tx>
            <c:strRef>
              <c:f>Sheet2!$A$4</c:f>
              <c:strCache>
                <c:ptCount val="1"/>
                <c:pt idx="0">
                  <c:v>England - age 2</c:v>
                </c:pt>
              </c:strCache>
            </c:strRef>
          </c:tx>
          <c:spPr>
            <a:ln w="28575" cap="rnd">
              <a:solidFill>
                <a:sysClr val="windowText" lastClr="000000"/>
              </a:solidFill>
              <a:prstDash val="sysDash"/>
              <a:round/>
            </a:ln>
            <a:effectLst/>
          </c:spPr>
          <c:marker>
            <c:symbol val="none"/>
          </c:marker>
          <c:cat>
            <c:strRef>
              <c:f>Sheet2!$B$1:$G$1</c:f>
              <c:strCache>
                <c:ptCount val="6"/>
                <c:pt idx="0">
                  <c:v>2013-2014</c:v>
                </c:pt>
                <c:pt idx="1">
                  <c:v>2014-2015</c:v>
                </c:pt>
                <c:pt idx="2">
                  <c:v>2015-2016</c:v>
                </c:pt>
                <c:pt idx="3">
                  <c:v>2016-17</c:v>
                </c:pt>
                <c:pt idx="4">
                  <c:v>2017-2018</c:v>
                </c:pt>
                <c:pt idx="5">
                  <c:v>2018-19</c:v>
                </c:pt>
              </c:strCache>
            </c:strRef>
          </c:cat>
          <c:val>
            <c:numRef>
              <c:f>Sheet2!$B$4:$G$4</c:f>
              <c:numCache>
                <c:formatCode>0.0%</c:formatCode>
                <c:ptCount val="6"/>
                <c:pt idx="0">
                  <c:v>0.42599999999999999</c:v>
                </c:pt>
                <c:pt idx="1">
                  <c:v>0.38500000000000001</c:v>
                </c:pt>
                <c:pt idx="2">
                  <c:v>0.35399999999999998</c:v>
                </c:pt>
                <c:pt idx="3">
                  <c:v>0.35399999999999998</c:v>
                </c:pt>
                <c:pt idx="4">
                  <c:v>0.42799999999999999</c:v>
                </c:pt>
                <c:pt idx="5">
                  <c:v>0.438</c:v>
                </c:pt>
              </c:numCache>
            </c:numRef>
          </c:val>
          <c:smooth val="0"/>
          <c:extLst>
            <c:ext xmlns:c16="http://schemas.microsoft.com/office/drawing/2014/chart" uri="{C3380CC4-5D6E-409C-BE32-E72D297353CC}">
              <c16:uniqueId val="{00000002-0DC8-4906-A1A3-7EFFC561317D}"/>
            </c:ext>
          </c:extLst>
        </c:ser>
        <c:ser>
          <c:idx val="3"/>
          <c:order val="3"/>
          <c:tx>
            <c:strRef>
              <c:f>Sheet2!$A$5</c:f>
              <c:strCache>
                <c:ptCount val="1"/>
                <c:pt idx="0">
                  <c:v>England - age 3</c:v>
                </c:pt>
              </c:strCache>
            </c:strRef>
          </c:tx>
          <c:spPr>
            <a:ln w="28575" cap="rnd">
              <a:solidFill>
                <a:sysClr val="windowText" lastClr="000000"/>
              </a:solidFill>
              <a:round/>
            </a:ln>
            <a:effectLst/>
          </c:spPr>
          <c:marker>
            <c:symbol val="none"/>
          </c:marker>
          <c:cat>
            <c:strRef>
              <c:f>Sheet2!$B$1:$G$1</c:f>
              <c:strCache>
                <c:ptCount val="6"/>
                <c:pt idx="0">
                  <c:v>2013-2014</c:v>
                </c:pt>
                <c:pt idx="1">
                  <c:v>2014-2015</c:v>
                </c:pt>
                <c:pt idx="2">
                  <c:v>2015-2016</c:v>
                </c:pt>
                <c:pt idx="3">
                  <c:v>2016-17</c:v>
                </c:pt>
                <c:pt idx="4">
                  <c:v>2017-2018</c:v>
                </c:pt>
                <c:pt idx="5">
                  <c:v>2018-19</c:v>
                </c:pt>
              </c:strCache>
            </c:strRef>
          </c:cat>
          <c:val>
            <c:numRef>
              <c:f>Sheet2!$B$5:$G$5</c:f>
              <c:numCache>
                <c:formatCode>0.0%</c:formatCode>
                <c:ptCount val="6"/>
                <c:pt idx="0">
                  <c:v>0.39500000000000002</c:v>
                </c:pt>
                <c:pt idx="1">
                  <c:v>0.41299999999999998</c:v>
                </c:pt>
                <c:pt idx="2">
                  <c:v>0.373</c:v>
                </c:pt>
                <c:pt idx="3">
                  <c:v>0.377</c:v>
                </c:pt>
                <c:pt idx="4">
                  <c:v>0.442</c:v>
                </c:pt>
                <c:pt idx="5">
                  <c:v>0.45900000000000002</c:v>
                </c:pt>
              </c:numCache>
            </c:numRef>
          </c:val>
          <c:smooth val="0"/>
          <c:extLst>
            <c:ext xmlns:c16="http://schemas.microsoft.com/office/drawing/2014/chart" uri="{C3380CC4-5D6E-409C-BE32-E72D297353CC}">
              <c16:uniqueId val="{00000003-0DC8-4906-A1A3-7EFFC561317D}"/>
            </c:ext>
          </c:extLst>
        </c:ser>
        <c:dLbls>
          <c:showLegendKey val="0"/>
          <c:showVal val="0"/>
          <c:showCatName val="0"/>
          <c:showSerName val="0"/>
          <c:showPercent val="0"/>
          <c:showBubbleSize val="0"/>
        </c:dLbls>
        <c:smooth val="0"/>
        <c:axId val="1265098192"/>
        <c:axId val="1265098520"/>
      </c:lineChart>
      <c:catAx>
        <c:axId val="12650981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65098520"/>
        <c:crosses val="autoZero"/>
        <c:auto val="1"/>
        <c:lblAlgn val="ctr"/>
        <c:lblOffset val="100"/>
        <c:noMultiLvlLbl val="0"/>
      </c:catAx>
      <c:valAx>
        <c:axId val="126509852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650981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790A331-7ADD-4391-8CA5-606C9BFD26F5}" type="datetimeFigureOut">
              <a:rPr lang="en-GB" smtClean="0"/>
              <a:t>25/11/2019</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GB"/>
              <a:t>NHS Improvement</a:t>
            </a: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EAE16CE-1862-465F-9912-D0001C1A0F9A}" type="slidenum">
              <a:rPr lang="en-GB" smtClean="0"/>
              <a:t>‹#›</a:t>
            </a:fld>
            <a:endParaRPr lang="en-GB"/>
          </a:p>
        </p:txBody>
      </p:sp>
    </p:spTree>
    <p:extLst>
      <p:ext uri="{BB962C8B-B14F-4D97-AF65-F5344CB8AC3E}">
        <p14:creationId xmlns:p14="http://schemas.microsoft.com/office/powerpoint/2010/main" val="85506748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2AE991-F138-4FD8-982E-957F3CA6A0F6}" type="datetimeFigureOut">
              <a:rPr lang="en-GB" smtClean="0"/>
              <a:t>25/11/2019</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GB"/>
              <a:t>NHS Improvement</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90AB7D-FC04-41BF-88F7-E47891A06283}" type="slidenum">
              <a:rPr lang="en-GB" smtClean="0"/>
              <a:t>‹#›</a:t>
            </a:fld>
            <a:endParaRPr lang="en-GB"/>
          </a:p>
        </p:txBody>
      </p:sp>
    </p:spTree>
    <p:extLst>
      <p:ext uri="{BB962C8B-B14F-4D97-AF65-F5344CB8AC3E}">
        <p14:creationId xmlns:p14="http://schemas.microsoft.com/office/powerpoint/2010/main" val="1189011056"/>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408E90-F652-4B40-BD0B-1F8BC7EBCD06}"/>
              </a:ext>
            </a:extLst>
          </p:cNvPr>
          <p:cNvSpPr>
            <a:spLocks noGrp="1"/>
          </p:cNvSpPr>
          <p:nvPr>
            <p:ph type="ctrTitle"/>
          </p:nvPr>
        </p:nvSpPr>
        <p:spPr>
          <a:xfrm>
            <a:off x="854765" y="4209426"/>
            <a:ext cx="9144000" cy="601111"/>
          </a:xfrm>
        </p:spPr>
        <p:txBody>
          <a:bodyPr anchor="b">
            <a:normAutofit/>
          </a:bodyPr>
          <a:lstStyle>
            <a:lvl1pPr algn="l">
              <a:defRPr sz="3600">
                <a:solidFill>
                  <a:srgbClr val="005EB8"/>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61F7CE30-6632-4A18-9007-59691A06EF81}"/>
              </a:ext>
            </a:extLst>
          </p:cNvPr>
          <p:cNvSpPr>
            <a:spLocks noGrp="1"/>
          </p:cNvSpPr>
          <p:nvPr>
            <p:ph type="subTitle" idx="1"/>
          </p:nvPr>
        </p:nvSpPr>
        <p:spPr>
          <a:xfrm>
            <a:off x="854765" y="4843667"/>
            <a:ext cx="9144000" cy="466379"/>
          </a:xfrm>
        </p:spPr>
        <p:txBody>
          <a:bodyPr>
            <a:normAutofit/>
          </a:bodyPr>
          <a:lstStyle>
            <a:lvl1pPr marL="0" indent="0" algn="l">
              <a:buNone/>
              <a:defRPr sz="1800">
                <a:solidFill>
                  <a:srgbClr val="005EB8"/>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pic>
        <p:nvPicPr>
          <p:cNvPr id="7" name="Picture 6" descr="A picture containing clipart&#10;&#10;Description generated with very high confidence">
            <a:extLst>
              <a:ext uri="{FF2B5EF4-FFF2-40B4-BE49-F238E27FC236}">
                <a16:creationId xmlns:a16="http://schemas.microsoft.com/office/drawing/2014/main" id="{18E0D45E-0B97-4E29-8499-AB2B710EB4A3}"/>
              </a:ext>
            </a:extLst>
          </p:cNvPr>
          <p:cNvPicPr>
            <a:picLocks noChangeAspect="1"/>
          </p:cNvPicPr>
          <p:nvPr userDrawn="1"/>
        </p:nvPicPr>
        <p:blipFill>
          <a:blip r:embed="rId2"/>
          <a:stretch>
            <a:fillRect/>
          </a:stretch>
        </p:blipFill>
        <p:spPr>
          <a:xfrm>
            <a:off x="10535749" y="365910"/>
            <a:ext cx="1308943" cy="528611"/>
          </a:xfrm>
          <a:prstGeom prst="rect">
            <a:avLst/>
          </a:prstGeom>
        </p:spPr>
      </p:pic>
      <p:sp>
        <p:nvSpPr>
          <p:cNvPr id="8" name="Text Box 4">
            <a:extLst>
              <a:ext uri="{FF2B5EF4-FFF2-40B4-BE49-F238E27FC236}">
                <a16:creationId xmlns:a16="http://schemas.microsoft.com/office/drawing/2014/main" id="{A426801C-6EF1-44D5-BB49-CF9B1BD26219}"/>
              </a:ext>
            </a:extLst>
          </p:cNvPr>
          <p:cNvSpPr txBox="1"/>
          <p:nvPr userDrawn="1"/>
        </p:nvSpPr>
        <p:spPr>
          <a:xfrm>
            <a:off x="4099560" y="5714168"/>
            <a:ext cx="3992880" cy="406400"/>
          </a:xfrm>
          <a:prstGeom prst="rect">
            <a:avLst/>
          </a:prstGeom>
          <a:solidFill>
            <a:schemeClr val="lt1"/>
          </a:solid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NHS England and NHS Improvement</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p:txBody>
      </p:sp>
      <p:pic>
        <p:nvPicPr>
          <p:cNvPr id="9" name="Content Placeholder 16">
            <a:extLst>
              <a:ext uri="{FF2B5EF4-FFF2-40B4-BE49-F238E27FC236}">
                <a16:creationId xmlns:a16="http://schemas.microsoft.com/office/drawing/2014/main" id="{2E504B7B-6AD1-45D7-8AE3-FA3C863D3A2A}"/>
              </a:ext>
            </a:extLst>
          </p:cNvPr>
          <p:cNvPicPr>
            <a:picLocks noChangeAspect="1"/>
          </p:cNvPicPr>
          <p:nvPr userDrawn="1"/>
        </p:nvPicPr>
        <p:blipFill>
          <a:blip r:embed="rId3"/>
          <a:stretch>
            <a:fillRect/>
          </a:stretch>
        </p:blipFill>
        <p:spPr>
          <a:xfrm>
            <a:off x="0" y="6213677"/>
            <a:ext cx="12211879" cy="413293"/>
          </a:xfrm>
          <a:prstGeom prst="rect">
            <a:avLst/>
          </a:prstGeom>
        </p:spPr>
      </p:pic>
    </p:spTree>
    <p:extLst>
      <p:ext uri="{BB962C8B-B14F-4D97-AF65-F5344CB8AC3E}">
        <p14:creationId xmlns:p14="http://schemas.microsoft.com/office/powerpoint/2010/main" val="3506723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FCB08CE-B749-4A34-8E38-256DAB23FDA3}"/>
              </a:ext>
            </a:extLst>
          </p:cNvPr>
          <p:cNvSpPr txBox="1"/>
          <p:nvPr userDrawn="1"/>
        </p:nvSpPr>
        <p:spPr>
          <a:xfrm>
            <a:off x="291314" y="6372536"/>
            <a:ext cx="647362" cy="276999"/>
          </a:xfrm>
          <a:prstGeom prst="rect">
            <a:avLst/>
          </a:prstGeom>
          <a:noFill/>
        </p:spPr>
        <p:txBody>
          <a:bodyPr wrap="square" rtlCol="0">
            <a:spAutoFit/>
          </a:bodyPr>
          <a:lstStyle/>
          <a:p>
            <a:pPr algn="l"/>
            <a:fld id="{34F92BC6-D7C3-584B-87F2-0B845776A5AD}" type="slidenum">
              <a:rPr lang="en-US" sz="1200" smtClean="0">
                <a:solidFill>
                  <a:schemeClr val="accent3">
                    <a:lumMod val="60000"/>
                    <a:lumOff val="40000"/>
                  </a:schemeClr>
                </a:solidFill>
                <a:latin typeface="Arial" panose="020B0604020202020204" pitchFamily="34" charset="0"/>
                <a:cs typeface="Arial" panose="020B0604020202020204" pitchFamily="34" charset="0"/>
              </a:rPr>
              <a:pPr algn="l"/>
              <a:t>‹#›</a:t>
            </a:fld>
            <a:r>
              <a:rPr lang="en-US" sz="1200" dirty="0">
                <a:solidFill>
                  <a:schemeClr val="accent3">
                    <a:lumMod val="60000"/>
                    <a:lumOff val="40000"/>
                  </a:schemeClr>
                </a:solidFill>
                <a:latin typeface="Arial" panose="020B0604020202020204" pitchFamily="34" charset="0"/>
                <a:cs typeface="Arial" panose="020B0604020202020204" pitchFamily="34" charset="0"/>
              </a:rPr>
              <a:t> </a:t>
            </a:r>
            <a:r>
              <a:rPr lang="en-US" sz="1200" dirty="0">
                <a:solidFill>
                  <a:schemeClr val="accent3"/>
                </a:solidFill>
                <a:latin typeface="Arial" panose="020B0604020202020204" pitchFamily="34" charset="0"/>
                <a:cs typeface="Arial" panose="020B0604020202020204" pitchFamily="34" charset="0"/>
              </a:rPr>
              <a:t>  </a:t>
            </a:r>
            <a:r>
              <a:rPr lang="en-US" sz="1200" dirty="0">
                <a:solidFill>
                  <a:srgbClr val="005EB8"/>
                </a:solidFill>
                <a:latin typeface="Arial" panose="020B0604020202020204" pitchFamily="34" charset="0"/>
                <a:cs typeface="Arial" panose="020B0604020202020204" pitchFamily="34" charset="0"/>
              </a:rPr>
              <a:t>|</a:t>
            </a:r>
            <a:endParaRPr lang="en-US" sz="1200" dirty="0">
              <a:solidFill>
                <a:schemeClr val="accent3"/>
              </a:solidFill>
              <a:latin typeface="Arial" panose="020B0604020202020204" pitchFamily="34" charset="0"/>
              <a:cs typeface="Arial" panose="020B0604020202020204" pitchFamily="34" charset="0"/>
            </a:endParaRPr>
          </a:p>
        </p:txBody>
      </p:sp>
      <p:sp>
        <p:nvSpPr>
          <p:cNvPr id="12" name="Title 10">
            <a:extLst>
              <a:ext uri="{FF2B5EF4-FFF2-40B4-BE49-F238E27FC236}">
                <a16:creationId xmlns:a16="http://schemas.microsoft.com/office/drawing/2014/main" id="{22B34758-9E88-47CF-97D6-6500D97D9E41}"/>
              </a:ext>
            </a:extLst>
          </p:cNvPr>
          <p:cNvSpPr>
            <a:spLocks noGrp="1"/>
          </p:cNvSpPr>
          <p:nvPr>
            <p:ph type="title"/>
          </p:nvPr>
        </p:nvSpPr>
        <p:spPr>
          <a:xfrm>
            <a:off x="781877" y="1037979"/>
            <a:ext cx="10641498" cy="611649"/>
          </a:xfrm>
          <a:prstGeom prst="rect">
            <a:avLst/>
          </a:prstGeom>
        </p:spPr>
        <p:txBody>
          <a:bodyPr/>
          <a:lstStyle>
            <a:lvl1pPr>
              <a:defRPr sz="3600" b="0">
                <a:solidFill>
                  <a:srgbClr val="005EB8"/>
                </a:solidFill>
                <a:latin typeface="Arial" panose="020B0604020202020204" pitchFamily="34" charset="0"/>
                <a:cs typeface="Arial" panose="020B0604020202020204" pitchFamily="34" charset="0"/>
              </a:defRPr>
            </a:lvl1pPr>
          </a:lstStyle>
          <a:p>
            <a:r>
              <a:rPr lang="en-US" dirty="0"/>
              <a:t>Click to edit Master title style</a:t>
            </a:r>
            <a:endParaRPr lang="en-US" sz="2800" dirty="0">
              <a:solidFill>
                <a:srgbClr val="005EB8"/>
              </a:solidFill>
              <a:latin typeface="Arial" charset="0"/>
              <a:ea typeface="Arial" charset="0"/>
              <a:cs typeface="Arial" charset="0"/>
            </a:endParaRPr>
          </a:p>
        </p:txBody>
      </p:sp>
      <p:sp>
        <p:nvSpPr>
          <p:cNvPr id="13" name="Content Placeholder 9">
            <a:extLst>
              <a:ext uri="{FF2B5EF4-FFF2-40B4-BE49-F238E27FC236}">
                <a16:creationId xmlns:a16="http://schemas.microsoft.com/office/drawing/2014/main" id="{34C2919C-3AD4-436F-A0CC-4F48C43AA521}"/>
              </a:ext>
            </a:extLst>
          </p:cNvPr>
          <p:cNvSpPr>
            <a:spLocks noGrp="1"/>
          </p:cNvSpPr>
          <p:nvPr>
            <p:ph sz="quarter" idx="10"/>
          </p:nvPr>
        </p:nvSpPr>
        <p:spPr>
          <a:xfrm>
            <a:off x="781878" y="1833143"/>
            <a:ext cx="10641498" cy="2244128"/>
          </a:xfrm>
          <a:prstGeom prst="rect">
            <a:avLst/>
          </a:prstGeom>
        </p:spPr>
        <p:txBody>
          <a:bodyPr/>
          <a:lstStyle>
            <a:lvl1pPr>
              <a:defRPr sz="1400">
                <a:latin typeface="Arial" panose="020B0604020202020204" pitchFamily="34" charset="0"/>
                <a:cs typeface="Arial" panose="020B0604020202020204" pitchFamily="34" charset="0"/>
              </a:defRPr>
            </a:lvl1pPr>
            <a:lvl2pPr>
              <a:defRPr sz="1400">
                <a:latin typeface="Arial" panose="020B0604020202020204" pitchFamily="34" charset="0"/>
                <a:cs typeface="Arial" panose="020B0604020202020204" pitchFamily="34" charset="0"/>
              </a:defRPr>
            </a:lvl2pPr>
            <a:lvl3pPr>
              <a:defRPr sz="1400">
                <a:latin typeface="Arial" panose="020B0604020202020204" pitchFamily="34" charset="0"/>
                <a:cs typeface="Arial" panose="020B0604020202020204" pitchFamily="34" charset="0"/>
              </a:defRPr>
            </a:lvl3pPr>
            <a:lvl4pPr>
              <a:defRPr sz="1400">
                <a:latin typeface="Arial" panose="020B0604020202020204" pitchFamily="34" charset="0"/>
                <a:cs typeface="Arial" panose="020B0604020202020204" pitchFamily="34" charset="0"/>
              </a:defRPr>
            </a:lvl4pPr>
            <a:lvl5pPr>
              <a:defRPr sz="14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4" name="Picture 13" descr="A picture containing clipart&#10;&#10;Description generated with very high confidence">
            <a:extLst>
              <a:ext uri="{FF2B5EF4-FFF2-40B4-BE49-F238E27FC236}">
                <a16:creationId xmlns:a16="http://schemas.microsoft.com/office/drawing/2014/main" id="{284323AA-9573-44A2-B321-13F3CEFFCC69}"/>
              </a:ext>
            </a:extLst>
          </p:cNvPr>
          <p:cNvPicPr>
            <a:picLocks noChangeAspect="1"/>
          </p:cNvPicPr>
          <p:nvPr userDrawn="1"/>
        </p:nvPicPr>
        <p:blipFill>
          <a:blip r:embed="rId2"/>
          <a:stretch>
            <a:fillRect/>
          </a:stretch>
        </p:blipFill>
        <p:spPr>
          <a:xfrm>
            <a:off x="10535749" y="365910"/>
            <a:ext cx="1308943" cy="528611"/>
          </a:xfrm>
          <a:prstGeom prst="rect">
            <a:avLst/>
          </a:prstGeom>
        </p:spPr>
      </p:pic>
      <p:sp>
        <p:nvSpPr>
          <p:cNvPr id="15" name="Footer Placeholder 2">
            <a:extLst>
              <a:ext uri="{FF2B5EF4-FFF2-40B4-BE49-F238E27FC236}">
                <a16:creationId xmlns:a16="http://schemas.microsoft.com/office/drawing/2014/main" id="{5AB091A9-979F-438D-A004-40CFB3EAC3A7}"/>
              </a:ext>
            </a:extLst>
          </p:cNvPr>
          <p:cNvSpPr>
            <a:spLocks noGrp="1"/>
          </p:cNvSpPr>
          <p:nvPr>
            <p:ph type="ftr" sz="quarter" idx="3"/>
          </p:nvPr>
        </p:nvSpPr>
        <p:spPr>
          <a:xfrm>
            <a:off x="690676" y="6333439"/>
            <a:ext cx="5723164" cy="365125"/>
          </a:xfrm>
          <a:prstGeom prst="rect">
            <a:avLst/>
          </a:prstGeom>
        </p:spPr>
        <p:txBody>
          <a:bodyPr vert="horz" lIns="91440" tIns="45720" rIns="91440" bIns="45720" rtlCol="0" anchor="ctr"/>
          <a:lstStyle>
            <a:lvl1pPr algn="l">
              <a:defRPr sz="1200" b="0">
                <a:solidFill>
                  <a:schemeClr val="accent3">
                    <a:lumMod val="60000"/>
                    <a:lumOff val="40000"/>
                  </a:schemeClr>
                </a:solidFill>
                <a:latin typeface="Arial" charset="0"/>
                <a:ea typeface="Arial" charset="0"/>
                <a:cs typeface="Arial" charset="0"/>
              </a:defRPr>
            </a:lvl1pPr>
          </a:lstStyle>
          <a:p>
            <a:r>
              <a:rPr lang="en-US" dirty="0"/>
              <a:t>Presentation title</a:t>
            </a:r>
          </a:p>
        </p:txBody>
      </p:sp>
    </p:spTree>
    <p:extLst>
      <p:ext uri="{BB962C8B-B14F-4D97-AF65-F5344CB8AC3E}">
        <p14:creationId xmlns:p14="http://schemas.microsoft.com/office/powerpoint/2010/main" val="3701314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1650460" y="6410875"/>
            <a:ext cx="4114800" cy="365125"/>
          </a:xfrm>
        </p:spPr>
        <p:txBody>
          <a:bodyPr/>
          <a:lstStyle/>
          <a:p>
            <a:endParaRPr lang="en-GB" dirty="0"/>
          </a:p>
        </p:txBody>
      </p:sp>
      <p:sp>
        <p:nvSpPr>
          <p:cNvPr id="6" name="Slide Number Placeholder 5"/>
          <p:cNvSpPr>
            <a:spLocks noGrp="1"/>
          </p:cNvSpPr>
          <p:nvPr>
            <p:ph type="sldNum" sz="quarter" idx="12"/>
          </p:nvPr>
        </p:nvSpPr>
        <p:spPr>
          <a:xfrm>
            <a:off x="11413382" y="6456702"/>
            <a:ext cx="464580" cy="277016"/>
          </a:xfrm>
          <a:solidFill>
            <a:schemeClr val="accent2"/>
          </a:solidFill>
        </p:spPr>
        <p:txBody>
          <a:bodyPr/>
          <a:lstStyle>
            <a:lvl1pPr algn="ctr">
              <a:defRPr sz="692" b="1">
                <a:solidFill>
                  <a:schemeClr val="bg1"/>
                </a:solidFill>
              </a:defRPr>
            </a:lvl1pPr>
          </a:lstStyle>
          <a:p>
            <a:fld id="{C17A4645-9624-457F-8E2F-DAA934D7DB57}" type="slidenum">
              <a:rPr lang="en-GB" smtClean="0"/>
              <a:pPr/>
              <a:t>‹#›</a:t>
            </a:fld>
            <a:endParaRPr lang="en-GB" dirty="0"/>
          </a:p>
        </p:txBody>
      </p:sp>
      <p:sp>
        <p:nvSpPr>
          <p:cNvPr id="8" name="Rectangle 7">
            <a:extLst>
              <a:ext uri="{FF2B5EF4-FFF2-40B4-BE49-F238E27FC236}">
                <a16:creationId xmlns:a16="http://schemas.microsoft.com/office/drawing/2014/main" id="{ABDE77C6-A5DC-419A-BECC-E65445E9DC28}"/>
              </a:ext>
            </a:extLst>
          </p:cNvPr>
          <p:cNvSpPr/>
          <p:nvPr userDrawn="1"/>
        </p:nvSpPr>
        <p:spPr>
          <a:xfrm>
            <a:off x="2" y="6456726"/>
            <a:ext cx="11350617" cy="220188"/>
          </a:xfrm>
          <a:prstGeom prst="rect">
            <a:avLst/>
          </a:prstGeom>
          <a:gradFill>
            <a:gsLst>
              <a:gs pos="0">
                <a:srgbClr val="D1E8FF"/>
              </a:gs>
              <a:gs pos="100000">
                <a:srgbClr val="006FDE"/>
              </a:gs>
            </a:gsLst>
            <a:lin ang="0" scaled="0"/>
          </a:gradFill>
        </p:spPr>
        <p:txBody>
          <a:bodyPr wrap="square">
            <a:spAutoFit/>
          </a:bodyPr>
          <a:lstStyle/>
          <a:p>
            <a:pPr marL="0" marR="0" lvl="0" indent="0" algn="l" defTabSz="316531" rtl="0" eaLnBrk="1" fontAlgn="auto" latinLnBrk="0" hangingPunct="1">
              <a:lnSpc>
                <a:spcPct val="100000"/>
              </a:lnSpc>
              <a:spcBef>
                <a:spcPts val="0"/>
              </a:spcBef>
              <a:spcAft>
                <a:spcPts val="0"/>
              </a:spcAft>
              <a:buClrTx/>
              <a:buSzTx/>
              <a:buFontTx/>
              <a:buNone/>
              <a:tabLst/>
              <a:defRPr/>
            </a:pPr>
            <a:endParaRPr kumimoji="0" lang="en-GB" sz="831" b="1"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4" name="Date Placeholder 3"/>
          <p:cNvSpPr>
            <a:spLocks noGrp="1"/>
          </p:cNvSpPr>
          <p:nvPr>
            <p:ph type="dt" sz="half" idx="10"/>
          </p:nvPr>
        </p:nvSpPr>
        <p:spPr>
          <a:xfrm>
            <a:off x="6220706" y="6454938"/>
            <a:ext cx="5129913" cy="277001"/>
          </a:xfrm>
        </p:spPr>
        <p:txBody>
          <a:bodyPr/>
          <a:lstStyle>
            <a:lvl1pPr algn="l">
              <a:defRPr sz="692" b="0">
                <a:solidFill>
                  <a:schemeClr val="bg1"/>
                </a:solidFill>
              </a:defRPr>
            </a:lvl1pPr>
          </a:lstStyle>
          <a:p>
            <a:pPr algn="r"/>
            <a:r>
              <a:rPr lang="en-GB" dirty="0"/>
              <a:t>  Presentation Title | </a:t>
            </a:r>
            <a:fld id="{1964A772-4272-4F24-AADD-0E89AD1B43A8}" type="datetime5">
              <a:rPr lang="en-GB" smtClean="0"/>
              <a:t>25-Nov-19</a:t>
            </a:fld>
            <a:endParaRPr lang="en-GB" dirty="0"/>
          </a:p>
        </p:txBody>
      </p:sp>
      <p:pic>
        <p:nvPicPr>
          <p:cNvPr id="12" name="Picture 11"/>
          <p:cNvPicPr>
            <a:picLocks noChangeAspect="1"/>
          </p:cNvPicPr>
          <p:nvPr userDrawn="1"/>
        </p:nvPicPr>
        <p:blipFill rotWithShape="1">
          <a:blip r:embed="rId2"/>
          <a:srcRect t="1913" b="3599"/>
          <a:stretch/>
        </p:blipFill>
        <p:spPr>
          <a:xfrm>
            <a:off x="10718241" y="288739"/>
            <a:ext cx="1149523" cy="363385"/>
          </a:xfrm>
          <a:prstGeom prst="rect">
            <a:avLst/>
          </a:prstGeom>
        </p:spPr>
      </p:pic>
      <p:sp>
        <p:nvSpPr>
          <p:cNvPr id="14" name="Text Placeholder 13"/>
          <p:cNvSpPr>
            <a:spLocks noGrp="1"/>
          </p:cNvSpPr>
          <p:nvPr>
            <p:ph type="body" sz="quarter" idx="13"/>
          </p:nvPr>
        </p:nvSpPr>
        <p:spPr>
          <a:xfrm>
            <a:off x="-1" y="288739"/>
            <a:ext cx="10493160" cy="747580"/>
          </a:xfrm>
        </p:spPr>
        <p:txBody>
          <a:bodyPr>
            <a:normAutofit/>
          </a:bodyPr>
          <a:lstStyle>
            <a:lvl1pPr marL="274161" indent="0">
              <a:spcBef>
                <a:spcPts val="0"/>
              </a:spcBef>
              <a:buNone/>
              <a:defRPr sz="1661" b="1">
                <a:solidFill>
                  <a:schemeClr val="accent2"/>
                </a:solidFill>
              </a:defRPr>
            </a:lvl1pPr>
          </a:lstStyle>
          <a:p>
            <a:pPr lvl="0"/>
            <a:endParaRPr lang="en-GB" dirty="0"/>
          </a:p>
        </p:txBody>
      </p:sp>
    </p:spTree>
    <p:extLst>
      <p:ext uri="{BB962C8B-B14F-4D97-AF65-F5344CB8AC3E}">
        <p14:creationId xmlns:p14="http://schemas.microsoft.com/office/powerpoint/2010/main" val="2498688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Content (no arrow)">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Slide Number Placeholder 2"/>
          <p:cNvSpPr>
            <a:spLocks noGrp="1"/>
          </p:cNvSpPr>
          <p:nvPr>
            <p:ph type="sldNum" sz="quarter" idx="10"/>
          </p:nvPr>
        </p:nvSpPr>
        <p:spPr/>
        <p:txBody>
          <a:bodyPr/>
          <a:lstStyle/>
          <a:p>
            <a:fld id="{902D5018-2030-2046-84FC-87E41EA86E42}" type="slidenum">
              <a:rPr lang="en-US" smtClean="0">
                <a:solidFill>
                  <a:srgbClr val="0072C6"/>
                </a:solidFill>
              </a:rPr>
              <a:pPr/>
              <a:t>‹#›</a:t>
            </a:fld>
            <a:endParaRPr lang="en-US" dirty="0">
              <a:solidFill>
                <a:srgbClr val="0072C6"/>
              </a:solidFill>
            </a:endParaRPr>
          </a:p>
        </p:txBody>
      </p:sp>
      <p:sp>
        <p:nvSpPr>
          <p:cNvPr id="4" name="Content Placeholder 2"/>
          <p:cNvSpPr>
            <a:spLocks noGrp="1"/>
          </p:cNvSpPr>
          <p:nvPr>
            <p:ph idx="1"/>
          </p:nvPr>
        </p:nvSpPr>
        <p:spPr>
          <a:xfrm>
            <a:off x="609601" y="1680295"/>
            <a:ext cx="10455609" cy="395073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856840334"/>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C963A1-AC6C-45E8-9A5E-5724DC43F4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FE06ACFE-E4D6-411B-9ADC-FFC9D7DBBD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88DBF1BF-AB6C-4EA7-A16A-0C6C9EFA13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CD3CFA-4DDC-43FC-968A-540737FDA836}" type="datetimeFigureOut">
              <a:rPr lang="en-GB" smtClean="0"/>
              <a:t>25/11/2019</a:t>
            </a:fld>
            <a:endParaRPr lang="en-GB" dirty="0"/>
          </a:p>
        </p:txBody>
      </p:sp>
      <p:sp>
        <p:nvSpPr>
          <p:cNvPr id="5" name="Footer Placeholder 4">
            <a:extLst>
              <a:ext uri="{FF2B5EF4-FFF2-40B4-BE49-F238E27FC236}">
                <a16:creationId xmlns:a16="http://schemas.microsoft.com/office/drawing/2014/main" id="{6F1E0E1F-777F-42FA-A4A2-320208497D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91CC28B-BDF3-45C3-92FF-6562C624CA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0FC886-343C-4B72-AFE6-F0497CBE7873}" type="slidenum">
              <a:rPr lang="en-GB" smtClean="0"/>
              <a:t>‹#›</a:t>
            </a:fld>
            <a:endParaRPr lang="en-GB"/>
          </a:p>
        </p:txBody>
      </p:sp>
    </p:spTree>
    <p:extLst>
      <p:ext uri="{BB962C8B-B14F-4D97-AF65-F5344CB8AC3E}">
        <p14:creationId xmlns:p14="http://schemas.microsoft.com/office/powerpoint/2010/main" val="2834789573"/>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https://pixabay.com/en/influenza-flu-disease-virus-2833622/"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73539" y="3764665"/>
            <a:ext cx="7886700" cy="689541"/>
          </a:xfrm>
        </p:spPr>
        <p:txBody>
          <a:bodyPr>
            <a:normAutofit/>
          </a:bodyPr>
          <a:lstStyle/>
          <a:p>
            <a:r>
              <a:rPr lang="en-GB" dirty="0"/>
              <a:t>Flu Vaccination in London</a:t>
            </a:r>
          </a:p>
        </p:txBody>
      </p:sp>
      <p:sp>
        <p:nvSpPr>
          <p:cNvPr id="3" name="Subtitle 2"/>
          <p:cNvSpPr>
            <a:spLocks noGrp="1"/>
          </p:cNvSpPr>
          <p:nvPr>
            <p:ph type="subTitle" idx="1"/>
          </p:nvPr>
        </p:nvSpPr>
        <p:spPr>
          <a:xfrm>
            <a:off x="1973539" y="4469130"/>
            <a:ext cx="6858000" cy="473244"/>
          </a:xfrm>
        </p:spPr>
        <p:txBody>
          <a:bodyPr>
            <a:normAutofit fontScale="92500" lnSpcReduction="20000"/>
          </a:bodyPr>
          <a:lstStyle/>
          <a:p>
            <a:r>
              <a:rPr lang="en-GB" dirty="0"/>
              <a:t>Dr Catherine Heffernan, Principal Advisor for Commissioning Early Years, Immunisations and Vaccination Services</a:t>
            </a:r>
          </a:p>
        </p:txBody>
      </p:sp>
    </p:spTree>
    <p:extLst>
      <p:ext uri="{BB962C8B-B14F-4D97-AF65-F5344CB8AC3E}">
        <p14:creationId xmlns:p14="http://schemas.microsoft.com/office/powerpoint/2010/main" val="31441199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E253B23-AF23-4CB7-930E-A58640B66F1B}"/>
              </a:ext>
            </a:extLst>
          </p:cNvPr>
          <p:cNvSpPr>
            <a:spLocks noGrp="1"/>
          </p:cNvSpPr>
          <p:nvPr>
            <p:ph type="title"/>
          </p:nvPr>
        </p:nvSpPr>
        <p:spPr>
          <a:xfrm>
            <a:off x="1859357" y="242816"/>
            <a:ext cx="6567055" cy="611649"/>
          </a:xfrm>
        </p:spPr>
        <p:txBody>
          <a:bodyPr/>
          <a:lstStyle/>
          <a:p>
            <a:r>
              <a:rPr lang="en-GB" dirty="0"/>
              <a:t>Child ‘flu Vaccinations</a:t>
            </a:r>
          </a:p>
        </p:txBody>
      </p:sp>
      <p:graphicFrame>
        <p:nvGraphicFramePr>
          <p:cNvPr id="5" name="Content Placeholder 4">
            <a:extLst>
              <a:ext uri="{FF2B5EF4-FFF2-40B4-BE49-F238E27FC236}">
                <a16:creationId xmlns:a16="http://schemas.microsoft.com/office/drawing/2014/main" id="{0DE1E171-D6EE-448A-995F-96B2C61DC289}"/>
              </a:ext>
            </a:extLst>
          </p:cNvPr>
          <p:cNvGraphicFramePr>
            <a:graphicFrameLocks noGrp="1"/>
          </p:cNvGraphicFramePr>
          <p:nvPr>
            <p:ph sz="quarter" idx="10"/>
            <p:extLst/>
          </p:nvPr>
        </p:nvGraphicFramePr>
        <p:xfrm>
          <a:off x="1989138" y="973123"/>
          <a:ext cx="8494304" cy="572129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614915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a:extLst>
              <a:ext uri="{FF2B5EF4-FFF2-40B4-BE49-F238E27FC236}">
                <a16:creationId xmlns:a16="http://schemas.microsoft.com/office/drawing/2014/main" id="{9E476460-8E17-4A4A-ADE6-5EEE36E30212}"/>
              </a:ext>
            </a:extLst>
          </p:cNvPr>
          <p:cNvGraphicFramePr>
            <a:graphicFrameLocks noGrp="1"/>
          </p:cNvGraphicFramePr>
          <p:nvPr>
            <p:ph sz="quarter" idx="10"/>
            <p:extLst/>
          </p:nvPr>
        </p:nvGraphicFramePr>
        <p:xfrm>
          <a:off x="1524000" y="746620"/>
          <a:ext cx="9144002" cy="6123874"/>
        </p:xfrm>
        <a:graphic>
          <a:graphicData uri="http://schemas.openxmlformats.org/drawingml/2006/table">
            <a:tbl>
              <a:tblPr firstRow="1" firstCol="1" bandRow="1">
                <a:tableStyleId>{5C22544A-7EE6-4342-B048-85BDC9FD1C3A}</a:tableStyleId>
              </a:tblPr>
              <a:tblGrid>
                <a:gridCol w="2073272">
                  <a:extLst>
                    <a:ext uri="{9D8B030D-6E8A-4147-A177-3AD203B41FA5}">
                      <a16:colId xmlns:a16="http://schemas.microsoft.com/office/drawing/2014/main" val="257185879"/>
                    </a:ext>
                  </a:extLst>
                </a:gridCol>
                <a:gridCol w="1178455">
                  <a:extLst>
                    <a:ext uri="{9D8B030D-6E8A-4147-A177-3AD203B41FA5}">
                      <a16:colId xmlns:a16="http://schemas.microsoft.com/office/drawing/2014/main" val="2588701558"/>
                    </a:ext>
                  </a:extLst>
                </a:gridCol>
                <a:gridCol w="1178455">
                  <a:extLst>
                    <a:ext uri="{9D8B030D-6E8A-4147-A177-3AD203B41FA5}">
                      <a16:colId xmlns:a16="http://schemas.microsoft.com/office/drawing/2014/main" val="1574850410"/>
                    </a:ext>
                  </a:extLst>
                </a:gridCol>
                <a:gridCol w="1178455">
                  <a:extLst>
                    <a:ext uri="{9D8B030D-6E8A-4147-A177-3AD203B41FA5}">
                      <a16:colId xmlns:a16="http://schemas.microsoft.com/office/drawing/2014/main" val="2955279160"/>
                    </a:ext>
                  </a:extLst>
                </a:gridCol>
                <a:gridCol w="1178455">
                  <a:extLst>
                    <a:ext uri="{9D8B030D-6E8A-4147-A177-3AD203B41FA5}">
                      <a16:colId xmlns:a16="http://schemas.microsoft.com/office/drawing/2014/main" val="3157542140"/>
                    </a:ext>
                  </a:extLst>
                </a:gridCol>
                <a:gridCol w="1178455">
                  <a:extLst>
                    <a:ext uri="{9D8B030D-6E8A-4147-A177-3AD203B41FA5}">
                      <a16:colId xmlns:a16="http://schemas.microsoft.com/office/drawing/2014/main" val="1580905311"/>
                    </a:ext>
                  </a:extLst>
                </a:gridCol>
                <a:gridCol w="1178455">
                  <a:extLst>
                    <a:ext uri="{9D8B030D-6E8A-4147-A177-3AD203B41FA5}">
                      <a16:colId xmlns:a16="http://schemas.microsoft.com/office/drawing/2014/main" val="3394883401"/>
                    </a:ext>
                  </a:extLst>
                </a:gridCol>
              </a:tblGrid>
              <a:tr h="623332">
                <a:tc>
                  <a:txBody>
                    <a:bodyPr/>
                    <a:lstStyle/>
                    <a:p>
                      <a:pPr>
                        <a:lnSpc>
                          <a:spcPct val="107000"/>
                        </a:lnSpc>
                        <a:spcAft>
                          <a:spcPts val="0"/>
                        </a:spcAft>
                      </a:pPr>
                      <a:r>
                        <a:rPr lang="en-GB" sz="900">
                          <a:effectLst/>
                        </a:rPr>
                        <a:t> </a:t>
                      </a:r>
                      <a:endParaRPr lang="en-GB" sz="9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dirty="0">
                          <a:effectLst/>
                        </a:rPr>
                        <a:t>2013-2014</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dirty="0">
                          <a:effectLst/>
                        </a:rPr>
                        <a:t>2014-2015</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dirty="0">
                          <a:effectLst/>
                        </a:rPr>
                        <a:t>2015-2016</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dirty="0">
                          <a:effectLst/>
                        </a:rPr>
                        <a:t>2016-2017</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a:effectLst/>
                        </a:rPr>
                        <a:t>2017-2018</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dirty="0">
                          <a:effectLst/>
                        </a:rPr>
                        <a:t>2018-2019</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extLst>
                  <a:ext uri="{0D108BD9-81ED-4DB2-BD59-A6C34878D82A}">
                    <a16:rowId xmlns:a16="http://schemas.microsoft.com/office/drawing/2014/main" val="3584098554"/>
                  </a:ext>
                </a:extLst>
              </a:tr>
              <a:tr h="1171872">
                <a:tc>
                  <a:txBody>
                    <a:bodyPr/>
                    <a:lstStyle/>
                    <a:p>
                      <a:pPr>
                        <a:lnSpc>
                          <a:spcPct val="107000"/>
                        </a:lnSpc>
                        <a:spcAft>
                          <a:spcPts val="0"/>
                        </a:spcAft>
                      </a:pPr>
                      <a:r>
                        <a:rPr lang="en-GB" sz="2000" dirty="0">
                          <a:effectLst/>
                        </a:rPr>
                        <a:t>65+ years</a:t>
                      </a:r>
                    </a:p>
                    <a:p>
                      <a:pPr>
                        <a:lnSpc>
                          <a:spcPct val="107000"/>
                        </a:lnSpc>
                        <a:spcAft>
                          <a:spcPts val="0"/>
                        </a:spcAft>
                      </a:pPr>
                      <a:r>
                        <a:rPr lang="en-GB" sz="2000" dirty="0">
                          <a:effectLst/>
                        </a:rPr>
                        <a:t>London</a:t>
                      </a:r>
                    </a:p>
                    <a:p>
                      <a:pPr>
                        <a:lnSpc>
                          <a:spcPct val="107000"/>
                        </a:lnSpc>
                        <a:spcAft>
                          <a:spcPts val="0"/>
                        </a:spcAft>
                      </a:pPr>
                      <a:r>
                        <a:rPr lang="en-GB" sz="2000" dirty="0">
                          <a:effectLst/>
                        </a:rPr>
                        <a:t>England</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a:effectLst/>
                        </a:rPr>
                        <a:t> </a:t>
                      </a:r>
                    </a:p>
                    <a:p>
                      <a:pPr>
                        <a:lnSpc>
                          <a:spcPct val="107000"/>
                        </a:lnSpc>
                        <a:spcAft>
                          <a:spcPts val="0"/>
                        </a:spcAft>
                      </a:pPr>
                      <a:r>
                        <a:rPr lang="en-GB" sz="2000">
                          <a:effectLst/>
                        </a:rPr>
                        <a:t>70%</a:t>
                      </a:r>
                    </a:p>
                    <a:p>
                      <a:pPr>
                        <a:lnSpc>
                          <a:spcPct val="107000"/>
                        </a:lnSpc>
                        <a:spcAft>
                          <a:spcPts val="0"/>
                        </a:spcAft>
                      </a:pPr>
                      <a:r>
                        <a:rPr lang="en-GB" sz="2000">
                          <a:effectLst/>
                        </a:rPr>
                        <a:t>73.2%</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a:effectLst/>
                        </a:rPr>
                        <a:t> </a:t>
                      </a:r>
                    </a:p>
                    <a:p>
                      <a:pPr>
                        <a:lnSpc>
                          <a:spcPct val="107000"/>
                        </a:lnSpc>
                        <a:spcAft>
                          <a:spcPts val="0"/>
                        </a:spcAft>
                      </a:pPr>
                      <a:r>
                        <a:rPr lang="en-GB" sz="2000">
                          <a:effectLst/>
                        </a:rPr>
                        <a:t>69.2%</a:t>
                      </a:r>
                    </a:p>
                    <a:p>
                      <a:pPr>
                        <a:lnSpc>
                          <a:spcPct val="107000"/>
                        </a:lnSpc>
                        <a:spcAft>
                          <a:spcPts val="0"/>
                        </a:spcAft>
                      </a:pPr>
                      <a:r>
                        <a:rPr lang="en-GB" sz="2000">
                          <a:effectLst/>
                        </a:rPr>
                        <a:t>72.7%</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a:effectLst/>
                        </a:rPr>
                        <a:t> </a:t>
                      </a:r>
                    </a:p>
                    <a:p>
                      <a:pPr>
                        <a:lnSpc>
                          <a:spcPct val="107000"/>
                        </a:lnSpc>
                        <a:spcAft>
                          <a:spcPts val="0"/>
                        </a:spcAft>
                      </a:pPr>
                      <a:r>
                        <a:rPr lang="en-GB" sz="2000">
                          <a:effectLst/>
                        </a:rPr>
                        <a:t>66.2%</a:t>
                      </a:r>
                    </a:p>
                    <a:p>
                      <a:pPr>
                        <a:lnSpc>
                          <a:spcPct val="107000"/>
                        </a:lnSpc>
                        <a:spcAft>
                          <a:spcPts val="0"/>
                        </a:spcAft>
                      </a:pPr>
                      <a:r>
                        <a:rPr lang="en-GB" sz="2000">
                          <a:effectLst/>
                        </a:rPr>
                        <a:t>71.0%</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dirty="0">
                          <a:effectLst/>
                        </a:rPr>
                        <a:t> </a:t>
                      </a:r>
                    </a:p>
                    <a:p>
                      <a:pPr>
                        <a:lnSpc>
                          <a:spcPct val="107000"/>
                        </a:lnSpc>
                        <a:spcAft>
                          <a:spcPts val="0"/>
                        </a:spcAft>
                      </a:pPr>
                      <a:r>
                        <a:rPr lang="en-GB" sz="2000" dirty="0">
                          <a:effectLst/>
                        </a:rPr>
                        <a:t>65.1%</a:t>
                      </a:r>
                    </a:p>
                    <a:p>
                      <a:pPr>
                        <a:lnSpc>
                          <a:spcPct val="107000"/>
                        </a:lnSpc>
                        <a:spcAft>
                          <a:spcPts val="0"/>
                        </a:spcAft>
                      </a:pPr>
                      <a:r>
                        <a:rPr lang="en-GB" sz="2000" dirty="0">
                          <a:effectLst/>
                        </a:rPr>
                        <a:t>70.4%</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dirty="0">
                          <a:effectLst/>
                        </a:rPr>
                        <a:t> </a:t>
                      </a:r>
                    </a:p>
                    <a:p>
                      <a:pPr>
                        <a:lnSpc>
                          <a:spcPct val="107000"/>
                        </a:lnSpc>
                        <a:spcAft>
                          <a:spcPts val="0"/>
                        </a:spcAft>
                      </a:pPr>
                      <a:r>
                        <a:rPr lang="en-GB" sz="2000" dirty="0">
                          <a:effectLst/>
                        </a:rPr>
                        <a:t>66.9%</a:t>
                      </a:r>
                    </a:p>
                    <a:p>
                      <a:pPr>
                        <a:lnSpc>
                          <a:spcPct val="107000"/>
                        </a:lnSpc>
                        <a:spcAft>
                          <a:spcPts val="0"/>
                        </a:spcAft>
                      </a:pPr>
                      <a:r>
                        <a:rPr lang="en-GB" sz="2000" dirty="0">
                          <a:effectLst/>
                        </a:rPr>
                        <a:t>72.6%</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dirty="0">
                          <a:effectLst/>
                        </a:rPr>
                        <a:t> </a:t>
                      </a:r>
                    </a:p>
                    <a:p>
                      <a:pPr>
                        <a:lnSpc>
                          <a:spcPct val="107000"/>
                        </a:lnSpc>
                        <a:spcAft>
                          <a:spcPts val="0"/>
                        </a:spcAft>
                      </a:pPr>
                      <a:r>
                        <a:rPr lang="en-GB" sz="2000" dirty="0">
                          <a:effectLst/>
                        </a:rPr>
                        <a:t>63.9%</a:t>
                      </a:r>
                    </a:p>
                    <a:p>
                      <a:pPr>
                        <a:lnSpc>
                          <a:spcPct val="107000"/>
                        </a:lnSpc>
                        <a:spcAft>
                          <a:spcPts val="0"/>
                        </a:spcAft>
                      </a:pPr>
                      <a:r>
                        <a:rPr lang="en-GB" sz="2000" dirty="0">
                          <a:effectLst/>
                        </a:rPr>
                        <a:t>71.3%</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extLst>
                  <a:ext uri="{0D108BD9-81ED-4DB2-BD59-A6C34878D82A}">
                    <a16:rowId xmlns:a16="http://schemas.microsoft.com/office/drawing/2014/main" val="3798552313"/>
                  </a:ext>
                </a:extLst>
              </a:tr>
              <a:tr h="1171872">
                <a:tc>
                  <a:txBody>
                    <a:bodyPr/>
                    <a:lstStyle/>
                    <a:p>
                      <a:pPr>
                        <a:lnSpc>
                          <a:spcPct val="107000"/>
                        </a:lnSpc>
                        <a:spcAft>
                          <a:spcPts val="0"/>
                        </a:spcAft>
                      </a:pPr>
                      <a:r>
                        <a:rPr lang="en-GB" sz="2000" dirty="0">
                          <a:effectLst/>
                        </a:rPr>
                        <a:t>&lt;65 years</a:t>
                      </a:r>
                    </a:p>
                    <a:p>
                      <a:pPr>
                        <a:lnSpc>
                          <a:spcPct val="107000"/>
                        </a:lnSpc>
                        <a:spcAft>
                          <a:spcPts val="0"/>
                        </a:spcAft>
                      </a:pPr>
                      <a:r>
                        <a:rPr lang="en-GB" sz="2000" dirty="0">
                          <a:effectLst/>
                        </a:rPr>
                        <a:t>London</a:t>
                      </a:r>
                    </a:p>
                    <a:p>
                      <a:pPr>
                        <a:lnSpc>
                          <a:spcPct val="107000"/>
                        </a:lnSpc>
                        <a:spcAft>
                          <a:spcPts val="0"/>
                        </a:spcAft>
                      </a:pPr>
                      <a:r>
                        <a:rPr lang="en-GB" sz="2000" dirty="0">
                          <a:effectLst/>
                        </a:rPr>
                        <a:t>England</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a:effectLst/>
                        </a:rPr>
                        <a:t> </a:t>
                      </a:r>
                    </a:p>
                    <a:p>
                      <a:pPr>
                        <a:lnSpc>
                          <a:spcPct val="107000"/>
                        </a:lnSpc>
                        <a:spcAft>
                          <a:spcPts val="0"/>
                        </a:spcAft>
                      </a:pPr>
                      <a:r>
                        <a:rPr lang="en-GB" sz="2000">
                          <a:effectLst/>
                        </a:rPr>
                        <a:t>52%</a:t>
                      </a:r>
                    </a:p>
                    <a:p>
                      <a:pPr>
                        <a:lnSpc>
                          <a:spcPct val="107000"/>
                        </a:lnSpc>
                        <a:spcAft>
                          <a:spcPts val="0"/>
                        </a:spcAft>
                      </a:pPr>
                      <a:r>
                        <a:rPr lang="en-GB" sz="2000">
                          <a:effectLst/>
                        </a:rPr>
                        <a:t>52.3%</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a:effectLst/>
                        </a:rPr>
                        <a:t> </a:t>
                      </a:r>
                    </a:p>
                    <a:p>
                      <a:pPr>
                        <a:lnSpc>
                          <a:spcPct val="107000"/>
                        </a:lnSpc>
                        <a:spcAft>
                          <a:spcPts val="0"/>
                        </a:spcAft>
                      </a:pPr>
                      <a:r>
                        <a:rPr lang="en-GB" sz="2000">
                          <a:effectLst/>
                        </a:rPr>
                        <a:t>49.8%</a:t>
                      </a:r>
                    </a:p>
                    <a:p>
                      <a:pPr>
                        <a:lnSpc>
                          <a:spcPct val="107000"/>
                        </a:lnSpc>
                        <a:spcAft>
                          <a:spcPts val="0"/>
                        </a:spcAft>
                      </a:pPr>
                      <a:r>
                        <a:rPr lang="en-GB" sz="2000">
                          <a:effectLst/>
                        </a:rPr>
                        <a:t>50.3%</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a:effectLst/>
                        </a:rPr>
                        <a:t> </a:t>
                      </a:r>
                    </a:p>
                    <a:p>
                      <a:pPr>
                        <a:lnSpc>
                          <a:spcPct val="107000"/>
                        </a:lnSpc>
                        <a:spcAft>
                          <a:spcPts val="0"/>
                        </a:spcAft>
                      </a:pPr>
                      <a:r>
                        <a:rPr lang="en-GB" sz="2000">
                          <a:effectLst/>
                        </a:rPr>
                        <a:t>43.6%</a:t>
                      </a:r>
                    </a:p>
                    <a:p>
                      <a:pPr>
                        <a:lnSpc>
                          <a:spcPct val="107000"/>
                        </a:lnSpc>
                        <a:spcAft>
                          <a:spcPts val="0"/>
                        </a:spcAft>
                      </a:pPr>
                      <a:r>
                        <a:rPr lang="en-GB" sz="2000">
                          <a:effectLst/>
                        </a:rPr>
                        <a:t>45.1%</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a:effectLst/>
                        </a:rPr>
                        <a:t> </a:t>
                      </a:r>
                    </a:p>
                    <a:p>
                      <a:pPr>
                        <a:lnSpc>
                          <a:spcPct val="107000"/>
                        </a:lnSpc>
                        <a:spcAft>
                          <a:spcPts val="0"/>
                        </a:spcAft>
                      </a:pPr>
                      <a:r>
                        <a:rPr lang="en-GB" sz="2000">
                          <a:effectLst/>
                        </a:rPr>
                        <a:t>47.1%</a:t>
                      </a:r>
                    </a:p>
                    <a:p>
                      <a:pPr>
                        <a:lnSpc>
                          <a:spcPct val="107000"/>
                        </a:lnSpc>
                        <a:spcAft>
                          <a:spcPts val="0"/>
                        </a:spcAft>
                      </a:pPr>
                      <a:r>
                        <a:rPr lang="en-GB" sz="2000">
                          <a:effectLst/>
                        </a:rPr>
                        <a:t>48.7%</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a:effectLst/>
                        </a:rPr>
                        <a:t> </a:t>
                      </a:r>
                    </a:p>
                    <a:p>
                      <a:pPr>
                        <a:lnSpc>
                          <a:spcPct val="107000"/>
                        </a:lnSpc>
                        <a:spcAft>
                          <a:spcPts val="0"/>
                        </a:spcAft>
                      </a:pPr>
                      <a:r>
                        <a:rPr lang="en-GB" sz="2000">
                          <a:effectLst/>
                        </a:rPr>
                        <a:t>45.4%</a:t>
                      </a:r>
                    </a:p>
                    <a:p>
                      <a:pPr>
                        <a:lnSpc>
                          <a:spcPct val="107000"/>
                        </a:lnSpc>
                        <a:spcAft>
                          <a:spcPts val="0"/>
                        </a:spcAft>
                      </a:pPr>
                      <a:r>
                        <a:rPr lang="en-GB" sz="2000">
                          <a:effectLst/>
                        </a:rPr>
                        <a:t>48.9%</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dirty="0">
                          <a:effectLst/>
                        </a:rPr>
                        <a:t> </a:t>
                      </a:r>
                    </a:p>
                    <a:p>
                      <a:pPr>
                        <a:lnSpc>
                          <a:spcPct val="107000"/>
                        </a:lnSpc>
                        <a:spcAft>
                          <a:spcPts val="0"/>
                        </a:spcAft>
                      </a:pPr>
                      <a:r>
                        <a:rPr lang="en-GB" sz="2000" dirty="0">
                          <a:effectLst/>
                        </a:rPr>
                        <a:t>42.5%</a:t>
                      </a:r>
                    </a:p>
                    <a:p>
                      <a:pPr>
                        <a:lnSpc>
                          <a:spcPct val="107000"/>
                        </a:lnSpc>
                        <a:spcAft>
                          <a:spcPts val="0"/>
                        </a:spcAft>
                      </a:pPr>
                      <a:r>
                        <a:rPr lang="en-GB" sz="2000" dirty="0">
                          <a:effectLst/>
                        </a:rPr>
                        <a:t>46.9%</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extLst>
                  <a:ext uri="{0D108BD9-81ED-4DB2-BD59-A6C34878D82A}">
                    <a16:rowId xmlns:a16="http://schemas.microsoft.com/office/drawing/2014/main" val="2807355325"/>
                  </a:ext>
                </a:extLst>
              </a:tr>
              <a:tr h="1572152">
                <a:tc>
                  <a:txBody>
                    <a:bodyPr/>
                    <a:lstStyle/>
                    <a:p>
                      <a:pPr>
                        <a:lnSpc>
                          <a:spcPct val="107000"/>
                        </a:lnSpc>
                        <a:spcAft>
                          <a:spcPts val="0"/>
                        </a:spcAft>
                      </a:pPr>
                      <a:r>
                        <a:rPr lang="en-GB" sz="2000">
                          <a:effectLst/>
                        </a:rPr>
                        <a:t>Pregnant women</a:t>
                      </a:r>
                    </a:p>
                    <a:p>
                      <a:pPr>
                        <a:lnSpc>
                          <a:spcPct val="107000"/>
                        </a:lnSpc>
                        <a:spcAft>
                          <a:spcPts val="0"/>
                        </a:spcAft>
                      </a:pPr>
                      <a:r>
                        <a:rPr lang="en-GB" sz="2000">
                          <a:effectLst/>
                        </a:rPr>
                        <a:t>London</a:t>
                      </a:r>
                    </a:p>
                    <a:p>
                      <a:pPr>
                        <a:lnSpc>
                          <a:spcPct val="107000"/>
                        </a:lnSpc>
                        <a:spcAft>
                          <a:spcPts val="0"/>
                        </a:spcAft>
                      </a:pPr>
                      <a:r>
                        <a:rPr lang="en-GB" sz="2000">
                          <a:effectLst/>
                        </a:rPr>
                        <a:t>England</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a:effectLst/>
                        </a:rPr>
                        <a:t> </a:t>
                      </a:r>
                    </a:p>
                    <a:p>
                      <a:pPr>
                        <a:lnSpc>
                          <a:spcPct val="107000"/>
                        </a:lnSpc>
                        <a:spcAft>
                          <a:spcPts val="0"/>
                        </a:spcAft>
                      </a:pPr>
                      <a:r>
                        <a:rPr lang="en-GB" sz="2000">
                          <a:effectLst/>
                        </a:rPr>
                        <a:t> </a:t>
                      </a:r>
                    </a:p>
                    <a:p>
                      <a:pPr>
                        <a:lnSpc>
                          <a:spcPct val="107000"/>
                        </a:lnSpc>
                        <a:spcAft>
                          <a:spcPts val="0"/>
                        </a:spcAft>
                      </a:pPr>
                      <a:r>
                        <a:rPr lang="en-GB" sz="2000">
                          <a:effectLst/>
                        </a:rPr>
                        <a:t>35.9%</a:t>
                      </a:r>
                    </a:p>
                    <a:p>
                      <a:pPr>
                        <a:lnSpc>
                          <a:spcPct val="107000"/>
                        </a:lnSpc>
                        <a:spcAft>
                          <a:spcPts val="0"/>
                        </a:spcAft>
                      </a:pPr>
                      <a:r>
                        <a:rPr lang="en-GB" sz="2000">
                          <a:effectLst/>
                        </a:rPr>
                        <a:t>39.8%</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a:effectLst/>
                        </a:rPr>
                        <a:t> </a:t>
                      </a:r>
                    </a:p>
                    <a:p>
                      <a:pPr>
                        <a:lnSpc>
                          <a:spcPct val="107000"/>
                        </a:lnSpc>
                        <a:spcAft>
                          <a:spcPts val="0"/>
                        </a:spcAft>
                      </a:pPr>
                      <a:r>
                        <a:rPr lang="en-GB" sz="2000">
                          <a:effectLst/>
                        </a:rPr>
                        <a:t> </a:t>
                      </a:r>
                    </a:p>
                    <a:p>
                      <a:pPr>
                        <a:lnSpc>
                          <a:spcPct val="107000"/>
                        </a:lnSpc>
                        <a:spcAft>
                          <a:spcPts val="0"/>
                        </a:spcAft>
                      </a:pPr>
                      <a:r>
                        <a:rPr lang="en-GB" sz="2000">
                          <a:effectLst/>
                        </a:rPr>
                        <a:t>39.9%</a:t>
                      </a:r>
                    </a:p>
                    <a:p>
                      <a:pPr>
                        <a:lnSpc>
                          <a:spcPct val="107000"/>
                        </a:lnSpc>
                        <a:spcAft>
                          <a:spcPts val="0"/>
                        </a:spcAft>
                      </a:pPr>
                      <a:r>
                        <a:rPr lang="en-GB" sz="2000">
                          <a:effectLst/>
                        </a:rPr>
                        <a:t>44.1%</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a:effectLst/>
                        </a:rPr>
                        <a:t> </a:t>
                      </a:r>
                    </a:p>
                    <a:p>
                      <a:pPr>
                        <a:lnSpc>
                          <a:spcPct val="107000"/>
                        </a:lnSpc>
                        <a:spcAft>
                          <a:spcPts val="0"/>
                        </a:spcAft>
                      </a:pPr>
                      <a:r>
                        <a:rPr lang="en-GB" sz="2000">
                          <a:effectLst/>
                        </a:rPr>
                        <a:t> </a:t>
                      </a:r>
                    </a:p>
                    <a:p>
                      <a:pPr>
                        <a:lnSpc>
                          <a:spcPct val="107000"/>
                        </a:lnSpc>
                        <a:spcAft>
                          <a:spcPts val="0"/>
                        </a:spcAft>
                      </a:pPr>
                      <a:r>
                        <a:rPr lang="en-GB" sz="2000">
                          <a:effectLst/>
                        </a:rPr>
                        <a:t>38.5%</a:t>
                      </a:r>
                    </a:p>
                    <a:p>
                      <a:pPr>
                        <a:lnSpc>
                          <a:spcPct val="107000"/>
                        </a:lnSpc>
                        <a:spcAft>
                          <a:spcPts val="0"/>
                        </a:spcAft>
                      </a:pPr>
                      <a:r>
                        <a:rPr lang="en-GB" sz="2000">
                          <a:effectLst/>
                        </a:rPr>
                        <a:t>42.3%</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a:effectLst/>
                        </a:rPr>
                        <a:t> </a:t>
                      </a:r>
                    </a:p>
                    <a:p>
                      <a:pPr>
                        <a:lnSpc>
                          <a:spcPct val="107000"/>
                        </a:lnSpc>
                        <a:spcAft>
                          <a:spcPts val="0"/>
                        </a:spcAft>
                      </a:pPr>
                      <a:r>
                        <a:rPr lang="en-GB" sz="2000">
                          <a:effectLst/>
                        </a:rPr>
                        <a:t> </a:t>
                      </a:r>
                    </a:p>
                    <a:p>
                      <a:pPr>
                        <a:lnSpc>
                          <a:spcPct val="107000"/>
                        </a:lnSpc>
                        <a:spcAft>
                          <a:spcPts val="0"/>
                        </a:spcAft>
                      </a:pPr>
                      <a:r>
                        <a:rPr lang="en-GB" sz="2000">
                          <a:effectLst/>
                        </a:rPr>
                        <a:t>39.6%</a:t>
                      </a:r>
                    </a:p>
                    <a:p>
                      <a:pPr>
                        <a:lnSpc>
                          <a:spcPct val="107000"/>
                        </a:lnSpc>
                        <a:spcAft>
                          <a:spcPts val="0"/>
                        </a:spcAft>
                      </a:pPr>
                      <a:r>
                        <a:rPr lang="en-GB" sz="2000">
                          <a:effectLst/>
                        </a:rPr>
                        <a:t>44.8%</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a:effectLst/>
                        </a:rPr>
                        <a:t> </a:t>
                      </a:r>
                    </a:p>
                    <a:p>
                      <a:pPr>
                        <a:lnSpc>
                          <a:spcPct val="107000"/>
                        </a:lnSpc>
                        <a:spcAft>
                          <a:spcPts val="0"/>
                        </a:spcAft>
                      </a:pPr>
                      <a:r>
                        <a:rPr lang="en-GB" sz="2000">
                          <a:effectLst/>
                        </a:rPr>
                        <a:t> </a:t>
                      </a:r>
                    </a:p>
                    <a:p>
                      <a:pPr>
                        <a:lnSpc>
                          <a:spcPct val="107000"/>
                        </a:lnSpc>
                        <a:spcAft>
                          <a:spcPts val="0"/>
                        </a:spcAft>
                      </a:pPr>
                      <a:r>
                        <a:rPr lang="en-GB" sz="2000">
                          <a:effectLst/>
                        </a:rPr>
                        <a:t>41.1%</a:t>
                      </a:r>
                    </a:p>
                    <a:p>
                      <a:pPr>
                        <a:lnSpc>
                          <a:spcPct val="107000"/>
                        </a:lnSpc>
                        <a:spcAft>
                          <a:spcPts val="0"/>
                        </a:spcAft>
                      </a:pPr>
                      <a:r>
                        <a:rPr lang="en-GB" sz="2000">
                          <a:effectLst/>
                        </a:rPr>
                        <a:t>47.2%</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dirty="0">
                          <a:effectLst/>
                        </a:rPr>
                        <a:t> </a:t>
                      </a:r>
                    </a:p>
                    <a:p>
                      <a:pPr>
                        <a:lnSpc>
                          <a:spcPct val="107000"/>
                        </a:lnSpc>
                        <a:spcAft>
                          <a:spcPts val="0"/>
                        </a:spcAft>
                      </a:pPr>
                      <a:r>
                        <a:rPr lang="en-GB" sz="2000" dirty="0">
                          <a:effectLst/>
                        </a:rPr>
                        <a:t> </a:t>
                      </a:r>
                    </a:p>
                    <a:p>
                      <a:pPr>
                        <a:lnSpc>
                          <a:spcPct val="107000"/>
                        </a:lnSpc>
                        <a:spcAft>
                          <a:spcPts val="0"/>
                        </a:spcAft>
                      </a:pPr>
                      <a:r>
                        <a:rPr lang="en-GB" sz="2000" dirty="0">
                          <a:effectLst/>
                        </a:rPr>
                        <a:t>38.9%</a:t>
                      </a:r>
                    </a:p>
                    <a:p>
                      <a:pPr>
                        <a:lnSpc>
                          <a:spcPct val="107000"/>
                        </a:lnSpc>
                        <a:spcAft>
                          <a:spcPts val="0"/>
                        </a:spcAft>
                      </a:pPr>
                      <a:r>
                        <a:rPr lang="en-GB" sz="2000" dirty="0">
                          <a:effectLst/>
                        </a:rPr>
                        <a:t>45.0%</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extLst>
                  <a:ext uri="{0D108BD9-81ED-4DB2-BD59-A6C34878D82A}">
                    <a16:rowId xmlns:a16="http://schemas.microsoft.com/office/drawing/2014/main" val="1632665716"/>
                  </a:ext>
                </a:extLst>
              </a:tr>
              <a:tr h="1572152">
                <a:tc>
                  <a:txBody>
                    <a:bodyPr/>
                    <a:lstStyle/>
                    <a:p>
                      <a:pPr>
                        <a:lnSpc>
                          <a:spcPct val="107000"/>
                        </a:lnSpc>
                        <a:spcAft>
                          <a:spcPts val="0"/>
                        </a:spcAft>
                      </a:pPr>
                      <a:r>
                        <a:rPr lang="en-GB" sz="2000">
                          <a:effectLst/>
                        </a:rPr>
                        <a:t>Healthcare workers</a:t>
                      </a:r>
                    </a:p>
                    <a:p>
                      <a:pPr>
                        <a:lnSpc>
                          <a:spcPct val="107000"/>
                        </a:lnSpc>
                        <a:spcAft>
                          <a:spcPts val="0"/>
                        </a:spcAft>
                      </a:pPr>
                      <a:r>
                        <a:rPr lang="en-GB" sz="2000">
                          <a:effectLst/>
                        </a:rPr>
                        <a:t>London</a:t>
                      </a:r>
                    </a:p>
                    <a:p>
                      <a:pPr>
                        <a:lnSpc>
                          <a:spcPct val="107000"/>
                        </a:lnSpc>
                        <a:spcAft>
                          <a:spcPts val="0"/>
                        </a:spcAft>
                      </a:pPr>
                      <a:r>
                        <a:rPr lang="en-GB" sz="2000">
                          <a:effectLst/>
                        </a:rPr>
                        <a:t>England </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a:effectLst/>
                        </a:rPr>
                        <a:t> </a:t>
                      </a:r>
                    </a:p>
                    <a:p>
                      <a:pPr>
                        <a:lnSpc>
                          <a:spcPct val="107000"/>
                        </a:lnSpc>
                        <a:spcAft>
                          <a:spcPts val="0"/>
                        </a:spcAft>
                      </a:pPr>
                      <a:r>
                        <a:rPr lang="en-GB" sz="2000">
                          <a:effectLst/>
                        </a:rPr>
                        <a:t> </a:t>
                      </a:r>
                    </a:p>
                    <a:p>
                      <a:pPr>
                        <a:lnSpc>
                          <a:spcPct val="107000"/>
                        </a:lnSpc>
                        <a:spcAft>
                          <a:spcPts val="0"/>
                        </a:spcAft>
                      </a:pPr>
                      <a:r>
                        <a:rPr lang="en-GB" sz="2000">
                          <a:effectLst/>
                        </a:rPr>
                        <a:t>41.1%</a:t>
                      </a:r>
                    </a:p>
                    <a:p>
                      <a:pPr>
                        <a:lnSpc>
                          <a:spcPct val="107000"/>
                        </a:lnSpc>
                        <a:spcAft>
                          <a:spcPts val="0"/>
                        </a:spcAft>
                      </a:pPr>
                      <a:r>
                        <a:rPr lang="en-GB" sz="2000">
                          <a:effectLst/>
                        </a:rPr>
                        <a:t>54.8%</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a:effectLst/>
                        </a:rPr>
                        <a:t> </a:t>
                      </a:r>
                    </a:p>
                    <a:p>
                      <a:pPr>
                        <a:lnSpc>
                          <a:spcPct val="107000"/>
                        </a:lnSpc>
                        <a:spcAft>
                          <a:spcPts val="0"/>
                        </a:spcAft>
                      </a:pPr>
                      <a:r>
                        <a:rPr lang="en-GB" sz="2000">
                          <a:effectLst/>
                        </a:rPr>
                        <a:t> </a:t>
                      </a:r>
                    </a:p>
                    <a:p>
                      <a:pPr>
                        <a:lnSpc>
                          <a:spcPct val="107000"/>
                        </a:lnSpc>
                        <a:spcAft>
                          <a:spcPts val="0"/>
                        </a:spcAft>
                      </a:pPr>
                      <a:r>
                        <a:rPr lang="en-GB" sz="2000">
                          <a:effectLst/>
                        </a:rPr>
                        <a:t>43.2%</a:t>
                      </a:r>
                    </a:p>
                    <a:p>
                      <a:pPr>
                        <a:lnSpc>
                          <a:spcPct val="107000"/>
                        </a:lnSpc>
                        <a:spcAft>
                          <a:spcPts val="0"/>
                        </a:spcAft>
                      </a:pPr>
                      <a:r>
                        <a:rPr lang="en-GB" sz="2000">
                          <a:effectLst/>
                        </a:rPr>
                        <a:t>54.9%</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a:effectLst/>
                        </a:rPr>
                        <a:t> </a:t>
                      </a:r>
                    </a:p>
                    <a:p>
                      <a:pPr>
                        <a:lnSpc>
                          <a:spcPct val="107000"/>
                        </a:lnSpc>
                        <a:spcAft>
                          <a:spcPts val="0"/>
                        </a:spcAft>
                      </a:pPr>
                      <a:r>
                        <a:rPr lang="en-GB" sz="2000">
                          <a:effectLst/>
                        </a:rPr>
                        <a:t> </a:t>
                      </a:r>
                    </a:p>
                    <a:p>
                      <a:pPr>
                        <a:lnSpc>
                          <a:spcPct val="107000"/>
                        </a:lnSpc>
                        <a:spcAft>
                          <a:spcPts val="0"/>
                        </a:spcAft>
                      </a:pPr>
                      <a:r>
                        <a:rPr lang="en-GB" sz="2000">
                          <a:effectLst/>
                        </a:rPr>
                        <a:t>39.4%</a:t>
                      </a:r>
                    </a:p>
                    <a:p>
                      <a:pPr>
                        <a:lnSpc>
                          <a:spcPct val="107000"/>
                        </a:lnSpc>
                        <a:spcAft>
                          <a:spcPts val="0"/>
                        </a:spcAft>
                      </a:pPr>
                      <a:r>
                        <a:rPr lang="en-GB" sz="2000">
                          <a:effectLst/>
                        </a:rPr>
                        <a:t>49.5%</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a:effectLst/>
                        </a:rPr>
                        <a:t> </a:t>
                      </a:r>
                    </a:p>
                    <a:p>
                      <a:pPr>
                        <a:lnSpc>
                          <a:spcPct val="107000"/>
                        </a:lnSpc>
                        <a:spcAft>
                          <a:spcPts val="0"/>
                        </a:spcAft>
                      </a:pPr>
                      <a:r>
                        <a:rPr lang="en-GB" sz="2000">
                          <a:effectLst/>
                        </a:rPr>
                        <a:t> </a:t>
                      </a:r>
                    </a:p>
                    <a:p>
                      <a:pPr>
                        <a:lnSpc>
                          <a:spcPct val="107000"/>
                        </a:lnSpc>
                        <a:spcAft>
                          <a:spcPts val="0"/>
                        </a:spcAft>
                      </a:pPr>
                      <a:r>
                        <a:rPr lang="en-GB" sz="2000">
                          <a:effectLst/>
                        </a:rPr>
                        <a:t>55.4%</a:t>
                      </a:r>
                    </a:p>
                    <a:p>
                      <a:pPr>
                        <a:lnSpc>
                          <a:spcPct val="107000"/>
                        </a:lnSpc>
                        <a:spcAft>
                          <a:spcPts val="0"/>
                        </a:spcAft>
                      </a:pPr>
                      <a:r>
                        <a:rPr lang="en-GB" sz="2000">
                          <a:effectLst/>
                        </a:rPr>
                        <a:t>63.0%</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a:effectLst/>
                        </a:rPr>
                        <a:t> </a:t>
                      </a:r>
                    </a:p>
                    <a:p>
                      <a:pPr>
                        <a:lnSpc>
                          <a:spcPct val="107000"/>
                        </a:lnSpc>
                        <a:spcAft>
                          <a:spcPts val="0"/>
                        </a:spcAft>
                      </a:pPr>
                      <a:r>
                        <a:rPr lang="en-GB" sz="2000">
                          <a:effectLst/>
                        </a:rPr>
                        <a:t> </a:t>
                      </a:r>
                    </a:p>
                    <a:p>
                      <a:pPr>
                        <a:lnSpc>
                          <a:spcPct val="107000"/>
                        </a:lnSpc>
                        <a:spcAft>
                          <a:spcPts val="0"/>
                        </a:spcAft>
                      </a:pPr>
                      <a:r>
                        <a:rPr lang="en-GB" sz="2000">
                          <a:effectLst/>
                        </a:rPr>
                        <a:t>64.1%</a:t>
                      </a:r>
                    </a:p>
                    <a:p>
                      <a:pPr>
                        <a:lnSpc>
                          <a:spcPct val="107000"/>
                        </a:lnSpc>
                        <a:spcAft>
                          <a:spcPts val="0"/>
                        </a:spcAft>
                      </a:pPr>
                      <a:r>
                        <a:rPr lang="en-GB" sz="2000">
                          <a:effectLst/>
                        </a:rPr>
                        <a:t>68.7%</a:t>
                      </a:r>
                      <a:endParaRPr lang="en-GB" sz="200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tc>
                  <a:txBody>
                    <a:bodyPr/>
                    <a:lstStyle/>
                    <a:p>
                      <a:pPr>
                        <a:lnSpc>
                          <a:spcPct val="107000"/>
                        </a:lnSpc>
                        <a:spcAft>
                          <a:spcPts val="0"/>
                        </a:spcAft>
                      </a:pPr>
                      <a:r>
                        <a:rPr lang="en-GB" sz="2000" dirty="0">
                          <a:effectLst/>
                        </a:rPr>
                        <a:t> </a:t>
                      </a:r>
                    </a:p>
                    <a:p>
                      <a:pPr>
                        <a:lnSpc>
                          <a:spcPct val="107000"/>
                        </a:lnSpc>
                        <a:spcAft>
                          <a:spcPts val="0"/>
                        </a:spcAft>
                      </a:pPr>
                      <a:r>
                        <a:rPr lang="en-GB" sz="2000" dirty="0">
                          <a:effectLst/>
                        </a:rPr>
                        <a:t> </a:t>
                      </a:r>
                    </a:p>
                    <a:p>
                      <a:pPr>
                        <a:lnSpc>
                          <a:spcPct val="107000"/>
                        </a:lnSpc>
                        <a:spcAft>
                          <a:spcPts val="0"/>
                        </a:spcAft>
                      </a:pPr>
                      <a:r>
                        <a:rPr lang="en-GB" sz="2000" dirty="0">
                          <a:effectLst/>
                        </a:rPr>
                        <a:t>63.7%</a:t>
                      </a:r>
                    </a:p>
                    <a:p>
                      <a:pPr>
                        <a:lnSpc>
                          <a:spcPct val="107000"/>
                        </a:lnSpc>
                        <a:spcAft>
                          <a:spcPts val="0"/>
                        </a:spcAft>
                      </a:pPr>
                      <a:r>
                        <a:rPr lang="en-GB" sz="2000" dirty="0">
                          <a:effectLst/>
                        </a:rPr>
                        <a:t>70.3%</a:t>
                      </a:r>
                      <a:endParaRPr lang="en-GB" sz="2000" dirty="0">
                        <a:effectLst/>
                        <a:latin typeface="Arial" panose="020B0604020202020204" pitchFamily="34" charset="0"/>
                        <a:ea typeface="Calibri" panose="020F0502020204030204" pitchFamily="34" charset="0"/>
                        <a:cs typeface="Times New Roman" panose="02020603050405020304" pitchFamily="18" charset="0"/>
                      </a:endParaRPr>
                    </a:p>
                  </a:txBody>
                  <a:tcPr marL="53569" marR="53569" marT="0" marB="0" anchor="ctr"/>
                </a:tc>
                <a:extLst>
                  <a:ext uri="{0D108BD9-81ED-4DB2-BD59-A6C34878D82A}">
                    <a16:rowId xmlns:a16="http://schemas.microsoft.com/office/drawing/2014/main" val="3114616726"/>
                  </a:ext>
                </a:extLst>
              </a:tr>
            </a:tbl>
          </a:graphicData>
        </a:graphic>
      </p:graphicFrame>
      <p:sp>
        <p:nvSpPr>
          <p:cNvPr id="3" name="Title 2">
            <a:extLst>
              <a:ext uri="{FF2B5EF4-FFF2-40B4-BE49-F238E27FC236}">
                <a16:creationId xmlns:a16="http://schemas.microsoft.com/office/drawing/2014/main" id="{CECB40F3-8757-44B3-9F8E-11C313BF5274}"/>
              </a:ext>
            </a:extLst>
          </p:cNvPr>
          <p:cNvSpPr>
            <a:spLocks noGrp="1"/>
          </p:cNvSpPr>
          <p:nvPr>
            <p:ph type="title"/>
          </p:nvPr>
        </p:nvSpPr>
        <p:spPr>
          <a:xfrm>
            <a:off x="1792731" y="242816"/>
            <a:ext cx="6567055" cy="611649"/>
          </a:xfrm>
        </p:spPr>
        <p:txBody>
          <a:bodyPr/>
          <a:lstStyle/>
          <a:p>
            <a:r>
              <a:rPr lang="en-GB" dirty="0"/>
              <a:t>Adult Vaccinations</a:t>
            </a:r>
          </a:p>
        </p:txBody>
      </p:sp>
    </p:spTree>
    <p:extLst>
      <p:ext uri="{BB962C8B-B14F-4D97-AF65-F5344CB8AC3E}">
        <p14:creationId xmlns:p14="http://schemas.microsoft.com/office/powerpoint/2010/main" val="3626337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D2682-4A80-47DF-8D23-9CE8FCE5B7C6}"/>
              </a:ext>
            </a:extLst>
          </p:cNvPr>
          <p:cNvSpPr>
            <a:spLocks noGrp="1"/>
          </p:cNvSpPr>
          <p:nvPr>
            <p:ph type="title"/>
          </p:nvPr>
        </p:nvSpPr>
        <p:spPr>
          <a:xfrm>
            <a:off x="1788629" y="201308"/>
            <a:ext cx="3414403" cy="655947"/>
          </a:xfrm>
        </p:spPr>
        <p:txBody>
          <a:bodyPr/>
          <a:lstStyle/>
          <a:p>
            <a:r>
              <a:rPr lang="en-GB" dirty="0">
                <a:latin typeface="+mn-lt"/>
              </a:rPr>
              <a:t>At Risk Groups</a:t>
            </a:r>
          </a:p>
        </p:txBody>
      </p:sp>
      <p:sp>
        <p:nvSpPr>
          <p:cNvPr id="3" name="Content Placeholder 2">
            <a:extLst>
              <a:ext uri="{FF2B5EF4-FFF2-40B4-BE49-F238E27FC236}">
                <a16:creationId xmlns:a16="http://schemas.microsoft.com/office/drawing/2014/main" id="{F4147C66-B6E4-4F72-B9B1-C670DB65DC04}"/>
              </a:ext>
            </a:extLst>
          </p:cNvPr>
          <p:cNvSpPr>
            <a:spLocks noGrp="1"/>
          </p:cNvSpPr>
          <p:nvPr>
            <p:ph sz="quarter" idx="10"/>
          </p:nvPr>
        </p:nvSpPr>
        <p:spPr>
          <a:xfrm>
            <a:off x="1524002" y="1507332"/>
            <a:ext cx="3679031" cy="4493415"/>
          </a:xfrm>
        </p:spPr>
        <p:txBody>
          <a:bodyPr>
            <a:normAutofit/>
          </a:bodyPr>
          <a:lstStyle/>
          <a:p>
            <a:pPr lvl="0"/>
            <a:endParaRPr lang="en-GB" sz="1800" dirty="0"/>
          </a:p>
          <a:p>
            <a:pPr lvl="0"/>
            <a:endParaRPr lang="en-GB" dirty="0"/>
          </a:p>
          <a:p>
            <a:endParaRPr lang="en-GB" dirty="0"/>
          </a:p>
          <a:p>
            <a:endParaRPr lang="en-GB" dirty="0"/>
          </a:p>
          <a:p>
            <a:endParaRPr lang="en-GB" dirty="0"/>
          </a:p>
          <a:p>
            <a:endParaRPr lang="en-GB" dirty="0"/>
          </a:p>
          <a:p>
            <a:endParaRPr lang="en-GB" dirty="0"/>
          </a:p>
        </p:txBody>
      </p:sp>
      <p:graphicFrame>
        <p:nvGraphicFramePr>
          <p:cNvPr id="4" name="Table 3">
            <a:extLst>
              <a:ext uri="{FF2B5EF4-FFF2-40B4-BE49-F238E27FC236}">
                <a16:creationId xmlns:a16="http://schemas.microsoft.com/office/drawing/2014/main" id="{13C825C3-8A2D-4B31-AF46-FEF4A732C186}"/>
              </a:ext>
            </a:extLst>
          </p:cNvPr>
          <p:cNvGraphicFramePr>
            <a:graphicFrameLocks noGrp="1"/>
          </p:cNvGraphicFramePr>
          <p:nvPr>
            <p:extLst/>
          </p:nvPr>
        </p:nvGraphicFramePr>
        <p:xfrm>
          <a:off x="5203032" y="0"/>
          <a:ext cx="5464973" cy="6858000"/>
        </p:xfrm>
        <a:graphic>
          <a:graphicData uri="http://schemas.openxmlformats.org/drawingml/2006/table">
            <a:tbl>
              <a:tblPr firstRow="1" firstCol="1" bandRow="1">
                <a:tableStyleId>{5C22544A-7EE6-4342-B048-85BDC9FD1C3A}</a:tableStyleId>
              </a:tblPr>
              <a:tblGrid>
                <a:gridCol w="1777352">
                  <a:extLst>
                    <a:ext uri="{9D8B030D-6E8A-4147-A177-3AD203B41FA5}">
                      <a16:colId xmlns:a16="http://schemas.microsoft.com/office/drawing/2014/main" val="1971755232"/>
                    </a:ext>
                  </a:extLst>
                </a:gridCol>
                <a:gridCol w="1229207">
                  <a:extLst>
                    <a:ext uri="{9D8B030D-6E8A-4147-A177-3AD203B41FA5}">
                      <a16:colId xmlns:a16="http://schemas.microsoft.com/office/drawing/2014/main" val="2480687392"/>
                    </a:ext>
                  </a:extLst>
                </a:gridCol>
                <a:gridCol w="1229207">
                  <a:extLst>
                    <a:ext uri="{9D8B030D-6E8A-4147-A177-3AD203B41FA5}">
                      <a16:colId xmlns:a16="http://schemas.microsoft.com/office/drawing/2014/main" val="916740364"/>
                    </a:ext>
                  </a:extLst>
                </a:gridCol>
                <a:gridCol w="1229207">
                  <a:extLst>
                    <a:ext uri="{9D8B030D-6E8A-4147-A177-3AD203B41FA5}">
                      <a16:colId xmlns:a16="http://schemas.microsoft.com/office/drawing/2014/main" val="633559098"/>
                    </a:ext>
                  </a:extLst>
                </a:gridCol>
              </a:tblGrid>
              <a:tr h="483249">
                <a:tc>
                  <a:txBody>
                    <a:bodyPr/>
                    <a:lstStyle/>
                    <a:p>
                      <a:pPr>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Disease Group</a:t>
                      </a:r>
                    </a:p>
                  </a:txBody>
                  <a:tcPr marL="43708" marR="43708" marT="0" marB="0"/>
                </a:tc>
                <a:tc>
                  <a:txBody>
                    <a:bodyPr/>
                    <a:lstStyle/>
                    <a:p>
                      <a:pPr algn="ctr">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 uptake 2018/19</a:t>
                      </a:r>
                    </a:p>
                  </a:txBody>
                  <a:tcPr marL="43708" marR="43708" marT="0" marB="0" anchor="ctr"/>
                </a:tc>
                <a:tc>
                  <a:txBody>
                    <a:bodyPr/>
                    <a:lstStyle/>
                    <a:p>
                      <a:pPr algn="ctr">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 uptake</a:t>
                      </a:r>
                    </a:p>
                    <a:p>
                      <a:pPr algn="ctr">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2017/18</a:t>
                      </a:r>
                    </a:p>
                  </a:txBody>
                  <a:tcPr marL="43708" marR="43708" marT="0" marB="0" anchor="ctr"/>
                </a:tc>
                <a:tc>
                  <a:txBody>
                    <a:bodyPr/>
                    <a:lstStyle/>
                    <a:p>
                      <a:pPr algn="ctr">
                        <a:spcAft>
                          <a:spcPts val="0"/>
                        </a:spcAft>
                      </a:pPr>
                      <a:r>
                        <a:rPr lang="en-GB" sz="1200" dirty="0">
                          <a:effectLst/>
                          <a:latin typeface="Arial" panose="020B0604020202020204" pitchFamily="34" charset="0"/>
                          <a:ea typeface="Times New Roman" panose="02020603050405020304" pitchFamily="18" charset="0"/>
                          <a:cs typeface="Arial" panose="020B0604020202020204" pitchFamily="34" charset="0"/>
                        </a:rPr>
                        <a:t>difference</a:t>
                      </a:r>
                    </a:p>
                  </a:txBody>
                  <a:tcPr marL="43708" marR="43708" marT="0" marB="0" anchor="ctr"/>
                </a:tc>
                <a:extLst>
                  <a:ext uri="{0D108BD9-81ED-4DB2-BD59-A6C34878D82A}">
                    <a16:rowId xmlns:a16="http://schemas.microsoft.com/office/drawing/2014/main" val="3651236020"/>
                  </a:ext>
                </a:extLst>
              </a:tr>
              <a:tr h="660971">
                <a:tc>
                  <a:txBody>
                    <a:bodyPr/>
                    <a:lstStyle/>
                    <a:p>
                      <a:r>
                        <a:rPr lang="en-GB" sz="1200" dirty="0">
                          <a:effectLst/>
                          <a:latin typeface="Arial" panose="020B0604020202020204" pitchFamily="34" charset="0"/>
                          <a:cs typeface="Arial" panose="020B0604020202020204" pitchFamily="34" charset="0"/>
                        </a:rPr>
                        <a:t>Patients with diabetes </a:t>
                      </a:r>
                    </a:p>
                    <a:p>
                      <a:pPr>
                        <a:spcAft>
                          <a:spcPts val="0"/>
                        </a:spcAft>
                      </a:pPr>
                      <a:r>
                        <a:rPr lang="en-GB" sz="1200" dirty="0">
                          <a:effectLst/>
                          <a:latin typeface="Arial" panose="020B0604020202020204" pitchFamily="34"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tc>
                <a:tc>
                  <a:txBody>
                    <a:bodyPr/>
                    <a:lstStyle/>
                    <a:p>
                      <a:pPr algn="ctr">
                        <a:spcAft>
                          <a:spcPts val="0"/>
                        </a:spcAft>
                      </a:pPr>
                      <a:r>
                        <a:rPr lang="en-GB" sz="2000" dirty="0">
                          <a:effectLst/>
                          <a:latin typeface="Arial" panose="020B0604020202020204" pitchFamily="34" charset="0"/>
                          <a:cs typeface="Arial" panose="020B0604020202020204" pitchFamily="34" charset="0"/>
                        </a:rPr>
                        <a:t>60.6</a:t>
                      </a: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nchor="ctr"/>
                </a:tc>
                <a:tc>
                  <a:txBody>
                    <a:bodyPr/>
                    <a:lstStyle/>
                    <a:p>
                      <a:pPr algn="ctr">
                        <a:spcAft>
                          <a:spcPts val="0"/>
                        </a:spcAft>
                      </a:pPr>
                      <a:r>
                        <a:rPr lang="en-GB" sz="2000" dirty="0">
                          <a:effectLst/>
                          <a:latin typeface="Arial" panose="020B0604020202020204" pitchFamily="34" charset="0"/>
                          <a:cs typeface="Arial" panose="020B0604020202020204" pitchFamily="34" charset="0"/>
                        </a:rPr>
                        <a:t>64.0</a:t>
                      </a: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nchor="ctr"/>
                </a:tc>
                <a:tc>
                  <a:txBody>
                    <a:bodyPr/>
                    <a:lstStyle/>
                    <a:p>
                      <a:pPr algn="ctr">
                        <a:spcAft>
                          <a:spcPts val="0"/>
                        </a:spcAft>
                      </a:pPr>
                      <a:r>
                        <a:rPr lang="en-GB" sz="2000" dirty="0">
                          <a:effectLst/>
                          <a:latin typeface="Arial" panose="020B0604020202020204" pitchFamily="34" charset="0"/>
                          <a:ea typeface="Times New Roman" panose="02020603050405020304" pitchFamily="18" charset="0"/>
                          <a:cs typeface="Arial" panose="020B0604020202020204" pitchFamily="34" charset="0"/>
                        </a:rPr>
                        <a:t>-5.3%</a:t>
                      </a:r>
                    </a:p>
                  </a:txBody>
                  <a:tcPr marL="43708" marR="43708" marT="0" marB="0" anchor="ctr"/>
                </a:tc>
                <a:extLst>
                  <a:ext uri="{0D108BD9-81ED-4DB2-BD59-A6C34878D82A}">
                    <a16:rowId xmlns:a16="http://schemas.microsoft.com/office/drawing/2014/main" val="1514321025"/>
                  </a:ext>
                </a:extLst>
              </a:tr>
              <a:tr h="724873">
                <a:tc>
                  <a:txBody>
                    <a:bodyPr/>
                    <a:lstStyle/>
                    <a:p>
                      <a:r>
                        <a:rPr lang="en-GB" sz="1200" dirty="0">
                          <a:effectLst/>
                          <a:latin typeface="Arial" panose="020B0604020202020204" pitchFamily="34" charset="0"/>
                          <a:cs typeface="Arial" panose="020B0604020202020204" pitchFamily="34" charset="0"/>
                        </a:rPr>
                        <a:t>Patients with chronic kidney disease </a:t>
                      </a:r>
                    </a:p>
                    <a:p>
                      <a:pPr>
                        <a:spcAft>
                          <a:spcPts val="0"/>
                        </a:spcAft>
                      </a:pPr>
                      <a:r>
                        <a:rPr lang="en-GB" sz="1200" dirty="0">
                          <a:effectLst/>
                          <a:latin typeface="Arial" panose="020B0604020202020204" pitchFamily="34"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tc>
                <a:tc>
                  <a:txBody>
                    <a:bodyPr/>
                    <a:lstStyle/>
                    <a:p>
                      <a:pPr algn="ctr">
                        <a:spcAft>
                          <a:spcPts val="0"/>
                        </a:spcAft>
                      </a:pPr>
                      <a:r>
                        <a:rPr lang="en-GB" sz="2000" dirty="0">
                          <a:effectLst/>
                          <a:latin typeface="Arial" panose="020B0604020202020204" pitchFamily="34" charset="0"/>
                          <a:cs typeface="Arial" panose="020B0604020202020204" pitchFamily="34" charset="0"/>
                        </a:rPr>
                        <a:t>48.6</a:t>
                      </a: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nchor="ctr"/>
                </a:tc>
                <a:tc>
                  <a:txBody>
                    <a:bodyPr/>
                    <a:lstStyle/>
                    <a:p>
                      <a:pPr algn="ctr">
                        <a:spcAft>
                          <a:spcPts val="0"/>
                        </a:spcAft>
                      </a:pPr>
                      <a:r>
                        <a:rPr lang="en-GB" sz="2000" dirty="0">
                          <a:effectLst/>
                          <a:latin typeface="Arial" panose="020B0604020202020204" pitchFamily="34" charset="0"/>
                          <a:cs typeface="Arial" panose="020B0604020202020204" pitchFamily="34" charset="0"/>
                        </a:rPr>
                        <a:t>51.5</a:t>
                      </a: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nchor="ctr"/>
                </a:tc>
                <a:tc>
                  <a:txBody>
                    <a:bodyPr/>
                    <a:lstStyle/>
                    <a:p>
                      <a:pPr algn="ctr">
                        <a:spcAft>
                          <a:spcPts val="0"/>
                        </a:spcAft>
                      </a:pPr>
                      <a:r>
                        <a:rPr lang="en-GB" sz="2000" dirty="0">
                          <a:effectLst/>
                          <a:latin typeface="Arial" panose="020B0604020202020204" pitchFamily="34" charset="0"/>
                          <a:ea typeface="Times New Roman" panose="02020603050405020304" pitchFamily="18" charset="0"/>
                          <a:cs typeface="Arial" panose="020B0604020202020204" pitchFamily="34" charset="0"/>
                        </a:rPr>
                        <a:t>-5.6%</a:t>
                      </a:r>
                    </a:p>
                  </a:txBody>
                  <a:tcPr marL="43708" marR="43708" marT="0" marB="0" anchor="ctr"/>
                </a:tc>
                <a:extLst>
                  <a:ext uri="{0D108BD9-81ED-4DB2-BD59-A6C34878D82A}">
                    <a16:rowId xmlns:a16="http://schemas.microsoft.com/office/drawing/2014/main" val="3419703226"/>
                  </a:ext>
                </a:extLst>
              </a:tr>
              <a:tr h="724873">
                <a:tc>
                  <a:txBody>
                    <a:bodyPr/>
                    <a:lstStyle/>
                    <a:p>
                      <a:r>
                        <a:rPr lang="en-GB" sz="1200" dirty="0">
                          <a:effectLst/>
                          <a:latin typeface="Arial" panose="020B0604020202020204" pitchFamily="34" charset="0"/>
                          <a:cs typeface="Arial" panose="020B0604020202020204" pitchFamily="34" charset="0"/>
                        </a:rPr>
                        <a:t>Patients with immunosuppression</a:t>
                      </a:r>
                    </a:p>
                    <a:p>
                      <a:pPr>
                        <a:spcAft>
                          <a:spcPts val="0"/>
                        </a:spcAft>
                      </a:pPr>
                      <a:r>
                        <a:rPr lang="en-GB" sz="1200" dirty="0">
                          <a:effectLst/>
                          <a:latin typeface="Arial" panose="020B0604020202020204" pitchFamily="34"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tc>
                <a:tc>
                  <a:txBody>
                    <a:bodyPr/>
                    <a:lstStyle/>
                    <a:p>
                      <a:pPr algn="ctr">
                        <a:spcAft>
                          <a:spcPts val="0"/>
                        </a:spcAft>
                      </a:pPr>
                      <a:r>
                        <a:rPr lang="en-GB" sz="2000" dirty="0">
                          <a:effectLst/>
                          <a:latin typeface="Arial" panose="020B0604020202020204" pitchFamily="34" charset="0"/>
                          <a:cs typeface="Arial" panose="020B0604020202020204" pitchFamily="34" charset="0"/>
                        </a:rPr>
                        <a:t>44.9</a:t>
                      </a: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nchor="ctr"/>
                </a:tc>
                <a:tc>
                  <a:txBody>
                    <a:bodyPr/>
                    <a:lstStyle/>
                    <a:p>
                      <a:pPr algn="ctr">
                        <a:spcAft>
                          <a:spcPts val="0"/>
                        </a:spcAft>
                      </a:pPr>
                      <a:r>
                        <a:rPr lang="en-GB" sz="2000" dirty="0">
                          <a:effectLst/>
                          <a:latin typeface="Arial" panose="020B0604020202020204" pitchFamily="34" charset="0"/>
                          <a:cs typeface="Arial" panose="020B0604020202020204" pitchFamily="34" charset="0"/>
                        </a:rPr>
                        <a:t>47.3</a:t>
                      </a: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nchor="ctr"/>
                </a:tc>
                <a:tc>
                  <a:txBody>
                    <a:bodyPr/>
                    <a:lstStyle/>
                    <a:p>
                      <a:pPr algn="ctr">
                        <a:spcAft>
                          <a:spcPts val="0"/>
                        </a:spcAft>
                      </a:pPr>
                      <a:r>
                        <a:rPr lang="en-GB" sz="2000" dirty="0">
                          <a:effectLst/>
                          <a:latin typeface="Arial" panose="020B0604020202020204" pitchFamily="34" charset="0"/>
                          <a:ea typeface="Times New Roman" panose="02020603050405020304" pitchFamily="18" charset="0"/>
                          <a:cs typeface="Arial" panose="020B0604020202020204" pitchFamily="34" charset="0"/>
                        </a:rPr>
                        <a:t>-5%</a:t>
                      </a:r>
                    </a:p>
                  </a:txBody>
                  <a:tcPr marL="43708" marR="43708" marT="0" marB="0" anchor="ctr"/>
                </a:tc>
                <a:extLst>
                  <a:ext uri="{0D108BD9-81ED-4DB2-BD59-A6C34878D82A}">
                    <a16:rowId xmlns:a16="http://schemas.microsoft.com/office/drawing/2014/main" val="4274225572"/>
                  </a:ext>
                </a:extLst>
              </a:tr>
              <a:tr h="724873">
                <a:tc>
                  <a:txBody>
                    <a:bodyPr/>
                    <a:lstStyle/>
                    <a:p>
                      <a:r>
                        <a:rPr lang="en-GB" sz="1200" dirty="0">
                          <a:effectLst/>
                          <a:latin typeface="Arial" panose="020B0604020202020204" pitchFamily="34" charset="0"/>
                          <a:cs typeface="Arial" panose="020B0604020202020204" pitchFamily="34" charset="0"/>
                        </a:rPr>
                        <a:t>Patients with chronic respiratory disease </a:t>
                      </a:r>
                    </a:p>
                    <a:p>
                      <a:pPr>
                        <a:spcAft>
                          <a:spcPts val="0"/>
                        </a:spcAft>
                      </a:pPr>
                      <a:r>
                        <a:rPr lang="en-GB" sz="1200" dirty="0">
                          <a:effectLst/>
                          <a:latin typeface="Arial" panose="020B0604020202020204" pitchFamily="34"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tc>
                <a:tc>
                  <a:txBody>
                    <a:bodyPr/>
                    <a:lstStyle/>
                    <a:p>
                      <a:pPr algn="ctr">
                        <a:spcAft>
                          <a:spcPts val="0"/>
                        </a:spcAft>
                      </a:pPr>
                      <a:r>
                        <a:rPr lang="en-GB" sz="2000" dirty="0">
                          <a:effectLst/>
                          <a:latin typeface="Arial" panose="020B0604020202020204" pitchFamily="34" charset="0"/>
                          <a:cs typeface="Arial" panose="020B0604020202020204" pitchFamily="34" charset="0"/>
                        </a:rPr>
                        <a:t>44.1</a:t>
                      </a: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nchor="ctr"/>
                </a:tc>
                <a:tc>
                  <a:txBody>
                    <a:bodyPr/>
                    <a:lstStyle/>
                    <a:p>
                      <a:pPr algn="ctr">
                        <a:spcAft>
                          <a:spcPts val="0"/>
                        </a:spcAft>
                      </a:pPr>
                      <a:r>
                        <a:rPr lang="en-GB" sz="2000" dirty="0">
                          <a:effectLst/>
                          <a:latin typeface="Arial" panose="020B0604020202020204" pitchFamily="34" charset="0"/>
                          <a:cs typeface="Arial" panose="020B0604020202020204" pitchFamily="34" charset="0"/>
                        </a:rPr>
                        <a:t>46.9</a:t>
                      </a: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nchor="ctr"/>
                </a:tc>
                <a:tc>
                  <a:txBody>
                    <a:bodyPr/>
                    <a:lstStyle/>
                    <a:p>
                      <a:pPr algn="ctr">
                        <a:spcAft>
                          <a:spcPts val="0"/>
                        </a:spcAft>
                      </a:pPr>
                      <a:r>
                        <a:rPr lang="en-GB" sz="2000" dirty="0">
                          <a:effectLst/>
                          <a:latin typeface="Arial" panose="020B0604020202020204" pitchFamily="34" charset="0"/>
                          <a:ea typeface="Times New Roman" panose="02020603050405020304" pitchFamily="18" charset="0"/>
                          <a:cs typeface="Arial" panose="020B0604020202020204" pitchFamily="34" charset="0"/>
                        </a:rPr>
                        <a:t>-5.9%</a:t>
                      </a:r>
                    </a:p>
                  </a:txBody>
                  <a:tcPr marL="43708" marR="43708" marT="0" marB="0" anchor="ctr"/>
                </a:tc>
                <a:extLst>
                  <a:ext uri="{0D108BD9-81ED-4DB2-BD59-A6C34878D82A}">
                    <a16:rowId xmlns:a16="http://schemas.microsoft.com/office/drawing/2014/main" val="149736490"/>
                  </a:ext>
                </a:extLst>
              </a:tr>
              <a:tr h="724873">
                <a:tc>
                  <a:txBody>
                    <a:bodyPr/>
                    <a:lstStyle/>
                    <a:p>
                      <a:r>
                        <a:rPr lang="en-GB" sz="1200" dirty="0">
                          <a:effectLst/>
                          <a:latin typeface="Arial" panose="020B0604020202020204" pitchFamily="34" charset="0"/>
                          <a:cs typeface="Arial" panose="020B0604020202020204" pitchFamily="34" charset="0"/>
                        </a:rPr>
                        <a:t>Patients with chronic heart disease </a:t>
                      </a:r>
                    </a:p>
                    <a:p>
                      <a:pPr>
                        <a:spcAft>
                          <a:spcPts val="0"/>
                        </a:spcAft>
                      </a:pPr>
                      <a:r>
                        <a:rPr lang="en-GB" sz="1200" dirty="0">
                          <a:effectLst/>
                          <a:latin typeface="Arial" panose="020B0604020202020204" pitchFamily="34"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tc>
                <a:tc>
                  <a:txBody>
                    <a:bodyPr/>
                    <a:lstStyle/>
                    <a:p>
                      <a:pPr algn="ctr">
                        <a:spcAft>
                          <a:spcPts val="0"/>
                        </a:spcAft>
                      </a:pPr>
                      <a:r>
                        <a:rPr lang="en-GB" sz="2000" dirty="0">
                          <a:effectLst/>
                          <a:latin typeface="Arial" panose="020B0604020202020204" pitchFamily="34" charset="0"/>
                          <a:cs typeface="Arial" panose="020B0604020202020204" pitchFamily="34" charset="0"/>
                        </a:rPr>
                        <a:t>43.5</a:t>
                      </a: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nchor="ctr"/>
                </a:tc>
                <a:tc>
                  <a:txBody>
                    <a:bodyPr/>
                    <a:lstStyle/>
                    <a:p>
                      <a:pPr algn="ctr">
                        <a:spcAft>
                          <a:spcPts val="0"/>
                        </a:spcAft>
                      </a:pPr>
                      <a:r>
                        <a:rPr lang="en-GB" sz="2000" dirty="0">
                          <a:effectLst/>
                          <a:latin typeface="Arial" panose="020B0604020202020204" pitchFamily="34" charset="0"/>
                          <a:cs typeface="Arial" panose="020B0604020202020204" pitchFamily="34" charset="0"/>
                        </a:rPr>
                        <a:t>46.4</a:t>
                      </a: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nchor="ctr"/>
                </a:tc>
                <a:tc>
                  <a:txBody>
                    <a:bodyPr/>
                    <a:lstStyle/>
                    <a:p>
                      <a:pPr algn="ctr">
                        <a:spcAft>
                          <a:spcPts val="0"/>
                        </a:spcAft>
                      </a:pPr>
                      <a:r>
                        <a:rPr lang="en-GB" sz="2000" dirty="0">
                          <a:effectLst/>
                          <a:latin typeface="Arial" panose="020B0604020202020204" pitchFamily="34" charset="0"/>
                          <a:ea typeface="Times New Roman" panose="02020603050405020304" pitchFamily="18" charset="0"/>
                          <a:cs typeface="Arial" panose="020B0604020202020204" pitchFamily="34" charset="0"/>
                        </a:rPr>
                        <a:t>-6.25%</a:t>
                      </a:r>
                    </a:p>
                  </a:txBody>
                  <a:tcPr marL="43708" marR="43708" marT="0" marB="0" anchor="ctr"/>
                </a:tc>
                <a:extLst>
                  <a:ext uri="{0D108BD9-81ED-4DB2-BD59-A6C34878D82A}">
                    <a16:rowId xmlns:a16="http://schemas.microsoft.com/office/drawing/2014/main" val="4085817148"/>
                  </a:ext>
                </a:extLst>
              </a:tr>
              <a:tr h="1208122">
                <a:tc>
                  <a:txBody>
                    <a:bodyPr/>
                    <a:lstStyle/>
                    <a:p>
                      <a:r>
                        <a:rPr lang="en-GB" sz="1200" dirty="0">
                          <a:effectLst/>
                          <a:latin typeface="Arial" panose="020B0604020202020204" pitchFamily="34" charset="0"/>
                          <a:cs typeface="Arial" panose="020B0604020202020204" pitchFamily="34" charset="0"/>
                        </a:rPr>
                        <a:t>Patients with chronic neurological disease (including Stroke/TIA, Cerebral Palsy or MS)</a:t>
                      </a:r>
                    </a:p>
                    <a:p>
                      <a:pPr>
                        <a:spcAft>
                          <a:spcPts val="0"/>
                        </a:spcAft>
                      </a:pPr>
                      <a:r>
                        <a:rPr lang="en-GB" sz="1200" dirty="0">
                          <a:effectLst/>
                          <a:latin typeface="Arial" panose="020B0604020202020204" pitchFamily="34"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tc>
                <a:tc>
                  <a:txBody>
                    <a:bodyPr/>
                    <a:lstStyle/>
                    <a:p>
                      <a:pPr algn="ctr">
                        <a:spcAft>
                          <a:spcPts val="0"/>
                        </a:spcAft>
                      </a:pPr>
                      <a:r>
                        <a:rPr lang="en-GB" sz="2000" dirty="0">
                          <a:effectLst/>
                          <a:latin typeface="Arial" panose="020B0604020202020204" pitchFamily="34" charset="0"/>
                          <a:cs typeface="Arial" panose="020B0604020202020204" pitchFamily="34" charset="0"/>
                        </a:rPr>
                        <a:t>43.2</a:t>
                      </a: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nchor="ctr"/>
                </a:tc>
                <a:tc>
                  <a:txBody>
                    <a:bodyPr/>
                    <a:lstStyle/>
                    <a:p>
                      <a:pPr algn="ctr">
                        <a:spcAft>
                          <a:spcPts val="0"/>
                        </a:spcAft>
                      </a:pPr>
                      <a:r>
                        <a:rPr lang="en-GB" sz="2000" dirty="0">
                          <a:effectLst/>
                          <a:latin typeface="Arial" panose="020B0604020202020204" pitchFamily="34" charset="0"/>
                          <a:cs typeface="Arial" panose="020B0604020202020204" pitchFamily="34" charset="0"/>
                        </a:rPr>
                        <a:t>45.0</a:t>
                      </a: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nchor="ctr"/>
                </a:tc>
                <a:tc>
                  <a:txBody>
                    <a:bodyPr/>
                    <a:lstStyle/>
                    <a:p>
                      <a:pPr algn="ctr">
                        <a:spcAft>
                          <a:spcPts val="0"/>
                        </a:spcAft>
                      </a:pPr>
                      <a:r>
                        <a:rPr lang="en-GB" sz="2000" dirty="0">
                          <a:effectLst/>
                          <a:latin typeface="Arial" panose="020B0604020202020204" pitchFamily="34" charset="0"/>
                          <a:ea typeface="Times New Roman" panose="02020603050405020304" pitchFamily="18" charset="0"/>
                          <a:cs typeface="Arial" panose="020B0604020202020204" pitchFamily="34" charset="0"/>
                        </a:rPr>
                        <a:t>-4%</a:t>
                      </a:r>
                    </a:p>
                  </a:txBody>
                  <a:tcPr marL="43708" marR="43708" marT="0" marB="0" anchor="ctr"/>
                </a:tc>
                <a:extLst>
                  <a:ext uri="{0D108BD9-81ED-4DB2-BD59-A6C34878D82A}">
                    <a16:rowId xmlns:a16="http://schemas.microsoft.com/office/drawing/2014/main" val="2761734559"/>
                  </a:ext>
                </a:extLst>
              </a:tr>
              <a:tr h="724873">
                <a:tc>
                  <a:txBody>
                    <a:bodyPr/>
                    <a:lstStyle/>
                    <a:p>
                      <a:r>
                        <a:rPr lang="en-GB" sz="1200" dirty="0">
                          <a:effectLst/>
                          <a:latin typeface="Arial" panose="020B0604020202020204" pitchFamily="34" charset="0"/>
                          <a:cs typeface="Arial" panose="020B0604020202020204" pitchFamily="34" charset="0"/>
                        </a:rPr>
                        <a:t>Patients with chronic liver disease</a:t>
                      </a:r>
                    </a:p>
                    <a:p>
                      <a:pPr>
                        <a:spcAft>
                          <a:spcPts val="0"/>
                        </a:spcAft>
                      </a:pPr>
                      <a:r>
                        <a:rPr lang="en-GB" sz="1200" dirty="0">
                          <a:effectLst/>
                          <a:latin typeface="Arial" panose="020B0604020202020204" pitchFamily="34"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tc>
                <a:tc>
                  <a:txBody>
                    <a:bodyPr/>
                    <a:lstStyle/>
                    <a:p>
                      <a:pPr algn="ctr">
                        <a:spcAft>
                          <a:spcPts val="0"/>
                        </a:spcAft>
                      </a:pPr>
                      <a:r>
                        <a:rPr lang="en-GB" sz="2000" dirty="0">
                          <a:effectLst/>
                          <a:latin typeface="Arial" panose="020B0604020202020204" pitchFamily="34" charset="0"/>
                          <a:cs typeface="Arial" panose="020B0604020202020204" pitchFamily="34" charset="0"/>
                        </a:rPr>
                        <a:t>39.7</a:t>
                      </a: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nchor="ctr"/>
                </a:tc>
                <a:tc>
                  <a:txBody>
                    <a:bodyPr/>
                    <a:lstStyle/>
                    <a:p>
                      <a:pPr algn="ctr">
                        <a:spcAft>
                          <a:spcPts val="0"/>
                        </a:spcAft>
                      </a:pPr>
                      <a:r>
                        <a:rPr lang="en-GB" sz="2000" dirty="0">
                          <a:effectLst/>
                          <a:latin typeface="Arial" panose="020B0604020202020204" pitchFamily="34" charset="0"/>
                          <a:cs typeface="Arial" panose="020B0604020202020204" pitchFamily="34" charset="0"/>
                        </a:rPr>
                        <a:t>43.5</a:t>
                      </a: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nchor="ctr"/>
                </a:tc>
                <a:tc>
                  <a:txBody>
                    <a:bodyPr/>
                    <a:lstStyle/>
                    <a:p>
                      <a:pPr algn="ctr">
                        <a:spcAft>
                          <a:spcPts val="0"/>
                        </a:spcAft>
                      </a:pPr>
                      <a:r>
                        <a:rPr lang="en-GB" sz="2000" dirty="0">
                          <a:effectLst/>
                          <a:latin typeface="Arial" panose="020B0604020202020204" pitchFamily="34" charset="0"/>
                          <a:ea typeface="Times New Roman" panose="02020603050405020304" pitchFamily="18" charset="0"/>
                          <a:cs typeface="Arial" panose="020B0604020202020204" pitchFamily="34" charset="0"/>
                        </a:rPr>
                        <a:t>-8.7%</a:t>
                      </a:r>
                    </a:p>
                  </a:txBody>
                  <a:tcPr marL="43708" marR="43708" marT="0" marB="0" anchor="ctr"/>
                </a:tc>
                <a:extLst>
                  <a:ext uri="{0D108BD9-81ED-4DB2-BD59-A6C34878D82A}">
                    <a16:rowId xmlns:a16="http://schemas.microsoft.com/office/drawing/2014/main" val="1216445367"/>
                  </a:ext>
                </a:extLst>
              </a:tr>
              <a:tr h="881293">
                <a:tc>
                  <a:txBody>
                    <a:bodyPr/>
                    <a:lstStyle/>
                    <a:p>
                      <a:pPr>
                        <a:spcAft>
                          <a:spcPts val="0"/>
                        </a:spcAft>
                      </a:pPr>
                      <a:r>
                        <a:rPr lang="en-GB" sz="1200" dirty="0">
                          <a:effectLst/>
                          <a:latin typeface="Arial" panose="020B0604020202020204" pitchFamily="34" charset="0"/>
                          <a:cs typeface="Arial" panose="020B0604020202020204" pitchFamily="34" charset="0"/>
                        </a:rPr>
                        <a:t>Patients with asplenia or dysfunction of the spleen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tc>
                <a:tc>
                  <a:txBody>
                    <a:bodyPr/>
                    <a:lstStyle/>
                    <a:p>
                      <a:pPr algn="ctr">
                        <a:spcAft>
                          <a:spcPts val="0"/>
                        </a:spcAft>
                      </a:pPr>
                      <a:r>
                        <a:rPr lang="en-GB" sz="2000" dirty="0">
                          <a:effectLst/>
                          <a:latin typeface="Arial" panose="020B0604020202020204" pitchFamily="34" charset="0"/>
                          <a:cs typeface="Arial" panose="020B0604020202020204" pitchFamily="34" charset="0"/>
                        </a:rPr>
                        <a:t>32.4</a:t>
                      </a: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nchor="ctr"/>
                </a:tc>
                <a:tc>
                  <a:txBody>
                    <a:bodyPr/>
                    <a:lstStyle/>
                    <a:p>
                      <a:pPr algn="ctr">
                        <a:spcAft>
                          <a:spcPts val="0"/>
                        </a:spcAft>
                      </a:pPr>
                      <a:r>
                        <a:rPr lang="en-GB" sz="2000" dirty="0">
                          <a:effectLst/>
                          <a:latin typeface="Arial" panose="020B0604020202020204" pitchFamily="34" charset="0"/>
                          <a:cs typeface="Arial" panose="020B0604020202020204" pitchFamily="34" charset="0"/>
                        </a:rPr>
                        <a:t>35.2</a:t>
                      </a: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a:txBody>
                  <a:tcPr marL="43708" marR="43708" marT="0" marB="0" anchor="ctr"/>
                </a:tc>
                <a:tc>
                  <a:txBody>
                    <a:bodyPr/>
                    <a:lstStyle/>
                    <a:p>
                      <a:pPr algn="ctr">
                        <a:spcAft>
                          <a:spcPts val="0"/>
                        </a:spcAft>
                      </a:pPr>
                      <a:r>
                        <a:rPr lang="en-GB" sz="2000" dirty="0">
                          <a:effectLst/>
                          <a:latin typeface="Arial" panose="020B0604020202020204" pitchFamily="34" charset="0"/>
                          <a:ea typeface="Times New Roman" panose="02020603050405020304" pitchFamily="18" charset="0"/>
                          <a:cs typeface="Arial" panose="020B0604020202020204" pitchFamily="34" charset="0"/>
                        </a:rPr>
                        <a:t>-7.9%</a:t>
                      </a:r>
                    </a:p>
                  </a:txBody>
                  <a:tcPr marL="43708" marR="43708" marT="0" marB="0" anchor="ctr"/>
                </a:tc>
                <a:extLst>
                  <a:ext uri="{0D108BD9-81ED-4DB2-BD59-A6C34878D82A}">
                    <a16:rowId xmlns:a16="http://schemas.microsoft.com/office/drawing/2014/main" val="1805999446"/>
                  </a:ext>
                </a:extLst>
              </a:tr>
            </a:tbl>
          </a:graphicData>
        </a:graphic>
      </p:graphicFrame>
      <p:sp>
        <p:nvSpPr>
          <p:cNvPr id="5" name="Content Placeholder 2">
            <a:extLst>
              <a:ext uri="{FF2B5EF4-FFF2-40B4-BE49-F238E27FC236}">
                <a16:creationId xmlns:a16="http://schemas.microsoft.com/office/drawing/2014/main" id="{61B510EB-4052-4BB9-9F72-B1C27BC4D927}"/>
              </a:ext>
            </a:extLst>
          </p:cNvPr>
          <p:cNvSpPr txBox="1">
            <a:spLocks/>
          </p:cNvSpPr>
          <p:nvPr/>
        </p:nvSpPr>
        <p:spPr>
          <a:xfrm>
            <a:off x="1763087" y="857255"/>
            <a:ext cx="3161339" cy="5895883"/>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latin typeface="+mn-lt"/>
              </a:rPr>
              <a:t>The cohort to be vaccinated increased by 36,114 in 2018/19 but equally we vaccinated 14,345 fewer people than in 2017/18</a:t>
            </a:r>
          </a:p>
          <a:p>
            <a:r>
              <a:rPr lang="en-GB" sz="2000" dirty="0">
                <a:latin typeface="+mn-lt"/>
              </a:rPr>
              <a:t>There were sharp decreases in some CCGS – e.g. Merton decreased by 9.6%, Camden by 8.8% and Bexley by 8%</a:t>
            </a:r>
          </a:p>
          <a:p>
            <a:r>
              <a:rPr lang="en-GB" sz="2000" dirty="0">
                <a:latin typeface="+mn-lt"/>
              </a:rPr>
              <a:t>Uptake rates decreased across all clinically at risk groups</a:t>
            </a:r>
          </a:p>
          <a:p>
            <a:r>
              <a:rPr lang="en-GB" sz="2000" dirty="0">
                <a:latin typeface="+mn-lt"/>
              </a:rPr>
              <a:t>The biggest decrease was amongst patients with chronic liver disease and patients with asplenia</a:t>
            </a:r>
          </a:p>
        </p:txBody>
      </p:sp>
    </p:spTree>
    <p:extLst>
      <p:ext uri="{BB962C8B-B14F-4D97-AF65-F5344CB8AC3E}">
        <p14:creationId xmlns:p14="http://schemas.microsoft.com/office/powerpoint/2010/main" val="13184187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BFAEEA-51A8-4C03-B91D-C008715DEDF2}"/>
              </a:ext>
            </a:extLst>
          </p:cNvPr>
          <p:cNvSpPr>
            <a:spLocks noGrp="1"/>
          </p:cNvSpPr>
          <p:nvPr>
            <p:ph sz="quarter" idx="10"/>
          </p:nvPr>
        </p:nvSpPr>
        <p:spPr>
          <a:xfrm>
            <a:off x="1989180" y="802918"/>
            <a:ext cx="8544596" cy="6055083"/>
          </a:xfrm>
        </p:spPr>
        <p:txBody>
          <a:bodyPr/>
          <a:lstStyle/>
          <a:p>
            <a:pPr lvl="0"/>
            <a:r>
              <a:rPr lang="en-GB" sz="2400" dirty="0">
                <a:latin typeface="+mn-lt"/>
              </a:rPr>
              <a:t>For all general practice delivery flu vaccinations, cumulative percentage increase follows an expected curve, with initial surge followed by a tail off in weekly numbers vaccinated towards the end of the season.</a:t>
            </a:r>
          </a:p>
          <a:p>
            <a:pPr lvl="0"/>
            <a:r>
              <a:rPr lang="en-GB" sz="2400" dirty="0">
                <a:latin typeface="+mn-lt"/>
              </a:rPr>
              <a:t>The lower uptake amongst 65 year olds for 2018/19 is attributed to:</a:t>
            </a:r>
          </a:p>
          <a:p>
            <a:pPr lvl="1"/>
            <a:r>
              <a:rPr lang="en-GB" sz="2400" dirty="0">
                <a:latin typeface="+mn-lt"/>
              </a:rPr>
              <a:t>Mild winter and low circulation of influenza</a:t>
            </a:r>
          </a:p>
          <a:p>
            <a:pPr lvl="1"/>
            <a:r>
              <a:rPr lang="en-GB" sz="2400" dirty="0">
                <a:latin typeface="+mn-lt"/>
              </a:rPr>
              <a:t>Confusion over which vaccine to give, who to give and when to give it.</a:t>
            </a:r>
          </a:p>
          <a:p>
            <a:pPr lvl="1"/>
            <a:r>
              <a:rPr lang="en-GB" sz="2400" dirty="0">
                <a:latin typeface="+mn-lt"/>
              </a:rPr>
              <a:t>The staggered delivery of the vaccine (leading to cancelled clinics and uptake not commencing until end of October)</a:t>
            </a:r>
          </a:p>
          <a:p>
            <a:pPr lvl="1"/>
            <a:r>
              <a:rPr lang="en-GB" sz="2400" dirty="0">
                <a:latin typeface="+mn-lt"/>
              </a:rPr>
              <a:t>Availability of the vaccine/late delivery of the vaccine to pharmacies (40% of stock didn’t arrive until December)</a:t>
            </a:r>
          </a:p>
          <a:p>
            <a:pPr lvl="1"/>
            <a:r>
              <a:rPr lang="en-GB" sz="2400" dirty="0">
                <a:latin typeface="+mn-lt"/>
              </a:rPr>
              <a:t>Impact of ‘ghost’ patients (20% list inflation due to high mobility of people especially in inner London)</a:t>
            </a:r>
          </a:p>
        </p:txBody>
      </p:sp>
      <p:sp>
        <p:nvSpPr>
          <p:cNvPr id="3" name="Title 2">
            <a:extLst>
              <a:ext uri="{FF2B5EF4-FFF2-40B4-BE49-F238E27FC236}">
                <a16:creationId xmlns:a16="http://schemas.microsoft.com/office/drawing/2014/main" id="{7630AC60-3099-4D22-849F-8CB301254B95}"/>
              </a:ext>
            </a:extLst>
          </p:cNvPr>
          <p:cNvSpPr>
            <a:spLocks noGrp="1"/>
          </p:cNvSpPr>
          <p:nvPr>
            <p:ph type="title"/>
          </p:nvPr>
        </p:nvSpPr>
        <p:spPr>
          <a:xfrm>
            <a:off x="1792731" y="191269"/>
            <a:ext cx="6567055" cy="611649"/>
          </a:xfrm>
        </p:spPr>
        <p:txBody>
          <a:bodyPr/>
          <a:lstStyle/>
          <a:p>
            <a:r>
              <a:rPr lang="en-GB" dirty="0">
                <a:latin typeface="+mn-lt"/>
              </a:rPr>
              <a:t>What we learned….</a:t>
            </a:r>
          </a:p>
        </p:txBody>
      </p:sp>
    </p:spTree>
    <p:extLst>
      <p:ext uri="{BB962C8B-B14F-4D97-AF65-F5344CB8AC3E}">
        <p14:creationId xmlns:p14="http://schemas.microsoft.com/office/powerpoint/2010/main" val="3604659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BFAEEA-51A8-4C03-B91D-C008715DEDF2}"/>
              </a:ext>
            </a:extLst>
          </p:cNvPr>
          <p:cNvSpPr>
            <a:spLocks noGrp="1"/>
          </p:cNvSpPr>
          <p:nvPr>
            <p:ph sz="quarter" idx="10"/>
          </p:nvPr>
        </p:nvSpPr>
        <p:spPr>
          <a:xfrm>
            <a:off x="1989180" y="998290"/>
            <a:ext cx="8544596" cy="5859710"/>
          </a:xfrm>
        </p:spPr>
        <p:txBody>
          <a:bodyPr>
            <a:normAutofit lnSpcReduction="10000"/>
          </a:bodyPr>
          <a:lstStyle/>
          <a:p>
            <a:pPr lvl="0"/>
            <a:r>
              <a:rPr lang="en-GB" sz="2400" dirty="0">
                <a:latin typeface="+mn-lt"/>
              </a:rPr>
              <a:t>Incentives by CCGs improved uptake (e.g. Bromley CCG incentivised child flu uptake in 2 and 3 year olds). </a:t>
            </a:r>
          </a:p>
          <a:p>
            <a:pPr lvl="0"/>
            <a:r>
              <a:rPr lang="en-GB" sz="2400" dirty="0">
                <a:latin typeface="+mn-lt"/>
              </a:rPr>
              <a:t>It was also seen practices are incentivised/prioritise over 65s but this impacts negatively upon the other eligible cohorts whereby uptake was lower in practices with high over 65s uptake rates.</a:t>
            </a:r>
          </a:p>
          <a:p>
            <a:pPr lvl="0"/>
            <a:r>
              <a:rPr lang="en-GB" sz="2400" dirty="0">
                <a:latin typeface="+mn-lt"/>
              </a:rPr>
              <a:t>GP practices focus on over 65s and the confusion around the </a:t>
            </a:r>
            <a:r>
              <a:rPr lang="en-GB" sz="2400" dirty="0" err="1">
                <a:latin typeface="+mn-lt"/>
              </a:rPr>
              <a:t>aTIV</a:t>
            </a:r>
            <a:r>
              <a:rPr lang="en-GB" sz="2400" dirty="0">
                <a:latin typeface="+mn-lt"/>
              </a:rPr>
              <a:t> impacted on all flu vaccination rates e.g. practices continued previous behaviours and delayed vaccine clinics or didn’t modify plans to vaccinate at risk or 2-3 year children whilst waiting for stocks</a:t>
            </a:r>
          </a:p>
          <a:p>
            <a:pPr lvl="0"/>
            <a:r>
              <a:rPr lang="en-GB" sz="2400" dirty="0">
                <a:latin typeface="+mn-lt"/>
              </a:rPr>
              <a:t>Practices that started off well, remained good performers whilst there was no impact on practice uptake by the weekly chase of NHSE London employees.  Advanced planning is key to good performance. </a:t>
            </a:r>
          </a:p>
          <a:p>
            <a:pPr lvl="0"/>
            <a:r>
              <a:rPr lang="en-GB" sz="2400" dirty="0">
                <a:latin typeface="+mn-lt"/>
              </a:rPr>
              <a:t>Increased offer in alternative providers – not consistently uploaded onto GP systems</a:t>
            </a:r>
          </a:p>
        </p:txBody>
      </p:sp>
      <p:sp>
        <p:nvSpPr>
          <p:cNvPr id="3" name="Title 2">
            <a:extLst>
              <a:ext uri="{FF2B5EF4-FFF2-40B4-BE49-F238E27FC236}">
                <a16:creationId xmlns:a16="http://schemas.microsoft.com/office/drawing/2014/main" id="{7630AC60-3099-4D22-849F-8CB301254B95}"/>
              </a:ext>
            </a:extLst>
          </p:cNvPr>
          <p:cNvSpPr>
            <a:spLocks noGrp="1"/>
          </p:cNvSpPr>
          <p:nvPr>
            <p:ph type="title"/>
          </p:nvPr>
        </p:nvSpPr>
        <p:spPr>
          <a:xfrm>
            <a:off x="1792731" y="191269"/>
            <a:ext cx="6567055" cy="611649"/>
          </a:xfrm>
        </p:spPr>
        <p:txBody>
          <a:bodyPr/>
          <a:lstStyle/>
          <a:p>
            <a:r>
              <a:rPr lang="en-GB" dirty="0">
                <a:latin typeface="+mn-lt"/>
              </a:rPr>
              <a:t>What we learned….</a:t>
            </a:r>
          </a:p>
        </p:txBody>
      </p:sp>
    </p:spTree>
    <p:extLst>
      <p:ext uri="{BB962C8B-B14F-4D97-AF65-F5344CB8AC3E}">
        <p14:creationId xmlns:p14="http://schemas.microsoft.com/office/powerpoint/2010/main" val="10945658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E13F440-CC1F-45AE-9DD4-93A8B743A061}"/>
              </a:ext>
            </a:extLst>
          </p:cNvPr>
          <p:cNvSpPr>
            <a:spLocks noGrp="1"/>
          </p:cNvSpPr>
          <p:nvPr>
            <p:ph type="body" sz="quarter" idx="13"/>
          </p:nvPr>
        </p:nvSpPr>
        <p:spPr>
          <a:xfrm>
            <a:off x="2798130" y="3429001"/>
            <a:ext cx="7869870" cy="1022919"/>
          </a:xfrm>
        </p:spPr>
        <p:txBody>
          <a:bodyPr>
            <a:noAutofit/>
          </a:bodyPr>
          <a:lstStyle/>
          <a:p>
            <a:r>
              <a:rPr lang="en-GB" sz="3600" dirty="0"/>
              <a:t>London’s  ‘Flu Vaccination Plan 2019/20</a:t>
            </a:r>
          </a:p>
        </p:txBody>
      </p:sp>
    </p:spTree>
    <p:extLst>
      <p:ext uri="{BB962C8B-B14F-4D97-AF65-F5344CB8AC3E}">
        <p14:creationId xmlns:p14="http://schemas.microsoft.com/office/powerpoint/2010/main" val="14239773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010E81F-9934-4850-9C2B-57E4F703AB1A}"/>
              </a:ext>
            </a:extLst>
          </p:cNvPr>
          <p:cNvSpPr>
            <a:spLocks noGrp="1"/>
          </p:cNvSpPr>
          <p:nvPr>
            <p:ph sz="quarter" idx="10"/>
          </p:nvPr>
        </p:nvSpPr>
        <p:spPr>
          <a:xfrm>
            <a:off x="1582724" y="1677798"/>
            <a:ext cx="9085277" cy="5180202"/>
          </a:xfrm>
        </p:spPr>
        <p:txBody>
          <a:bodyPr/>
          <a:lstStyle/>
          <a:p>
            <a:r>
              <a:rPr lang="en-GB" sz="2800" dirty="0">
                <a:latin typeface="+mn-lt"/>
              </a:rPr>
              <a:t>To increase vaccination uptake rates in clinical ‘at risk’ groups (6 months to 64 years) to 50%</a:t>
            </a:r>
          </a:p>
          <a:p>
            <a:r>
              <a:rPr lang="en-GB" sz="2800" dirty="0">
                <a:latin typeface="+mn-lt"/>
              </a:rPr>
              <a:t>To increase vaccination uptake rates of &gt;65s in London to 2018/19 national level of 71.3%</a:t>
            </a:r>
          </a:p>
          <a:p>
            <a:r>
              <a:rPr lang="en-GB" sz="2800" dirty="0">
                <a:latin typeface="+mn-lt"/>
              </a:rPr>
              <a:t>To increase vaccination uptake rates of pregnant women to 2018/19 national level of 45%</a:t>
            </a:r>
          </a:p>
          <a:p>
            <a:r>
              <a:rPr lang="en-GB" sz="2800" dirty="0">
                <a:latin typeface="+mn-lt"/>
              </a:rPr>
              <a:t> To increase delivery of child ‘flu vaccination services across all primary school year groups and increase uptake to &gt;50% </a:t>
            </a:r>
          </a:p>
          <a:p>
            <a:r>
              <a:rPr lang="en-GB" sz="2800" dirty="0">
                <a:latin typeface="+mn-lt"/>
              </a:rPr>
              <a:t>To attain 40% national standard for age 2 and age 3 child ‘flu vaccinations in general practice </a:t>
            </a:r>
          </a:p>
          <a:p>
            <a:endParaRPr lang="en-GB" sz="2000" dirty="0">
              <a:latin typeface="+mn-lt"/>
            </a:endParaRPr>
          </a:p>
        </p:txBody>
      </p:sp>
      <p:sp>
        <p:nvSpPr>
          <p:cNvPr id="3" name="Title 2">
            <a:extLst>
              <a:ext uri="{FF2B5EF4-FFF2-40B4-BE49-F238E27FC236}">
                <a16:creationId xmlns:a16="http://schemas.microsoft.com/office/drawing/2014/main" id="{E77F7225-F2C8-4C93-8227-FD1C3BC893B9}"/>
              </a:ext>
            </a:extLst>
          </p:cNvPr>
          <p:cNvSpPr>
            <a:spLocks noGrp="1"/>
          </p:cNvSpPr>
          <p:nvPr>
            <p:ph type="title"/>
          </p:nvPr>
        </p:nvSpPr>
        <p:spPr>
          <a:xfrm>
            <a:off x="1875112" y="486936"/>
            <a:ext cx="6567055" cy="611649"/>
          </a:xfrm>
        </p:spPr>
        <p:txBody>
          <a:bodyPr>
            <a:normAutofit fontScale="90000"/>
          </a:bodyPr>
          <a:lstStyle/>
          <a:p>
            <a:r>
              <a:rPr lang="en-GB" sz="4000" dirty="0">
                <a:latin typeface="+mn-lt"/>
              </a:rPr>
              <a:t>Aims</a:t>
            </a:r>
          </a:p>
        </p:txBody>
      </p:sp>
    </p:spTree>
    <p:extLst>
      <p:ext uri="{BB962C8B-B14F-4D97-AF65-F5344CB8AC3E}">
        <p14:creationId xmlns:p14="http://schemas.microsoft.com/office/powerpoint/2010/main" val="28758542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010E81F-9934-4850-9C2B-57E4F703AB1A}"/>
              </a:ext>
            </a:extLst>
          </p:cNvPr>
          <p:cNvSpPr>
            <a:spLocks noGrp="1"/>
          </p:cNvSpPr>
          <p:nvPr>
            <p:ph sz="quarter" idx="10"/>
          </p:nvPr>
        </p:nvSpPr>
        <p:spPr>
          <a:xfrm>
            <a:off x="1582724" y="1266738"/>
            <a:ext cx="9085277" cy="5591262"/>
          </a:xfrm>
        </p:spPr>
        <p:txBody>
          <a:bodyPr/>
          <a:lstStyle/>
          <a:p>
            <a:pPr lvl="0"/>
            <a:r>
              <a:rPr lang="en-GB" sz="2800" dirty="0">
                <a:latin typeface="+mn-lt"/>
              </a:rPr>
              <a:t>To streamline the time-consuming multiple reporting processes on ‘flu vaccination rates during ‘flu season </a:t>
            </a:r>
          </a:p>
          <a:p>
            <a:pPr lvl="0"/>
            <a:r>
              <a:rPr lang="en-GB" sz="2800" dirty="0">
                <a:latin typeface="+mn-lt"/>
              </a:rPr>
              <a:t>To assure that all general practices are prepared for the extra demand and capacity that ‘flu vaccinations place on winter primary care services</a:t>
            </a:r>
          </a:p>
          <a:p>
            <a:r>
              <a:rPr lang="en-GB" sz="2800" dirty="0">
                <a:latin typeface="+mn-lt"/>
              </a:rPr>
              <a:t> To increase uptake amongst frontline health care workers to 80% including primary care staff</a:t>
            </a:r>
          </a:p>
          <a:p>
            <a:r>
              <a:rPr lang="en-GB" sz="2800" dirty="0">
                <a:latin typeface="+mn-lt"/>
              </a:rPr>
              <a:t>To improve access to vaccinations for London’s homeless population by bringing vaccinations to them via pharmacy, general practices that specialise in caring for the homeless populations and voluntary organisations that do outreach work</a:t>
            </a:r>
          </a:p>
          <a:p>
            <a:endParaRPr lang="en-GB" sz="2000" dirty="0">
              <a:latin typeface="+mn-lt"/>
            </a:endParaRPr>
          </a:p>
          <a:p>
            <a:endParaRPr lang="en-GB" sz="2000" dirty="0">
              <a:latin typeface="+mn-lt"/>
            </a:endParaRPr>
          </a:p>
        </p:txBody>
      </p:sp>
      <p:sp>
        <p:nvSpPr>
          <p:cNvPr id="3" name="Title 2">
            <a:extLst>
              <a:ext uri="{FF2B5EF4-FFF2-40B4-BE49-F238E27FC236}">
                <a16:creationId xmlns:a16="http://schemas.microsoft.com/office/drawing/2014/main" id="{E77F7225-F2C8-4C93-8227-FD1C3BC893B9}"/>
              </a:ext>
            </a:extLst>
          </p:cNvPr>
          <p:cNvSpPr>
            <a:spLocks noGrp="1"/>
          </p:cNvSpPr>
          <p:nvPr>
            <p:ph type="title"/>
          </p:nvPr>
        </p:nvSpPr>
        <p:spPr>
          <a:xfrm>
            <a:off x="1992557" y="356533"/>
            <a:ext cx="6567055" cy="611649"/>
          </a:xfrm>
        </p:spPr>
        <p:txBody>
          <a:bodyPr>
            <a:normAutofit fontScale="90000"/>
          </a:bodyPr>
          <a:lstStyle/>
          <a:p>
            <a:r>
              <a:rPr lang="en-GB" sz="4000" dirty="0">
                <a:latin typeface="+mn-lt"/>
              </a:rPr>
              <a:t>Aims</a:t>
            </a:r>
          </a:p>
        </p:txBody>
      </p:sp>
    </p:spTree>
    <p:extLst>
      <p:ext uri="{BB962C8B-B14F-4D97-AF65-F5344CB8AC3E}">
        <p14:creationId xmlns:p14="http://schemas.microsoft.com/office/powerpoint/2010/main" val="9023320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E13F440-CC1F-45AE-9DD4-93A8B743A061}"/>
              </a:ext>
            </a:extLst>
          </p:cNvPr>
          <p:cNvSpPr>
            <a:spLocks noGrp="1"/>
          </p:cNvSpPr>
          <p:nvPr>
            <p:ph type="body" sz="quarter" idx="13"/>
          </p:nvPr>
        </p:nvSpPr>
        <p:spPr>
          <a:xfrm>
            <a:off x="2798130" y="3429001"/>
            <a:ext cx="7869870" cy="1022919"/>
          </a:xfrm>
        </p:spPr>
        <p:txBody>
          <a:bodyPr>
            <a:noAutofit/>
          </a:bodyPr>
          <a:lstStyle/>
          <a:p>
            <a:r>
              <a:rPr lang="en-GB" sz="3600" dirty="0"/>
              <a:t>How can you help?</a:t>
            </a:r>
          </a:p>
        </p:txBody>
      </p:sp>
    </p:spTree>
    <p:extLst>
      <p:ext uri="{BB962C8B-B14F-4D97-AF65-F5344CB8AC3E}">
        <p14:creationId xmlns:p14="http://schemas.microsoft.com/office/powerpoint/2010/main" val="27140935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596753EF-4DFC-45A5-B7AC-F3C1D1E4958C}"/>
              </a:ext>
            </a:extLst>
          </p:cNvPr>
          <p:cNvPicPr>
            <a:picLocks noGrp="1" noChangeAspect="1"/>
          </p:cNvPicPr>
          <p:nvPr>
            <p:ph sz="quarter" idx="10"/>
          </p:nvPr>
        </p:nvPicPr>
        <p:blipFill rotWithShape="1">
          <a:blip r:embed="rId2"/>
          <a:srcRect r="1" b="2227"/>
          <a:stretch/>
        </p:blipFill>
        <p:spPr>
          <a:xfrm>
            <a:off x="1" y="0"/>
            <a:ext cx="12192000" cy="6793907"/>
          </a:xfrm>
          <a:prstGeom prst="rect">
            <a:avLst/>
          </a:prstGeom>
        </p:spPr>
      </p:pic>
    </p:spTree>
    <p:extLst>
      <p:ext uri="{BB962C8B-B14F-4D97-AF65-F5344CB8AC3E}">
        <p14:creationId xmlns:p14="http://schemas.microsoft.com/office/powerpoint/2010/main" val="36640102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7">
            <a:extLst>
              <a:ext uri="{FF2B5EF4-FFF2-40B4-BE49-F238E27FC236}">
                <a16:creationId xmlns:a16="http://schemas.microsoft.com/office/drawing/2014/main" id="{088B8A7A-E26E-463C-831B-8C571E230B52}"/>
              </a:ext>
            </a:extLst>
          </p:cNvPr>
          <p:cNvPicPr>
            <a:picLocks noChangeAspect="1"/>
          </p:cNvPicPr>
          <p:nvPr/>
        </p:nvPicPr>
        <p:blipFill rotWithShape="1">
          <a:blip r:embed="rId2">
            <a:extLst>
              <a:ext uri="{BEBA8EAE-BF5A-486C-A8C5-ECC9F3942E4B}">
                <a14:imgProps xmlns:a14="http://schemas.microsoft.com/office/drawing/2010/main">
                  <a14:imgLayer r:embed="rId3">
                    <a14:imgEffect>
                      <a14:artisticPhotocopy/>
                    </a14:imgEffect>
                  </a14:imgLayer>
                </a14:imgProps>
              </a:ext>
              <a:ext uri="{837473B0-CC2E-450A-ABE3-18F120FF3D39}">
                <a1611:picAttrSrcUrl xmlns:a1611="http://schemas.microsoft.com/office/drawing/2016/11/main" r:id="rId4"/>
              </a:ext>
            </a:extLst>
          </a:blip>
          <a:srcRect r="8666" b="-1"/>
          <a:stretch/>
        </p:blipFill>
        <p:spPr>
          <a:xfrm>
            <a:off x="3048000" y="32939"/>
            <a:ext cx="9144000" cy="6719572"/>
          </a:xfrm>
          <a:prstGeom prst="rect">
            <a:avLst/>
          </a:prstGeom>
        </p:spPr>
      </p:pic>
      <p:sp>
        <p:nvSpPr>
          <p:cNvPr id="5" name="Title 4">
            <a:extLst>
              <a:ext uri="{FF2B5EF4-FFF2-40B4-BE49-F238E27FC236}">
                <a16:creationId xmlns:a16="http://schemas.microsoft.com/office/drawing/2014/main" id="{75EF6291-9282-4E19-BBD2-F4F9A66EF5FC}"/>
              </a:ext>
            </a:extLst>
          </p:cNvPr>
          <p:cNvSpPr>
            <a:spLocks noGrp="1"/>
          </p:cNvSpPr>
          <p:nvPr>
            <p:ph type="title"/>
          </p:nvPr>
        </p:nvSpPr>
        <p:spPr>
          <a:xfrm>
            <a:off x="742136" y="321303"/>
            <a:ext cx="4146058" cy="1007066"/>
          </a:xfrm>
        </p:spPr>
        <p:txBody>
          <a:bodyPr vert="horz" lIns="91440" tIns="45720" rIns="91440" bIns="45720" rtlCol="0" anchor="ctr">
            <a:noAutofit/>
          </a:bodyPr>
          <a:lstStyle/>
          <a:p>
            <a:pPr algn="ctr"/>
            <a:r>
              <a:rPr lang="en-US" sz="4000" dirty="0">
                <a:solidFill>
                  <a:srgbClr val="0070C0"/>
                </a:solidFill>
                <a:latin typeface="+mn-lt"/>
                <a:cs typeface="+mj-cs"/>
              </a:rPr>
              <a:t>Outline of Talk</a:t>
            </a:r>
          </a:p>
        </p:txBody>
      </p:sp>
      <p:sp>
        <p:nvSpPr>
          <p:cNvPr id="13" name="Content Placeholder 12">
            <a:extLst>
              <a:ext uri="{FF2B5EF4-FFF2-40B4-BE49-F238E27FC236}">
                <a16:creationId xmlns:a16="http://schemas.microsoft.com/office/drawing/2014/main" id="{651CC358-EC24-41C2-8C32-0B6E5DC9B87C}"/>
              </a:ext>
            </a:extLst>
          </p:cNvPr>
          <p:cNvSpPr>
            <a:spLocks noGrp="1"/>
          </p:cNvSpPr>
          <p:nvPr>
            <p:ph sz="quarter" idx="10"/>
          </p:nvPr>
        </p:nvSpPr>
        <p:spPr>
          <a:xfrm>
            <a:off x="493089" y="2802035"/>
            <a:ext cx="6423386" cy="2510992"/>
          </a:xfrm>
        </p:spPr>
        <p:txBody>
          <a:bodyPr vert="horz" lIns="91440" tIns="45720" rIns="91440" bIns="45720" rtlCol="0" anchor="ctr">
            <a:noAutofit/>
          </a:bodyPr>
          <a:lstStyle/>
          <a:p>
            <a:r>
              <a:rPr lang="en-US" sz="2400" b="1" dirty="0">
                <a:latin typeface="+mn-lt"/>
              </a:rPr>
              <a:t>‘Flu Vaccine</a:t>
            </a:r>
          </a:p>
          <a:p>
            <a:r>
              <a:rPr lang="en-US" sz="2400" b="1" dirty="0">
                <a:latin typeface="+mn-lt"/>
                <a:cs typeface="+mn-cs"/>
              </a:rPr>
              <a:t>Influenza Season 2018/19 &amp; Lessons Learned</a:t>
            </a:r>
          </a:p>
          <a:p>
            <a:r>
              <a:rPr lang="en-US" sz="2400" b="1" dirty="0">
                <a:latin typeface="+mn-lt"/>
                <a:cs typeface="+mn-cs"/>
              </a:rPr>
              <a:t>Our London ‘Flu Vaccination Plan</a:t>
            </a:r>
          </a:p>
          <a:p>
            <a:r>
              <a:rPr lang="en-US" sz="2400" b="1" dirty="0">
                <a:latin typeface="+mn-lt"/>
                <a:cs typeface="+mn-cs"/>
              </a:rPr>
              <a:t>How you can help? </a:t>
            </a:r>
          </a:p>
        </p:txBody>
      </p:sp>
    </p:spTree>
    <p:extLst>
      <p:ext uri="{BB962C8B-B14F-4D97-AF65-F5344CB8AC3E}">
        <p14:creationId xmlns:p14="http://schemas.microsoft.com/office/powerpoint/2010/main" val="14827496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E13F440-CC1F-45AE-9DD4-93A8B743A061}"/>
              </a:ext>
            </a:extLst>
          </p:cNvPr>
          <p:cNvSpPr>
            <a:spLocks noGrp="1"/>
          </p:cNvSpPr>
          <p:nvPr>
            <p:ph type="body" sz="quarter" idx="13"/>
          </p:nvPr>
        </p:nvSpPr>
        <p:spPr>
          <a:xfrm>
            <a:off x="2798130" y="3429001"/>
            <a:ext cx="7869870" cy="1022919"/>
          </a:xfrm>
        </p:spPr>
        <p:txBody>
          <a:bodyPr>
            <a:noAutofit/>
          </a:bodyPr>
          <a:lstStyle/>
          <a:p>
            <a:r>
              <a:rPr lang="en-GB" sz="3600" dirty="0"/>
              <a:t>‘Flu Vaccine – what do you know?</a:t>
            </a:r>
          </a:p>
        </p:txBody>
      </p:sp>
    </p:spTree>
    <p:extLst>
      <p:ext uri="{BB962C8B-B14F-4D97-AF65-F5344CB8AC3E}">
        <p14:creationId xmlns:p14="http://schemas.microsoft.com/office/powerpoint/2010/main" val="15721865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190D1-6759-4AAB-9F6D-7A599E066B3F}"/>
              </a:ext>
            </a:extLst>
          </p:cNvPr>
          <p:cNvSpPr>
            <a:spLocks noGrp="1"/>
          </p:cNvSpPr>
          <p:nvPr>
            <p:ph type="title"/>
          </p:nvPr>
        </p:nvSpPr>
        <p:spPr>
          <a:xfrm>
            <a:off x="243492" y="277403"/>
            <a:ext cx="10641498" cy="611649"/>
          </a:xfrm>
        </p:spPr>
        <p:txBody>
          <a:bodyPr/>
          <a:lstStyle/>
          <a:p>
            <a:r>
              <a:rPr lang="en-GB" dirty="0"/>
              <a:t>‘Flu</a:t>
            </a:r>
          </a:p>
        </p:txBody>
      </p:sp>
      <p:sp>
        <p:nvSpPr>
          <p:cNvPr id="5" name="Content Placeholder 4"/>
          <p:cNvSpPr>
            <a:spLocks noGrp="1"/>
          </p:cNvSpPr>
          <p:nvPr>
            <p:ph sz="quarter" idx="10"/>
          </p:nvPr>
        </p:nvSpPr>
        <p:spPr>
          <a:xfrm>
            <a:off x="628054" y="1098203"/>
            <a:ext cx="10641498" cy="5482393"/>
          </a:xfrm>
        </p:spPr>
        <p:txBody>
          <a:bodyPr>
            <a:noAutofit/>
          </a:bodyPr>
          <a:lstStyle/>
          <a:p>
            <a:r>
              <a:rPr lang="en-GB" sz="2000" dirty="0"/>
              <a:t>Flu affects 5-15% of the worldwide population every year</a:t>
            </a:r>
          </a:p>
          <a:p>
            <a:r>
              <a:rPr lang="en-GB" sz="2000" dirty="0"/>
              <a:t>It  usually causes mild illness in healthy people but it can cause severe complications like pneumonia</a:t>
            </a:r>
          </a:p>
          <a:p>
            <a:r>
              <a:rPr lang="en-GB" sz="2000" b="1" dirty="0"/>
              <a:t>Anyone can contract influenza and being healthy does not protect against infection.</a:t>
            </a:r>
          </a:p>
          <a:p>
            <a:r>
              <a:rPr lang="en-GB" sz="2000" dirty="0"/>
              <a:t>For those at high risk of developing complications from influenza, infection can result in a deterioration of the chronic condition, hospitalisation or even death. Risk groups commonly include elderly persons (age 65 and above), persons with long-term medical conditions (asthma, diabetes, or heart disease) and pregnant.</a:t>
            </a:r>
          </a:p>
          <a:p>
            <a:r>
              <a:rPr lang="en-GB" sz="2000" dirty="0"/>
              <a:t>Flu can make chronic conditions like diabetes worse - People with diabetes are 3 times more likely to be hospitalised  </a:t>
            </a:r>
          </a:p>
          <a:p>
            <a:r>
              <a:rPr lang="en-GB" sz="2000" dirty="0"/>
              <a:t>Best protection is the ‘flu vaccine, it’s easily administered and takes 2 weeks to provide protection </a:t>
            </a:r>
          </a:p>
          <a:p>
            <a:r>
              <a:rPr lang="en-GB" sz="2000" dirty="0"/>
              <a:t>Influenza viruses have a great capacity to mutate and change so a new vaccine is made every year to protect against the current strains. </a:t>
            </a:r>
          </a:p>
        </p:txBody>
      </p:sp>
    </p:spTree>
    <p:extLst>
      <p:ext uri="{BB962C8B-B14F-4D97-AF65-F5344CB8AC3E}">
        <p14:creationId xmlns:p14="http://schemas.microsoft.com/office/powerpoint/2010/main" val="27820685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9103" y="299103"/>
            <a:ext cx="8528703" cy="1350525"/>
          </a:xfrm>
        </p:spPr>
        <p:txBody>
          <a:bodyPr/>
          <a:lstStyle/>
          <a:p>
            <a:r>
              <a:rPr lang="en-GB" dirty="0"/>
              <a:t>How influenza vaccine works</a:t>
            </a:r>
          </a:p>
        </p:txBody>
      </p:sp>
      <p:sp>
        <p:nvSpPr>
          <p:cNvPr id="3" name="Content Placeholder 2"/>
          <p:cNvSpPr>
            <a:spLocks noGrp="1"/>
          </p:cNvSpPr>
          <p:nvPr>
            <p:ph sz="quarter" idx="10"/>
          </p:nvPr>
        </p:nvSpPr>
        <p:spPr>
          <a:xfrm>
            <a:off x="230736" y="1264778"/>
            <a:ext cx="11192640" cy="5358213"/>
          </a:xfrm>
        </p:spPr>
        <p:txBody>
          <a:bodyPr>
            <a:noAutofit/>
          </a:bodyPr>
          <a:lstStyle/>
          <a:p>
            <a:r>
              <a:rPr lang="en-GB" sz="2400" dirty="0"/>
              <a:t>Influenza vaccines against seasonal influenza take advantage of the adaptive immune system by exposing the body before the seasonal influenza epidemic starts, through vaccination with viruses in an inactivated or weakened form or their relevant components. </a:t>
            </a:r>
          </a:p>
          <a:p>
            <a:r>
              <a:rPr lang="en-GB" sz="2400" dirty="0"/>
              <a:t>Instead of suffering the natural virus infection and risking its consequences, vaccines induce immune and memory responses similar to those of the natural virus infections. </a:t>
            </a:r>
          </a:p>
          <a:p>
            <a:r>
              <a:rPr lang="en-GB" sz="2400" dirty="0"/>
              <a:t>This results in immunity towards the influenza viruses that are expected to circulate in the following seasons.</a:t>
            </a:r>
          </a:p>
          <a:p>
            <a:r>
              <a:rPr lang="en-GB" sz="2400" b="1" dirty="0"/>
              <a:t>The influenza vaccine can reduce the chances of getting the flu by 70%-90% in healthy adults.</a:t>
            </a:r>
          </a:p>
          <a:p>
            <a:r>
              <a:rPr lang="en-GB" sz="2400" dirty="0"/>
              <a:t>The vaccine may be somewhat less effective in elderly persons and very young children, but vaccination can still prevent serious complications (like pneumonia) and deaths related to the flu.</a:t>
            </a:r>
          </a:p>
        </p:txBody>
      </p:sp>
    </p:spTree>
    <p:extLst>
      <p:ext uri="{BB962C8B-B14F-4D97-AF65-F5344CB8AC3E}">
        <p14:creationId xmlns:p14="http://schemas.microsoft.com/office/powerpoint/2010/main" val="8832973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77AD95E7-A5CC-4F55-82D3-7E9DB1AC7651}"/>
              </a:ext>
            </a:extLst>
          </p:cNvPr>
          <p:cNvPicPr>
            <a:picLocks noGrp="1" noChangeAspect="1"/>
          </p:cNvPicPr>
          <p:nvPr>
            <p:ph sz="quarter" idx="10"/>
          </p:nvPr>
        </p:nvPicPr>
        <p:blipFill>
          <a:blip r:embed="rId2"/>
          <a:stretch>
            <a:fillRect/>
          </a:stretch>
        </p:blipFill>
        <p:spPr>
          <a:xfrm>
            <a:off x="0" y="0"/>
            <a:ext cx="12191999" cy="6858000"/>
          </a:xfrm>
          <a:prstGeom prst="rect">
            <a:avLst/>
          </a:prstGeom>
        </p:spPr>
      </p:pic>
    </p:spTree>
    <p:extLst>
      <p:ext uri="{BB962C8B-B14F-4D97-AF65-F5344CB8AC3E}">
        <p14:creationId xmlns:p14="http://schemas.microsoft.com/office/powerpoint/2010/main" val="13471728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E13F440-CC1F-45AE-9DD4-93A8B743A061}"/>
              </a:ext>
            </a:extLst>
          </p:cNvPr>
          <p:cNvSpPr>
            <a:spLocks noGrp="1"/>
          </p:cNvSpPr>
          <p:nvPr>
            <p:ph type="body" sz="quarter" idx="13"/>
          </p:nvPr>
        </p:nvSpPr>
        <p:spPr>
          <a:xfrm>
            <a:off x="2798130" y="3429001"/>
            <a:ext cx="7869870" cy="1022919"/>
          </a:xfrm>
        </p:spPr>
        <p:txBody>
          <a:bodyPr>
            <a:noAutofit/>
          </a:bodyPr>
          <a:lstStyle/>
          <a:p>
            <a:r>
              <a:rPr lang="en-GB" sz="3600" dirty="0"/>
              <a:t>Influenza Season 2018/19 </a:t>
            </a:r>
          </a:p>
          <a:p>
            <a:r>
              <a:rPr lang="en-GB" sz="3600" dirty="0"/>
              <a:t>&amp; Lessons Learned</a:t>
            </a:r>
          </a:p>
        </p:txBody>
      </p:sp>
    </p:spTree>
    <p:extLst>
      <p:ext uri="{BB962C8B-B14F-4D97-AF65-F5344CB8AC3E}">
        <p14:creationId xmlns:p14="http://schemas.microsoft.com/office/powerpoint/2010/main" val="28919343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20F98DC7-5231-49D4-90B0-FBE1E0D31776}"/>
              </a:ext>
            </a:extLst>
          </p:cNvPr>
          <p:cNvSpPr>
            <a:spLocks noGrp="1"/>
          </p:cNvSpPr>
          <p:nvPr>
            <p:ph sz="quarter" idx="10"/>
          </p:nvPr>
        </p:nvSpPr>
        <p:spPr>
          <a:xfrm>
            <a:off x="1989180" y="1082180"/>
            <a:ext cx="8267759" cy="5374183"/>
          </a:xfrm>
        </p:spPr>
        <p:txBody>
          <a:bodyPr/>
          <a:lstStyle/>
          <a:p>
            <a:pPr lvl="0"/>
            <a:r>
              <a:rPr lang="en-GB" sz="2000">
                <a:latin typeface="+mn-lt"/>
              </a:rPr>
              <a:t>Low to moderate levels of influenza activity were observed in the community with circulation of influenza A (H1N1)pdm09 followed by A (H3N2) later in the season. </a:t>
            </a:r>
          </a:p>
          <a:p>
            <a:pPr lvl="0"/>
            <a:r>
              <a:rPr lang="en-GB" sz="2000">
                <a:latin typeface="+mn-lt"/>
              </a:rPr>
              <a:t>Influenza activity started in January 2019 and peaked in weeks 5 and 6. </a:t>
            </a:r>
          </a:p>
          <a:p>
            <a:pPr lvl="0"/>
            <a:r>
              <a:rPr lang="en-GB" sz="2000">
                <a:latin typeface="+mn-lt"/>
              </a:rPr>
              <a:t>Influenza like illness (ILI) rates were considerably lower than in 2017/18</a:t>
            </a:r>
            <a:endParaRPr lang="en-GB" dirty="0"/>
          </a:p>
        </p:txBody>
      </p:sp>
      <p:sp>
        <p:nvSpPr>
          <p:cNvPr id="5" name="Title 4">
            <a:extLst>
              <a:ext uri="{FF2B5EF4-FFF2-40B4-BE49-F238E27FC236}">
                <a16:creationId xmlns:a16="http://schemas.microsoft.com/office/drawing/2014/main" id="{B4BC15C8-28F2-47C6-9792-10F8F5AD1BBD}"/>
              </a:ext>
            </a:extLst>
          </p:cNvPr>
          <p:cNvSpPr>
            <a:spLocks noGrp="1"/>
          </p:cNvSpPr>
          <p:nvPr>
            <p:ph type="title"/>
          </p:nvPr>
        </p:nvSpPr>
        <p:spPr>
          <a:xfrm>
            <a:off x="1985191" y="242816"/>
            <a:ext cx="6567055" cy="611649"/>
          </a:xfrm>
        </p:spPr>
        <p:txBody>
          <a:bodyPr/>
          <a:lstStyle/>
          <a:p>
            <a:r>
              <a:rPr lang="en-GB"/>
              <a:t>Summary of winter 2018/19</a:t>
            </a:r>
            <a:endParaRPr lang="en-GB" dirty="0"/>
          </a:p>
        </p:txBody>
      </p:sp>
      <p:pic>
        <p:nvPicPr>
          <p:cNvPr id="7" name="Picture 6">
            <a:extLst>
              <a:ext uri="{FF2B5EF4-FFF2-40B4-BE49-F238E27FC236}">
                <a16:creationId xmlns:a16="http://schemas.microsoft.com/office/drawing/2014/main" id="{11F48677-91C3-438B-9110-D611AEC9D5AE}"/>
              </a:ext>
            </a:extLst>
          </p:cNvPr>
          <p:cNvPicPr/>
          <p:nvPr/>
        </p:nvPicPr>
        <p:blipFill>
          <a:blip r:embed="rId2"/>
          <a:stretch>
            <a:fillRect/>
          </a:stretch>
        </p:blipFill>
        <p:spPr>
          <a:xfrm>
            <a:off x="1633057" y="2810313"/>
            <a:ext cx="8942664" cy="3959604"/>
          </a:xfrm>
          <a:prstGeom prst="rect">
            <a:avLst/>
          </a:prstGeom>
        </p:spPr>
      </p:pic>
    </p:spTree>
    <p:extLst>
      <p:ext uri="{BB962C8B-B14F-4D97-AF65-F5344CB8AC3E}">
        <p14:creationId xmlns:p14="http://schemas.microsoft.com/office/powerpoint/2010/main" val="22377687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BF9D599-9055-43E9-B05A-1C850B5A1A2F}"/>
              </a:ext>
            </a:extLst>
          </p:cNvPr>
          <p:cNvSpPr>
            <a:spLocks noGrp="1"/>
          </p:cNvSpPr>
          <p:nvPr>
            <p:ph sz="quarter" idx="10"/>
          </p:nvPr>
        </p:nvSpPr>
        <p:spPr>
          <a:xfrm>
            <a:off x="1989180" y="854465"/>
            <a:ext cx="8678820" cy="5940618"/>
          </a:xfrm>
        </p:spPr>
        <p:txBody>
          <a:bodyPr/>
          <a:lstStyle/>
          <a:p>
            <a:pPr lvl="0"/>
            <a:r>
              <a:rPr lang="en-GB" sz="2400" dirty="0">
                <a:latin typeface="+mn-lt"/>
              </a:rPr>
              <a:t>Peak admission rates of influenza to hospital and ICU were similar or slightly lower than seen in 2017/18 but higher than all other seasons since 2010/11.  </a:t>
            </a:r>
          </a:p>
          <a:p>
            <a:pPr lvl="0"/>
            <a:r>
              <a:rPr lang="en-GB" sz="2400" dirty="0">
                <a:latin typeface="+mn-lt"/>
              </a:rPr>
              <a:t>Impact of A(H1N1) was predominantly seen in 15 to 44 (39.8%) and 45 to 65 (19.8%) age </a:t>
            </a:r>
            <a:r>
              <a:rPr lang="en-GB" sz="2400" dirty="0" err="1">
                <a:latin typeface="+mn-lt"/>
              </a:rPr>
              <a:t>groups.</a:t>
            </a:r>
            <a:r>
              <a:rPr lang="en-GB" sz="2400" baseline="30000" dirty="0" err="1">
                <a:latin typeface="+mn-lt"/>
              </a:rPr>
              <a:t>i</a:t>
            </a:r>
            <a:endParaRPr lang="en-GB" sz="2400" dirty="0">
              <a:latin typeface="+mn-lt"/>
            </a:endParaRPr>
          </a:p>
          <a:p>
            <a:pPr lvl="0"/>
            <a:r>
              <a:rPr lang="en-GB" sz="2400" dirty="0">
                <a:latin typeface="+mn-lt"/>
              </a:rPr>
              <a:t>Numbers of outbreaks were down from 2,149 in 2017/18 nationally to 1,340 nationally in 2018/19.  </a:t>
            </a:r>
          </a:p>
          <a:p>
            <a:pPr lvl="0"/>
            <a:r>
              <a:rPr lang="en-GB" sz="2400" dirty="0">
                <a:latin typeface="+mn-lt"/>
              </a:rPr>
              <a:t>The majority of outbreaks (69.6%) occurred in care homes, 14.9% in hospitals and 11.8% in schools. Regionally, the majority of outbreaks occurred in the South West region (16.4%) followed by the South East and North West regions (15.2% and 14.6% respectively).  </a:t>
            </a:r>
          </a:p>
          <a:p>
            <a:r>
              <a:rPr lang="en-GB" sz="2400" dirty="0">
                <a:latin typeface="+mn-lt"/>
              </a:rPr>
              <a:t>Overall, vaccine effectiveness in 2018/19 was 44.3% (CI 26.8, 57.7). </a:t>
            </a:r>
          </a:p>
          <a:p>
            <a:r>
              <a:rPr lang="en-GB" sz="2400" dirty="0" err="1">
                <a:latin typeface="+mn-lt"/>
              </a:rPr>
              <a:t>aTIV</a:t>
            </a:r>
            <a:r>
              <a:rPr lang="en-GB" sz="2400" dirty="0">
                <a:latin typeface="+mn-lt"/>
              </a:rPr>
              <a:t> for over 65s was higher at 62% (3.4, 85). In 2017/18 the vaccine effectiveness was 25-52% against any influenza in Europe </a:t>
            </a:r>
            <a:r>
              <a:rPr lang="en-GB" dirty="0"/>
              <a:t> </a:t>
            </a:r>
          </a:p>
          <a:p>
            <a:endParaRPr lang="en-GB" dirty="0"/>
          </a:p>
        </p:txBody>
      </p:sp>
      <p:sp>
        <p:nvSpPr>
          <p:cNvPr id="3" name="Title 2">
            <a:extLst>
              <a:ext uri="{FF2B5EF4-FFF2-40B4-BE49-F238E27FC236}">
                <a16:creationId xmlns:a16="http://schemas.microsoft.com/office/drawing/2014/main" id="{40264239-5ACE-472F-BD32-B42D5E03D9CE}"/>
              </a:ext>
            </a:extLst>
          </p:cNvPr>
          <p:cNvSpPr>
            <a:spLocks noGrp="1"/>
          </p:cNvSpPr>
          <p:nvPr>
            <p:ph type="title"/>
          </p:nvPr>
        </p:nvSpPr>
        <p:spPr>
          <a:xfrm>
            <a:off x="1989181" y="242816"/>
            <a:ext cx="6567055" cy="611649"/>
          </a:xfrm>
        </p:spPr>
        <p:txBody>
          <a:bodyPr/>
          <a:lstStyle/>
          <a:p>
            <a:r>
              <a:rPr lang="en-GB" dirty="0"/>
              <a:t>Winter 2018/19 cont’d</a:t>
            </a:r>
          </a:p>
        </p:txBody>
      </p:sp>
    </p:spTree>
    <p:extLst>
      <p:ext uri="{BB962C8B-B14F-4D97-AF65-F5344CB8AC3E}">
        <p14:creationId xmlns:p14="http://schemas.microsoft.com/office/powerpoint/2010/main" val="2998985512"/>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KeywordTaxHTField xmlns="f90e7bc6-a3db-487f-b513-bfabef5bed32">
      <Terms xmlns="http://schemas.microsoft.com/office/infopath/2007/PartnerControls"/>
    </TaxKeywordTaxHTField>
    <template xmlns="5d66da30-c57e-467e-bd92-94ce3dcc2d9c">Presentation</template>
    <TaxCatchAll xmlns="cccaf3ac-2de9-44d4-aa31-54302fceb5f7"/>
    <Date xmlns="5d66da30-c57e-467e-bd92-94ce3dcc2d9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54A07F297CB714AA444711BE03C57E6" ma:contentTypeVersion="9" ma:contentTypeDescription="Create a new document." ma:contentTypeScope="" ma:versionID="8169ffbeba509925200f3a3d0b494290">
  <xsd:schema xmlns:xsd="http://www.w3.org/2001/XMLSchema" xmlns:xs="http://www.w3.org/2001/XMLSchema" xmlns:p="http://schemas.microsoft.com/office/2006/metadata/properties" xmlns:ns2="f90e7bc6-a3db-487f-b513-bfabef5bed32" xmlns:ns3="cccaf3ac-2de9-44d4-aa31-54302fceb5f7" xmlns:ns4="5d66da30-c57e-467e-bd92-94ce3dcc2d9c" targetNamespace="http://schemas.microsoft.com/office/2006/metadata/properties" ma:root="true" ma:fieldsID="96a69e71d600c1e148d8985e5128b887" ns2:_="" ns3:_="" ns4:_="">
    <xsd:import namespace="f90e7bc6-a3db-487f-b513-bfabef5bed32"/>
    <xsd:import namespace="cccaf3ac-2de9-44d4-aa31-54302fceb5f7"/>
    <xsd:import namespace="5d66da30-c57e-467e-bd92-94ce3dcc2d9c"/>
    <xsd:element name="properties">
      <xsd:complexType>
        <xsd:sequence>
          <xsd:element name="documentManagement">
            <xsd:complexType>
              <xsd:all>
                <xsd:element ref="ns2:TaxKeywordTaxHTField" minOccurs="0"/>
                <xsd:element ref="ns3:TaxCatchAll" minOccurs="0"/>
                <xsd:element ref="ns4:MediaServiceMetadata" minOccurs="0"/>
                <xsd:element ref="ns4:MediaServiceFastMetadata" minOccurs="0"/>
                <xsd:element ref="ns4:template" minOccurs="0"/>
                <xsd:element ref="ns2:SharedWithUsers" minOccurs="0"/>
                <xsd:element ref="ns2:SharedWithDetails" minOccurs="0"/>
                <xsd:element ref="ns4: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90e7bc6-a3db-487f-b513-bfabef5bed32" elementFormDefault="qualified">
    <xsd:import namespace="http://schemas.microsoft.com/office/2006/documentManagement/types"/>
    <xsd:import namespace="http://schemas.microsoft.com/office/infopath/2007/PartnerControls"/>
    <xsd:element name="TaxKeywordTaxHTField" ma:index="9" nillable="true" ma:taxonomy="true" ma:internalName="TaxKeywordTaxHTField" ma:taxonomyFieldName="TaxKeyword" ma:displayName="Enterprise Keywords" ma:fieldId="{23f27201-bee3-471e-b2e7-b64fd8b7ca38}" ma:taxonomyMulti="true" ma:sspId="443b0bdb-28a8-4814-9fb9-624c17c095fc" ma:termSetId="00000000-0000-0000-0000-000000000000" ma:anchorId="00000000-0000-0000-0000-000000000000" ma:open="true" ma:isKeyword="true">
      <xsd:complexType>
        <xsd:sequence>
          <xsd:element ref="pc:Terms" minOccurs="0" maxOccurs="1"/>
        </xsd:sequence>
      </xsd:complexType>
    </xsd:element>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ccaf3ac-2de9-44d4-aa31-54302fceb5f7"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9149f758-a6f2-4b74-bc3e-e8922073796b}" ma:internalName="TaxCatchAll" ma:showField="CatchAllData" ma:web="f90e7bc6-a3db-487f-b513-bfabef5bed3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d66da30-c57e-467e-bd92-94ce3dcc2d9c"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template" ma:index="13" nillable="true" ma:displayName="template" ma:format="Dropdown" ma:internalName="template">
      <xsd:simpleType>
        <xsd:restriction base="dms:Text">
          <xsd:maxLength value="255"/>
        </xsd:restriction>
      </xsd:simpleType>
    </xsd:element>
    <xsd:element name="Date" ma:index="16" nillable="true" ma:displayName="Date" ma:format="DateTime" ma:internalName="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333066-D95F-4DC9-8F45-8431A5C3C76B}">
  <ds:schemaRefs>
    <ds:schemaRef ds:uri="http://schemas.microsoft.com/sharepoint/v3/contenttype/forms"/>
  </ds:schemaRefs>
</ds:datastoreItem>
</file>

<file path=customXml/itemProps2.xml><?xml version="1.0" encoding="utf-8"?>
<ds:datastoreItem xmlns:ds="http://schemas.openxmlformats.org/officeDocument/2006/customXml" ds:itemID="{A4D9FD49-C1C5-400A-B04D-90A236984D1F}">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f90e7bc6-a3db-487f-b513-bfabef5bed32"/>
    <ds:schemaRef ds:uri="5d66da30-c57e-467e-bd92-94ce3dcc2d9c"/>
    <ds:schemaRef ds:uri="cccaf3ac-2de9-44d4-aa31-54302fceb5f7"/>
    <ds:schemaRef ds:uri="http://www.w3.org/XML/1998/namespace"/>
    <ds:schemaRef ds:uri="http://purl.org/dc/dcmitype/"/>
  </ds:schemaRefs>
</ds:datastoreItem>
</file>

<file path=customXml/itemProps3.xml><?xml version="1.0" encoding="utf-8"?>
<ds:datastoreItem xmlns:ds="http://schemas.openxmlformats.org/officeDocument/2006/customXml" ds:itemID="{41C95194-B88D-42CC-9F48-FFEAF0E380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90e7bc6-a3db-487f-b513-bfabef5bed32"/>
    <ds:schemaRef ds:uri="cccaf3ac-2de9-44d4-aa31-54302fceb5f7"/>
    <ds:schemaRef ds:uri="5d66da30-c57e-467e-bd92-94ce3dcc2d9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TotalTime>
  <Words>1188</Words>
  <Application>Microsoft Office PowerPoint</Application>
  <PresentationFormat>Widescreen</PresentationFormat>
  <Paragraphs>221</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Times New Roman</vt:lpstr>
      <vt:lpstr>Custom Design</vt:lpstr>
      <vt:lpstr>Flu Vaccination in London</vt:lpstr>
      <vt:lpstr>Outline of Talk</vt:lpstr>
      <vt:lpstr>PowerPoint Presentation</vt:lpstr>
      <vt:lpstr>‘Flu</vt:lpstr>
      <vt:lpstr>How influenza vaccine works</vt:lpstr>
      <vt:lpstr>PowerPoint Presentation</vt:lpstr>
      <vt:lpstr>PowerPoint Presentation</vt:lpstr>
      <vt:lpstr>Summary of winter 2018/19</vt:lpstr>
      <vt:lpstr>Winter 2018/19 cont’d</vt:lpstr>
      <vt:lpstr>Child ‘flu Vaccinations</vt:lpstr>
      <vt:lpstr>Adult Vaccinations</vt:lpstr>
      <vt:lpstr>At Risk Groups</vt:lpstr>
      <vt:lpstr>What we learned….</vt:lpstr>
      <vt:lpstr>What we learned….</vt:lpstr>
      <vt:lpstr>PowerPoint Presentation</vt:lpstr>
      <vt:lpstr>Aims</vt:lpstr>
      <vt:lpstr>Aims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Flu Vaccination in London</dc:title>
  <dc:creator>Heffernan, Catherine</dc:creator>
  <cp:lastModifiedBy>Heffernan, Catherine</cp:lastModifiedBy>
  <cp:revision>3</cp:revision>
  <dcterms:created xsi:type="dcterms:W3CDTF">2019-11-25T19:07:29Z</dcterms:created>
  <dcterms:modified xsi:type="dcterms:W3CDTF">2019-11-25T19:19:14Z</dcterms:modified>
</cp:coreProperties>
</file>