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61" r:id="rId4"/>
    <p:sldId id="274" r:id="rId5"/>
    <p:sldId id="271" r:id="rId6"/>
    <p:sldId id="265" r:id="rId7"/>
    <p:sldId id="262" r:id="rId8"/>
    <p:sldId id="266" r:id="rId9"/>
    <p:sldId id="269" r:id="rId10"/>
    <p:sldId id="263" r:id="rId11"/>
    <p:sldId id="264" r:id="rId12"/>
    <p:sldId id="267" r:id="rId13"/>
    <p:sldId id="268" r:id="rId14"/>
    <p:sldId id="273" r:id="rId1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AAE1"/>
    <a:srgbClr val="749CDC"/>
    <a:srgbClr val="F4B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D7FA6-C71D-4AD5-AAD0-3C72C5AF871A}" v="103" dt="2023-04-14T12:11:54.227"/>
    <p1510:client id="{C81C7D3B-A927-A4AD-40C7-24F6E7A6054D}" v="57" dt="2023-04-13T12:51:51.263"/>
    <p1510:client id="{D771C592-33B1-5646-C2A2-4E2A97AF030E}" v="929" dt="2023-04-14T12:22:24.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85C9E-BBC7-4EB6-861E-CB1BEC265608}" type="datetimeFigureOut">
              <a:t>4/14/2023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30434-3335-48E3-84E4-5A1E5169BEAF}" type="slidenum">
              <a:t>‹#›</a:t>
            </a:fld>
            <a:endParaRPr lang="en-GB"/>
          </a:p>
        </p:txBody>
      </p:sp>
    </p:spTree>
    <p:extLst>
      <p:ext uri="{BB962C8B-B14F-4D97-AF65-F5344CB8AC3E}">
        <p14:creationId xmlns:p14="http://schemas.microsoft.com/office/powerpoint/2010/main" val="140499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ho.int/news-room/fact-sheets/detail/hiv-ai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2</a:t>
            </a:fld>
            <a:endParaRPr lang="en-GB"/>
          </a:p>
        </p:txBody>
      </p:sp>
    </p:spTree>
    <p:extLst>
      <p:ext uri="{BB962C8B-B14F-4D97-AF65-F5344CB8AC3E}">
        <p14:creationId xmlns:p14="http://schemas.microsoft.com/office/powerpoint/2010/main" val="384845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11</a:t>
            </a:fld>
            <a:endParaRPr lang="en-GB"/>
          </a:p>
        </p:txBody>
      </p:sp>
    </p:spTree>
    <p:extLst>
      <p:ext uri="{BB962C8B-B14F-4D97-AF65-F5344CB8AC3E}">
        <p14:creationId xmlns:p14="http://schemas.microsoft.com/office/powerpoint/2010/main" val="257030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12</a:t>
            </a:fld>
            <a:endParaRPr lang="en-GB"/>
          </a:p>
        </p:txBody>
      </p:sp>
    </p:spTree>
    <p:extLst>
      <p:ext uri="{BB962C8B-B14F-4D97-AF65-F5344CB8AC3E}">
        <p14:creationId xmlns:p14="http://schemas.microsoft.com/office/powerpoint/2010/main" val="73423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13</a:t>
            </a:fld>
            <a:endParaRPr lang="en-GB"/>
          </a:p>
        </p:txBody>
      </p:sp>
    </p:spTree>
    <p:extLst>
      <p:ext uri="{BB962C8B-B14F-4D97-AF65-F5344CB8AC3E}">
        <p14:creationId xmlns:p14="http://schemas.microsoft.com/office/powerpoint/2010/main" val="193270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14</a:t>
            </a:fld>
            <a:endParaRPr lang="en-GB"/>
          </a:p>
        </p:txBody>
      </p:sp>
    </p:spTree>
    <p:extLst>
      <p:ext uri="{BB962C8B-B14F-4D97-AF65-F5344CB8AC3E}">
        <p14:creationId xmlns:p14="http://schemas.microsoft.com/office/powerpoint/2010/main" val="286816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3</a:t>
            </a:fld>
            <a:endParaRPr lang="en-GB"/>
          </a:p>
        </p:txBody>
      </p:sp>
    </p:spTree>
    <p:extLst>
      <p:ext uri="{BB962C8B-B14F-4D97-AF65-F5344CB8AC3E}">
        <p14:creationId xmlns:p14="http://schemas.microsoft.com/office/powerpoint/2010/main" val="125441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4</a:t>
            </a:fld>
            <a:endParaRPr lang="en-GB"/>
          </a:p>
        </p:txBody>
      </p:sp>
    </p:spTree>
    <p:extLst>
      <p:ext uri="{BB962C8B-B14F-4D97-AF65-F5344CB8AC3E}">
        <p14:creationId xmlns:p14="http://schemas.microsoft.com/office/powerpoint/2010/main" val="176491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5</a:t>
            </a:fld>
            <a:endParaRPr lang="en-GB"/>
          </a:p>
        </p:txBody>
      </p:sp>
    </p:spTree>
    <p:extLst>
      <p:ext uri="{BB962C8B-B14F-4D97-AF65-F5344CB8AC3E}">
        <p14:creationId xmlns:p14="http://schemas.microsoft.com/office/powerpoint/2010/main" val="338843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6</a:t>
            </a:fld>
            <a:endParaRPr lang="en-GB"/>
          </a:p>
        </p:txBody>
      </p:sp>
    </p:spTree>
    <p:extLst>
      <p:ext uri="{BB962C8B-B14F-4D97-AF65-F5344CB8AC3E}">
        <p14:creationId xmlns:p14="http://schemas.microsoft.com/office/powerpoint/2010/main" val="335644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7</a:t>
            </a:fld>
            <a:endParaRPr lang="en-GB"/>
          </a:p>
        </p:txBody>
      </p:sp>
    </p:spTree>
    <p:extLst>
      <p:ext uri="{BB962C8B-B14F-4D97-AF65-F5344CB8AC3E}">
        <p14:creationId xmlns:p14="http://schemas.microsoft.com/office/powerpoint/2010/main" val="233086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8</a:t>
            </a:fld>
            <a:endParaRPr lang="en-GB"/>
          </a:p>
        </p:txBody>
      </p:sp>
    </p:spTree>
    <p:extLst>
      <p:ext uri="{BB962C8B-B14F-4D97-AF65-F5344CB8AC3E}">
        <p14:creationId xmlns:p14="http://schemas.microsoft.com/office/powerpoint/2010/main" val="229367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9</a:t>
            </a:fld>
            <a:endParaRPr lang="en-GB"/>
          </a:p>
        </p:txBody>
      </p:sp>
    </p:spTree>
    <p:extLst>
      <p:ext uri="{BB962C8B-B14F-4D97-AF65-F5344CB8AC3E}">
        <p14:creationId xmlns:p14="http://schemas.microsoft.com/office/powerpoint/2010/main" val="46841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GB">
                <a:hlinkClick r:id="rId3"/>
              </a:rPr>
              <a:t>HIV (who.int)</a:t>
            </a:r>
            <a:endParaRPr lang="en-GB"/>
          </a:p>
        </p:txBody>
      </p:sp>
      <p:sp>
        <p:nvSpPr>
          <p:cNvPr id="4" name="Slide Number Placeholder 3"/>
          <p:cNvSpPr>
            <a:spLocks noGrp="1"/>
          </p:cNvSpPr>
          <p:nvPr>
            <p:ph type="sldNum" sz="quarter" idx="5"/>
          </p:nvPr>
        </p:nvSpPr>
        <p:spPr/>
        <p:txBody>
          <a:bodyPr/>
          <a:lstStyle/>
          <a:p>
            <a:fld id="{6839A19A-30E1-473B-9E13-542A78334465}" type="slidenum">
              <a:rPr lang="en-GB" smtClean="0"/>
              <a:t>10</a:t>
            </a:fld>
            <a:endParaRPr lang="en-GB"/>
          </a:p>
        </p:txBody>
      </p:sp>
    </p:spTree>
    <p:extLst>
      <p:ext uri="{BB962C8B-B14F-4D97-AF65-F5344CB8AC3E}">
        <p14:creationId xmlns:p14="http://schemas.microsoft.com/office/powerpoint/2010/main" val="396744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8651-75DC-452D-3625-0ED01BDACE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EEF462-0348-88FF-4788-BFE4728A93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40BC9D-3801-8FB7-8405-C07AD42FF3C1}"/>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5" name="Footer Placeholder 4">
            <a:extLst>
              <a:ext uri="{FF2B5EF4-FFF2-40B4-BE49-F238E27FC236}">
                <a16:creationId xmlns:a16="http://schemas.microsoft.com/office/drawing/2014/main" id="{F51C62A8-8260-B894-D2F7-B2E2D3346F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70031-6B92-7E7E-06D1-350E06C6DDB1}"/>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186422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00D5-630E-B088-86FC-05FE9FB43A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897F40-0EF0-F8DF-75E8-1F7A27AA54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E4B07-03EC-71A9-9F2B-153A2281E1D3}"/>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5" name="Footer Placeholder 4">
            <a:extLst>
              <a:ext uri="{FF2B5EF4-FFF2-40B4-BE49-F238E27FC236}">
                <a16:creationId xmlns:a16="http://schemas.microsoft.com/office/drawing/2014/main" id="{EC392021-7253-1253-05AF-952C91CB02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3E3667-2244-AB42-1130-77E5F30997EB}"/>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283798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BAC6C-59A8-F9C1-936E-72292EFBF3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A12861-463D-D352-F93B-94918A1FA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94A668-BF5A-2807-0C65-7F0FAFB7CF9F}"/>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5" name="Footer Placeholder 4">
            <a:extLst>
              <a:ext uri="{FF2B5EF4-FFF2-40B4-BE49-F238E27FC236}">
                <a16:creationId xmlns:a16="http://schemas.microsoft.com/office/drawing/2014/main" id="{35E12ED7-7022-8CD0-355C-B51362C95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BFD9E-DE62-F070-3F68-58B24C38EDA5}"/>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11581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D99D-D567-E4C5-A407-89B8614A62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2AF28E-9B1E-DF92-4A4D-53E23B2E2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25E6EB-56FD-AD59-DCB7-29FDD23C9358}"/>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5" name="Footer Placeholder 4">
            <a:extLst>
              <a:ext uri="{FF2B5EF4-FFF2-40B4-BE49-F238E27FC236}">
                <a16:creationId xmlns:a16="http://schemas.microsoft.com/office/drawing/2014/main" id="{4DA049FE-EDBB-47AF-0D75-EAF5E35D5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30FAC6-433A-0D8A-F26B-4A916A389076}"/>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116746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014E-AB65-7456-123A-8D933EC068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3CCAC7-ED23-2BA7-46B5-E25B2F0DE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FAC30B-8589-A32F-7FC3-7FDF9DA5BAA0}"/>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5" name="Footer Placeholder 4">
            <a:extLst>
              <a:ext uri="{FF2B5EF4-FFF2-40B4-BE49-F238E27FC236}">
                <a16:creationId xmlns:a16="http://schemas.microsoft.com/office/drawing/2014/main" id="{9A067698-A99A-A788-7B9C-16F7F1454A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6B229-05EF-F2FE-B93A-62C4CD78A427}"/>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390859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AB20-6240-320F-DC12-20684269D8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C4D2E3-54E5-9350-9426-CF52C42C6A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F8893A-8644-D7C0-2BCD-AEA38E01BD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F8C7F0-F03F-560C-235F-E022BAA66D2F}"/>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6" name="Footer Placeholder 5">
            <a:extLst>
              <a:ext uri="{FF2B5EF4-FFF2-40B4-BE49-F238E27FC236}">
                <a16:creationId xmlns:a16="http://schemas.microsoft.com/office/drawing/2014/main" id="{0C99B4DE-A0AA-12FC-BD93-826ABB461B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E17CAA-8D08-0D18-256E-48F4CABD89E8}"/>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20947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83E8-1DC8-BE68-70C6-0EA5612BAB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C3BB65-9EA2-55C0-9D65-11BEDB421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D3E2DB-7CA5-C65B-656F-4D4F23E96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D06D97-C7E2-EB45-4764-7CB658F71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8D2C9-EB2E-EBEA-93F8-FF63D2974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EAD4F6-4DF8-2C76-55AE-47C9B3844CD5}"/>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8" name="Footer Placeholder 7">
            <a:extLst>
              <a:ext uri="{FF2B5EF4-FFF2-40B4-BE49-F238E27FC236}">
                <a16:creationId xmlns:a16="http://schemas.microsoft.com/office/drawing/2014/main" id="{633D9341-D9AD-92CB-C425-B9BC512BD4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2E8AE2-0801-D423-F439-C5C6212FF9B7}"/>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244880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72D8-559A-7FB3-0987-E144D5983D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89DF5F-62EB-649C-B706-6833A4587A0C}"/>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4" name="Footer Placeholder 3">
            <a:extLst>
              <a:ext uri="{FF2B5EF4-FFF2-40B4-BE49-F238E27FC236}">
                <a16:creationId xmlns:a16="http://schemas.microsoft.com/office/drawing/2014/main" id="{98EAADB2-EF4F-595A-7FEF-610839B36F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B1B9FD-7C83-155B-E2EC-702F7ED71EA3}"/>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283915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9D5EA-D0A6-AC56-8D3F-5535A547A1B7}"/>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3" name="Footer Placeholder 2">
            <a:extLst>
              <a:ext uri="{FF2B5EF4-FFF2-40B4-BE49-F238E27FC236}">
                <a16:creationId xmlns:a16="http://schemas.microsoft.com/office/drawing/2014/main" id="{A6811EA6-6315-3C28-D06E-23F1FF5603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EDECA3-870C-5313-729C-E88367841E48}"/>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234762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EB24-96B6-58CB-E263-7AD5A5FBEC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58A2AA-2D4C-9FC9-306C-B2806BF5D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24CE32-3046-2944-4B53-A62354AC9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EF41E-0B92-26FE-010F-D2F95407D527}"/>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6" name="Footer Placeholder 5">
            <a:extLst>
              <a:ext uri="{FF2B5EF4-FFF2-40B4-BE49-F238E27FC236}">
                <a16:creationId xmlns:a16="http://schemas.microsoft.com/office/drawing/2014/main" id="{7CD6DCE0-CA26-8265-6FF7-175BA2C739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F761B6-2D61-1B91-5066-B9E12757BFC2}"/>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378735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E60D-796E-C919-1D3E-5754E44A8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8F3E98-8162-72CF-647D-366D49BC7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E3F907-6BCA-8652-23F7-5091709B6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CF131-6379-B195-FB06-ED9B529030E5}"/>
              </a:ext>
            </a:extLst>
          </p:cNvPr>
          <p:cNvSpPr>
            <a:spLocks noGrp="1"/>
          </p:cNvSpPr>
          <p:nvPr>
            <p:ph type="dt" sz="half" idx="10"/>
          </p:nvPr>
        </p:nvSpPr>
        <p:spPr/>
        <p:txBody>
          <a:bodyPr/>
          <a:lstStyle/>
          <a:p>
            <a:fld id="{84C22B29-D8E4-41C4-A36B-47B7DD2521A2}" type="datetimeFigureOut">
              <a:rPr lang="en-GB" smtClean="0"/>
              <a:t>14/04/2023</a:t>
            </a:fld>
            <a:endParaRPr lang="en-GB"/>
          </a:p>
        </p:txBody>
      </p:sp>
      <p:sp>
        <p:nvSpPr>
          <p:cNvPr id="6" name="Footer Placeholder 5">
            <a:extLst>
              <a:ext uri="{FF2B5EF4-FFF2-40B4-BE49-F238E27FC236}">
                <a16:creationId xmlns:a16="http://schemas.microsoft.com/office/drawing/2014/main" id="{5D851B1A-42FB-10D3-3415-A205C04E4A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D2D8DD-A9DF-13A5-5DC3-05938E3672A2}"/>
              </a:ext>
            </a:extLst>
          </p:cNvPr>
          <p:cNvSpPr>
            <a:spLocks noGrp="1"/>
          </p:cNvSpPr>
          <p:nvPr>
            <p:ph type="sldNum" sz="quarter" idx="12"/>
          </p:nvPr>
        </p:nvSpPr>
        <p:spPr/>
        <p:txBody>
          <a:bodyPr/>
          <a:lstStyle/>
          <a:p>
            <a:fld id="{3E73919E-5E31-4351-B199-7A2B9314A991}" type="slidenum">
              <a:rPr lang="en-GB" smtClean="0"/>
              <a:t>‹#›</a:t>
            </a:fld>
            <a:endParaRPr lang="en-GB"/>
          </a:p>
        </p:txBody>
      </p:sp>
    </p:spTree>
    <p:extLst>
      <p:ext uri="{BB962C8B-B14F-4D97-AF65-F5344CB8AC3E}">
        <p14:creationId xmlns:p14="http://schemas.microsoft.com/office/powerpoint/2010/main" val="91094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80F7A-CC08-677D-63E8-3CF413A7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5C5E6F-785D-B70B-BE3E-2F8480B11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25A140-4550-DC05-6858-020478373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22B29-D8E4-41C4-A36B-47B7DD2521A2}" type="datetimeFigureOut">
              <a:rPr lang="en-GB" smtClean="0"/>
              <a:t>14/04/2023</a:t>
            </a:fld>
            <a:endParaRPr lang="en-GB"/>
          </a:p>
        </p:txBody>
      </p:sp>
      <p:sp>
        <p:nvSpPr>
          <p:cNvPr id="5" name="Footer Placeholder 4">
            <a:extLst>
              <a:ext uri="{FF2B5EF4-FFF2-40B4-BE49-F238E27FC236}">
                <a16:creationId xmlns:a16="http://schemas.microsoft.com/office/drawing/2014/main" id="{550A9D60-FF3B-0EA5-9832-873C43011C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C5FE6D-65A1-B7E6-E3B6-4997998E3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3919E-5E31-4351-B199-7A2B9314A991}" type="slidenum">
              <a:rPr lang="en-GB" smtClean="0"/>
              <a:t>‹#›</a:t>
            </a:fld>
            <a:endParaRPr lang="en-GB"/>
          </a:p>
        </p:txBody>
      </p:sp>
    </p:spTree>
    <p:extLst>
      <p:ext uri="{BB962C8B-B14F-4D97-AF65-F5344CB8AC3E}">
        <p14:creationId xmlns:p14="http://schemas.microsoft.com/office/powerpoint/2010/main" val="1949470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hyperlink" Target="http://www.changingplaces.org/" TargetMode="External"/><Relationship Id="rId4" Type="http://schemas.openxmlformats.org/officeDocument/2006/relationships/image" Target="../media/image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itle 1">
            <a:extLst>
              <a:ext uri="{FF2B5EF4-FFF2-40B4-BE49-F238E27FC236}">
                <a16:creationId xmlns:a16="http://schemas.microsoft.com/office/drawing/2014/main" id="{850F4E2B-82FF-0F6E-1F05-D6C3FD9D5021}"/>
              </a:ext>
            </a:extLst>
          </p:cNvPr>
          <p:cNvSpPr>
            <a:spLocks noGrp="1"/>
          </p:cNvSpPr>
          <p:nvPr>
            <p:ph type="ctrTitle"/>
          </p:nvPr>
        </p:nvSpPr>
        <p:spPr>
          <a:xfrm>
            <a:off x="4655652" y="1621302"/>
            <a:ext cx="6970478" cy="3615397"/>
          </a:xfrm>
        </p:spPr>
        <p:txBody>
          <a:bodyPr>
            <a:normAutofit/>
          </a:bodyPr>
          <a:lstStyle/>
          <a:p>
            <a:pPr algn="l"/>
            <a:br>
              <a:rPr lang="en-GB" sz="4800" b="1">
                <a:latin typeface="GDS Transport"/>
              </a:rPr>
            </a:br>
            <a:endParaRPr lang="en-GB" sz="4800" b="1">
              <a:latin typeface="GDS Transport"/>
            </a:endParaRPr>
          </a:p>
        </p:txBody>
      </p:sp>
      <p:pic>
        <p:nvPicPr>
          <p:cNvPr id="4" name="Picture 3" descr="Logo&#10;&#10;Description automatically generated">
            <a:extLst>
              <a:ext uri="{FF2B5EF4-FFF2-40B4-BE49-F238E27FC236}">
                <a16:creationId xmlns:a16="http://schemas.microsoft.com/office/drawing/2014/main" id="{5F7E3FB9-573D-FFD1-5A10-4A3B3D4B7A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2006" y="2023376"/>
            <a:ext cx="2405238" cy="2405238"/>
          </a:xfrm>
          <a:prstGeom prst="rect">
            <a:avLst/>
          </a:prstGeom>
        </p:spPr>
      </p:pic>
      <p:sp>
        <p:nvSpPr>
          <p:cNvPr id="5" name="Rectangle: Rounded Corners 4">
            <a:extLst>
              <a:ext uri="{FF2B5EF4-FFF2-40B4-BE49-F238E27FC236}">
                <a16:creationId xmlns:a16="http://schemas.microsoft.com/office/drawing/2014/main" id="{BA3907EC-19B3-ECE1-E6D6-8178A9DA07B4}"/>
              </a:ext>
            </a:extLst>
          </p:cNvPr>
          <p:cNvSpPr/>
          <p:nvPr/>
        </p:nvSpPr>
        <p:spPr>
          <a:xfrm>
            <a:off x="-438151" y="1619249"/>
            <a:ext cx="9095642" cy="3200400"/>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227838C-179D-06D8-DDE9-A58ED31690C2}"/>
              </a:ext>
            </a:extLst>
          </p:cNvPr>
          <p:cNvSpPr txBox="1"/>
          <p:nvPr/>
        </p:nvSpPr>
        <p:spPr>
          <a:xfrm>
            <a:off x="231184" y="1767582"/>
            <a:ext cx="8158147" cy="3046988"/>
          </a:xfrm>
          <a:prstGeom prst="rect">
            <a:avLst/>
          </a:prstGeom>
          <a:noFill/>
        </p:spPr>
        <p:txBody>
          <a:bodyPr wrap="square" lIns="91440" tIns="45720" rIns="91440" bIns="45720" anchor="t">
            <a:spAutoFit/>
          </a:bodyPr>
          <a:lstStyle/>
          <a:p>
            <a:r>
              <a:rPr lang="en-GB" sz="3200" b="1">
                <a:solidFill>
                  <a:schemeClr val="bg1"/>
                </a:solidFill>
                <a:latin typeface="Segoe UI"/>
                <a:cs typeface="Segoe UI"/>
              </a:rPr>
              <a:t>Integrating public toilet strategic ambition with Age Friendly commitments</a:t>
            </a:r>
          </a:p>
          <a:p>
            <a:r>
              <a:rPr lang="en-GB" sz="3200" b="1">
                <a:solidFill>
                  <a:schemeClr val="bg1"/>
                </a:solidFill>
                <a:latin typeface="Segoe UI"/>
                <a:cs typeface="Segoe UI"/>
              </a:rPr>
              <a:t> </a:t>
            </a:r>
            <a:r>
              <a:rPr lang="en-GB" sz="2400" b="1">
                <a:solidFill>
                  <a:schemeClr val="bg1"/>
                </a:solidFill>
                <a:latin typeface="Segoe UI"/>
                <a:cs typeface="Calibri" panose="020F0502020204030204"/>
              </a:rPr>
              <a:t>London Loos (Age UK London) and London Councils</a:t>
            </a:r>
          </a:p>
          <a:p>
            <a:r>
              <a:rPr lang="en-GB" sz="2400" b="1">
                <a:solidFill>
                  <a:schemeClr val="bg1"/>
                </a:solidFill>
                <a:latin typeface="Segoe UI"/>
                <a:cs typeface="Segoe UI"/>
              </a:rPr>
              <a:t>18th April 2023</a:t>
            </a:r>
            <a:endParaRPr lang="en-GB">
              <a:solidFill>
                <a:schemeClr val="bg1"/>
              </a:solidFill>
              <a:cs typeface="Calibri" panose="020F0502020204030204"/>
            </a:endParaRPr>
          </a:p>
          <a:p>
            <a:endParaRPr lang="en-GB" sz="2400" b="1">
              <a:solidFill>
                <a:schemeClr val="bg1"/>
              </a:solidFill>
              <a:latin typeface="Segoe UI"/>
              <a:cs typeface="Segoe UI"/>
            </a:endParaRPr>
          </a:p>
          <a:p>
            <a:r>
              <a:rPr lang="en-GB" sz="2400" b="1">
                <a:solidFill>
                  <a:schemeClr val="bg1"/>
                </a:solidFill>
                <a:latin typeface="Segoe UI"/>
                <a:cs typeface="Calibri" panose="020F0502020204030204"/>
              </a:rPr>
              <a:t>Cardiff Council </a:t>
            </a:r>
          </a:p>
          <a:p>
            <a:endParaRPr lang="en-GB" sz="2400" b="1">
              <a:latin typeface="Segoe UI"/>
              <a:cs typeface="Calibri" panose="020F0502020204030204"/>
            </a:endParaRPr>
          </a:p>
        </p:txBody>
      </p:sp>
    </p:spTree>
    <p:extLst>
      <p:ext uri="{BB962C8B-B14F-4D97-AF65-F5344CB8AC3E}">
        <p14:creationId xmlns:p14="http://schemas.microsoft.com/office/powerpoint/2010/main" val="203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pic>
        <p:nvPicPr>
          <p:cNvPr id="3" name="Picture 3" descr="A picture containing text, athletic game, sport&#10;&#10;Description automatically generated">
            <a:extLst>
              <a:ext uri="{FF2B5EF4-FFF2-40B4-BE49-F238E27FC236}">
                <a16:creationId xmlns:a16="http://schemas.microsoft.com/office/drawing/2014/main" id="{92C0D598-EAA5-545C-4274-7693DEE93D95}"/>
              </a:ext>
            </a:extLst>
          </p:cNvPr>
          <p:cNvPicPr>
            <a:picLocks noChangeAspect="1"/>
          </p:cNvPicPr>
          <p:nvPr/>
        </p:nvPicPr>
        <p:blipFill>
          <a:blip r:embed="rId5"/>
          <a:stretch>
            <a:fillRect/>
          </a:stretch>
        </p:blipFill>
        <p:spPr>
          <a:xfrm>
            <a:off x="1082323" y="1963029"/>
            <a:ext cx="2266950" cy="3152775"/>
          </a:xfrm>
          <a:prstGeom prst="rect">
            <a:avLst/>
          </a:prstGeom>
          <a:ln w="28575">
            <a:solidFill>
              <a:srgbClr val="2DAAE1"/>
            </a:solidFill>
          </a:ln>
        </p:spPr>
      </p:pic>
      <p:pic>
        <p:nvPicPr>
          <p:cNvPr id="4" name="Picture 6" descr="Map&#10;&#10;Description automatically generated">
            <a:extLst>
              <a:ext uri="{FF2B5EF4-FFF2-40B4-BE49-F238E27FC236}">
                <a16:creationId xmlns:a16="http://schemas.microsoft.com/office/drawing/2014/main" id="{604D332A-785A-83F6-FA1B-705D9FA93BE2}"/>
              </a:ext>
            </a:extLst>
          </p:cNvPr>
          <p:cNvPicPr>
            <a:picLocks noChangeAspect="1"/>
          </p:cNvPicPr>
          <p:nvPr/>
        </p:nvPicPr>
        <p:blipFill>
          <a:blip r:embed="rId6"/>
          <a:stretch>
            <a:fillRect/>
          </a:stretch>
        </p:blipFill>
        <p:spPr>
          <a:xfrm>
            <a:off x="4196636" y="1668778"/>
            <a:ext cx="6988952" cy="3739457"/>
          </a:xfrm>
          <a:prstGeom prst="rect">
            <a:avLst/>
          </a:prstGeom>
          <a:ln>
            <a:solidFill>
              <a:srgbClr val="2DAAE1"/>
            </a:solidFill>
          </a:ln>
        </p:spPr>
      </p:pic>
      <p:sp>
        <p:nvSpPr>
          <p:cNvPr id="8" name="Rectangle: Rounded Corners 7">
            <a:extLst>
              <a:ext uri="{FF2B5EF4-FFF2-40B4-BE49-F238E27FC236}">
                <a16:creationId xmlns:a16="http://schemas.microsoft.com/office/drawing/2014/main" id="{1A74B928-5F4B-0F67-3654-DC4970ACEE04}"/>
              </a:ext>
            </a:extLst>
          </p:cNvPr>
          <p:cNvSpPr/>
          <p:nvPr/>
        </p:nvSpPr>
        <p:spPr>
          <a:xfrm>
            <a:off x="-203689" y="769324"/>
            <a:ext cx="6506795" cy="484556"/>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91061A7-94BD-11F6-AB7F-70E5D5EBDF1B}"/>
              </a:ext>
            </a:extLst>
          </p:cNvPr>
          <p:cNvSpPr txBox="1"/>
          <p:nvPr/>
        </p:nvSpPr>
        <p:spPr>
          <a:xfrm>
            <a:off x="103554" y="767862"/>
            <a:ext cx="34054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cs typeface="Segoe UI"/>
              </a:rPr>
              <a:t>Raising Awareness</a:t>
            </a:r>
          </a:p>
        </p:txBody>
      </p:sp>
      <p:sp>
        <p:nvSpPr>
          <p:cNvPr id="2" name="TextBox 1">
            <a:extLst>
              <a:ext uri="{FF2B5EF4-FFF2-40B4-BE49-F238E27FC236}">
                <a16:creationId xmlns:a16="http://schemas.microsoft.com/office/drawing/2014/main" id="{1FFC636A-EA2C-BFE5-6610-A7E77096B95B}"/>
              </a:ext>
            </a:extLst>
          </p:cNvPr>
          <p:cNvSpPr txBox="1"/>
          <p:nvPr/>
        </p:nvSpPr>
        <p:spPr>
          <a:xfrm>
            <a:off x="72656" y="13397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egoe UI"/>
              </a:rPr>
              <a:t>Non-digital formats</a:t>
            </a:r>
            <a:endParaRPr lang="en-GB"/>
          </a:p>
        </p:txBody>
      </p:sp>
    </p:spTree>
    <p:extLst>
      <p:ext uri="{BB962C8B-B14F-4D97-AF65-F5344CB8AC3E}">
        <p14:creationId xmlns:p14="http://schemas.microsoft.com/office/powerpoint/2010/main" val="141975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904874" y="1562099"/>
            <a:ext cx="7610475" cy="3400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3" name="Picture 3" descr="Table&#10;&#10;Description automatically generated">
            <a:extLst>
              <a:ext uri="{FF2B5EF4-FFF2-40B4-BE49-F238E27FC236}">
                <a16:creationId xmlns:a16="http://schemas.microsoft.com/office/drawing/2014/main" id="{47958859-DCBC-B6A9-0DC8-DFE8E85B4E9A}"/>
              </a:ext>
            </a:extLst>
          </p:cNvPr>
          <p:cNvPicPr>
            <a:picLocks noChangeAspect="1"/>
          </p:cNvPicPr>
          <p:nvPr/>
        </p:nvPicPr>
        <p:blipFill>
          <a:blip r:embed="rId5"/>
          <a:stretch>
            <a:fillRect/>
          </a:stretch>
        </p:blipFill>
        <p:spPr>
          <a:xfrm>
            <a:off x="8270359" y="1378475"/>
            <a:ext cx="3604881" cy="4541194"/>
          </a:xfrm>
          <a:prstGeom prst="rect">
            <a:avLst/>
          </a:prstGeom>
        </p:spPr>
      </p:pic>
      <p:sp>
        <p:nvSpPr>
          <p:cNvPr id="8" name="TextBox 7">
            <a:extLst>
              <a:ext uri="{FF2B5EF4-FFF2-40B4-BE49-F238E27FC236}">
                <a16:creationId xmlns:a16="http://schemas.microsoft.com/office/drawing/2014/main" id="{ACD35317-B540-55D0-BCD6-F2634ABC2B04}"/>
              </a:ext>
            </a:extLst>
          </p:cNvPr>
          <p:cNvSpPr txBox="1"/>
          <p:nvPr/>
        </p:nvSpPr>
        <p:spPr>
          <a:xfrm>
            <a:off x="152400" y="12865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egoe UI"/>
              </a:rPr>
              <a:t>Digital formats</a:t>
            </a:r>
            <a:endParaRPr lang="en-GB" b="1">
              <a:latin typeface="Segoe UI"/>
              <a:cs typeface="Segoe UI"/>
            </a:endParaRPr>
          </a:p>
        </p:txBody>
      </p:sp>
      <p:sp>
        <p:nvSpPr>
          <p:cNvPr id="11" name="Rectangle: Rounded Corners 10">
            <a:extLst>
              <a:ext uri="{FF2B5EF4-FFF2-40B4-BE49-F238E27FC236}">
                <a16:creationId xmlns:a16="http://schemas.microsoft.com/office/drawing/2014/main" id="{A136E097-7855-1C01-2EF9-A1CFB2E246A8}"/>
              </a:ext>
            </a:extLst>
          </p:cNvPr>
          <p:cNvSpPr/>
          <p:nvPr/>
        </p:nvSpPr>
        <p:spPr>
          <a:xfrm>
            <a:off x="-203689" y="769324"/>
            <a:ext cx="3724609" cy="484556"/>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CBF5B12-3843-3467-74F6-83E2C21300C7}"/>
              </a:ext>
            </a:extLst>
          </p:cNvPr>
          <p:cNvSpPr/>
          <p:nvPr/>
        </p:nvSpPr>
        <p:spPr>
          <a:xfrm>
            <a:off x="409575" y="2371725"/>
            <a:ext cx="2066925" cy="1847850"/>
          </a:xfrm>
          <a:prstGeom prst="ellipse">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E5F605D-3641-704C-D1E2-DE3FF5629A1F}"/>
              </a:ext>
            </a:extLst>
          </p:cNvPr>
          <p:cNvSpPr txBox="1"/>
          <p:nvPr/>
        </p:nvSpPr>
        <p:spPr>
          <a:xfrm>
            <a:off x="579804" y="2632326"/>
            <a:ext cx="16557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chemeClr val="bg1"/>
                </a:solidFill>
                <a:latin typeface="Segoe UI"/>
              </a:rPr>
              <a:t>Visit Cardiff Website</a:t>
            </a:r>
            <a:endParaRPr lang="en-GB" sz="2000" b="1">
              <a:solidFill>
                <a:schemeClr val="bg1"/>
              </a:solidFill>
            </a:endParaRPr>
          </a:p>
        </p:txBody>
      </p:sp>
      <p:pic>
        <p:nvPicPr>
          <p:cNvPr id="4" name="Picture 9">
            <a:extLst>
              <a:ext uri="{FF2B5EF4-FFF2-40B4-BE49-F238E27FC236}">
                <a16:creationId xmlns:a16="http://schemas.microsoft.com/office/drawing/2014/main" id="{0A1652BC-D036-E3CF-4733-37080F32E621}"/>
              </a:ext>
            </a:extLst>
          </p:cNvPr>
          <p:cNvPicPr>
            <a:picLocks noChangeAspect="1"/>
          </p:cNvPicPr>
          <p:nvPr/>
        </p:nvPicPr>
        <p:blipFill>
          <a:blip r:embed="rId6"/>
          <a:stretch>
            <a:fillRect/>
          </a:stretch>
        </p:blipFill>
        <p:spPr>
          <a:xfrm>
            <a:off x="663206" y="3383812"/>
            <a:ext cx="1562100" cy="533400"/>
          </a:xfrm>
          <a:prstGeom prst="rect">
            <a:avLst/>
          </a:prstGeom>
        </p:spPr>
      </p:pic>
      <p:pic>
        <p:nvPicPr>
          <p:cNvPr id="14" name="Picture 14" descr="Graphical user interface, text, application&#10;&#10;Description automatically generated">
            <a:extLst>
              <a:ext uri="{FF2B5EF4-FFF2-40B4-BE49-F238E27FC236}">
                <a16:creationId xmlns:a16="http://schemas.microsoft.com/office/drawing/2014/main" id="{C0C24D33-449C-10A0-97E5-D5ABAC84064F}"/>
              </a:ext>
            </a:extLst>
          </p:cNvPr>
          <p:cNvPicPr>
            <a:picLocks noChangeAspect="1"/>
          </p:cNvPicPr>
          <p:nvPr/>
        </p:nvPicPr>
        <p:blipFill>
          <a:blip r:embed="rId7"/>
          <a:stretch>
            <a:fillRect/>
          </a:stretch>
        </p:blipFill>
        <p:spPr>
          <a:xfrm>
            <a:off x="3143250" y="1469284"/>
            <a:ext cx="4705350" cy="2652607"/>
          </a:xfrm>
          <a:prstGeom prst="rect">
            <a:avLst/>
          </a:prstGeom>
        </p:spPr>
      </p:pic>
      <p:pic>
        <p:nvPicPr>
          <p:cNvPr id="12" name="Picture 13" descr="Graphical user interface, text&#10;&#10;Description automatically generated">
            <a:extLst>
              <a:ext uri="{FF2B5EF4-FFF2-40B4-BE49-F238E27FC236}">
                <a16:creationId xmlns:a16="http://schemas.microsoft.com/office/drawing/2014/main" id="{71612C6F-2E17-DA38-BDF4-289AAF06AB82}"/>
              </a:ext>
            </a:extLst>
          </p:cNvPr>
          <p:cNvPicPr>
            <a:picLocks noChangeAspect="1"/>
          </p:cNvPicPr>
          <p:nvPr/>
        </p:nvPicPr>
        <p:blipFill>
          <a:blip r:embed="rId8"/>
          <a:stretch>
            <a:fillRect/>
          </a:stretch>
        </p:blipFill>
        <p:spPr>
          <a:xfrm>
            <a:off x="3190875" y="4511474"/>
            <a:ext cx="4781550" cy="902102"/>
          </a:xfrm>
          <a:prstGeom prst="rect">
            <a:avLst/>
          </a:prstGeom>
        </p:spPr>
      </p:pic>
      <p:sp>
        <p:nvSpPr>
          <p:cNvPr id="13" name="TextBox 12">
            <a:extLst>
              <a:ext uri="{FF2B5EF4-FFF2-40B4-BE49-F238E27FC236}">
                <a16:creationId xmlns:a16="http://schemas.microsoft.com/office/drawing/2014/main" id="{B7AB48DB-5A5B-D8B5-7A42-747B0084C281}"/>
              </a:ext>
            </a:extLst>
          </p:cNvPr>
          <p:cNvSpPr txBox="1"/>
          <p:nvPr/>
        </p:nvSpPr>
        <p:spPr>
          <a:xfrm>
            <a:off x="103554" y="767862"/>
            <a:ext cx="34409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cs typeface="Segoe UI"/>
              </a:rPr>
              <a:t>Raising Awareness</a:t>
            </a:r>
          </a:p>
        </p:txBody>
      </p:sp>
    </p:spTree>
    <p:extLst>
      <p:ext uri="{BB962C8B-B14F-4D97-AF65-F5344CB8AC3E}">
        <p14:creationId xmlns:p14="http://schemas.microsoft.com/office/powerpoint/2010/main" val="394023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458184" y="1710894"/>
            <a:ext cx="11679871"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200" dirty="0">
                <a:latin typeface="Segoe UI"/>
                <a:cs typeface="Segoe UI"/>
              </a:rPr>
              <a:t>Link in with Age Friendly and Dementia Friendly work – networks?  joined up working?  volunteers?  budget?</a:t>
            </a:r>
            <a:endParaRPr lang="en-GB" sz="2200" dirty="0">
              <a:latin typeface="Segoe UI"/>
              <a:cs typeface="Calibri"/>
            </a:endParaRPr>
          </a:p>
          <a:p>
            <a:pPr marL="285750" indent="-285750">
              <a:buFont typeface="Arial"/>
              <a:buChar char="•"/>
            </a:pPr>
            <a:r>
              <a:rPr lang="en-GB" sz="2200" dirty="0">
                <a:latin typeface="Segoe UI"/>
                <a:cs typeface="Calibri"/>
              </a:rPr>
              <a:t>What can you do internally – within Local Authority infrastructure in terms of toilets (Libraries) and platform for communication (Visit Cardiff, Economic Development, Media Department etc)?</a:t>
            </a:r>
            <a:endParaRPr lang="en-GB" sz="2200" dirty="0">
              <a:latin typeface="Segoe UI"/>
              <a:cs typeface="Segoe UI"/>
            </a:endParaRPr>
          </a:p>
          <a:p>
            <a:pPr marL="285750" indent="-285750">
              <a:buFont typeface="Arial"/>
              <a:buChar char="•"/>
            </a:pPr>
            <a:r>
              <a:rPr lang="en-GB" sz="2200" dirty="0">
                <a:latin typeface="Segoe UI"/>
                <a:cs typeface="Calibri" panose="020F0502020204030204"/>
              </a:rPr>
              <a:t>Expect negativity directed towards the Local Authority – particularly on social media!  :-(</a:t>
            </a:r>
            <a:endParaRPr lang="en-GB" sz="2200" dirty="0">
              <a:latin typeface="Segoe UI"/>
              <a:cs typeface="Segoe UI"/>
            </a:endParaRPr>
          </a:p>
          <a:p>
            <a:pPr marL="285750" indent="-285750">
              <a:buFont typeface="Arial"/>
              <a:buChar char="•"/>
            </a:pPr>
            <a:r>
              <a:rPr lang="en-GB" sz="2200" dirty="0">
                <a:latin typeface="Segoe UI"/>
                <a:cs typeface="Calibri" panose="020F0502020204030204"/>
              </a:rPr>
              <a:t>Don't forget about toilet progress – probably not your only area of work so pop a fortnightly catch up in Outlook and work on a few actions!</a:t>
            </a:r>
          </a:p>
          <a:p>
            <a:pPr marL="285750" indent="-285750">
              <a:buFont typeface="Arial"/>
              <a:buChar char="•"/>
            </a:pPr>
            <a:r>
              <a:rPr lang="en-GB" sz="2200" dirty="0">
                <a:latin typeface="Segoe UI"/>
                <a:cs typeface="Calibri" panose="020F0502020204030204"/>
              </a:rPr>
              <a:t>Look out for grant applications to develop the work!</a:t>
            </a:r>
          </a:p>
          <a:p>
            <a:pPr marL="285750" indent="-285750">
              <a:buFont typeface="Arial"/>
              <a:buChar char="•"/>
            </a:pPr>
            <a:r>
              <a:rPr lang="en-GB" sz="2200" dirty="0">
                <a:latin typeface="Segoe UI"/>
                <a:cs typeface="Calibri" panose="020F0502020204030204"/>
              </a:rPr>
              <a:t>Can this work be supported?  Corporate Trainee etc.</a:t>
            </a:r>
          </a:p>
          <a:p>
            <a:pPr marL="285750" indent="-285750">
              <a:buFont typeface="Arial"/>
              <a:buChar char="•"/>
            </a:pPr>
            <a:endParaRPr lang="en-GB" sz="2400" dirty="0">
              <a:latin typeface="Segoe UI"/>
              <a:cs typeface="Calibri" panose="020F0502020204030204"/>
            </a:endParaRPr>
          </a:p>
          <a:p>
            <a:pPr marL="285750" indent="-285750">
              <a:buFont typeface="Arial"/>
              <a:buChar char="•"/>
            </a:pPr>
            <a:endParaRPr lang="en-GB" dirty="0">
              <a:cs typeface="Calibri" panose="020F0502020204030204"/>
            </a:endParaRPr>
          </a:p>
          <a:p>
            <a:pPr marL="285750" indent="-285750">
              <a:buFont typeface="Arial"/>
              <a:buChar char="•"/>
            </a:pPr>
            <a:endParaRPr lang="en-GB" dirty="0">
              <a:cs typeface="Calibri" panose="020F0502020204030204"/>
            </a:endParaRPr>
          </a:p>
          <a:p>
            <a:pPr marL="285750" indent="-285750">
              <a:buFont typeface="Arial"/>
              <a:buChar char="•"/>
            </a:pPr>
            <a:endParaRPr lang="en-GB" dirty="0">
              <a:cs typeface="Calibri" panose="020F0502020204030204"/>
            </a:endParaRPr>
          </a:p>
          <a:p>
            <a:pPr marL="285750" indent="-285750">
              <a:buFont typeface="Arial"/>
              <a:buChar char="•"/>
            </a:pPr>
            <a:endParaRPr lang="en-GB" dirty="0">
              <a:cs typeface="Calibri" panose="020F0502020204030204"/>
            </a:endParaRPr>
          </a:p>
          <a:p>
            <a:pPr marL="285750" indent="-285750">
              <a:buFont typeface="Arial"/>
              <a:buChar char="•"/>
            </a:pPr>
            <a:endParaRPr lang="en-GB" dirty="0">
              <a:cs typeface="Calibri" panose="020F0502020204030204"/>
            </a:endParaRPr>
          </a:p>
        </p:txBody>
      </p:sp>
      <p:sp>
        <p:nvSpPr>
          <p:cNvPr id="4" name="Rectangle: Rounded Corners 3">
            <a:extLst>
              <a:ext uri="{FF2B5EF4-FFF2-40B4-BE49-F238E27FC236}">
                <a16:creationId xmlns:a16="http://schemas.microsoft.com/office/drawing/2014/main" id="{DAEBAC79-0DD0-00CD-9E5E-1938A5E289A2}"/>
              </a:ext>
            </a:extLst>
          </p:cNvPr>
          <p:cNvSpPr/>
          <p:nvPr/>
        </p:nvSpPr>
        <p:spPr>
          <a:xfrm>
            <a:off x="-203689" y="769324"/>
            <a:ext cx="6506795" cy="484556"/>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83560B3-CE45-D09B-B849-18C18F3B71DE}"/>
              </a:ext>
            </a:extLst>
          </p:cNvPr>
          <p:cNvSpPr txBox="1"/>
          <p:nvPr/>
        </p:nvSpPr>
        <p:spPr>
          <a:xfrm>
            <a:off x="103554" y="767862"/>
            <a:ext cx="63382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rPr>
              <a:t>What We've Learnt</a:t>
            </a:r>
            <a:endParaRPr lang="en-GB" sz="2800">
              <a:solidFill>
                <a:schemeClr val="bg1"/>
              </a:solidFill>
            </a:endParaRPr>
          </a:p>
        </p:txBody>
      </p:sp>
    </p:spTree>
    <p:extLst>
      <p:ext uri="{BB962C8B-B14F-4D97-AF65-F5344CB8AC3E}">
        <p14:creationId xmlns:p14="http://schemas.microsoft.com/office/powerpoint/2010/main" val="202725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904874" y="1562099"/>
            <a:ext cx="7610475" cy="3400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 name="Rectangle: Rounded Corners 3">
            <a:extLst>
              <a:ext uri="{FF2B5EF4-FFF2-40B4-BE49-F238E27FC236}">
                <a16:creationId xmlns:a16="http://schemas.microsoft.com/office/drawing/2014/main" id="{CD789BEB-FB1A-49C4-8042-8434659BD9F4}"/>
              </a:ext>
            </a:extLst>
          </p:cNvPr>
          <p:cNvSpPr/>
          <p:nvPr/>
        </p:nvSpPr>
        <p:spPr>
          <a:xfrm>
            <a:off x="-203689" y="769324"/>
            <a:ext cx="6506795" cy="484556"/>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B0804D8-6047-24AC-5126-4479E586B714}"/>
              </a:ext>
            </a:extLst>
          </p:cNvPr>
          <p:cNvSpPr txBox="1"/>
          <p:nvPr/>
        </p:nvSpPr>
        <p:spPr>
          <a:xfrm>
            <a:off x="103554" y="767862"/>
            <a:ext cx="63382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rPr>
              <a:t>What's Next?</a:t>
            </a:r>
            <a:endParaRPr lang="en-GB" sz="2800">
              <a:solidFill>
                <a:schemeClr val="bg1"/>
              </a:solidFill>
            </a:endParaRPr>
          </a:p>
        </p:txBody>
      </p:sp>
      <p:sp>
        <p:nvSpPr>
          <p:cNvPr id="7" name="TextBox 6">
            <a:extLst>
              <a:ext uri="{FF2B5EF4-FFF2-40B4-BE49-F238E27FC236}">
                <a16:creationId xmlns:a16="http://schemas.microsoft.com/office/drawing/2014/main" id="{1915442D-965B-3F57-18A4-0820477A67A0}"/>
              </a:ext>
            </a:extLst>
          </p:cNvPr>
          <p:cNvSpPr txBox="1"/>
          <p:nvPr/>
        </p:nvSpPr>
        <p:spPr>
          <a:xfrm>
            <a:off x="904874" y="1810192"/>
            <a:ext cx="10671306"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dirty="0">
                <a:latin typeface="Segoe UI"/>
                <a:cs typeface="Calibri" panose="020F0502020204030204"/>
              </a:rPr>
              <a:t>End of period Progress Statement of Local Toilets Strategy</a:t>
            </a:r>
          </a:p>
          <a:p>
            <a:pPr marL="285750" indent="-285750">
              <a:buFont typeface="Arial"/>
              <a:buChar char="•"/>
            </a:pPr>
            <a:r>
              <a:rPr lang="en-GB" sz="2000" dirty="0">
                <a:latin typeface="Segoe UI"/>
                <a:cs typeface="Calibri" panose="020F0502020204030204"/>
              </a:rPr>
              <a:t>Physical signage in city centre – promoting and directing</a:t>
            </a:r>
          </a:p>
          <a:p>
            <a:pPr marL="285750" indent="-285750">
              <a:buFont typeface="Arial"/>
              <a:buChar char="•"/>
            </a:pPr>
            <a:r>
              <a:rPr lang="en-GB" sz="2000" dirty="0">
                <a:latin typeface="Segoe UI"/>
                <a:cs typeface="Calibri" panose="020F0502020204030204"/>
              </a:rPr>
              <a:t>Installation of 7 </a:t>
            </a:r>
            <a:r>
              <a:rPr lang="en-GB" sz="2000" dirty="0" err="1">
                <a:latin typeface="Segoe UI"/>
                <a:cs typeface="Calibri" panose="020F0502020204030204"/>
              </a:rPr>
              <a:t>Closomat</a:t>
            </a:r>
            <a:r>
              <a:rPr lang="en-GB" sz="2000" dirty="0">
                <a:latin typeface="Segoe UI"/>
                <a:cs typeface="Calibri" panose="020F0502020204030204"/>
              </a:rPr>
              <a:t> hands free toilets in Community Hubs</a:t>
            </a:r>
          </a:p>
          <a:p>
            <a:pPr marL="285750" indent="-285750">
              <a:buFont typeface="Arial"/>
              <a:buChar char="•"/>
            </a:pPr>
            <a:r>
              <a:rPr lang="en-GB" sz="2000" dirty="0">
                <a:latin typeface="Segoe UI"/>
                <a:cs typeface="Calibri" panose="020F0502020204030204"/>
              </a:rPr>
              <a:t>Continue promoting Community Toilet Scheme</a:t>
            </a:r>
          </a:p>
          <a:p>
            <a:pPr marL="285750" indent="-285750">
              <a:buFont typeface="Arial"/>
              <a:buChar char="•"/>
            </a:pPr>
            <a:r>
              <a:rPr lang="en-GB" sz="2000" dirty="0">
                <a:latin typeface="Segoe UI"/>
                <a:cs typeface="Calibri" panose="020F0502020204030204"/>
              </a:rPr>
              <a:t>Case studies of organisations who have joined the scheme to use in promotion – some organisations think huge influx of people using toilets/drugs!</a:t>
            </a:r>
          </a:p>
          <a:p>
            <a:pPr marL="285750" indent="-285750">
              <a:buFont typeface="Arial"/>
              <a:buChar char="•"/>
            </a:pPr>
            <a:r>
              <a:rPr lang="en-GB" sz="2000" dirty="0">
                <a:latin typeface="Segoe UI"/>
                <a:cs typeface="Calibri" panose="020F0502020204030204"/>
              </a:rPr>
              <a:t>Follow up any grant opportunities.  Ideas include:– </a:t>
            </a:r>
          </a:p>
          <a:p>
            <a:pPr marL="742950" lvl="1" indent="-285750">
              <a:buFont typeface="Arial"/>
              <a:buChar char="•"/>
            </a:pPr>
            <a:r>
              <a:rPr lang="en-GB" sz="2000" dirty="0">
                <a:latin typeface="Segoe UI"/>
                <a:cs typeface="Calibri" panose="020F0502020204030204"/>
              </a:rPr>
              <a:t>purchasing a '</a:t>
            </a:r>
            <a:r>
              <a:rPr lang="en-GB" sz="2000" dirty="0" err="1">
                <a:latin typeface="Segoe UI"/>
                <a:cs typeface="Calibri" panose="020F0502020204030204"/>
              </a:rPr>
              <a:t>mobiloo</a:t>
            </a:r>
            <a:r>
              <a:rPr lang="en-GB" sz="2000" dirty="0">
                <a:latin typeface="Segoe UI"/>
                <a:cs typeface="Calibri" panose="020F0502020204030204"/>
              </a:rPr>
              <a:t>'?</a:t>
            </a:r>
          </a:p>
          <a:p>
            <a:pPr marL="742950" lvl="1" indent="-285750">
              <a:buFont typeface="Arial"/>
              <a:buChar char="•"/>
            </a:pPr>
            <a:r>
              <a:rPr lang="en-GB" sz="2000" dirty="0">
                <a:latin typeface="Segoe UI"/>
                <a:cs typeface="Calibri" panose="020F0502020204030204"/>
              </a:rPr>
              <a:t>incentives for organisations to join scheme including increasing accessibility?</a:t>
            </a:r>
          </a:p>
          <a:p>
            <a:pPr marL="742950" lvl="1" indent="-285750">
              <a:buFont typeface="Arial"/>
              <a:buChar char="•"/>
            </a:pPr>
            <a:r>
              <a:rPr lang="en-GB" sz="2000" dirty="0">
                <a:latin typeface="Segoe UI"/>
                <a:cs typeface="Calibri" panose="020F0502020204030204"/>
              </a:rPr>
              <a:t>an app (could it be scaled up for Wales?)?</a:t>
            </a:r>
          </a:p>
          <a:p>
            <a:pPr marL="285750" indent="-285750">
              <a:buFont typeface="Arial"/>
              <a:buChar char="•"/>
            </a:pPr>
            <a:r>
              <a:rPr lang="en-GB" sz="2000" dirty="0">
                <a:latin typeface="Segoe UI"/>
                <a:cs typeface="Calibri" panose="020F0502020204030204"/>
              </a:rPr>
              <a:t>Pop-up toilet for city centre (night time economy</a:t>
            </a:r>
            <a:r>
              <a:rPr lang="en-GB" sz="2000">
                <a:latin typeface="Segoe UI"/>
                <a:cs typeface="Calibri" panose="020F0502020204030204"/>
              </a:rPr>
              <a:t>) </a:t>
            </a:r>
            <a:endParaRPr lang="en-GB" dirty="0">
              <a:cs typeface="Calibri" panose="020F0502020204030204"/>
            </a:endParaRPr>
          </a:p>
          <a:p>
            <a:pPr marL="285750" indent="-285750">
              <a:buFont typeface="Arial"/>
              <a:buChar char="•"/>
            </a:pPr>
            <a:endParaRPr lang="en-GB" dirty="0">
              <a:cs typeface="Calibri" panose="020F0502020204030204"/>
            </a:endParaRPr>
          </a:p>
          <a:p>
            <a:pPr marL="285750" indent="-285750">
              <a:buFont typeface="Arial"/>
              <a:buChar char="•"/>
            </a:pPr>
            <a:endParaRPr lang="en-GB" dirty="0">
              <a:cs typeface="Calibri" panose="020F0502020204030204"/>
            </a:endParaRPr>
          </a:p>
          <a:p>
            <a:pPr marL="285750" indent="-285750">
              <a:buFont typeface="Arial"/>
              <a:buChar char="•"/>
            </a:pPr>
            <a:endParaRPr lang="en-GB" dirty="0">
              <a:cs typeface="Calibri" panose="020F0502020204030204"/>
            </a:endParaRPr>
          </a:p>
          <a:p>
            <a:pPr marL="285750" indent="-285750">
              <a:buFont typeface="Arial"/>
              <a:buChar char="•"/>
            </a:pPr>
            <a:endParaRPr lang="en-GB" dirty="0">
              <a:cs typeface="Calibri" panose="020F0502020204030204"/>
            </a:endParaRPr>
          </a:p>
          <a:p>
            <a:pPr marL="285750" indent="-285750">
              <a:buFont typeface="Arial"/>
              <a:buChar char="•"/>
            </a:pPr>
            <a:endParaRPr lang="en-GB" dirty="0">
              <a:cs typeface="Calibri" panose="020F0502020204030204"/>
            </a:endParaRPr>
          </a:p>
          <a:p>
            <a:pPr marL="285750" indent="-285750">
              <a:buFont typeface="Arial"/>
              <a:buChar char="•"/>
            </a:pPr>
            <a:endParaRPr lang="en-GB" dirty="0">
              <a:cs typeface="Calibri" panose="020F0502020204030204"/>
            </a:endParaRPr>
          </a:p>
        </p:txBody>
      </p:sp>
    </p:spTree>
    <p:extLst>
      <p:ext uri="{BB962C8B-B14F-4D97-AF65-F5344CB8AC3E}">
        <p14:creationId xmlns:p14="http://schemas.microsoft.com/office/powerpoint/2010/main" val="162865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904874" y="1562099"/>
            <a:ext cx="7610475" cy="3400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 name="Rectangle: Rounded Corners 3">
            <a:extLst>
              <a:ext uri="{FF2B5EF4-FFF2-40B4-BE49-F238E27FC236}">
                <a16:creationId xmlns:a16="http://schemas.microsoft.com/office/drawing/2014/main" id="{BCBCE1EE-A31E-50E8-CA57-439EDD75557D}"/>
              </a:ext>
            </a:extLst>
          </p:cNvPr>
          <p:cNvSpPr/>
          <p:nvPr/>
        </p:nvSpPr>
        <p:spPr>
          <a:xfrm>
            <a:off x="4049232" y="2427766"/>
            <a:ext cx="4492255" cy="1125279"/>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BBA7132-9E23-4189-DFAA-DF487124B5B4}"/>
              </a:ext>
            </a:extLst>
          </p:cNvPr>
          <p:cNvSpPr txBox="1"/>
          <p:nvPr/>
        </p:nvSpPr>
        <p:spPr>
          <a:xfrm>
            <a:off x="4301756" y="2480930"/>
            <a:ext cx="39960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a:solidFill>
                  <a:schemeClr val="bg1"/>
                </a:solidFill>
                <a:latin typeface="Segoe UI"/>
                <a:cs typeface="Segoe UI"/>
              </a:rPr>
              <a:t>Questions?</a:t>
            </a:r>
            <a:endParaRPr lang="en-GB" sz="6000">
              <a:solidFill>
                <a:schemeClr val="bg1"/>
              </a:solidFill>
              <a:cs typeface="Calibri" panose="020F0502020204030204"/>
            </a:endParaRPr>
          </a:p>
        </p:txBody>
      </p:sp>
      <p:pic>
        <p:nvPicPr>
          <p:cNvPr id="8" name="Picture 8">
            <a:extLst>
              <a:ext uri="{FF2B5EF4-FFF2-40B4-BE49-F238E27FC236}">
                <a16:creationId xmlns:a16="http://schemas.microsoft.com/office/drawing/2014/main" id="{FBED2296-C174-FF21-211A-3D9F835A3D7E}"/>
              </a:ext>
            </a:extLst>
          </p:cNvPr>
          <p:cNvPicPr>
            <a:picLocks noChangeAspect="1"/>
          </p:cNvPicPr>
          <p:nvPr/>
        </p:nvPicPr>
        <p:blipFill>
          <a:blip r:embed="rId5"/>
          <a:stretch>
            <a:fillRect/>
          </a:stretch>
        </p:blipFill>
        <p:spPr>
          <a:xfrm>
            <a:off x="7329377" y="5062730"/>
            <a:ext cx="4524154" cy="462796"/>
          </a:xfrm>
          <a:prstGeom prst="rect">
            <a:avLst/>
          </a:prstGeom>
        </p:spPr>
      </p:pic>
    </p:spTree>
    <p:extLst>
      <p:ext uri="{BB962C8B-B14F-4D97-AF65-F5344CB8AC3E}">
        <p14:creationId xmlns:p14="http://schemas.microsoft.com/office/powerpoint/2010/main" val="88129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471259" y="1619090"/>
            <a:ext cx="9294870"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ea typeface="+mn-lt"/>
                <a:cs typeface="+mn-lt"/>
              </a:rPr>
              <a:t>The Public Health (Wales) Act 2017 received Royal Assent on 3 July 2017. The Act aims to address a number of specific public health concerns, and to </a:t>
            </a:r>
            <a:r>
              <a:rPr lang="en-GB" sz="1400" b="1" dirty="0">
                <a:latin typeface="Segoe UI"/>
                <a:ea typeface="+mn-lt"/>
                <a:cs typeface="+mn-lt"/>
              </a:rPr>
              <a:t>create social conditions that are conducive to good health</a:t>
            </a:r>
            <a:r>
              <a:rPr lang="en-GB" sz="1400" dirty="0">
                <a:latin typeface="Segoe UI"/>
                <a:ea typeface="+mn-lt"/>
                <a:cs typeface="+mn-lt"/>
              </a:rPr>
              <a:t> and where avoidable harms can be prevented.</a:t>
            </a:r>
            <a:endParaRPr lang="en-US" dirty="0">
              <a:latin typeface="Segoe UI"/>
              <a:cs typeface="Calibri" panose="020F0502020204030204"/>
            </a:endParaRPr>
          </a:p>
          <a:p>
            <a:endParaRPr lang="en-US" dirty="0">
              <a:latin typeface="Segoe UI"/>
              <a:cs typeface="Segoe UI"/>
            </a:endParaRPr>
          </a:p>
          <a:p>
            <a:endParaRPr lang="en-US" dirty="0">
              <a:latin typeface="Segoe UI"/>
              <a:cs typeface="Segoe UI"/>
            </a:endParaRPr>
          </a:p>
          <a:p>
            <a:endParaRPr lang="en-GB" dirty="0">
              <a:latin typeface="Segoe UI"/>
              <a:cs typeface="Calibri"/>
            </a:endParaRPr>
          </a:p>
          <a:p>
            <a:endParaRPr lang="en-GB" dirty="0">
              <a:latin typeface="Segoe UI"/>
              <a:cs typeface="Calibri"/>
            </a:endParaRPr>
          </a:p>
          <a:p>
            <a:r>
              <a:rPr lang="en-GB" b="1" dirty="0">
                <a:latin typeface="Segoe UI"/>
                <a:cs typeface="Calibri"/>
              </a:rPr>
              <a:t>Part 8 – Provision of Toilets</a:t>
            </a:r>
            <a:endParaRPr lang="en-GB" b="1" dirty="0">
              <a:latin typeface="Segoe UI"/>
              <a:cs typeface="Segoe UI"/>
            </a:endParaRPr>
          </a:p>
          <a:p>
            <a:endParaRPr lang="en-GB" sz="1400" dirty="0">
              <a:latin typeface="Segoe UI"/>
              <a:cs typeface="Calibri"/>
            </a:endParaRPr>
          </a:p>
          <a:p>
            <a:r>
              <a:rPr lang="en-GB" sz="1400" dirty="0">
                <a:latin typeface="Segoe UI"/>
                <a:ea typeface="+mn-lt"/>
                <a:cs typeface="+mn-lt"/>
              </a:rPr>
              <a:t>Under the Act, </a:t>
            </a:r>
            <a:r>
              <a:rPr lang="en-GB" sz="1400" b="1" dirty="0">
                <a:latin typeface="Segoe UI"/>
                <a:ea typeface="+mn-lt"/>
                <a:cs typeface="+mn-lt"/>
              </a:rPr>
              <a:t>each local authority in Wales will be required to prepare and publish a local toilets strategy for its area</a:t>
            </a:r>
            <a:r>
              <a:rPr lang="en-GB" sz="1400" dirty="0">
                <a:latin typeface="Segoe UI"/>
                <a:ea typeface="+mn-lt"/>
                <a:cs typeface="+mn-lt"/>
              </a:rPr>
              <a:t>. This must include an assessment of their community’s need for toilets (including changing facilities for babies and changing places facilities for disabled people) and must set out how the local authority proposes to meet this need. Local authorities will be required to consult with interested parties on their draft strategies. The Welsh Government must issue guidance to local authorities about the preparation, review and publication of strategies, which local authorities must have regard to. </a:t>
            </a:r>
            <a:r>
              <a:rPr lang="en-GB" sz="1400" b="1" dirty="0">
                <a:latin typeface="Segoe UI"/>
                <a:ea typeface="+mn-lt"/>
                <a:cs typeface="+mn-lt"/>
              </a:rPr>
              <a:t>The Act does not place a duty on local authorities to provide or maintain public toilets</a:t>
            </a:r>
            <a:r>
              <a:rPr lang="en-GB" sz="1400" dirty="0">
                <a:latin typeface="Segoe UI"/>
                <a:ea typeface="+mn-lt"/>
                <a:cs typeface="+mn-lt"/>
              </a:rPr>
              <a:t>, nor is there a specific requirement for local authorities to implement their toilet strategies. It is envisaged that local authorities will consider a ‘full range of options’ for making facilities available to the public.</a:t>
            </a:r>
            <a:endParaRPr lang="en-GB" sz="1400" dirty="0">
              <a:latin typeface="Segoe UI"/>
            </a:endParaRPr>
          </a:p>
        </p:txBody>
      </p:sp>
      <p:pic>
        <p:nvPicPr>
          <p:cNvPr id="3" name="Picture 3" descr="Graphical user interface, application&#10;&#10;Description automatically generated">
            <a:extLst>
              <a:ext uri="{FF2B5EF4-FFF2-40B4-BE49-F238E27FC236}">
                <a16:creationId xmlns:a16="http://schemas.microsoft.com/office/drawing/2014/main" id="{7BF74171-A239-49F9-EA0A-E0CAA67DC2F4}"/>
              </a:ext>
            </a:extLst>
          </p:cNvPr>
          <p:cNvPicPr>
            <a:picLocks noChangeAspect="1"/>
          </p:cNvPicPr>
          <p:nvPr/>
        </p:nvPicPr>
        <p:blipFill>
          <a:blip r:embed="rId5"/>
          <a:stretch>
            <a:fillRect/>
          </a:stretch>
        </p:blipFill>
        <p:spPr>
          <a:xfrm>
            <a:off x="9765585" y="1835616"/>
            <a:ext cx="2112297" cy="2968658"/>
          </a:xfrm>
          <a:prstGeom prst="rect">
            <a:avLst/>
          </a:prstGeom>
          <a:ln>
            <a:solidFill>
              <a:srgbClr val="2DAAE1"/>
            </a:solidFill>
          </a:ln>
        </p:spPr>
      </p:pic>
      <p:sp>
        <p:nvSpPr>
          <p:cNvPr id="7" name="Rectangle: Rounded Corners 6">
            <a:extLst>
              <a:ext uri="{FF2B5EF4-FFF2-40B4-BE49-F238E27FC236}">
                <a16:creationId xmlns:a16="http://schemas.microsoft.com/office/drawing/2014/main" id="{10BF1F17-880A-F563-DC3F-04A61DC3DEFF}"/>
              </a:ext>
            </a:extLst>
          </p:cNvPr>
          <p:cNvSpPr/>
          <p:nvPr/>
        </p:nvSpPr>
        <p:spPr>
          <a:xfrm>
            <a:off x="-223227" y="755239"/>
            <a:ext cx="5700493" cy="557938"/>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8CF2310-D626-1C1C-F724-9E1565BDB58F}"/>
              </a:ext>
            </a:extLst>
          </p:cNvPr>
          <p:cNvSpPr txBox="1"/>
          <p:nvPr/>
        </p:nvSpPr>
        <p:spPr>
          <a:xfrm>
            <a:off x="76973" y="767862"/>
            <a:ext cx="5363627" cy="523220"/>
          </a:xfrm>
          <a:prstGeom prst="rect">
            <a:avLst/>
          </a:prstGeom>
          <a:solidFill>
            <a:srgbClr val="2DAAE1"/>
          </a:solidFill>
          <a:ln>
            <a:solidFill>
              <a:srgbClr val="2DAAE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cs typeface="Segoe UI"/>
              </a:rPr>
              <a:t>Public Health (Wales) Act 2017</a:t>
            </a:r>
          </a:p>
        </p:txBody>
      </p:sp>
      <p:sp>
        <p:nvSpPr>
          <p:cNvPr id="8" name="Rectangle: Rounded Corners 7">
            <a:extLst>
              <a:ext uri="{FF2B5EF4-FFF2-40B4-BE49-F238E27FC236}">
                <a16:creationId xmlns:a16="http://schemas.microsoft.com/office/drawing/2014/main" id="{C9271296-EBE7-1CEC-464B-FA9C47B531D8}"/>
              </a:ext>
            </a:extLst>
          </p:cNvPr>
          <p:cNvSpPr/>
          <p:nvPr/>
        </p:nvSpPr>
        <p:spPr>
          <a:xfrm>
            <a:off x="-223227" y="2775424"/>
            <a:ext cx="5700493" cy="540218"/>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E763334-39EF-FB9B-AE82-A193D474EC95}"/>
              </a:ext>
            </a:extLst>
          </p:cNvPr>
          <p:cNvSpPr txBox="1"/>
          <p:nvPr/>
        </p:nvSpPr>
        <p:spPr>
          <a:xfrm>
            <a:off x="80108" y="2777324"/>
            <a:ext cx="3990253" cy="532080"/>
          </a:xfrm>
          <a:prstGeom prst="rect">
            <a:avLst/>
          </a:prstGeom>
          <a:solidFill>
            <a:srgbClr val="2DAAE1"/>
          </a:solidFill>
          <a:ln>
            <a:solidFill>
              <a:srgbClr val="2DAAE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rPr>
              <a:t>Local Toilet Strategies</a:t>
            </a:r>
            <a:endParaRPr lang="en-GB" sz="2800" b="1">
              <a:solidFill>
                <a:schemeClr val="bg1"/>
              </a:solidFill>
              <a:latin typeface="Segoe UI"/>
              <a:cs typeface="Segoe UI"/>
            </a:endParaRPr>
          </a:p>
        </p:txBody>
      </p:sp>
    </p:spTree>
    <p:extLst>
      <p:ext uri="{BB962C8B-B14F-4D97-AF65-F5344CB8AC3E}">
        <p14:creationId xmlns:p14="http://schemas.microsoft.com/office/powerpoint/2010/main" val="356540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4" name="Rectangle: Rounded Corners 13">
            <a:extLst>
              <a:ext uri="{FF2B5EF4-FFF2-40B4-BE49-F238E27FC236}">
                <a16:creationId xmlns:a16="http://schemas.microsoft.com/office/drawing/2014/main" id="{B21FE038-7A38-9BEE-AA63-DB8662E77D37}"/>
              </a:ext>
            </a:extLst>
          </p:cNvPr>
          <p:cNvSpPr/>
          <p:nvPr/>
        </p:nvSpPr>
        <p:spPr>
          <a:xfrm>
            <a:off x="-205506" y="764099"/>
            <a:ext cx="4034726" cy="540218"/>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795" y="483427"/>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904874" y="1562099"/>
            <a:ext cx="7610475" cy="3400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 name="Picture 6" descr="Graphical user interface, website&#10;&#10;Description automatically generated">
            <a:extLst>
              <a:ext uri="{FF2B5EF4-FFF2-40B4-BE49-F238E27FC236}">
                <a16:creationId xmlns:a16="http://schemas.microsoft.com/office/drawing/2014/main" id="{CCA49285-B24E-DFD6-B417-11B93DED225F}"/>
              </a:ext>
            </a:extLst>
          </p:cNvPr>
          <p:cNvPicPr>
            <a:picLocks noChangeAspect="1"/>
          </p:cNvPicPr>
          <p:nvPr/>
        </p:nvPicPr>
        <p:blipFill>
          <a:blip r:embed="rId5"/>
          <a:stretch>
            <a:fillRect/>
          </a:stretch>
        </p:blipFill>
        <p:spPr>
          <a:xfrm>
            <a:off x="9054895" y="1591729"/>
            <a:ext cx="2619154" cy="3667955"/>
          </a:xfrm>
          <a:prstGeom prst="rect">
            <a:avLst/>
          </a:prstGeom>
        </p:spPr>
      </p:pic>
      <p:sp>
        <p:nvSpPr>
          <p:cNvPr id="10" name="TextBox 9">
            <a:extLst>
              <a:ext uri="{FF2B5EF4-FFF2-40B4-BE49-F238E27FC236}">
                <a16:creationId xmlns:a16="http://schemas.microsoft.com/office/drawing/2014/main" id="{64EC6D00-3AA3-33F9-33BC-07D577E2C41B}"/>
              </a:ext>
            </a:extLst>
          </p:cNvPr>
          <p:cNvSpPr txBox="1"/>
          <p:nvPr/>
        </p:nvSpPr>
        <p:spPr>
          <a:xfrm>
            <a:off x="94693" y="776724"/>
            <a:ext cx="36056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rPr>
              <a:t>Age Friendly Cardiff</a:t>
            </a:r>
            <a:endParaRPr lang="en-GB" sz="2800" b="1">
              <a:solidFill>
                <a:schemeClr val="bg1"/>
              </a:solidFill>
              <a:latin typeface="Segoe UI"/>
              <a:cs typeface="Segoe UI"/>
            </a:endParaRPr>
          </a:p>
        </p:txBody>
      </p:sp>
      <p:sp>
        <p:nvSpPr>
          <p:cNvPr id="7" name="TextBox 6">
            <a:extLst>
              <a:ext uri="{FF2B5EF4-FFF2-40B4-BE49-F238E27FC236}">
                <a16:creationId xmlns:a16="http://schemas.microsoft.com/office/drawing/2014/main" id="{CAC60C4D-7C32-36D1-0D26-DFD9E342E05E}"/>
              </a:ext>
            </a:extLst>
          </p:cNvPr>
          <p:cNvSpPr txBox="1"/>
          <p:nvPr/>
        </p:nvSpPr>
        <p:spPr>
          <a:xfrm>
            <a:off x="624635" y="1633314"/>
            <a:ext cx="816048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dirty="0">
                <a:latin typeface="Segoe UI"/>
                <a:cs typeface="Calibri"/>
              </a:rPr>
              <a:t>Launch of Welsh Government's 'Age friendly Wales: our strategy for an ageing society' – December 2021</a:t>
            </a:r>
            <a:endParaRPr lang="en-US" sz="2000" dirty="0">
              <a:latin typeface="Segoe UI"/>
              <a:ea typeface="+mn-lt"/>
              <a:cs typeface="+mn-lt"/>
            </a:endParaRPr>
          </a:p>
          <a:p>
            <a:endParaRPr lang="en-GB" sz="2000" dirty="0">
              <a:latin typeface="Segoe UI"/>
              <a:cs typeface="Calibri"/>
            </a:endParaRPr>
          </a:p>
          <a:p>
            <a:pPr marL="285750" indent="-285750">
              <a:buFont typeface="Arial,Sans-Serif"/>
              <a:buChar char="•"/>
            </a:pPr>
            <a:r>
              <a:rPr lang="en-GB" sz="2000" dirty="0">
                <a:latin typeface="Segoe UI"/>
                <a:cs typeface="Calibri"/>
              </a:rPr>
              <a:t>Welsh Government ambition for all 22 Local Authorities to join World Health Organisation Global Network for Age Friendly Cities and Communities</a:t>
            </a:r>
            <a:endParaRPr lang="en-US" sz="2000" dirty="0">
              <a:latin typeface="Segoe UI"/>
              <a:ea typeface="+mn-lt"/>
              <a:cs typeface="+mn-lt"/>
            </a:endParaRPr>
          </a:p>
          <a:p>
            <a:endParaRPr lang="en-GB" sz="2000" dirty="0">
              <a:latin typeface="Segoe UI"/>
              <a:cs typeface="Calibri"/>
            </a:endParaRPr>
          </a:p>
          <a:p>
            <a:pPr marL="285750" indent="-285750">
              <a:buFont typeface="Arial,Sans-Serif"/>
              <a:buChar char="•"/>
            </a:pPr>
            <a:r>
              <a:rPr lang="en-GB" sz="2000" dirty="0">
                <a:latin typeface="Segoe UI"/>
                <a:cs typeface="Calibri"/>
              </a:rPr>
              <a:t>7 month build of application including detailed action plan - layered consultation with older people</a:t>
            </a:r>
            <a:endParaRPr lang="en-GB" sz="2000" dirty="0">
              <a:latin typeface="Segoe UI"/>
            </a:endParaRPr>
          </a:p>
        </p:txBody>
      </p:sp>
      <p:pic>
        <p:nvPicPr>
          <p:cNvPr id="3" name="Picture 3" descr="Graphical user interface, text&#10;&#10;Description automatically generated">
            <a:extLst>
              <a:ext uri="{FF2B5EF4-FFF2-40B4-BE49-F238E27FC236}">
                <a16:creationId xmlns:a16="http://schemas.microsoft.com/office/drawing/2014/main" id="{258998A5-B6B3-5699-0DB2-8B9001930D6C}"/>
              </a:ext>
            </a:extLst>
          </p:cNvPr>
          <p:cNvPicPr>
            <a:picLocks noChangeAspect="1"/>
          </p:cNvPicPr>
          <p:nvPr/>
        </p:nvPicPr>
        <p:blipFill>
          <a:blip r:embed="rId6"/>
          <a:stretch>
            <a:fillRect/>
          </a:stretch>
        </p:blipFill>
        <p:spPr>
          <a:xfrm>
            <a:off x="3934859" y="526296"/>
            <a:ext cx="2710122" cy="1005081"/>
          </a:xfrm>
          <a:prstGeom prst="rect">
            <a:avLst/>
          </a:prstGeom>
          <a:ln>
            <a:solidFill>
              <a:srgbClr val="2DAAE1"/>
            </a:solidFill>
          </a:ln>
        </p:spPr>
      </p:pic>
    </p:spTree>
    <p:extLst>
      <p:ext uri="{BB962C8B-B14F-4D97-AF65-F5344CB8AC3E}">
        <p14:creationId xmlns:p14="http://schemas.microsoft.com/office/powerpoint/2010/main" val="148583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807"/>
            <a:ext cx="12192000" cy="6857143"/>
          </a:xfrm>
          <a:prstGeom prst="rect">
            <a:avLst/>
          </a:prstGeom>
        </p:spPr>
      </p:pic>
      <p:sp>
        <p:nvSpPr>
          <p:cNvPr id="14" name="Rectangle: Rounded Corners 13">
            <a:extLst>
              <a:ext uri="{FF2B5EF4-FFF2-40B4-BE49-F238E27FC236}">
                <a16:creationId xmlns:a16="http://schemas.microsoft.com/office/drawing/2014/main" id="{B21FE038-7A38-9BEE-AA63-DB8662E77D37}"/>
              </a:ext>
            </a:extLst>
          </p:cNvPr>
          <p:cNvSpPr/>
          <p:nvPr/>
        </p:nvSpPr>
        <p:spPr>
          <a:xfrm>
            <a:off x="-205506" y="764099"/>
            <a:ext cx="4034726" cy="540218"/>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795" y="483427"/>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904874" y="1562099"/>
            <a:ext cx="7610475" cy="3400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 name="Picture 6" descr="Graphical user interface, website&#10;&#10;Description automatically generated">
            <a:extLst>
              <a:ext uri="{FF2B5EF4-FFF2-40B4-BE49-F238E27FC236}">
                <a16:creationId xmlns:a16="http://schemas.microsoft.com/office/drawing/2014/main" id="{CCA49285-B24E-DFD6-B417-11B93DED225F}"/>
              </a:ext>
            </a:extLst>
          </p:cNvPr>
          <p:cNvPicPr>
            <a:picLocks noChangeAspect="1"/>
          </p:cNvPicPr>
          <p:nvPr/>
        </p:nvPicPr>
        <p:blipFill>
          <a:blip r:embed="rId5"/>
          <a:stretch>
            <a:fillRect/>
          </a:stretch>
        </p:blipFill>
        <p:spPr>
          <a:xfrm>
            <a:off x="9054895" y="1591729"/>
            <a:ext cx="2619154" cy="3667955"/>
          </a:xfrm>
          <a:prstGeom prst="rect">
            <a:avLst/>
          </a:prstGeom>
        </p:spPr>
      </p:pic>
      <p:sp>
        <p:nvSpPr>
          <p:cNvPr id="10" name="TextBox 9">
            <a:extLst>
              <a:ext uri="{FF2B5EF4-FFF2-40B4-BE49-F238E27FC236}">
                <a16:creationId xmlns:a16="http://schemas.microsoft.com/office/drawing/2014/main" id="{64EC6D00-3AA3-33F9-33BC-07D577E2C41B}"/>
              </a:ext>
            </a:extLst>
          </p:cNvPr>
          <p:cNvSpPr txBox="1"/>
          <p:nvPr/>
        </p:nvSpPr>
        <p:spPr>
          <a:xfrm>
            <a:off x="94693" y="776724"/>
            <a:ext cx="36056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rPr>
              <a:t>Age Friendly Cardiff</a:t>
            </a:r>
            <a:endParaRPr lang="en-GB" sz="2800" b="1">
              <a:solidFill>
                <a:schemeClr val="bg1"/>
              </a:solidFill>
              <a:latin typeface="Segoe UI"/>
              <a:cs typeface="Segoe UI"/>
            </a:endParaRPr>
          </a:p>
        </p:txBody>
      </p:sp>
      <p:sp>
        <p:nvSpPr>
          <p:cNvPr id="7" name="TextBox 6">
            <a:extLst>
              <a:ext uri="{FF2B5EF4-FFF2-40B4-BE49-F238E27FC236}">
                <a16:creationId xmlns:a16="http://schemas.microsoft.com/office/drawing/2014/main" id="{CAC60C4D-7C32-36D1-0D26-DFD9E342E05E}"/>
              </a:ext>
            </a:extLst>
          </p:cNvPr>
          <p:cNvSpPr txBox="1"/>
          <p:nvPr/>
        </p:nvSpPr>
        <p:spPr>
          <a:xfrm>
            <a:off x="567070" y="1860697"/>
            <a:ext cx="8160487"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latin typeface="Segoe UI"/>
                <a:cs typeface="Calibri"/>
              </a:rPr>
              <a:t>Became evident that Public toilet provision was a key concern and impacted on older people’s ability to stay connected to their communities and reduce the health impacts that social isolation can cause – became key area for action</a:t>
            </a:r>
            <a:endParaRPr lang="en-US" dirty="0">
              <a:latin typeface="Segoe UI"/>
              <a:ea typeface="+mn-lt"/>
              <a:cs typeface="+mn-lt"/>
            </a:endParaRPr>
          </a:p>
          <a:p>
            <a:endParaRPr lang="en-GB" dirty="0">
              <a:latin typeface="Segoe UI"/>
              <a:cs typeface="Calibri"/>
            </a:endParaRPr>
          </a:p>
          <a:p>
            <a:pPr marL="285750" indent="-285750">
              <a:buFont typeface="Arial,Sans-Serif"/>
              <a:buChar char="•"/>
            </a:pPr>
            <a:r>
              <a:rPr lang="en-US" dirty="0">
                <a:latin typeface="Segoe UI"/>
                <a:ea typeface="+mn-lt"/>
                <a:cs typeface="+mn-lt"/>
              </a:rPr>
              <a:t>“If you know you can’t find the toilet, you don’t want to go out….it’s linked to health, linked to loneliness, everything you know. It stops me going to the places that I love best”</a:t>
            </a:r>
          </a:p>
          <a:p>
            <a:endParaRPr lang="en-GB" sz="2000" dirty="0">
              <a:latin typeface="Segoe UI"/>
              <a:cs typeface="Calibri"/>
            </a:endParaRPr>
          </a:p>
        </p:txBody>
      </p:sp>
      <p:pic>
        <p:nvPicPr>
          <p:cNvPr id="3" name="Picture 3" descr="Graphical user interface, text&#10;&#10;Description automatically generated">
            <a:extLst>
              <a:ext uri="{FF2B5EF4-FFF2-40B4-BE49-F238E27FC236}">
                <a16:creationId xmlns:a16="http://schemas.microsoft.com/office/drawing/2014/main" id="{258998A5-B6B3-5699-0DB2-8B9001930D6C}"/>
              </a:ext>
            </a:extLst>
          </p:cNvPr>
          <p:cNvPicPr>
            <a:picLocks noChangeAspect="1"/>
          </p:cNvPicPr>
          <p:nvPr/>
        </p:nvPicPr>
        <p:blipFill>
          <a:blip r:embed="rId6"/>
          <a:stretch>
            <a:fillRect/>
          </a:stretch>
        </p:blipFill>
        <p:spPr>
          <a:xfrm>
            <a:off x="3934859" y="526296"/>
            <a:ext cx="2710122" cy="1005081"/>
          </a:xfrm>
          <a:prstGeom prst="rect">
            <a:avLst/>
          </a:prstGeom>
          <a:ln>
            <a:solidFill>
              <a:srgbClr val="2DAAE1"/>
            </a:solidFill>
          </a:ln>
        </p:spPr>
      </p:pic>
      <p:grpSp>
        <p:nvGrpSpPr>
          <p:cNvPr id="9" name="Group 8">
            <a:extLst>
              <a:ext uri="{FF2B5EF4-FFF2-40B4-BE49-F238E27FC236}">
                <a16:creationId xmlns:a16="http://schemas.microsoft.com/office/drawing/2014/main" id="{E5DF5258-0479-96C5-403E-060EF79CB2BB}"/>
              </a:ext>
            </a:extLst>
          </p:cNvPr>
          <p:cNvGrpSpPr/>
          <p:nvPr/>
        </p:nvGrpSpPr>
        <p:grpSpPr>
          <a:xfrm>
            <a:off x="569825" y="4252691"/>
            <a:ext cx="8005628" cy="1262417"/>
            <a:chOff x="569825" y="4181807"/>
            <a:chExt cx="8005628" cy="1262417"/>
          </a:xfrm>
        </p:grpSpPr>
        <p:sp>
          <p:nvSpPr>
            <p:cNvPr id="11" name="Rectangle: Rounded Corners 10">
              <a:extLst>
                <a:ext uri="{FF2B5EF4-FFF2-40B4-BE49-F238E27FC236}">
                  <a16:creationId xmlns:a16="http://schemas.microsoft.com/office/drawing/2014/main" id="{3B81AD97-D189-7377-7189-0409A81B41F8}"/>
                </a:ext>
              </a:extLst>
            </p:cNvPr>
            <p:cNvSpPr/>
            <p:nvPr/>
          </p:nvSpPr>
          <p:spPr>
            <a:xfrm>
              <a:off x="569825" y="4181807"/>
              <a:ext cx="8005628" cy="1262417"/>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7">
              <a:extLst>
                <a:ext uri="{FF2B5EF4-FFF2-40B4-BE49-F238E27FC236}">
                  <a16:creationId xmlns:a16="http://schemas.microsoft.com/office/drawing/2014/main" id="{2F0785B0-F0CE-3755-05F9-3CC5B7861A8E}"/>
                </a:ext>
              </a:extLst>
            </p:cNvPr>
            <p:cNvSpPr txBox="1"/>
            <p:nvPr/>
          </p:nvSpPr>
          <p:spPr>
            <a:xfrm>
              <a:off x="1258186" y="4182139"/>
              <a:ext cx="66364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solidFill>
                    <a:schemeClr val="bg1"/>
                  </a:solidFill>
                  <a:latin typeface="Segoe UI"/>
                  <a:cs typeface="Segoe UI"/>
                </a:rPr>
                <a:t>Vision</a:t>
              </a:r>
              <a:endParaRPr lang="en-US" dirty="0">
                <a:solidFill>
                  <a:schemeClr val="bg1"/>
                </a:solidFill>
                <a:latin typeface="Segoe UI"/>
                <a:cs typeface="Segoe UI"/>
              </a:endParaRPr>
            </a:p>
            <a:p>
              <a:pPr algn="ctr"/>
              <a:endParaRPr lang="en-US" dirty="0">
                <a:solidFill>
                  <a:srgbClr val="FFFFFF"/>
                </a:solidFill>
                <a:cs typeface="Calibri"/>
              </a:endParaRPr>
            </a:p>
            <a:p>
              <a:pPr algn="ctr"/>
              <a:r>
                <a:rPr lang="en-GB" b="1" dirty="0">
                  <a:solidFill>
                    <a:schemeClr val="bg1"/>
                  </a:solidFill>
                  <a:latin typeface="Segoe UI"/>
                  <a:cs typeface="Segoe UI"/>
                </a:rPr>
                <a:t>'Cardiff is a great place to grow older and a place where older people are more empowered, healthy and happy'</a:t>
              </a:r>
              <a:endParaRPr lang="en-GB" dirty="0">
                <a:solidFill>
                  <a:schemeClr val="bg1"/>
                </a:solidFill>
              </a:endParaRPr>
            </a:p>
          </p:txBody>
        </p:sp>
      </p:grpSp>
    </p:spTree>
    <p:extLst>
      <p:ext uri="{BB962C8B-B14F-4D97-AF65-F5344CB8AC3E}">
        <p14:creationId xmlns:p14="http://schemas.microsoft.com/office/powerpoint/2010/main" val="233194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904874" y="1562099"/>
            <a:ext cx="7610475" cy="3400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TextBox 2">
            <a:extLst>
              <a:ext uri="{FF2B5EF4-FFF2-40B4-BE49-F238E27FC236}">
                <a16:creationId xmlns:a16="http://schemas.microsoft.com/office/drawing/2014/main" id="{62F78A59-0928-9C2C-EFBA-7885835749F0}"/>
              </a:ext>
            </a:extLst>
          </p:cNvPr>
          <p:cNvSpPr txBox="1"/>
          <p:nvPr/>
        </p:nvSpPr>
        <p:spPr>
          <a:xfrm>
            <a:off x="1047307" y="1871330"/>
            <a:ext cx="676585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dirty="0">
                <a:latin typeface="Segoe UI"/>
                <a:cs typeface="Arial"/>
              </a:rPr>
              <a:t>Housing</a:t>
            </a:r>
            <a:r>
              <a:rPr lang="en-US" sz="2400" dirty="0">
                <a:latin typeface="Segoe UI"/>
                <a:cs typeface="Arial"/>
              </a:rPr>
              <a:t>​</a:t>
            </a:r>
            <a:endParaRPr lang="en-US" sz="2400" dirty="0">
              <a:latin typeface="Segoe UI"/>
              <a:cs typeface="Calibri" panose="020F0502020204030204"/>
            </a:endParaRPr>
          </a:p>
          <a:p>
            <a:pPr marL="285750" indent="-285750">
              <a:buFont typeface="Arial"/>
              <a:buChar char="•"/>
            </a:pPr>
            <a:r>
              <a:rPr lang="en-GB" sz="2400" dirty="0">
                <a:latin typeface="Segoe UI"/>
                <a:cs typeface="Arial"/>
              </a:rPr>
              <a:t>Transport​</a:t>
            </a:r>
          </a:p>
          <a:p>
            <a:pPr marL="285750" indent="-285750">
              <a:buFont typeface="Arial"/>
              <a:buChar char="•"/>
            </a:pPr>
            <a:r>
              <a:rPr lang="en-GB" sz="2400" dirty="0">
                <a:latin typeface="Segoe UI"/>
                <a:cs typeface="Arial"/>
              </a:rPr>
              <a:t>Social participation</a:t>
            </a:r>
            <a:r>
              <a:rPr lang="en-US" sz="2400" dirty="0">
                <a:latin typeface="Segoe UI"/>
                <a:cs typeface="Arial"/>
              </a:rPr>
              <a:t>​</a:t>
            </a:r>
            <a:endParaRPr lang="en-US" sz="2400" dirty="0">
              <a:latin typeface="Segoe UI"/>
              <a:cs typeface="Calibri"/>
            </a:endParaRPr>
          </a:p>
          <a:p>
            <a:pPr marL="285750" indent="-285750">
              <a:buFont typeface="Arial"/>
              <a:buChar char="•"/>
            </a:pPr>
            <a:r>
              <a:rPr lang="en-GB" sz="2400" dirty="0">
                <a:latin typeface="Segoe UI"/>
                <a:cs typeface="Arial"/>
              </a:rPr>
              <a:t>Outdoor spaces and public buildings​</a:t>
            </a:r>
          </a:p>
          <a:p>
            <a:pPr marL="285750" indent="-285750">
              <a:buFont typeface="Arial"/>
              <a:buChar char="•"/>
            </a:pPr>
            <a:r>
              <a:rPr lang="en-GB" sz="2400" dirty="0">
                <a:latin typeface="Segoe UI"/>
                <a:cs typeface="Arial"/>
              </a:rPr>
              <a:t>Community support and health services​</a:t>
            </a:r>
            <a:endParaRPr lang="en-US" sz="2400" dirty="0">
              <a:latin typeface="Segoe UI"/>
              <a:cs typeface="Calibri"/>
            </a:endParaRPr>
          </a:p>
          <a:p>
            <a:pPr marL="285750" indent="-285750">
              <a:buFont typeface="Arial"/>
              <a:buChar char="•"/>
            </a:pPr>
            <a:r>
              <a:rPr lang="en-GB" sz="2400" dirty="0">
                <a:latin typeface="Segoe UI"/>
                <a:cs typeface="Arial"/>
              </a:rPr>
              <a:t>Communication and information​</a:t>
            </a:r>
          </a:p>
          <a:p>
            <a:pPr marL="285750" indent="-285750">
              <a:buFont typeface="Arial"/>
              <a:buChar char="•"/>
            </a:pPr>
            <a:r>
              <a:rPr lang="en-GB" sz="2400" dirty="0">
                <a:latin typeface="Segoe UI"/>
                <a:cs typeface="Arial"/>
              </a:rPr>
              <a:t>Civic participation and employment </a:t>
            </a:r>
            <a:r>
              <a:rPr lang="en-US" sz="2400" dirty="0">
                <a:latin typeface="Segoe UI"/>
                <a:cs typeface="Arial"/>
              </a:rPr>
              <a:t>​</a:t>
            </a:r>
            <a:endParaRPr lang="en-US" sz="2400" dirty="0">
              <a:latin typeface="Segoe UI"/>
              <a:cs typeface="Calibri"/>
            </a:endParaRPr>
          </a:p>
          <a:p>
            <a:pPr marL="285750" indent="-285750">
              <a:buFont typeface="Arial"/>
              <a:buChar char="•"/>
            </a:pPr>
            <a:r>
              <a:rPr lang="en-GB" sz="2400" dirty="0">
                <a:latin typeface="Segoe UI"/>
                <a:cs typeface="Arial"/>
              </a:rPr>
              <a:t>Respect and social inclusion</a:t>
            </a:r>
            <a:endParaRPr lang="en-US" dirty="0">
              <a:latin typeface="Segoe UI"/>
              <a:cs typeface="Calibri"/>
            </a:endParaRPr>
          </a:p>
        </p:txBody>
      </p:sp>
      <p:sp>
        <p:nvSpPr>
          <p:cNvPr id="4" name="TextBox 3">
            <a:extLst>
              <a:ext uri="{FF2B5EF4-FFF2-40B4-BE49-F238E27FC236}">
                <a16:creationId xmlns:a16="http://schemas.microsoft.com/office/drawing/2014/main" id="{842518AF-CF76-AF16-2366-2E418B0125BE}"/>
              </a:ext>
            </a:extLst>
          </p:cNvPr>
          <p:cNvSpPr txBox="1"/>
          <p:nvPr/>
        </p:nvSpPr>
        <p:spPr>
          <a:xfrm>
            <a:off x="657447" y="53340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Segoe UI"/>
              </a:rPr>
              <a:t>8  </a:t>
            </a:r>
            <a:r>
              <a:rPr lang="en-GB" sz="2800" b="1">
                <a:latin typeface="Segoe UI"/>
                <a:cs typeface="Segoe UI"/>
              </a:rPr>
              <a:t>Domains</a:t>
            </a:r>
            <a:endParaRPr lang="en-GB" sz="2800">
              <a:latin typeface="Segoe UI"/>
              <a:cs typeface="Segoe UI"/>
            </a:endParaRPr>
          </a:p>
        </p:txBody>
      </p:sp>
      <p:sp>
        <p:nvSpPr>
          <p:cNvPr id="7" name="Right Brace 6">
            <a:extLst>
              <a:ext uri="{FF2B5EF4-FFF2-40B4-BE49-F238E27FC236}">
                <a16:creationId xmlns:a16="http://schemas.microsoft.com/office/drawing/2014/main" id="{ECEC7685-F4AD-E7FE-C143-50133C9D3976}"/>
              </a:ext>
            </a:extLst>
          </p:cNvPr>
          <p:cNvSpPr/>
          <p:nvPr/>
        </p:nvSpPr>
        <p:spPr>
          <a:xfrm>
            <a:off x="6911162" y="1772093"/>
            <a:ext cx="682255" cy="3216348"/>
          </a:xfrm>
          <a:prstGeom prst="rightBrace">
            <a:avLst/>
          </a:prstGeom>
          <a:ln w="28575">
            <a:solidFill>
              <a:srgbClr val="2DAAE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82910EBA-F89D-0826-23C0-F7E37F39F489}"/>
              </a:ext>
            </a:extLst>
          </p:cNvPr>
          <p:cNvSpPr txBox="1"/>
          <p:nvPr/>
        </p:nvSpPr>
        <p:spPr>
          <a:xfrm>
            <a:off x="7736958" y="3147237"/>
            <a:ext cx="1493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Segoe UI"/>
              </a:rPr>
              <a:t>Toilets </a:t>
            </a:r>
            <a:endParaRPr lang="en-GB" sz="2400"/>
          </a:p>
        </p:txBody>
      </p:sp>
      <p:pic>
        <p:nvPicPr>
          <p:cNvPr id="9" name="Picture 9" descr="Diagram&#10;&#10;Description automatically generated">
            <a:extLst>
              <a:ext uri="{FF2B5EF4-FFF2-40B4-BE49-F238E27FC236}">
                <a16:creationId xmlns:a16="http://schemas.microsoft.com/office/drawing/2014/main" id="{A67BD293-C1AC-833F-C73C-9E4FDD216E24}"/>
              </a:ext>
            </a:extLst>
          </p:cNvPr>
          <p:cNvPicPr>
            <a:picLocks noChangeAspect="1"/>
          </p:cNvPicPr>
          <p:nvPr/>
        </p:nvPicPr>
        <p:blipFill>
          <a:blip r:embed="rId5"/>
          <a:stretch>
            <a:fillRect/>
          </a:stretch>
        </p:blipFill>
        <p:spPr>
          <a:xfrm>
            <a:off x="2825381" y="33670"/>
            <a:ext cx="1561658" cy="1562987"/>
          </a:xfrm>
          <a:prstGeom prst="rect">
            <a:avLst/>
          </a:prstGeom>
        </p:spPr>
      </p:pic>
      <p:sp>
        <p:nvSpPr>
          <p:cNvPr id="10" name="TextBox 9">
            <a:extLst>
              <a:ext uri="{FF2B5EF4-FFF2-40B4-BE49-F238E27FC236}">
                <a16:creationId xmlns:a16="http://schemas.microsoft.com/office/drawing/2014/main" id="{916238D1-FEFA-F2DA-62E8-F5B4F39547AA}"/>
              </a:ext>
            </a:extLst>
          </p:cNvPr>
          <p:cNvSpPr txBox="1"/>
          <p:nvPr/>
        </p:nvSpPr>
        <p:spPr>
          <a:xfrm>
            <a:off x="1045535" y="5103629"/>
            <a:ext cx="82668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cs typeface="Calibri"/>
              </a:rPr>
              <a:t>Formal acceptance March 2022 (currently the only Local Authority in Wales)</a:t>
            </a:r>
            <a:endParaRPr lang="en-GB" sz="2000" b="1" dirty="0"/>
          </a:p>
        </p:txBody>
      </p:sp>
    </p:spTree>
    <p:extLst>
      <p:ext uri="{BB962C8B-B14F-4D97-AF65-F5344CB8AC3E}">
        <p14:creationId xmlns:p14="http://schemas.microsoft.com/office/powerpoint/2010/main" val="402986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904874" y="1562099"/>
            <a:ext cx="7610475" cy="3400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3" name="Picture 3" descr="Diagram&#10;&#10;Description automatically generated">
            <a:extLst>
              <a:ext uri="{FF2B5EF4-FFF2-40B4-BE49-F238E27FC236}">
                <a16:creationId xmlns:a16="http://schemas.microsoft.com/office/drawing/2014/main" id="{33BE5D75-9D87-AACE-44D4-FF5464131DF4}"/>
              </a:ext>
            </a:extLst>
          </p:cNvPr>
          <p:cNvPicPr>
            <a:picLocks noChangeAspect="1"/>
          </p:cNvPicPr>
          <p:nvPr/>
        </p:nvPicPr>
        <p:blipFill>
          <a:blip r:embed="rId5"/>
          <a:stretch>
            <a:fillRect/>
          </a:stretch>
        </p:blipFill>
        <p:spPr>
          <a:xfrm>
            <a:off x="2594708" y="1568597"/>
            <a:ext cx="2743200" cy="3877114"/>
          </a:xfrm>
          <a:prstGeom prst="rect">
            <a:avLst/>
          </a:prstGeom>
          <a:ln w="28575">
            <a:solidFill>
              <a:srgbClr val="2DAAE1"/>
            </a:solidFill>
          </a:ln>
        </p:spPr>
      </p:pic>
      <p:pic>
        <p:nvPicPr>
          <p:cNvPr id="7" name="Picture 6">
            <a:extLst>
              <a:ext uri="{FF2B5EF4-FFF2-40B4-BE49-F238E27FC236}">
                <a16:creationId xmlns:a16="http://schemas.microsoft.com/office/drawing/2014/main" id="{63C7A2D4-BA04-7B58-DA4B-D696D0C51AB9}"/>
              </a:ext>
            </a:extLst>
          </p:cNvPr>
          <p:cNvPicPr>
            <a:picLocks noChangeAspect="1"/>
          </p:cNvPicPr>
          <p:nvPr/>
        </p:nvPicPr>
        <p:blipFill>
          <a:blip r:embed="rId6"/>
          <a:stretch>
            <a:fillRect/>
          </a:stretch>
        </p:blipFill>
        <p:spPr>
          <a:xfrm>
            <a:off x="6923342" y="1566789"/>
            <a:ext cx="2737773" cy="3864706"/>
          </a:xfrm>
          <a:prstGeom prst="rect">
            <a:avLst/>
          </a:prstGeom>
          <a:ln w="28575">
            <a:solidFill>
              <a:srgbClr val="2DAAE1"/>
            </a:solidFill>
          </a:ln>
          <a:effectLst>
            <a:outerShdw blurRad="190500" algn="tl" rotWithShape="0">
              <a:srgbClr val="000000">
                <a:alpha val="70000"/>
              </a:srgbClr>
            </a:outerShdw>
          </a:effectLst>
        </p:spPr>
      </p:pic>
      <p:sp>
        <p:nvSpPr>
          <p:cNvPr id="8" name="Rectangle: Rounded Corners 7">
            <a:extLst>
              <a:ext uri="{FF2B5EF4-FFF2-40B4-BE49-F238E27FC236}">
                <a16:creationId xmlns:a16="http://schemas.microsoft.com/office/drawing/2014/main" id="{757069E9-224D-1478-09C3-D12FE36647D6}"/>
              </a:ext>
            </a:extLst>
          </p:cNvPr>
          <p:cNvSpPr/>
          <p:nvPr/>
        </p:nvSpPr>
        <p:spPr>
          <a:xfrm>
            <a:off x="-205506" y="764099"/>
            <a:ext cx="4034726" cy="540218"/>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latin typeface="Segoe UI"/>
                <a:cs typeface="Calibri"/>
              </a:rPr>
              <a:t>Publications to date</a:t>
            </a:r>
            <a:endParaRPr lang="en-GB" sz="2800">
              <a:latin typeface="Segoe UI"/>
              <a:cs typeface="Segoe UI"/>
            </a:endParaRPr>
          </a:p>
        </p:txBody>
      </p:sp>
    </p:spTree>
    <p:extLst>
      <p:ext uri="{BB962C8B-B14F-4D97-AF65-F5344CB8AC3E}">
        <p14:creationId xmlns:p14="http://schemas.microsoft.com/office/powerpoint/2010/main" val="375671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sp>
        <p:nvSpPr>
          <p:cNvPr id="2" name="TextBox 1">
            <a:extLst>
              <a:ext uri="{FF2B5EF4-FFF2-40B4-BE49-F238E27FC236}">
                <a16:creationId xmlns:a16="http://schemas.microsoft.com/office/drawing/2014/main" id="{0865B565-A938-F7BC-260C-54863EC67D61}"/>
              </a:ext>
            </a:extLst>
          </p:cNvPr>
          <p:cNvSpPr txBox="1"/>
          <p:nvPr/>
        </p:nvSpPr>
        <p:spPr>
          <a:xfrm>
            <a:off x="904874" y="1562099"/>
            <a:ext cx="7610475" cy="3400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7" name="Rectangle: Rounded Corners 6">
            <a:extLst>
              <a:ext uri="{FF2B5EF4-FFF2-40B4-BE49-F238E27FC236}">
                <a16:creationId xmlns:a16="http://schemas.microsoft.com/office/drawing/2014/main" id="{BB435C0C-ECF4-5046-7E63-F03296C5C295}"/>
              </a:ext>
            </a:extLst>
          </p:cNvPr>
          <p:cNvSpPr/>
          <p:nvPr/>
        </p:nvSpPr>
        <p:spPr>
          <a:xfrm>
            <a:off x="-203689" y="751604"/>
            <a:ext cx="6497934" cy="519996"/>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EA8F6D7-D40B-C18A-E6EE-E2AA3813C088}"/>
              </a:ext>
            </a:extLst>
          </p:cNvPr>
          <p:cNvSpPr txBox="1"/>
          <p:nvPr/>
        </p:nvSpPr>
        <p:spPr>
          <a:xfrm>
            <a:off x="32670" y="750141"/>
            <a:ext cx="6063602" cy="523220"/>
          </a:xfrm>
          <a:prstGeom prst="rect">
            <a:avLst/>
          </a:prstGeom>
          <a:solidFill>
            <a:srgbClr val="2DAAE1"/>
          </a:solidFill>
          <a:ln>
            <a:solidFill>
              <a:srgbClr val="2DAAE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rPr>
              <a:t>Cardiff's Community Toilet Scheme</a:t>
            </a:r>
            <a:endParaRPr lang="en-GB" sz="2800">
              <a:solidFill>
                <a:schemeClr val="bg1"/>
              </a:solidFill>
            </a:endParaRPr>
          </a:p>
        </p:txBody>
      </p:sp>
      <p:pic>
        <p:nvPicPr>
          <p:cNvPr id="8" name="Picture 8" descr="Qr code&#10;&#10;Description automatically generated">
            <a:extLst>
              <a:ext uri="{FF2B5EF4-FFF2-40B4-BE49-F238E27FC236}">
                <a16:creationId xmlns:a16="http://schemas.microsoft.com/office/drawing/2014/main" id="{442BB5EA-FF6E-14F2-7628-E035A4C9ED52}"/>
              </a:ext>
            </a:extLst>
          </p:cNvPr>
          <p:cNvPicPr>
            <a:picLocks noChangeAspect="1"/>
          </p:cNvPicPr>
          <p:nvPr/>
        </p:nvPicPr>
        <p:blipFill>
          <a:blip r:embed="rId5"/>
          <a:stretch>
            <a:fillRect/>
          </a:stretch>
        </p:blipFill>
        <p:spPr>
          <a:xfrm>
            <a:off x="384589" y="1507634"/>
            <a:ext cx="2743200" cy="3897712"/>
          </a:xfrm>
          <a:prstGeom prst="rect">
            <a:avLst/>
          </a:prstGeom>
        </p:spPr>
      </p:pic>
      <p:pic>
        <p:nvPicPr>
          <p:cNvPr id="9" name="Picture 9" descr="Graphical user interface, text, application&#10;&#10;Description automatically generated">
            <a:extLst>
              <a:ext uri="{FF2B5EF4-FFF2-40B4-BE49-F238E27FC236}">
                <a16:creationId xmlns:a16="http://schemas.microsoft.com/office/drawing/2014/main" id="{AC6878A2-2B4A-728C-2C2A-F2821F7D5F3C}"/>
              </a:ext>
            </a:extLst>
          </p:cNvPr>
          <p:cNvPicPr>
            <a:picLocks noChangeAspect="1"/>
          </p:cNvPicPr>
          <p:nvPr/>
        </p:nvPicPr>
        <p:blipFill>
          <a:blip r:embed="rId6"/>
          <a:stretch>
            <a:fillRect/>
          </a:stretch>
        </p:blipFill>
        <p:spPr>
          <a:xfrm>
            <a:off x="8362871" y="1816809"/>
            <a:ext cx="3606072" cy="3725564"/>
          </a:xfrm>
          <a:prstGeom prst="rect">
            <a:avLst/>
          </a:prstGeom>
        </p:spPr>
      </p:pic>
      <p:sp>
        <p:nvSpPr>
          <p:cNvPr id="10" name="TextBox 9">
            <a:extLst>
              <a:ext uri="{FF2B5EF4-FFF2-40B4-BE49-F238E27FC236}">
                <a16:creationId xmlns:a16="http://schemas.microsoft.com/office/drawing/2014/main" id="{061EE839-80D9-AEBB-D074-1A4939EFB697}"/>
              </a:ext>
            </a:extLst>
          </p:cNvPr>
          <p:cNvSpPr txBox="1"/>
          <p:nvPr/>
        </p:nvSpPr>
        <p:spPr>
          <a:xfrm>
            <a:off x="3400146" y="1760279"/>
            <a:ext cx="498798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b="1">
                <a:latin typeface="Segoe UI"/>
                <a:cs typeface="Calibri" panose="020F0502020204030204"/>
              </a:rPr>
              <a:t>Initial review of existing locations</a:t>
            </a:r>
            <a:endParaRPr lang="en-US" sz="2000" b="1">
              <a:latin typeface="Calibri" panose="020F0502020204030204"/>
              <a:cs typeface="Calibri" panose="020F0502020204030204"/>
            </a:endParaRPr>
          </a:p>
          <a:p>
            <a:endParaRPr lang="en-GB" sz="2000" b="1">
              <a:latin typeface="Segoe UI"/>
              <a:cs typeface="Calibri"/>
            </a:endParaRPr>
          </a:p>
          <a:p>
            <a:pPr marL="285750" indent="-285750">
              <a:buFont typeface="Arial"/>
              <a:buChar char="•"/>
            </a:pPr>
            <a:r>
              <a:rPr lang="en-GB" sz="2000" b="1">
                <a:latin typeface="Segoe UI"/>
                <a:cs typeface="Calibri"/>
              </a:rPr>
              <a:t>Sticker redesign </a:t>
            </a:r>
          </a:p>
          <a:p>
            <a:endParaRPr lang="en-GB" sz="2000">
              <a:latin typeface="Segoe UI"/>
              <a:cs typeface="Calibri"/>
            </a:endParaRPr>
          </a:p>
          <a:p>
            <a:pPr marL="285750" indent="-285750">
              <a:buFont typeface="Arial"/>
              <a:buChar char="•"/>
            </a:pPr>
            <a:r>
              <a:rPr lang="en-GB" sz="2000" b="1">
                <a:latin typeface="Segoe UI"/>
                <a:cs typeface="Calibri"/>
              </a:rPr>
              <a:t>Expansion of scheme via:</a:t>
            </a:r>
          </a:p>
          <a:p>
            <a:pPr marL="285750" indent="-285750">
              <a:buFont typeface="Calibri"/>
              <a:buChar char="-"/>
            </a:pPr>
            <a:r>
              <a:rPr lang="en-GB" sz="2000">
                <a:latin typeface="Segoe UI"/>
                <a:cs typeface="Calibri"/>
              </a:rPr>
              <a:t>Simple sign-up Teams form</a:t>
            </a:r>
          </a:p>
          <a:p>
            <a:pPr marL="285750" indent="-285750">
              <a:buFont typeface="Calibri"/>
              <a:buChar char="-"/>
            </a:pPr>
            <a:r>
              <a:rPr lang="en-GB" sz="2000">
                <a:latin typeface="Segoe UI"/>
                <a:cs typeface="Calibri"/>
              </a:rPr>
              <a:t>Promotional materials produced and distributed (digital and paper)</a:t>
            </a:r>
          </a:p>
          <a:p>
            <a:pPr marL="285750" indent="-285750">
              <a:buFont typeface="Calibri"/>
              <a:buChar char="-"/>
            </a:pPr>
            <a:r>
              <a:rPr lang="en-GB" sz="2000">
                <a:latin typeface="Segoe UI"/>
                <a:cs typeface="Calibri"/>
              </a:rPr>
              <a:t>Social media</a:t>
            </a:r>
          </a:p>
          <a:p>
            <a:pPr marL="285750" indent="-285750">
              <a:buFont typeface="Calibri"/>
              <a:buChar char="-"/>
            </a:pPr>
            <a:r>
              <a:rPr lang="en-GB" sz="2000">
                <a:latin typeface="Segoe UI"/>
                <a:cs typeface="Calibri"/>
              </a:rPr>
              <a:t>Targeted approach – engaging directly with businesses and organisations </a:t>
            </a:r>
          </a:p>
          <a:p>
            <a:pPr marL="285750" indent="-285750">
              <a:buFont typeface="Calibri"/>
              <a:buChar char="-"/>
            </a:pPr>
            <a:endParaRPr lang="en-GB">
              <a:latin typeface="Segoe UI"/>
              <a:cs typeface="Calibri"/>
            </a:endParaRPr>
          </a:p>
          <a:p>
            <a:pPr marL="285750" indent="-285750">
              <a:buFont typeface="Arial"/>
              <a:buChar char="•"/>
            </a:pPr>
            <a:endParaRPr lang="en-GB">
              <a:latin typeface="Segoe UI"/>
              <a:cs typeface="Calibri"/>
            </a:endParaRPr>
          </a:p>
        </p:txBody>
      </p:sp>
    </p:spTree>
    <p:extLst>
      <p:ext uri="{BB962C8B-B14F-4D97-AF65-F5344CB8AC3E}">
        <p14:creationId xmlns:p14="http://schemas.microsoft.com/office/powerpoint/2010/main" val="426313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pic>
        <p:nvPicPr>
          <p:cNvPr id="4" name="Picture 6" descr="Table&#10;&#10;Description automatically generated">
            <a:extLst>
              <a:ext uri="{FF2B5EF4-FFF2-40B4-BE49-F238E27FC236}">
                <a16:creationId xmlns:a16="http://schemas.microsoft.com/office/drawing/2014/main" id="{D7C76722-AA68-D545-C1AD-97023400E2D2}"/>
              </a:ext>
            </a:extLst>
          </p:cNvPr>
          <p:cNvPicPr>
            <a:picLocks noChangeAspect="1"/>
          </p:cNvPicPr>
          <p:nvPr/>
        </p:nvPicPr>
        <p:blipFill>
          <a:blip r:embed="rId5"/>
          <a:stretch>
            <a:fillRect/>
          </a:stretch>
        </p:blipFill>
        <p:spPr>
          <a:xfrm>
            <a:off x="2887784" y="1834439"/>
            <a:ext cx="2743200" cy="3853433"/>
          </a:xfrm>
          <a:prstGeom prst="rect">
            <a:avLst/>
          </a:prstGeom>
          <a:ln w="12700">
            <a:solidFill>
              <a:srgbClr val="2DAAE1"/>
            </a:solidFill>
          </a:ln>
        </p:spPr>
      </p:pic>
      <p:pic>
        <p:nvPicPr>
          <p:cNvPr id="7" name="Picture 7" descr="Table&#10;&#10;Description automatically generated">
            <a:extLst>
              <a:ext uri="{FF2B5EF4-FFF2-40B4-BE49-F238E27FC236}">
                <a16:creationId xmlns:a16="http://schemas.microsoft.com/office/drawing/2014/main" id="{EFA0EBB9-8493-1476-1D74-88A1C4A176A5}"/>
              </a:ext>
            </a:extLst>
          </p:cNvPr>
          <p:cNvPicPr>
            <a:picLocks noChangeAspect="1"/>
          </p:cNvPicPr>
          <p:nvPr/>
        </p:nvPicPr>
        <p:blipFill>
          <a:blip r:embed="rId6"/>
          <a:stretch>
            <a:fillRect/>
          </a:stretch>
        </p:blipFill>
        <p:spPr>
          <a:xfrm>
            <a:off x="5779477" y="1833045"/>
            <a:ext cx="2743200" cy="3875756"/>
          </a:xfrm>
          <a:prstGeom prst="rect">
            <a:avLst/>
          </a:prstGeom>
          <a:ln w="12700">
            <a:solidFill>
              <a:srgbClr val="2DAAE1"/>
            </a:solidFill>
          </a:ln>
        </p:spPr>
      </p:pic>
      <p:pic>
        <p:nvPicPr>
          <p:cNvPr id="8" name="Picture 8" descr="Text&#10;&#10;Description automatically generated">
            <a:extLst>
              <a:ext uri="{FF2B5EF4-FFF2-40B4-BE49-F238E27FC236}">
                <a16:creationId xmlns:a16="http://schemas.microsoft.com/office/drawing/2014/main" id="{A828EA9C-5E4C-880D-0C64-87CB49564E0E}"/>
              </a:ext>
            </a:extLst>
          </p:cNvPr>
          <p:cNvPicPr>
            <a:picLocks noChangeAspect="1"/>
          </p:cNvPicPr>
          <p:nvPr/>
        </p:nvPicPr>
        <p:blipFill>
          <a:blip r:embed="rId7"/>
          <a:stretch>
            <a:fillRect/>
          </a:stretch>
        </p:blipFill>
        <p:spPr>
          <a:xfrm>
            <a:off x="9012848" y="2454141"/>
            <a:ext cx="3086100" cy="1749692"/>
          </a:xfrm>
          <a:prstGeom prst="rect">
            <a:avLst/>
          </a:prstGeom>
          <a:ln w="12700">
            <a:solidFill>
              <a:srgbClr val="2DAAE1"/>
            </a:solidFill>
          </a:ln>
        </p:spPr>
      </p:pic>
      <p:cxnSp>
        <p:nvCxnSpPr>
          <p:cNvPr id="10" name="Straight Arrow Connector 9">
            <a:extLst>
              <a:ext uri="{FF2B5EF4-FFF2-40B4-BE49-F238E27FC236}">
                <a16:creationId xmlns:a16="http://schemas.microsoft.com/office/drawing/2014/main" id="{0C573D83-BA2D-90BB-824D-71466574540C}"/>
              </a:ext>
            </a:extLst>
          </p:cNvPr>
          <p:cNvCxnSpPr/>
          <p:nvPr/>
        </p:nvCxnSpPr>
        <p:spPr>
          <a:xfrm flipV="1">
            <a:off x="6947876" y="3358661"/>
            <a:ext cx="2047631" cy="746369"/>
          </a:xfrm>
          <a:prstGeom prst="straightConnector1">
            <a:avLst/>
          </a:prstGeom>
          <a:ln w="57150">
            <a:solidFill>
              <a:srgbClr val="2DAAE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F6D017B-7F12-D7AE-3518-293A70AF5F03}"/>
              </a:ext>
            </a:extLst>
          </p:cNvPr>
          <p:cNvSpPr/>
          <p:nvPr/>
        </p:nvSpPr>
        <p:spPr>
          <a:xfrm>
            <a:off x="5861538" y="3692769"/>
            <a:ext cx="1074615" cy="869461"/>
          </a:xfrm>
          <a:prstGeom prst="ellipse">
            <a:avLst/>
          </a:prstGeom>
          <a:noFill/>
          <a:ln w="28575">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B8AA9AA-D4C4-5C24-B81E-370F39A7F027}"/>
              </a:ext>
            </a:extLst>
          </p:cNvPr>
          <p:cNvSpPr/>
          <p:nvPr/>
        </p:nvSpPr>
        <p:spPr>
          <a:xfrm>
            <a:off x="-203689" y="212478"/>
            <a:ext cx="6498162" cy="1392412"/>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54F2856-7CE0-94F8-1417-4F7DB0BA90BF}"/>
              </a:ext>
            </a:extLst>
          </p:cNvPr>
          <p:cNvSpPr/>
          <p:nvPr/>
        </p:nvSpPr>
        <p:spPr>
          <a:xfrm>
            <a:off x="274674" y="1160721"/>
            <a:ext cx="2436627" cy="859464"/>
          </a:xfrm>
          <a:prstGeom prst="roundRect">
            <a:avLst/>
          </a:prstGeom>
          <a:solidFill>
            <a:schemeClr val="bg1"/>
          </a:solidFill>
          <a:ln>
            <a:solidFill>
              <a:srgbClr val="749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a:extLst>
              <a:ext uri="{FF2B5EF4-FFF2-40B4-BE49-F238E27FC236}">
                <a16:creationId xmlns:a16="http://schemas.microsoft.com/office/drawing/2014/main" id="{BAC29A2E-9447-377C-40D0-53DE6E7E9AD8}"/>
              </a:ext>
            </a:extLst>
          </p:cNvPr>
          <p:cNvPicPr>
            <a:picLocks noChangeAspect="1"/>
          </p:cNvPicPr>
          <p:nvPr/>
        </p:nvPicPr>
        <p:blipFill>
          <a:blip r:embed="rId8"/>
          <a:stretch>
            <a:fillRect/>
          </a:stretch>
        </p:blipFill>
        <p:spPr>
          <a:xfrm>
            <a:off x="460018" y="1107208"/>
            <a:ext cx="1964389" cy="936957"/>
          </a:xfrm>
          <a:prstGeom prst="rect">
            <a:avLst/>
          </a:prstGeom>
        </p:spPr>
      </p:pic>
      <p:sp>
        <p:nvSpPr>
          <p:cNvPr id="16" name="TextBox 15">
            <a:extLst>
              <a:ext uri="{FF2B5EF4-FFF2-40B4-BE49-F238E27FC236}">
                <a16:creationId xmlns:a16="http://schemas.microsoft.com/office/drawing/2014/main" id="{EFEBF5C2-A849-1517-B121-72845168689C}"/>
              </a:ext>
            </a:extLst>
          </p:cNvPr>
          <p:cNvSpPr txBox="1"/>
          <p:nvPr/>
        </p:nvSpPr>
        <p:spPr>
          <a:xfrm>
            <a:off x="32670" y="440025"/>
            <a:ext cx="628147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bg1"/>
                </a:solidFill>
                <a:latin typeface="Segoe UI"/>
              </a:rPr>
              <a:t>Integration with linked initiatives</a:t>
            </a:r>
            <a:endParaRPr lang="en-GB" sz="2800" b="1">
              <a:solidFill>
                <a:schemeClr val="bg1"/>
              </a:solidFill>
              <a:latin typeface="Segoe UI"/>
              <a:cs typeface="Segoe UI"/>
            </a:endParaRPr>
          </a:p>
        </p:txBody>
      </p:sp>
      <p:sp>
        <p:nvSpPr>
          <p:cNvPr id="2" name="Oval 1">
            <a:extLst>
              <a:ext uri="{FF2B5EF4-FFF2-40B4-BE49-F238E27FC236}">
                <a16:creationId xmlns:a16="http://schemas.microsoft.com/office/drawing/2014/main" id="{02738287-A40F-C8B3-3A5C-0E834A602AE2}"/>
              </a:ext>
            </a:extLst>
          </p:cNvPr>
          <p:cNvSpPr/>
          <p:nvPr/>
        </p:nvSpPr>
        <p:spPr>
          <a:xfrm>
            <a:off x="409575" y="2581275"/>
            <a:ext cx="2066925" cy="1847850"/>
          </a:xfrm>
          <a:prstGeom prst="ellipse">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EF07B90-8E8C-1580-C400-9B54EE4FB108}"/>
              </a:ext>
            </a:extLst>
          </p:cNvPr>
          <p:cNvSpPr txBox="1"/>
          <p:nvPr/>
        </p:nvSpPr>
        <p:spPr>
          <a:xfrm>
            <a:off x="552450" y="2924175"/>
            <a:ext cx="17811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chemeClr val="bg1"/>
                </a:solidFill>
                <a:latin typeface="Segoe UI"/>
                <a:cs typeface="Calibri"/>
              </a:rPr>
              <a:t>Dementia Friendly Communities</a:t>
            </a:r>
            <a:endParaRPr lang="en-GB" sz="2000">
              <a:solidFill>
                <a:schemeClr val="bg1"/>
              </a:solidFill>
              <a:latin typeface="Segoe UI"/>
              <a:cs typeface="Segoe UI"/>
            </a:endParaRPr>
          </a:p>
        </p:txBody>
      </p:sp>
    </p:spTree>
    <p:extLst>
      <p:ext uri="{BB962C8B-B14F-4D97-AF65-F5344CB8AC3E}">
        <p14:creationId xmlns:p14="http://schemas.microsoft.com/office/powerpoint/2010/main" val="94959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E22A2B65-46FE-8058-B6F3-F0FDF537C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 y="-233"/>
            <a:ext cx="12192000" cy="6857143"/>
          </a:xfrm>
          <a:prstGeom prst="rect">
            <a:avLst/>
          </a:prstGeom>
        </p:spPr>
      </p:pic>
      <p:pic>
        <p:nvPicPr>
          <p:cNvPr id="5" name="Picture 4" descr="Logo&#10;&#10;Description automatically generated">
            <a:extLst>
              <a:ext uri="{FF2B5EF4-FFF2-40B4-BE49-F238E27FC236}">
                <a16:creationId xmlns:a16="http://schemas.microsoft.com/office/drawing/2014/main" id="{B334884B-82C1-CDA2-B550-0DF7A1688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306" y="270776"/>
            <a:ext cx="1109838" cy="1090788"/>
          </a:xfrm>
          <a:prstGeom prst="rect">
            <a:avLst/>
          </a:prstGeom>
        </p:spPr>
      </p:pic>
      <p:pic>
        <p:nvPicPr>
          <p:cNvPr id="3" name="Picture 3">
            <a:extLst>
              <a:ext uri="{FF2B5EF4-FFF2-40B4-BE49-F238E27FC236}">
                <a16:creationId xmlns:a16="http://schemas.microsoft.com/office/drawing/2014/main" id="{25F08C9D-02B3-F7ED-2A68-FF93E45EE2A8}"/>
              </a:ext>
            </a:extLst>
          </p:cNvPr>
          <p:cNvPicPr>
            <a:picLocks noChangeAspect="1"/>
          </p:cNvPicPr>
          <p:nvPr/>
        </p:nvPicPr>
        <p:blipFill>
          <a:blip r:embed="rId5"/>
          <a:stretch>
            <a:fillRect/>
          </a:stretch>
        </p:blipFill>
        <p:spPr>
          <a:xfrm>
            <a:off x="2308151" y="1417574"/>
            <a:ext cx="962247" cy="987123"/>
          </a:xfrm>
          <a:prstGeom prst="rect">
            <a:avLst/>
          </a:prstGeom>
        </p:spPr>
      </p:pic>
      <p:sp>
        <p:nvSpPr>
          <p:cNvPr id="10" name="TextBox 9">
            <a:extLst>
              <a:ext uri="{FF2B5EF4-FFF2-40B4-BE49-F238E27FC236}">
                <a16:creationId xmlns:a16="http://schemas.microsoft.com/office/drawing/2014/main" id="{DF484CDF-37C2-E509-6B06-4513AA29284A}"/>
              </a:ext>
            </a:extLst>
          </p:cNvPr>
          <p:cNvSpPr txBox="1"/>
          <p:nvPr/>
        </p:nvSpPr>
        <p:spPr>
          <a:xfrm>
            <a:off x="519647" y="3784723"/>
            <a:ext cx="36634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b="1" dirty="0">
              <a:latin typeface="Segoe UI"/>
              <a:cs typeface="Calibri"/>
            </a:endParaRPr>
          </a:p>
        </p:txBody>
      </p:sp>
      <p:sp>
        <p:nvSpPr>
          <p:cNvPr id="14" name="Rectangle: Rounded Corners 13">
            <a:extLst>
              <a:ext uri="{FF2B5EF4-FFF2-40B4-BE49-F238E27FC236}">
                <a16:creationId xmlns:a16="http://schemas.microsoft.com/office/drawing/2014/main" id="{8B65A4E6-8F00-3333-C879-9B618DF36E7B}"/>
              </a:ext>
            </a:extLst>
          </p:cNvPr>
          <p:cNvSpPr/>
          <p:nvPr/>
        </p:nvSpPr>
        <p:spPr>
          <a:xfrm>
            <a:off x="-203689" y="712174"/>
            <a:ext cx="6506795" cy="598856"/>
          </a:xfrm>
          <a:prstGeom prst="roundRect">
            <a:avLst/>
          </a:prstGeom>
          <a:solidFill>
            <a:srgbClr val="2DAAE1"/>
          </a:solidFill>
          <a:ln>
            <a:solidFill>
              <a:srgbClr val="2D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7D5D94D-42A3-F92A-B71D-3E04FFB52EE0}"/>
              </a:ext>
            </a:extLst>
          </p:cNvPr>
          <p:cNvSpPr txBox="1"/>
          <p:nvPr/>
        </p:nvSpPr>
        <p:spPr>
          <a:xfrm>
            <a:off x="112414" y="767862"/>
            <a:ext cx="33079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FFFFFF"/>
                </a:solidFill>
                <a:latin typeface="Segoe UI"/>
                <a:cs typeface="Segoe UI"/>
              </a:rPr>
              <a:t>Our own changes</a:t>
            </a:r>
          </a:p>
        </p:txBody>
      </p:sp>
      <p:pic>
        <p:nvPicPr>
          <p:cNvPr id="1026" name="Picture 2" descr="Image result for contrasting toilet seats dementia friendly">
            <a:extLst>
              <a:ext uri="{FF2B5EF4-FFF2-40B4-BE49-F238E27FC236}">
                <a16:creationId xmlns:a16="http://schemas.microsoft.com/office/drawing/2014/main" id="{21087823-790C-16A5-E90F-8E3156FF4F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856" y="4579785"/>
            <a:ext cx="1473717" cy="1492767"/>
          </a:xfrm>
          <a:prstGeom prst="rect">
            <a:avLst/>
          </a:prstGeom>
          <a:solidFill>
            <a:srgbClr val="FFFFFF">
              <a:shade val="85000"/>
            </a:srgbClr>
          </a:solidFill>
          <a:ln w="88900" cap="sq">
            <a:solidFill>
              <a:srgbClr val="2DAAE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Image result for closomat toilets">
            <a:extLst>
              <a:ext uri="{FF2B5EF4-FFF2-40B4-BE49-F238E27FC236}">
                <a16:creationId xmlns:a16="http://schemas.microsoft.com/office/drawing/2014/main" id="{D99AA253-CE96-7509-169D-CE6BB8BD78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7292" y="1651704"/>
            <a:ext cx="2878101" cy="1852059"/>
          </a:xfrm>
          <a:prstGeom prst="rect">
            <a:avLst/>
          </a:prstGeom>
          <a:solidFill>
            <a:srgbClr val="FFFFFF">
              <a:shade val="85000"/>
            </a:srgbClr>
          </a:solidFill>
          <a:ln w="88900" cap="sq">
            <a:solidFill>
              <a:srgbClr val="2DAAE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4">
            <a:extLst>
              <a:ext uri="{FF2B5EF4-FFF2-40B4-BE49-F238E27FC236}">
                <a16:creationId xmlns:a16="http://schemas.microsoft.com/office/drawing/2014/main" id="{7248451F-F519-43AE-3FD5-45C251F70A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039" y="3873774"/>
            <a:ext cx="4204568" cy="2177208"/>
          </a:xfrm>
          <a:prstGeom prst="rect">
            <a:avLst/>
          </a:prstGeom>
          <a:solidFill>
            <a:srgbClr val="FFFFFF">
              <a:shade val="85000"/>
            </a:srgbClr>
          </a:solidFill>
          <a:ln w="88900" cap="sq">
            <a:solidFill>
              <a:srgbClr val="2DAAE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descr="A picture containing indoor, wall, floor, tiled&#10;&#10;Description automatically generated">
            <a:extLst>
              <a:ext uri="{FF2B5EF4-FFF2-40B4-BE49-F238E27FC236}">
                <a16:creationId xmlns:a16="http://schemas.microsoft.com/office/drawing/2014/main" id="{51C2B18F-A7E8-3E72-19FF-22EAC5356500}"/>
              </a:ext>
            </a:extLst>
          </p:cNvPr>
          <p:cNvPicPr>
            <a:picLocks noChangeAspect="1"/>
          </p:cNvPicPr>
          <p:nvPr/>
        </p:nvPicPr>
        <p:blipFill>
          <a:blip r:embed="rId9"/>
          <a:stretch>
            <a:fillRect/>
          </a:stretch>
        </p:blipFill>
        <p:spPr>
          <a:xfrm>
            <a:off x="5552192" y="1492868"/>
            <a:ext cx="2126217" cy="2835038"/>
          </a:xfrm>
          <a:prstGeom prst="rect">
            <a:avLst/>
          </a:prstGeom>
          <a:solidFill>
            <a:srgbClr val="FFFFFF">
              <a:shade val="85000"/>
            </a:srgbClr>
          </a:solidFill>
          <a:ln w="88900" cap="sq">
            <a:solidFill>
              <a:srgbClr val="2DAAE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a:extLst>
              <a:ext uri="{FF2B5EF4-FFF2-40B4-BE49-F238E27FC236}">
                <a16:creationId xmlns:a16="http://schemas.microsoft.com/office/drawing/2014/main" id="{7B923A75-6F00-9D56-E8AD-F5D36625ED91}"/>
              </a:ext>
            </a:extLst>
          </p:cNvPr>
          <p:cNvSpPr txBox="1"/>
          <p:nvPr/>
        </p:nvSpPr>
        <p:spPr>
          <a:xfrm>
            <a:off x="434162" y="2587256"/>
            <a:ext cx="4944138" cy="2893100"/>
          </a:xfrm>
          <a:prstGeom prst="rect">
            <a:avLst/>
          </a:prstGeom>
          <a:ln>
            <a:solidFill>
              <a:srgbClr val="2DAAE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1400" b="1" dirty="0">
                <a:latin typeface="Segoe UI"/>
                <a:cs typeface="Segoe UI"/>
              </a:rPr>
              <a:t>Enhanced provision within our Hubs</a:t>
            </a:r>
            <a:endParaRPr lang="en-US" sz="1400">
              <a:latin typeface="Segoe UI"/>
              <a:cs typeface="Segoe UI"/>
            </a:endParaRPr>
          </a:p>
          <a:p>
            <a:pPr marL="285750" indent="-285750">
              <a:buFont typeface="Arial,Sans-Serif"/>
              <a:buChar char="•"/>
            </a:pPr>
            <a:endParaRPr lang="en-GB" sz="1400" dirty="0">
              <a:latin typeface="Segoe UI"/>
              <a:cs typeface="Segoe UI"/>
            </a:endParaRPr>
          </a:p>
          <a:p>
            <a:pPr marL="285750" indent="-285750">
              <a:buFont typeface="Arial,Sans-Serif"/>
              <a:buChar char="•"/>
            </a:pPr>
            <a:r>
              <a:rPr lang="en-GB" sz="1400" b="1" dirty="0">
                <a:latin typeface="Segoe UI"/>
                <a:cs typeface="Segoe UI"/>
              </a:rPr>
              <a:t>Dementia-friendly audit carried out and contrasting toilet seats installed – around 160!</a:t>
            </a:r>
            <a:endParaRPr lang="en-US" sz="1400">
              <a:latin typeface="Segoe UI"/>
              <a:cs typeface="Segoe UI"/>
            </a:endParaRPr>
          </a:p>
          <a:p>
            <a:pPr marL="285750" indent="-285750">
              <a:buFont typeface="Arial,Sans-Serif"/>
              <a:buChar char="•"/>
            </a:pPr>
            <a:endParaRPr lang="en-GB" sz="1400" dirty="0">
              <a:latin typeface="Segoe UI"/>
              <a:cs typeface="Segoe UI"/>
            </a:endParaRPr>
          </a:p>
          <a:p>
            <a:pPr marL="285750" indent="-285750">
              <a:buFont typeface="Arial,Sans-Serif"/>
              <a:buChar char="•"/>
            </a:pPr>
            <a:r>
              <a:rPr lang="en-GB" sz="1400" b="1" dirty="0">
                <a:latin typeface="Segoe UI"/>
                <a:cs typeface="Segoe UI"/>
              </a:rPr>
              <a:t>Handheld bidet device pilot – consideration of cultural needs</a:t>
            </a:r>
            <a:endParaRPr lang="en-US" sz="1400">
              <a:latin typeface="Segoe UI"/>
              <a:cs typeface="Segoe UI"/>
            </a:endParaRPr>
          </a:p>
          <a:p>
            <a:pPr marL="285750" indent="-285750">
              <a:buFont typeface="Arial,Sans-Serif"/>
              <a:buChar char="•"/>
            </a:pPr>
            <a:endParaRPr lang="en-GB" sz="1400" dirty="0">
              <a:latin typeface="Segoe UI"/>
              <a:cs typeface="Segoe UI"/>
            </a:endParaRPr>
          </a:p>
          <a:p>
            <a:pPr marL="285750" indent="-285750">
              <a:buFont typeface="Arial,Sans-Serif"/>
              <a:buChar char="•"/>
            </a:pPr>
            <a:r>
              <a:rPr lang="en-GB" sz="1400" b="1" dirty="0">
                <a:latin typeface="Segoe UI"/>
                <a:cs typeface="Segoe UI"/>
              </a:rPr>
              <a:t>Installation of </a:t>
            </a:r>
            <a:r>
              <a:rPr lang="en-GB" sz="1400" b="1" dirty="0" err="1">
                <a:latin typeface="Segoe UI"/>
                <a:cs typeface="Segoe UI"/>
              </a:rPr>
              <a:t>Closomat</a:t>
            </a:r>
            <a:r>
              <a:rPr lang="en-GB" sz="1400" b="1" dirty="0">
                <a:latin typeface="Segoe UI"/>
                <a:cs typeface="Segoe UI"/>
              </a:rPr>
              <a:t> (bidet-style) toilets in selected locations</a:t>
            </a:r>
            <a:endParaRPr lang="en-US" sz="1400">
              <a:latin typeface="Segoe UI"/>
              <a:cs typeface="Segoe UI"/>
            </a:endParaRPr>
          </a:p>
          <a:p>
            <a:pPr marL="285750" indent="-285750">
              <a:buFont typeface="Arial,Sans-Serif"/>
              <a:buChar char="•"/>
            </a:pPr>
            <a:endParaRPr lang="en-GB" sz="1400" dirty="0">
              <a:latin typeface="Segoe UI"/>
              <a:cs typeface="Segoe UI"/>
            </a:endParaRPr>
          </a:p>
          <a:p>
            <a:pPr marL="285750" indent="-285750">
              <a:buFont typeface="Arial,Sans-Serif"/>
              <a:buChar char="•"/>
            </a:pPr>
            <a:r>
              <a:rPr lang="en-GB" sz="1400" b="1" dirty="0">
                <a:latin typeface="Segoe UI"/>
                <a:cs typeface="Segoe UI"/>
              </a:rPr>
              <a:t>Ensured Changing Places are registered with </a:t>
            </a:r>
            <a:r>
              <a:rPr lang="en-GB" sz="1400" b="1" dirty="0">
                <a:solidFill>
                  <a:srgbClr val="0563C1"/>
                </a:solidFill>
                <a:latin typeface="Segoe UI"/>
                <a:cs typeface="Segoe UI"/>
                <a:hlinkClick r:id="rId10"/>
              </a:rPr>
              <a:t>www.changingplaces.org</a:t>
            </a:r>
            <a:r>
              <a:rPr lang="en-GB" sz="1400" b="1" dirty="0">
                <a:latin typeface="Segoe UI"/>
                <a:cs typeface="Segoe UI"/>
              </a:rPr>
              <a:t> for maximum visibility</a:t>
            </a:r>
            <a:endParaRPr lang="en-GB" sz="1400" dirty="0"/>
          </a:p>
        </p:txBody>
      </p:sp>
    </p:spTree>
    <p:extLst>
      <p:ext uri="{BB962C8B-B14F-4D97-AF65-F5344CB8AC3E}">
        <p14:creationId xmlns:p14="http://schemas.microsoft.com/office/powerpoint/2010/main" val="1969583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1DD9A37BD8D7428B1C4BB991716C06" ma:contentTypeVersion="13" ma:contentTypeDescription="Create a new document." ma:contentTypeScope="" ma:versionID="57d949a844722d77980b033a7edbc6c6">
  <xsd:schema xmlns:xsd="http://www.w3.org/2001/XMLSchema" xmlns:xs="http://www.w3.org/2001/XMLSchema" xmlns:p="http://schemas.microsoft.com/office/2006/metadata/properties" xmlns:ns2="954d6fa8-bb27-40cb-98ff-446d1aebe796" xmlns:ns3="f5bc9ded-f714-4ebb-9800-6c941f6fcb49" targetNamespace="http://schemas.microsoft.com/office/2006/metadata/properties" ma:root="true" ma:fieldsID="e47ef144c832af58c8f612e2d5ee00da" ns2:_="" ns3:_="">
    <xsd:import namespace="954d6fa8-bb27-40cb-98ff-446d1aebe796"/>
    <xsd:import namespace="f5bc9ded-f714-4ebb-9800-6c941f6fcb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d6fa8-bb27-40cb-98ff-446d1aebe7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747a53-5b94-47d6-8d29-e8d5fc125a1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bc9ded-f714-4ebb-9800-6c941f6fcb4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ef084a0-9888-4937-9ea8-b9be4fb04144}" ma:internalName="TaxCatchAll" ma:showField="CatchAllData" ma:web="f5bc9ded-f714-4ebb-9800-6c941f6fcb4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bc9ded-f714-4ebb-9800-6c941f6fcb49" xsi:nil="true"/>
    <lcf76f155ced4ddcb4097134ff3c332f xmlns="954d6fa8-bb27-40cb-98ff-446d1aebe79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8C2A69-2F7A-4BC6-8C0D-66EBA2A2C43C}"/>
</file>

<file path=customXml/itemProps2.xml><?xml version="1.0" encoding="utf-8"?>
<ds:datastoreItem xmlns:ds="http://schemas.openxmlformats.org/officeDocument/2006/customXml" ds:itemID="{C3BE1081-8912-43DD-8B2E-6AC09403F58E}"/>
</file>

<file path=customXml/itemProps3.xml><?xml version="1.0" encoding="utf-8"?>
<ds:datastoreItem xmlns:ds="http://schemas.openxmlformats.org/officeDocument/2006/customXml" ds:itemID="{583BEC60-7F20-4F12-848B-1F8192D8B827}"/>
</file>

<file path=docProps/app.xml><?xml version="1.0" encoding="utf-8"?>
<Properties xmlns="http://schemas.openxmlformats.org/officeDocument/2006/extended-properties" xmlns:vt="http://schemas.openxmlformats.org/officeDocument/2006/docPropsVTypes">
  <Template>office theme</Template>
  <TotalTime>0</TotalTime>
  <Words>919</Words>
  <Application>Microsoft Office PowerPoint</Application>
  <PresentationFormat>Widescreen</PresentationFormat>
  <Paragraphs>121</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Arial,Sans-Serif</vt:lpstr>
      <vt:lpstr>Calibri</vt:lpstr>
      <vt:lpstr>Calibri Light</vt:lpstr>
      <vt:lpstr>GDS Transport</vt:lpstr>
      <vt:lpstr>Segoe UI</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Sadler, Robert</dc:creator>
  <cp:lastModifiedBy>Sadler, Robert</cp:lastModifiedBy>
  <cp:revision>475</cp:revision>
  <dcterms:created xsi:type="dcterms:W3CDTF">2023-03-09T14:03:26Z</dcterms:created>
  <dcterms:modified xsi:type="dcterms:W3CDTF">2023-04-14T12:38:37Z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0x010100331DD9A37BD8D7428B1C4BB991716C06</vt:lpwstr>
  </property>
</Properties>
</file>