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sldIdLst>
    <p:sldId id="1950" r:id="rId5"/>
    <p:sldId id="1956" r:id="rId6"/>
    <p:sldId id="1939" r:id="rId7"/>
    <p:sldId id="1949" r:id="rId8"/>
    <p:sldId id="1942" r:id="rId9"/>
    <p:sldId id="1952" r:id="rId10"/>
    <p:sldId id="1951" r:id="rId11"/>
    <p:sldId id="2147472327" r:id="rId12"/>
    <p:sldId id="2147472326" r:id="rId13"/>
    <p:sldId id="1953" r:id="rId14"/>
    <p:sldId id="1943" r:id="rId15"/>
    <p:sldId id="193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107"/>
    <a:srgbClr val="E1E2E3"/>
    <a:srgbClr val="E7E9E8"/>
    <a:srgbClr val="F5F5F5"/>
    <a:srgbClr val="E7E9E9"/>
    <a:srgbClr val="E4E6E7"/>
    <a:srgbClr val="D7D9DA"/>
    <a:srgbClr val="800000"/>
    <a:srgbClr val="512012"/>
    <a:srgbClr val="9FD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5E8C19-9840-41C0-B9A1-FC4EFCDA5080}" v="61" dt="2025-10-17T10:56:10.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snapToGrid="0">
      <p:cViewPr varScale="1">
        <p:scale>
          <a:sx n="59" d="100"/>
          <a:sy n="59" d="100"/>
        </p:scale>
        <p:origin x="93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3C4E30-B806-384E-96E7-83F28860D037}"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C9EF2-9901-2B4C-858F-145A3231E918}" type="slidenum">
              <a:rPr lang="en-US" smtClean="0"/>
              <a:t>‹#›</a:t>
            </a:fld>
            <a:endParaRPr lang="en-US"/>
          </a:p>
        </p:txBody>
      </p:sp>
    </p:spTree>
    <p:extLst>
      <p:ext uri="{BB962C8B-B14F-4D97-AF65-F5344CB8AC3E}">
        <p14:creationId xmlns:p14="http://schemas.microsoft.com/office/powerpoint/2010/main" val="262156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25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1440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39657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3637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259868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358651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385088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202619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48811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22276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243268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433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Tree>
    <p:extLst>
      <p:ext uri="{BB962C8B-B14F-4D97-AF65-F5344CB8AC3E}">
        <p14:creationId xmlns:p14="http://schemas.microsoft.com/office/powerpoint/2010/main" val="78605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275740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224669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85078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58112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139320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265675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24248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711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318262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82544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13478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05306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64123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73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7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27/10/2025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201125981"/>
      </p:ext>
    </p:extLst>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2.xml"/><Relationship Id="rId4" Type="http://schemas.openxmlformats.org/officeDocument/2006/relationships/image" Target="../media/image58.jpg"/></Relationships>
</file>

<file path=ppt/slides/_rels/slide1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svg"/><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31.sv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2.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7.xml"/><Relationship Id="rId5" Type="http://schemas.openxmlformats.org/officeDocument/2006/relationships/image" Target="../media/image4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ndon In Winter: Embrace The Magic Of The Capital's Festive Season ...">
            <a:extLst>
              <a:ext uri="{FF2B5EF4-FFF2-40B4-BE49-F238E27FC236}">
                <a16:creationId xmlns:a16="http://schemas.microsoft.com/office/drawing/2014/main" id="{29FFB863-A223-744C-1C58-CABF01E20D87}"/>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b="1569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8286C9-6270-8AFB-99CC-99B129965425}"/>
              </a:ext>
            </a:extLst>
          </p:cNvPr>
          <p:cNvSpPr txBox="1"/>
          <p:nvPr/>
        </p:nvSpPr>
        <p:spPr>
          <a:xfrm>
            <a:off x="2679494" y="4615026"/>
            <a:ext cx="5042998" cy="2954655"/>
          </a:xfrm>
          <a:prstGeom prst="rect">
            <a:avLst/>
          </a:prstGeom>
          <a:noFill/>
        </p:spPr>
        <p:txBody>
          <a:bodyPr wrap="square">
            <a:spAutoFit/>
          </a:bodyPr>
          <a:lstStyle/>
          <a:p>
            <a:endParaRPr lang="en-US" sz="2400" b="1" dirty="0">
              <a:solidFill>
                <a:srgbClr val="800000"/>
              </a:solidFill>
            </a:endParaRPr>
          </a:p>
          <a:p>
            <a:r>
              <a:rPr lang="en-US" dirty="0">
                <a:solidFill>
                  <a:srgbClr val="800000"/>
                </a:solidFill>
              </a:rPr>
              <a:t>With</a:t>
            </a:r>
          </a:p>
          <a:p>
            <a:r>
              <a:rPr lang="en-US" b="1" dirty="0">
                <a:solidFill>
                  <a:srgbClr val="800000"/>
                </a:solidFill>
              </a:rPr>
              <a:t>Dr Oge </a:t>
            </a:r>
            <a:r>
              <a:rPr lang="en-US" b="1" dirty="0" err="1">
                <a:solidFill>
                  <a:srgbClr val="800000"/>
                </a:solidFill>
              </a:rPr>
              <a:t>Ilozue</a:t>
            </a:r>
            <a:endParaRPr lang="en-US" b="1" dirty="0">
              <a:solidFill>
                <a:srgbClr val="800000"/>
              </a:solidFill>
            </a:endParaRPr>
          </a:p>
          <a:p>
            <a:pPr fontAlgn="base"/>
            <a:r>
              <a:rPr lang="en-GB" dirty="0">
                <a:solidFill>
                  <a:srgbClr val="800000"/>
                </a:solidFill>
              </a:rPr>
              <a:t>GP Partner and Trainer </a:t>
            </a:r>
          </a:p>
          <a:p>
            <a:pPr fontAlgn="base"/>
            <a:r>
              <a:rPr lang="en-GB" dirty="0">
                <a:solidFill>
                  <a:srgbClr val="800000"/>
                </a:solidFill>
              </a:rPr>
              <a:t>Clinical Advisor, Vaccination Programme NHSE London region</a:t>
            </a:r>
          </a:p>
          <a:p>
            <a:pPr fontAlgn="base"/>
            <a:endParaRPr lang="en-GB" sz="2400" dirty="0">
              <a:solidFill>
                <a:srgbClr val="512012"/>
              </a:solidFill>
            </a:endParaRPr>
          </a:p>
          <a:p>
            <a:pPr fontAlgn="base"/>
            <a:r>
              <a:rPr lang="en-GB" sz="2400" dirty="0">
                <a:solidFill>
                  <a:srgbClr val="512012"/>
                </a:solidFill>
              </a:rPr>
              <a:t> </a:t>
            </a:r>
          </a:p>
          <a:p>
            <a:endParaRPr lang="en-US" sz="2400" b="1" dirty="0">
              <a:solidFill>
                <a:srgbClr val="512012"/>
              </a:solidFill>
            </a:endParaRPr>
          </a:p>
        </p:txBody>
      </p:sp>
      <p:pic>
        <p:nvPicPr>
          <p:cNvPr id="12" name="Picture 11" descr="A blue and white sign with white letters&#10;&#10;AI-generated content may be incorrect.">
            <a:extLst>
              <a:ext uri="{FF2B5EF4-FFF2-40B4-BE49-F238E27FC236}">
                <a16:creationId xmlns:a16="http://schemas.microsoft.com/office/drawing/2014/main" id="{A104A121-72CD-771A-7234-F581E87D02AB}"/>
              </a:ext>
            </a:extLst>
          </p:cNvPr>
          <p:cNvPicPr>
            <a:picLocks noChangeAspect="1"/>
          </p:cNvPicPr>
          <p:nvPr/>
        </p:nvPicPr>
        <p:blipFill>
          <a:blip r:embed="rId3"/>
          <a:stretch>
            <a:fillRect/>
          </a:stretch>
        </p:blipFill>
        <p:spPr>
          <a:xfrm>
            <a:off x="9830306" y="496049"/>
            <a:ext cx="1877631" cy="770817"/>
          </a:xfrm>
          <a:prstGeom prst="rect">
            <a:avLst/>
          </a:prstGeom>
        </p:spPr>
      </p:pic>
      <p:sp>
        <p:nvSpPr>
          <p:cNvPr id="13" name="Rectangle 12">
            <a:extLst>
              <a:ext uri="{FF2B5EF4-FFF2-40B4-BE49-F238E27FC236}">
                <a16:creationId xmlns:a16="http://schemas.microsoft.com/office/drawing/2014/main" id="{F2F4AF66-3D6A-8503-0C8D-C0AC8A1693A5}"/>
              </a:ext>
            </a:extLst>
          </p:cNvPr>
          <p:cNvSpPr/>
          <p:nvPr/>
        </p:nvSpPr>
        <p:spPr>
          <a:xfrm>
            <a:off x="0" y="1362391"/>
            <a:ext cx="6482993" cy="1150706"/>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74AEC23-67C3-E29E-4958-2B944167D183}"/>
              </a:ext>
            </a:extLst>
          </p:cNvPr>
          <p:cNvSpPr txBox="1"/>
          <p:nvPr/>
        </p:nvSpPr>
        <p:spPr>
          <a:xfrm>
            <a:off x="645211" y="1583801"/>
            <a:ext cx="5663122" cy="707886"/>
          </a:xfrm>
          <a:prstGeom prst="rect">
            <a:avLst/>
          </a:prstGeom>
          <a:noFill/>
        </p:spPr>
        <p:txBody>
          <a:bodyPr wrap="square">
            <a:spAutoFit/>
          </a:bodyPr>
          <a:lstStyle/>
          <a:p>
            <a:r>
              <a:rPr lang="en-US" sz="4000" b="1" dirty="0">
                <a:solidFill>
                  <a:schemeClr val="bg1"/>
                </a:solidFill>
              </a:rPr>
              <a:t>Keep well this winter</a:t>
            </a:r>
          </a:p>
        </p:txBody>
      </p:sp>
      <p:pic>
        <p:nvPicPr>
          <p:cNvPr id="17" name="Picture 16">
            <a:extLst>
              <a:ext uri="{FF2B5EF4-FFF2-40B4-BE49-F238E27FC236}">
                <a16:creationId xmlns:a16="http://schemas.microsoft.com/office/drawing/2014/main" id="{932BEE11-BC26-BD07-FF00-DCBCC61E2342}"/>
              </a:ext>
            </a:extLst>
          </p:cNvPr>
          <p:cNvPicPr>
            <a:picLocks noChangeAspect="1"/>
          </p:cNvPicPr>
          <p:nvPr/>
        </p:nvPicPr>
        <p:blipFill>
          <a:blip r:embed="rId4"/>
          <a:stretch>
            <a:fillRect/>
          </a:stretch>
        </p:blipFill>
        <p:spPr>
          <a:xfrm>
            <a:off x="2679494" y="2437080"/>
            <a:ext cx="4108542" cy="2149376"/>
          </a:xfrm>
          <a:prstGeom prst="rect">
            <a:avLst/>
          </a:prstGeom>
        </p:spPr>
      </p:pic>
    </p:spTree>
    <p:extLst>
      <p:ext uri="{BB962C8B-B14F-4D97-AF65-F5344CB8AC3E}">
        <p14:creationId xmlns:p14="http://schemas.microsoft.com/office/powerpoint/2010/main" val="36044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3EBA3-0914-F276-7F49-46F9E0A4FC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DDD48DB-7B2D-CA36-96FB-FF9745D54A87}"/>
              </a:ext>
            </a:extLst>
          </p:cNvPr>
          <p:cNvSpPr/>
          <p:nvPr/>
        </p:nvSpPr>
        <p:spPr>
          <a:xfrm>
            <a:off x="223270" y="3479471"/>
            <a:ext cx="11404154" cy="6424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Interesting Facts Vector Images (over 1,800)">
            <a:extLst>
              <a:ext uri="{FF2B5EF4-FFF2-40B4-BE49-F238E27FC236}">
                <a16:creationId xmlns:a16="http://schemas.microsoft.com/office/drawing/2014/main" id="{4BF0EB9A-8E8E-88D6-7D64-3515768B46E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4254" y="80823"/>
            <a:ext cx="3905295" cy="13586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5E23262F-B260-1F63-95E0-D42138FCC7C8}"/>
              </a:ext>
            </a:extLst>
          </p:cNvPr>
          <p:cNvSpPr/>
          <p:nvPr/>
        </p:nvSpPr>
        <p:spPr>
          <a:xfrm>
            <a:off x="3886101" y="569690"/>
            <a:ext cx="7755428" cy="651439"/>
          </a:xfrm>
          <a:prstGeom prst="roundRect">
            <a:avLst/>
          </a:prstGeom>
          <a:solidFill>
            <a:srgbClr val="FEC1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FCEBEBC-2DEC-F92E-34A2-A2B94C5C6A56}"/>
              </a:ext>
            </a:extLst>
          </p:cNvPr>
          <p:cNvSpPr txBox="1"/>
          <p:nvPr/>
        </p:nvSpPr>
        <p:spPr>
          <a:xfrm>
            <a:off x="4037210" y="695354"/>
            <a:ext cx="7755428" cy="400110"/>
          </a:xfrm>
          <a:prstGeom prst="rect">
            <a:avLst/>
          </a:prstGeom>
          <a:noFill/>
        </p:spPr>
        <p:txBody>
          <a:bodyPr wrap="square">
            <a:spAutoFit/>
          </a:bodyPr>
          <a:lstStyle/>
          <a:p>
            <a:r>
              <a:rPr lang="en-US" sz="2000" b="1" i="0" dirty="0">
                <a:solidFill>
                  <a:srgbClr val="0B0C0C"/>
                </a:solidFill>
                <a:effectLst/>
                <a:latin typeface="Aptos Narrow" panose="020B0004020202020204" pitchFamily="34" charset="0"/>
              </a:rPr>
              <a:t>Flu is caused by influenza viruses that infect the windpipe and lungs</a:t>
            </a:r>
            <a:endParaRPr lang="en-US" sz="2000" b="1" kern="100" spc="-150" dirty="0">
              <a:effectLst/>
              <a:latin typeface="Aptos Narrow" panose="020B0004020202020204" pitchFamily="34" charset="0"/>
              <a:ea typeface="Aptos" panose="020B0004020202020204" pitchFamily="34" charset="0"/>
              <a:cs typeface="Arial" panose="020B0604020202020204" pitchFamily="34" charset="0"/>
            </a:endParaRPr>
          </a:p>
        </p:txBody>
      </p:sp>
      <p:pic>
        <p:nvPicPr>
          <p:cNvPr id="2" name="Picture 2" descr="Interesting Facts Vector Images (over 1,800)">
            <a:extLst>
              <a:ext uri="{FF2B5EF4-FFF2-40B4-BE49-F238E27FC236}">
                <a16:creationId xmlns:a16="http://schemas.microsoft.com/office/drawing/2014/main" id="{C5200E41-8491-B41A-8D41-36424049AA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0644" y="5528075"/>
            <a:ext cx="3288084" cy="11439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FAE52E6-08B9-C45F-E851-31DFDA8F5C05}"/>
              </a:ext>
            </a:extLst>
          </p:cNvPr>
          <p:cNvGraphicFramePr>
            <a:graphicFrameLocks noGrp="1"/>
          </p:cNvGraphicFramePr>
          <p:nvPr>
            <p:extLst>
              <p:ext uri="{D42A27DB-BD31-4B8C-83A1-F6EECF244321}">
                <p14:modId xmlns:p14="http://schemas.microsoft.com/office/powerpoint/2010/main" val="1316881264"/>
              </p:ext>
            </p:extLst>
          </p:nvPr>
        </p:nvGraphicFramePr>
        <p:xfrm>
          <a:off x="797841" y="1790523"/>
          <a:ext cx="10851040" cy="3395129"/>
        </p:xfrm>
        <a:graphic>
          <a:graphicData uri="http://schemas.openxmlformats.org/drawingml/2006/table">
            <a:tbl>
              <a:tblPr firstRow="1" firstCol="1" bandRow="1">
                <a:tableStyleId>{93296810-A885-4BE3-A3E7-6D5BEEA58F35}</a:tableStyleId>
              </a:tblPr>
              <a:tblGrid>
                <a:gridCol w="2011527">
                  <a:extLst>
                    <a:ext uri="{9D8B030D-6E8A-4147-A177-3AD203B41FA5}">
                      <a16:colId xmlns:a16="http://schemas.microsoft.com/office/drawing/2014/main" val="3348094354"/>
                    </a:ext>
                  </a:extLst>
                </a:gridCol>
                <a:gridCol w="2766100">
                  <a:extLst>
                    <a:ext uri="{9D8B030D-6E8A-4147-A177-3AD203B41FA5}">
                      <a16:colId xmlns:a16="http://schemas.microsoft.com/office/drawing/2014/main" val="3059697446"/>
                    </a:ext>
                  </a:extLst>
                </a:gridCol>
                <a:gridCol w="3268464">
                  <a:extLst>
                    <a:ext uri="{9D8B030D-6E8A-4147-A177-3AD203B41FA5}">
                      <a16:colId xmlns:a16="http://schemas.microsoft.com/office/drawing/2014/main" val="2778817863"/>
                    </a:ext>
                  </a:extLst>
                </a:gridCol>
                <a:gridCol w="1027192">
                  <a:extLst>
                    <a:ext uri="{9D8B030D-6E8A-4147-A177-3AD203B41FA5}">
                      <a16:colId xmlns:a16="http://schemas.microsoft.com/office/drawing/2014/main" val="1081713185"/>
                    </a:ext>
                  </a:extLst>
                </a:gridCol>
                <a:gridCol w="1777757">
                  <a:extLst>
                    <a:ext uri="{9D8B030D-6E8A-4147-A177-3AD203B41FA5}">
                      <a16:colId xmlns:a16="http://schemas.microsoft.com/office/drawing/2014/main" val="4135266944"/>
                    </a:ext>
                  </a:extLst>
                </a:gridCol>
              </a:tblGrid>
              <a:tr h="517519">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ADULT VACCINE</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92D05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LONG-TERM HEALTH CONDITIONS</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92D05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SEVERLY WEAKENED IMMUNE SYSTEM</a:t>
                      </a:r>
                    </a:p>
                  </a:txBody>
                  <a:tcPr marL="47953" marR="47953" marT="0" marB="0">
                    <a:solidFill>
                      <a:srgbClr val="92D05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OVER 65</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92D05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OVER 75</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92D050"/>
                    </a:solidFill>
                  </a:tcPr>
                </a:tc>
                <a:extLst>
                  <a:ext uri="{0D108BD9-81ED-4DB2-BD59-A6C34878D82A}">
                    <a16:rowId xmlns:a16="http://schemas.microsoft.com/office/drawing/2014/main" val="1445480923"/>
                  </a:ext>
                </a:extLst>
              </a:tr>
              <a:tr h="321322">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RSV</a:t>
                      </a:r>
                      <a:br>
                        <a:rPr lang="en-GB" sz="1800" b="1" kern="100" dirty="0">
                          <a:solidFill>
                            <a:schemeClr val="tx1"/>
                          </a:solidFill>
                          <a:effectLst/>
                          <a:latin typeface="Arial" panose="020B0604020202020204" pitchFamily="34" charset="0"/>
                          <a:cs typeface="Arial" panose="020B0604020202020204" pitchFamily="34" charset="0"/>
                        </a:rPr>
                      </a:b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00B0F0"/>
                    </a:solidFill>
                  </a:tcPr>
                </a:tc>
                <a:tc>
                  <a:txBody>
                    <a:bodyPr/>
                    <a:lstStyle/>
                    <a:p>
                      <a:pPr>
                        <a:lnSpc>
                          <a:spcPct val="107000"/>
                        </a:lnSpc>
                        <a:spcAft>
                          <a:spcPts val="800"/>
                        </a:spcAft>
                      </a:pPr>
                      <a:r>
                        <a:rPr lang="en-GB" sz="1800" b="1" kern="100">
                          <a:solidFill>
                            <a:schemeClr val="tx1"/>
                          </a:solidFill>
                          <a:effectLst/>
                          <a:latin typeface="Arial" panose="020B0604020202020204" pitchFamily="34" charset="0"/>
                          <a:cs typeface="Arial" panose="020B0604020202020204" pitchFamily="34" charset="0"/>
                        </a:rPr>
                        <a:t> </a:t>
                      </a:r>
                      <a:endParaRPr lang="en-GB" sz="180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00B0F0"/>
                    </a:solidFill>
                  </a:tcPr>
                </a:tc>
                <a:tc>
                  <a:txBody>
                    <a:bodyPr/>
                    <a:lstStyle/>
                    <a:p>
                      <a:pPr>
                        <a:lnSpc>
                          <a:spcPct val="107000"/>
                        </a:lnSpc>
                        <a:spcAft>
                          <a:spcPts val="800"/>
                        </a:spcAft>
                      </a:pPr>
                      <a:endParaRPr lang="en-GB" sz="180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00B0F0"/>
                    </a:solidFill>
                  </a:tcPr>
                </a:tc>
                <a:tc>
                  <a:txBody>
                    <a:bodyPr/>
                    <a:lstStyle/>
                    <a:p>
                      <a:pPr>
                        <a:lnSpc>
                          <a:spcPct val="107000"/>
                        </a:lnSpc>
                        <a:spcAft>
                          <a:spcPts val="800"/>
                        </a:spcAft>
                      </a:pPr>
                      <a:r>
                        <a:rPr lang="en-GB" sz="1800" b="1" kern="100">
                          <a:solidFill>
                            <a:schemeClr val="tx1"/>
                          </a:solidFill>
                          <a:effectLst/>
                          <a:latin typeface="Arial" panose="020B0604020202020204" pitchFamily="34" charset="0"/>
                          <a:cs typeface="Arial" panose="020B0604020202020204" pitchFamily="34" charset="0"/>
                        </a:rPr>
                        <a:t> </a:t>
                      </a:r>
                      <a:endParaRPr lang="en-GB" sz="180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00B0F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Yes </a:t>
                      </a:r>
                      <a:br>
                        <a:rPr lang="en-GB" sz="1800" b="1" kern="100" dirty="0">
                          <a:solidFill>
                            <a:schemeClr val="tx1"/>
                          </a:solidFill>
                          <a:effectLst/>
                          <a:latin typeface="Arial" panose="020B0604020202020204" pitchFamily="34" charset="0"/>
                          <a:cs typeface="Arial" panose="020B0604020202020204" pitchFamily="34" charset="0"/>
                        </a:rPr>
                      </a:br>
                      <a:r>
                        <a:rPr lang="en-GB" sz="1800" b="0" kern="100" dirty="0">
                          <a:solidFill>
                            <a:schemeClr val="tx1"/>
                          </a:solidFill>
                          <a:effectLst/>
                          <a:latin typeface="Arial" panose="020B0604020202020204" pitchFamily="34" charset="0"/>
                          <a:cs typeface="Arial" panose="020B0604020202020204" pitchFamily="34" charset="0"/>
                        </a:rPr>
                        <a:t>(75-79)</a:t>
                      </a:r>
                      <a:endParaRPr lang="en-GB" sz="18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00B0F0"/>
                    </a:solidFill>
                  </a:tcPr>
                </a:tc>
                <a:extLst>
                  <a:ext uri="{0D108BD9-81ED-4DB2-BD59-A6C34878D82A}">
                    <a16:rowId xmlns:a16="http://schemas.microsoft.com/office/drawing/2014/main" val="3934721455"/>
                  </a:ext>
                </a:extLst>
              </a:tr>
              <a:tr h="815445">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FLU</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FC00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Yes</a:t>
                      </a:r>
                      <a:br>
                        <a:rPr lang="en-GB" sz="1800" b="1" kern="100" dirty="0">
                          <a:solidFill>
                            <a:schemeClr val="tx1"/>
                          </a:solidFill>
                          <a:effectLst/>
                          <a:latin typeface="Arial" panose="020B0604020202020204" pitchFamily="34" charset="0"/>
                          <a:cs typeface="Arial" panose="020B0604020202020204" pitchFamily="34" charset="0"/>
                        </a:rPr>
                      </a:br>
                      <a:r>
                        <a:rPr lang="en-GB" sz="1800" b="1" kern="100" dirty="0">
                          <a:solidFill>
                            <a:schemeClr val="tx1"/>
                          </a:solidFill>
                          <a:effectLst/>
                          <a:latin typeface="Arial" panose="020B0604020202020204" pitchFamily="34" charset="0"/>
                          <a:cs typeface="Arial" panose="020B0604020202020204" pitchFamily="34" charset="0"/>
                        </a:rPr>
                        <a:t>Plus, older or disabled person’s main carer</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FC00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Yes</a:t>
                      </a:r>
                      <a:br>
                        <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P</a:t>
                      </a:r>
                      <a:r>
                        <a:rPr lang="en-GB" sz="1800" b="1" kern="100" dirty="0">
                          <a:solidFill>
                            <a:schemeClr val="tx1"/>
                          </a:solidFill>
                          <a:effectLst/>
                          <a:latin typeface="Arial" panose="020B0604020202020204" pitchFamily="34" charset="0"/>
                          <a:cs typeface="Arial" panose="020B0604020202020204" pitchFamily="34" charset="0"/>
                        </a:rPr>
                        <a:t>lus, close contacts of the person with a severely weakened immune system </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FC00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Yes</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FC000"/>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Yes</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FC000"/>
                    </a:solidFill>
                  </a:tcPr>
                </a:tc>
                <a:extLst>
                  <a:ext uri="{0D108BD9-81ED-4DB2-BD59-A6C34878D82A}">
                    <a16:rowId xmlns:a16="http://schemas.microsoft.com/office/drawing/2014/main" val="3064166568"/>
                  </a:ext>
                </a:extLst>
              </a:tr>
              <a:tr h="443647">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SHINGLES</a:t>
                      </a:r>
                    </a:p>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 </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670F6"/>
                    </a:solidFill>
                  </a:tcPr>
                </a:tc>
                <a:tc>
                  <a:txBody>
                    <a:bodyPr/>
                    <a:lstStyle/>
                    <a:p>
                      <a:pPr marL="198755">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 </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670F6"/>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kern="100" dirty="0">
                          <a:solidFill>
                            <a:schemeClr val="tx1"/>
                          </a:solidFill>
                          <a:effectLst/>
                          <a:latin typeface="Arial" panose="020B0604020202020204" pitchFamily="34" charset="0"/>
                          <a:ea typeface="+mn-ea"/>
                          <a:cs typeface="Arial" panose="020B0604020202020204" pitchFamily="34" charset="0"/>
                        </a:rPr>
                        <a:t>Yes</a:t>
                      </a:r>
                      <a:br>
                        <a:rPr lang="en-GB" sz="1800" b="1" kern="100" dirty="0">
                          <a:solidFill>
                            <a:schemeClr val="tx1"/>
                          </a:solidFill>
                          <a:effectLst/>
                          <a:latin typeface="Arial" panose="020B0604020202020204" pitchFamily="34" charset="0"/>
                          <a:ea typeface="+mn-ea"/>
                          <a:cs typeface="Arial" panose="020B0604020202020204" pitchFamily="34" charset="0"/>
                        </a:rPr>
                      </a:br>
                      <a:r>
                        <a:rPr lang="en-GB" sz="1800" b="0" kern="100" dirty="0">
                          <a:solidFill>
                            <a:schemeClr val="tx1"/>
                          </a:solidFill>
                          <a:effectLst/>
                          <a:latin typeface="Arial" panose="020B0604020202020204" pitchFamily="34" charset="0"/>
                          <a:ea typeface="+mn-ea"/>
                          <a:cs typeface="Arial" panose="020B0604020202020204" pitchFamily="34" charset="0"/>
                        </a:rPr>
                        <a:t>over 18</a:t>
                      </a:r>
                    </a:p>
                  </a:txBody>
                  <a:tcPr marL="47953" marR="47953" marT="0" marB="0">
                    <a:solidFill>
                      <a:srgbClr val="F670F6"/>
                    </a:solidFill>
                  </a:tcPr>
                </a:tc>
                <a:tc>
                  <a:txBody>
                    <a:bodyPr/>
                    <a:lstStyle/>
                    <a:p>
                      <a:pPr>
                        <a:lnSpc>
                          <a:spcPct val="107000"/>
                        </a:lnSpc>
                        <a:spcAft>
                          <a:spcPts val="800"/>
                        </a:spcAft>
                      </a:pPr>
                      <a:r>
                        <a:rPr lang="en-GB" sz="1800" b="1" kern="100">
                          <a:solidFill>
                            <a:schemeClr val="tx1"/>
                          </a:solidFill>
                          <a:effectLst/>
                          <a:latin typeface="Arial" panose="020B0604020202020204" pitchFamily="34" charset="0"/>
                          <a:cs typeface="Arial" panose="020B0604020202020204" pitchFamily="34" charset="0"/>
                        </a:rPr>
                        <a:t>Yes</a:t>
                      </a:r>
                      <a:endParaRPr lang="en-GB" sz="180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670F6"/>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Yes</a:t>
                      </a:r>
                      <a:br>
                        <a:rPr lang="en-GB" sz="1800" b="1" kern="100" dirty="0">
                          <a:solidFill>
                            <a:schemeClr val="tx1"/>
                          </a:solidFill>
                          <a:effectLst/>
                          <a:latin typeface="Arial" panose="020B0604020202020204" pitchFamily="34" charset="0"/>
                          <a:cs typeface="Arial" panose="020B0604020202020204" pitchFamily="34" charset="0"/>
                        </a:rPr>
                      </a:br>
                      <a:r>
                        <a:rPr lang="en-GB" sz="1800" b="0" kern="100" dirty="0">
                          <a:solidFill>
                            <a:schemeClr val="tx1"/>
                          </a:solidFill>
                          <a:effectLst/>
                          <a:latin typeface="Arial" panose="020B0604020202020204" pitchFamily="34" charset="0"/>
                          <a:cs typeface="Arial" panose="020B0604020202020204" pitchFamily="34" charset="0"/>
                        </a:rPr>
                        <a:t>(75-79)</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rgbClr val="F670F6"/>
                    </a:solidFill>
                  </a:tcPr>
                </a:tc>
                <a:extLst>
                  <a:ext uri="{0D108BD9-81ED-4DB2-BD59-A6C34878D82A}">
                    <a16:rowId xmlns:a16="http://schemas.microsoft.com/office/drawing/2014/main" val="1994760132"/>
                  </a:ext>
                </a:extLst>
              </a:tr>
              <a:tr h="443647">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COVID-19</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chemeClr val="bg2">
                        <a:lumMod val="40000"/>
                        <a:lumOff val="60000"/>
                      </a:schemeClr>
                    </a:solidFill>
                  </a:tcPr>
                </a:tc>
                <a:tc>
                  <a:txBody>
                    <a:bodyPr/>
                    <a:lstStyle/>
                    <a:p>
                      <a:pPr>
                        <a:lnSpc>
                          <a:spcPct val="107000"/>
                        </a:lnSpc>
                        <a:spcAft>
                          <a:spcPts val="800"/>
                        </a:spcAft>
                      </a:pP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chemeClr val="bg2">
                        <a:lumMod val="40000"/>
                        <a:lumOff val="60000"/>
                      </a:schemeClr>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Yes</a:t>
                      </a:r>
                    </a:p>
                  </a:txBody>
                  <a:tcPr marL="47953" marR="47953" marT="0" marB="0">
                    <a:solidFill>
                      <a:schemeClr val="bg2">
                        <a:lumMod val="40000"/>
                        <a:lumOff val="60000"/>
                      </a:schemeClr>
                    </a:solidFill>
                  </a:tcPr>
                </a:tc>
                <a:tc>
                  <a:txBody>
                    <a:bodyPr/>
                    <a:lstStyle/>
                    <a:p>
                      <a:pPr>
                        <a:lnSpc>
                          <a:spcPct val="107000"/>
                        </a:lnSpc>
                        <a:spcAft>
                          <a:spcPts val="800"/>
                        </a:spcAft>
                      </a:pP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chemeClr val="bg2">
                        <a:lumMod val="40000"/>
                        <a:lumOff val="60000"/>
                      </a:schemeClr>
                    </a:solidFill>
                  </a:tcPr>
                </a:tc>
                <a:tc>
                  <a:txBody>
                    <a:bodyPr/>
                    <a:lstStyle/>
                    <a:p>
                      <a:pPr>
                        <a:lnSpc>
                          <a:spcPct val="107000"/>
                        </a:lnSpc>
                        <a:spcAft>
                          <a:spcPts val="800"/>
                        </a:spcAft>
                      </a:pPr>
                      <a:r>
                        <a:rPr lang="en-GB" sz="1800" b="1" kern="100" dirty="0">
                          <a:solidFill>
                            <a:schemeClr val="tx1"/>
                          </a:solidFill>
                          <a:effectLst/>
                          <a:latin typeface="Arial" panose="020B0604020202020204" pitchFamily="34" charset="0"/>
                          <a:cs typeface="Arial" panose="020B0604020202020204" pitchFamily="34" charset="0"/>
                        </a:rPr>
                        <a:t>Yes</a:t>
                      </a:r>
                      <a:endParaRPr lang="en-GB" sz="1800" b="1"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47953" marR="47953" marT="0" marB="0">
                    <a:solidFill>
                      <a:schemeClr val="bg2">
                        <a:lumMod val="40000"/>
                        <a:lumOff val="60000"/>
                      </a:schemeClr>
                    </a:solidFill>
                  </a:tcPr>
                </a:tc>
                <a:extLst>
                  <a:ext uri="{0D108BD9-81ED-4DB2-BD59-A6C34878D82A}">
                    <a16:rowId xmlns:a16="http://schemas.microsoft.com/office/drawing/2014/main" val="2892318415"/>
                  </a:ext>
                </a:extLst>
              </a:tr>
            </a:tbl>
          </a:graphicData>
        </a:graphic>
      </p:graphicFrame>
      <p:sp>
        <p:nvSpPr>
          <p:cNvPr id="5" name="Rectangle: Rounded Corners 4">
            <a:extLst>
              <a:ext uri="{FF2B5EF4-FFF2-40B4-BE49-F238E27FC236}">
                <a16:creationId xmlns:a16="http://schemas.microsoft.com/office/drawing/2014/main" id="{1BE2722D-7F9A-ADEF-2DF0-5EC8A7D187E3}"/>
              </a:ext>
            </a:extLst>
          </p:cNvPr>
          <p:cNvSpPr/>
          <p:nvPr/>
        </p:nvSpPr>
        <p:spPr>
          <a:xfrm>
            <a:off x="3467098" y="5724961"/>
            <a:ext cx="7529515" cy="925127"/>
          </a:xfrm>
          <a:prstGeom prst="roundRect">
            <a:avLst/>
          </a:prstGeom>
          <a:solidFill>
            <a:srgbClr val="FEC1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7382FCD-3677-42D8-3E47-5C6AB8F554DE}"/>
              </a:ext>
            </a:extLst>
          </p:cNvPr>
          <p:cNvSpPr txBox="1"/>
          <p:nvPr/>
        </p:nvSpPr>
        <p:spPr>
          <a:xfrm>
            <a:off x="3565527" y="5833582"/>
            <a:ext cx="7332658" cy="707886"/>
          </a:xfrm>
          <a:prstGeom prst="rect">
            <a:avLst/>
          </a:prstGeom>
          <a:noFill/>
        </p:spPr>
        <p:txBody>
          <a:bodyPr wrap="square">
            <a:spAutoFit/>
          </a:bodyPr>
          <a:lstStyle/>
          <a:p>
            <a:pPr fontAlgn="base"/>
            <a:r>
              <a:rPr lang="en-US" sz="2000" b="1" dirty="0">
                <a:solidFill>
                  <a:srgbClr val="000000"/>
                </a:solidFill>
              </a:rPr>
              <a:t>Respiratory Syncytial Virus (RSV) is a common lung virus which can cause pneumonia and infant bronchiolitis.</a:t>
            </a:r>
          </a:p>
        </p:txBody>
      </p:sp>
    </p:spTree>
    <p:extLst>
      <p:ext uri="{BB962C8B-B14F-4D97-AF65-F5344CB8AC3E}">
        <p14:creationId xmlns:p14="http://schemas.microsoft.com/office/powerpoint/2010/main" val="376387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57259-1699-F400-04C4-C7AE89C935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63AD253-537C-4ABE-D5F0-4FC4E0779AF5}"/>
              </a:ext>
            </a:extLst>
          </p:cNvPr>
          <p:cNvSpPr/>
          <p:nvPr/>
        </p:nvSpPr>
        <p:spPr>
          <a:xfrm>
            <a:off x="393923" y="571500"/>
            <a:ext cx="11404154" cy="56007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Interesting Facts Vector Images (over 1,800)">
            <a:extLst>
              <a:ext uri="{FF2B5EF4-FFF2-40B4-BE49-F238E27FC236}">
                <a16:creationId xmlns:a16="http://schemas.microsoft.com/office/drawing/2014/main" id="{E30DE14B-337F-8CE4-900C-4A36CF3B27B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1043" y="122867"/>
            <a:ext cx="3164018" cy="11007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3C27CFD-B242-9AA6-BDFE-4D2B997C2FB6}"/>
              </a:ext>
            </a:extLst>
          </p:cNvPr>
          <p:cNvSpPr/>
          <p:nvPr/>
        </p:nvSpPr>
        <p:spPr>
          <a:xfrm>
            <a:off x="3445845" y="342957"/>
            <a:ext cx="7903178" cy="909120"/>
          </a:xfrm>
          <a:prstGeom prst="roundRect">
            <a:avLst/>
          </a:prstGeom>
          <a:solidFill>
            <a:srgbClr val="FEC1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AC76E5C-7641-C0C8-8BEF-B30CFE623BE9}"/>
              </a:ext>
            </a:extLst>
          </p:cNvPr>
          <p:cNvSpPr txBox="1"/>
          <p:nvPr/>
        </p:nvSpPr>
        <p:spPr>
          <a:xfrm>
            <a:off x="3445845" y="424844"/>
            <a:ext cx="6930189" cy="830997"/>
          </a:xfrm>
          <a:prstGeom prst="rect">
            <a:avLst/>
          </a:prstGeom>
          <a:noFill/>
        </p:spPr>
        <p:txBody>
          <a:bodyPr wrap="square">
            <a:spAutoFit/>
          </a:bodyPr>
          <a:lstStyle/>
          <a:p>
            <a:r>
              <a:rPr lang="en-GB" sz="2400" b="1" dirty="0">
                <a:solidFill>
                  <a:srgbClr val="000000"/>
                </a:solidFill>
                <a:latin typeface="Aptos Narrow" panose="020B0004020202020204" pitchFamily="34" charset="0"/>
              </a:rPr>
              <a:t>The injected winter vaccines DO NOT contain any live virus so CANNOT give you flu or covid</a:t>
            </a:r>
          </a:p>
        </p:txBody>
      </p:sp>
      <p:sp>
        <p:nvSpPr>
          <p:cNvPr id="5" name="TextBox 4">
            <a:extLst>
              <a:ext uri="{FF2B5EF4-FFF2-40B4-BE49-F238E27FC236}">
                <a16:creationId xmlns:a16="http://schemas.microsoft.com/office/drawing/2014/main" id="{A41139C0-42A1-B926-C924-FDBE3630CCD8}"/>
              </a:ext>
            </a:extLst>
          </p:cNvPr>
          <p:cNvSpPr txBox="1"/>
          <p:nvPr/>
        </p:nvSpPr>
        <p:spPr>
          <a:xfrm>
            <a:off x="787846" y="1337908"/>
            <a:ext cx="10653194" cy="2359428"/>
          </a:xfrm>
          <a:prstGeom prst="rect">
            <a:avLst/>
          </a:prstGeom>
          <a:noFill/>
        </p:spPr>
        <p:txBody>
          <a:bodyPr wrap="square">
            <a:spAutoFit/>
          </a:bodyPr>
          <a:lstStyle/>
          <a:p>
            <a:pPr>
              <a:lnSpc>
                <a:spcPct val="107000"/>
              </a:lnSpc>
              <a:spcAft>
                <a:spcPts val="800"/>
              </a:spcAft>
            </a:pPr>
            <a:r>
              <a:rPr lang="en-GB" kern="100" dirty="0">
                <a:effectLst/>
                <a:latin typeface="Arial" panose="020B0604020202020204" pitchFamily="34" charset="0"/>
                <a:ea typeface="Aptos" panose="020B0004020202020204" pitchFamily="34" charset="0"/>
                <a:cs typeface="Arial" panose="020B0604020202020204" pitchFamily="34" charset="0"/>
              </a:rPr>
              <a:t>		These vaccines have been rigorously tested, are constantly monitored and we know		that the benefits of having the vaccinations far outweigh any risk. </a:t>
            </a:r>
          </a:p>
          <a:p>
            <a:pPr>
              <a:lnSpc>
                <a:spcPct val="107000"/>
              </a:lnSpc>
              <a:spcAft>
                <a:spcPts val="800"/>
              </a:spcAft>
            </a:pPr>
            <a:r>
              <a:rPr lang="en-GB" b="1" kern="100" dirty="0">
                <a:latin typeface="Arial" panose="020B0604020202020204" pitchFamily="34" charset="0"/>
                <a:ea typeface="Aptos" panose="020B0004020202020204" pitchFamily="34" charset="0"/>
                <a:cs typeface="Arial" panose="020B0604020202020204" pitchFamily="34" charset="0"/>
              </a:rPr>
              <a:t>		</a:t>
            </a:r>
            <a:r>
              <a:rPr lang="en-GB" b="1" kern="100" dirty="0">
                <a:effectLst/>
                <a:latin typeface="Arial" panose="020B0604020202020204" pitchFamily="34" charset="0"/>
                <a:ea typeface="Aptos" panose="020B0004020202020204" pitchFamily="34" charset="0"/>
                <a:cs typeface="Arial" panose="020B0604020202020204" pitchFamily="34" charset="0"/>
              </a:rPr>
              <a:t>It is completely understandable to have questions or concerns </a:t>
            </a:r>
            <a:r>
              <a:rPr lang="en-GB" kern="100" dirty="0">
                <a:effectLst/>
                <a:latin typeface="Arial" panose="020B0604020202020204" pitchFamily="34" charset="0"/>
                <a:ea typeface="Aptos" panose="020B0004020202020204" pitchFamily="34" charset="0"/>
                <a:cs typeface="Arial" panose="020B0604020202020204" pitchFamily="34" charset="0"/>
              </a:rPr>
              <a:t>about whether or 		not it is right for them to receive the vaccines. </a:t>
            </a:r>
            <a:endParaRPr lang="en-GB" b="1"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kern="100" dirty="0">
                <a:latin typeface="Arial" panose="020B0604020202020204" pitchFamily="34" charset="0"/>
                <a:ea typeface="Aptos" panose="020B0004020202020204" pitchFamily="34" charset="0"/>
                <a:cs typeface="Arial" panose="020B0604020202020204" pitchFamily="34" charset="0"/>
              </a:rPr>
              <a:t>But there is so much misinformation out there. So, i</a:t>
            </a:r>
            <a:r>
              <a:rPr lang="en-GB" kern="100" dirty="0">
                <a:effectLst/>
                <a:latin typeface="Arial" panose="020B0604020202020204" pitchFamily="34" charset="0"/>
                <a:ea typeface="Aptos" panose="020B0004020202020204" pitchFamily="34" charset="0"/>
                <a:cs typeface="Arial" panose="020B0604020202020204" pitchFamily="34" charset="0"/>
              </a:rPr>
              <a:t>f you do have questions or concerns, I encourage you to speak to a </a:t>
            </a:r>
            <a:r>
              <a:rPr lang="en-GB" b="1" kern="100" dirty="0">
                <a:effectLst/>
                <a:latin typeface="Arial" panose="020B0604020202020204" pitchFamily="34" charset="0"/>
                <a:ea typeface="Aptos" panose="020B0004020202020204" pitchFamily="34" charset="0"/>
                <a:cs typeface="Arial" panose="020B0604020202020204" pitchFamily="34" charset="0"/>
              </a:rPr>
              <a:t>trusted healthcare professional</a:t>
            </a:r>
            <a:r>
              <a:rPr lang="en-GB" kern="100" dirty="0">
                <a:effectLst/>
                <a:latin typeface="Arial" panose="020B0604020202020204" pitchFamily="34" charset="0"/>
                <a:ea typeface="Aptos" panose="020B0004020202020204" pitchFamily="34" charset="0"/>
                <a:cs typeface="Arial" panose="020B0604020202020204" pitchFamily="34" charset="0"/>
              </a:rPr>
              <a:t>. This can be your GP, pharmacist, practice nurse, health visitor or consultant, all of whom can provide </a:t>
            </a:r>
            <a:r>
              <a:rPr lang="en-GB" b="1" kern="100" dirty="0">
                <a:effectLst/>
                <a:latin typeface="Arial" panose="020B0604020202020204" pitchFamily="34" charset="0"/>
                <a:ea typeface="Aptos" panose="020B0004020202020204" pitchFamily="34" charset="0"/>
                <a:cs typeface="Arial" panose="020B0604020202020204" pitchFamily="34" charset="0"/>
              </a:rPr>
              <a:t>evidence-based information.</a:t>
            </a:r>
            <a:endParaRPr lang="en-GB" sz="1600" b="1"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4100" name="Picture 4" descr="Chemistry Clipart-chemistry test tube flask">
            <a:extLst>
              <a:ext uri="{FF2B5EF4-FFF2-40B4-BE49-F238E27FC236}">
                <a16:creationId xmlns:a16="http://schemas.microsoft.com/office/drawing/2014/main" id="{900BD223-7E95-9DBC-F963-6FA314D6E6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846" y="1352966"/>
            <a:ext cx="1769854" cy="10876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standing next to each other&#10;&#10;AI-generated content may be incorrect.">
            <a:extLst>
              <a:ext uri="{FF2B5EF4-FFF2-40B4-BE49-F238E27FC236}">
                <a16:creationId xmlns:a16="http://schemas.microsoft.com/office/drawing/2014/main" id="{15C4DD26-1D3D-F8CC-5827-C28B5EBFE285}"/>
              </a:ext>
            </a:extLst>
          </p:cNvPr>
          <p:cNvPicPr>
            <a:picLocks noChangeAspect="1"/>
          </p:cNvPicPr>
          <p:nvPr/>
        </p:nvPicPr>
        <p:blipFill>
          <a:blip r:embed="rId4"/>
          <a:srcRect t="16168" b="18276"/>
          <a:stretch>
            <a:fillRect/>
          </a:stretch>
        </p:blipFill>
        <p:spPr>
          <a:xfrm>
            <a:off x="1775324" y="3861706"/>
            <a:ext cx="8416640" cy="2759129"/>
          </a:xfrm>
          <a:prstGeom prst="rect">
            <a:avLst/>
          </a:prstGeom>
        </p:spPr>
      </p:pic>
      <p:pic>
        <p:nvPicPr>
          <p:cNvPr id="10" name="Picture 9" descr="A group of people standing next to each other&#10;&#10;AI-generated content may be incorrect.">
            <a:extLst>
              <a:ext uri="{FF2B5EF4-FFF2-40B4-BE49-F238E27FC236}">
                <a16:creationId xmlns:a16="http://schemas.microsoft.com/office/drawing/2014/main" id="{11D83F38-7635-31D2-B41E-F9A1E0D85D65}"/>
              </a:ext>
            </a:extLst>
          </p:cNvPr>
          <p:cNvPicPr>
            <a:picLocks noChangeAspect="1"/>
          </p:cNvPicPr>
          <p:nvPr/>
        </p:nvPicPr>
        <p:blipFill>
          <a:blip r:embed="rId4"/>
          <a:srcRect l="83202" t="16168" b="18276"/>
          <a:stretch>
            <a:fillRect/>
          </a:stretch>
        </p:blipFill>
        <p:spPr>
          <a:xfrm>
            <a:off x="10191964" y="3861706"/>
            <a:ext cx="2000036" cy="2759129"/>
          </a:xfrm>
          <a:prstGeom prst="rect">
            <a:avLst/>
          </a:prstGeom>
        </p:spPr>
      </p:pic>
      <p:pic>
        <p:nvPicPr>
          <p:cNvPr id="11" name="Picture 10" descr="A group of people standing next to each other&#10;&#10;AI-generated content may be incorrect.">
            <a:extLst>
              <a:ext uri="{FF2B5EF4-FFF2-40B4-BE49-F238E27FC236}">
                <a16:creationId xmlns:a16="http://schemas.microsoft.com/office/drawing/2014/main" id="{B758C575-F8A0-8F1B-8CCC-158068753B8E}"/>
              </a:ext>
            </a:extLst>
          </p:cNvPr>
          <p:cNvPicPr>
            <a:picLocks noChangeAspect="1"/>
          </p:cNvPicPr>
          <p:nvPr/>
        </p:nvPicPr>
        <p:blipFill>
          <a:blip r:embed="rId4"/>
          <a:srcRect l="83202" t="16168" b="18276"/>
          <a:stretch>
            <a:fillRect/>
          </a:stretch>
        </p:blipFill>
        <p:spPr>
          <a:xfrm>
            <a:off x="0" y="3861706"/>
            <a:ext cx="1775324" cy="2759129"/>
          </a:xfrm>
          <a:prstGeom prst="rect">
            <a:avLst/>
          </a:prstGeom>
        </p:spPr>
      </p:pic>
    </p:spTree>
    <p:extLst>
      <p:ext uri="{BB962C8B-B14F-4D97-AF65-F5344CB8AC3E}">
        <p14:creationId xmlns:p14="http://schemas.microsoft.com/office/powerpoint/2010/main" val="142841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C107"/>
        </a:solidFill>
        <a:effectLst/>
      </p:bgPr>
    </p:bg>
    <p:spTree>
      <p:nvGrpSpPr>
        <p:cNvPr id="1" name="">
          <a:extLst>
            <a:ext uri="{FF2B5EF4-FFF2-40B4-BE49-F238E27FC236}">
              <a16:creationId xmlns:a16="http://schemas.microsoft.com/office/drawing/2014/main" id="{71715AC8-C366-F24A-28DE-2F4C3FBC850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4764DF28-D97E-D530-022F-EA6DDFDC2678}"/>
              </a:ext>
            </a:extLst>
          </p:cNvPr>
          <p:cNvGrpSpPr/>
          <p:nvPr/>
        </p:nvGrpSpPr>
        <p:grpSpPr>
          <a:xfrm>
            <a:off x="0" y="-2"/>
            <a:ext cx="12330792" cy="6858003"/>
            <a:chOff x="0" y="-2"/>
            <a:chExt cx="12330792" cy="6858003"/>
          </a:xfrm>
        </p:grpSpPr>
        <p:pic>
          <p:nvPicPr>
            <p:cNvPr id="11" name="Picture 10" descr="A group of hands with text above them&#10;&#10;AI-generated content may be incorrect.">
              <a:extLst>
                <a:ext uri="{FF2B5EF4-FFF2-40B4-BE49-F238E27FC236}">
                  <a16:creationId xmlns:a16="http://schemas.microsoft.com/office/drawing/2014/main" id="{36E35FDC-553E-3D71-1063-3A425ADB3120}"/>
                </a:ext>
              </a:extLst>
            </p:cNvPr>
            <p:cNvPicPr>
              <a:picLocks noChangeAspect="1"/>
            </p:cNvPicPr>
            <p:nvPr/>
          </p:nvPicPr>
          <p:blipFill>
            <a:blip r:embed="rId2"/>
            <a:srcRect l="99547" b="32039"/>
            <a:stretch>
              <a:fillRect/>
            </a:stretch>
          </p:blipFill>
          <p:spPr>
            <a:xfrm flipH="1">
              <a:off x="0" y="-2"/>
              <a:ext cx="2082077" cy="6858001"/>
            </a:xfrm>
            <a:prstGeom prst="rect">
              <a:avLst/>
            </a:prstGeom>
          </p:spPr>
        </p:pic>
        <p:pic>
          <p:nvPicPr>
            <p:cNvPr id="3" name="Picture 2" descr="A group of hands with text above them&#10;&#10;AI-generated content may be incorrect.">
              <a:extLst>
                <a:ext uri="{FF2B5EF4-FFF2-40B4-BE49-F238E27FC236}">
                  <a16:creationId xmlns:a16="http://schemas.microsoft.com/office/drawing/2014/main" id="{80DF0875-733E-98CB-838D-96AD5F95F275}"/>
                </a:ext>
              </a:extLst>
            </p:cNvPr>
            <p:cNvPicPr>
              <a:picLocks noChangeAspect="1"/>
            </p:cNvPicPr>
            <p:nvPr/>
          </p:nvPicPr>
          <p:blipFill>
            <a:blip r:embed="rId2"/>
            <a:srcRect b="17428"/>
            <a:stretch>
              <a:fillRect/>
            </a:stretch>
          </p:blipFill>
          <p:spPr>
            <a:xfrm>
              <a:off x="1943285" y="1"/>
              <a:ext cx="8305430" cy="6858000"/>
            </a:xfrm>
            <a:prstGeom prst="rect">
              <a:avLst/>
            </a:prstGeom>
          </p:spPr>
        </p:pic>
        <p:pic>
          <p:nvPicPr>
            <p:cNvPr id="5" name="Picture 4" descr="A group of hands with text above them&#10;&#10;AI-generated content may be incorrect.">
              <a:extLst>
                <a:ext uri="{FF2B5EF4-FFF2-40B4-BE49-F238E27FC236}">
                  <a16:creationId xmlns:a16="http://schemas.microsoft.com/office/drawing/2014/main" id="{001B9F20-2431-48FB-C082-654495E0CEC2}"/>
                </a:ext>
              </a:extLst>
            </p:cNvPr>
            <p:cNvPicPr>
              <a:picLocks noChangeAspect="1"/>
            </p:cNvPicPr>
            <p:nvPr/>
          </p:nvPicPr>
          <p:blipFill>
            <a:blip r:embed="rId2"/>
            <a:srcRect l="99547" b="32039"/>
            <a:stretch>
              <a:fillRect/>
            </a:stretch>
          </p:blipFill>
          <p:spPr>
            <a:xfrm flipH="1">
              <a:off x="10248715" y="-1"/>
              <a:ext cx="2082077" cy="6858001"/>
            </a:xfrm>
            <a:prstGeom prst="rect">
              <a:avLst/>
            </a:prstGeom>
          </p:spPr>
        </p:pic>
      </p:grpSp>
    </p:spTree>
    <p:extLst>
      <p:ext uri="{BB962C8B-B14F-4D97-AF65-F5344CB8AC3E}">
        <p14:creationId xmlns:p14="http://schemas.microsoft.com/office/powerpoint/2010/main" val="159192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EDD0C-BD8A-ACEC-1F20-083D272D3DA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56351BC-D46E-5262-BB6D-DF7CC636CE92}"/>
              </a:ext>
            </a:extLst>
          </p:cNvPr>
          <p:cNvSpPr/>
          <p:nvPr/>
        </p:nvSpPr>
        <p:spPr>
          <a:xfrm>
            <a:off x="333375" y="339377"/>
            <a:ext cx="11525250" cy="57331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68A0959-9254-55A6-30BE-0B010EEC0F60}"/>
              </a:ext>
            </a:extLst>
          </p:cNvPr>
          <p:cNvSpPr txBox="1"/>
          <p:nvPr/>
        </p:nvSpPr>
        <p:spPr>
          <a:xfrm>
            <a:off x="715313" y="1698037"/>
            <a:ext cx="5801363" cy="4270400"/>
          </a:xfrm>
          <a:prstGeom prst="rect">
            <a:avLst/>
          </a:prstGeom>
          <a:noFill/>
        </p:spPr>
        <p:txBody>
          <a:bodyPr wrap="square">
            <a:spAutoFit/>
          </a:bodyPr>
          <a:lstStyle/>
          <a:p>
            <a:endParaRPr lang="en-US" sz="1050" dirty="0">
              <a:solidFill>
                <a:srgbClr val="000000"/>
              </a:solidFill>
              <a:effectLst/>
              <a:latin typeface="Arial" panose="020B0604020202020204" pitchFamily="34" charset="0"/>
              <a:cs typeface="Arial" panose="020B0604020202020204" pitchFamily="34" charset="0"/>
            </a:endParaRPr>
          </a:p>
          <a:p>
            <a:r>
              <a:rPr lang="en-US" i="0" dirty="0">
                <a:solidFill>
                  <a:srgbClr val="000000"/>
                </a:solidFill>
                <a:effectLst/>
                <a:latin typeface="Arial" panose="020B0604020202020204" pitchFamily="34" charset="0"/>
                <a:cs typeface="Arial" panose="020B0604020202020204" pitchFamily="34" charset="0"/>
              </a:rPr>
              <a:t>If you’re worried about your health, or your family’s health, don’t delay, get the care you need this winter.</a:t>
            </a:r>
          </a:p>
          <a:p>
            <a:endParaRPr lang="en-US" sz="900" dirty="0">
              <a:solidFill>
                <a:srgbClr val="000000"/>
              </a:solidFill>
              <a:latin typeface="Arial" panose="020B0604020202020204" pitchFamily="34" charset="0"/>
              <a:cs typeface="Arial" panose="020B0604020202020204" pitchFamily="34" charset="0"/>
            </a:endParaRPr>
          </a:p>
          <a:p>
            <a:r>
              <a:rPr lang="en-US" i="0" dirty="0">
                <a:solidFill>
                  <a:srgbClr val="000000"/>
                </a:solidFill>
                <a:effectLst/>
                <a:latin typeface="Arial" panose="020B0604020202020204" pitchFamily="34" charset="0"/>
                <a:cs typeface="Arial" panose="020B0604020202020204" pitchFamily="34" charset="0"/>
              </a:rPr>
              <a:t>Winter conditions can be bad for our health, especially for older people and people with long-term conditions.</a:t>
            </a:r>
          </a:p>
          <a:p>
            <a:endParaRPr lang="en-US" sz="900" dirty="0">
              <a:solidFill>
                <a:srgbClr val="000000"/>
              </a:solidFill>
              <a:effectLst/>
              <a:latin typeface="Arial" panose="020B0604020202020204" pitchFamily="34" charset="0"/>
              <a:cs typeface="Arial" panose="020B0604020202020204" pitchFamily="34" charset="0"/>
            </a:endParaRPr>
          </a:p>
          <a:p>
            <a:r>
              <a:rPr lang="en-US" i="0" dirty="0">
                <a:solidFill>
                  <a:srgbClr val="000000"/>
                </a:solidFill>
                <a:effectLst/>
                <a:latin typeface="Arial" panose="020B0604020202020204" pitchFamily="34" charset="0"/>
                <a:cs typeface="Arial" panose="020B0604020202020204" pitchFamily="34" charset="0"/>
              </a:rPr>
              <a:t>Being cold can raise the risk of increased blood pressure, heart attacks and strokes. The cold and damp weather can all aggravate any existing health problems and make us more vulnerable to respiratory winter illnesses. </a:t>
            </a:r>
          </a:p>
          <a:p>
            <a:endParaRPr lang="en-US" dirty="0">
              <a:solidFill>
                <a:srgbClr val="000000"/>
              </a:solidFill>
              <a:latin typeface="Arial" panose="020B0604020202020204" pitchFamily="34" charset="0"/>
              <a:cs typeface="Arial" panose="020B0604020202020204" pitchFamily="34" charset="0"/>
            </a:endParaRPr>
          </a:p>
          <a:p>
            <a:r>
              <a:rPr lang="en-US" i="0" dirty="0">
                <a:solidFill>
                  <a:srgbClr val="000000"/>
                </a:solidFill>
                <a:effectLst/>
                <a:latin typeface="Arial" panose="020B0604020202020204" pitchFamily="34" charset="0"/>
                <a:cs typeface="Arial" panose="020B0604020202020204" pitchFamily="34" charset="0"/>
              </a:rPr>
              <a:t>Staying in more can affect our mental health.</a:t>
            </a:r>
          </a:p>
          <a:p>
            <a:endParaRPr lang="en-US" sz="900" b="1" dirty="0">
              <a:solidFill>
                <a:srgbClr val="000000"/>
              </a:solidFill>
              <a:latin typeface="Arial" panose="020B0604020202020204" pitchFamily="34" charset="0"/>
              <a:cs typeface="Arial" panose="020B0604020202020204" pitchFamily="34" charset="0"/>
            </a:endParaRPr>
          </a:p>
          <a:p>
            <a:r>
              <a:rPr lang="en-US" b="1" dirty="0">
                <a:solidFill>
                  <a:srgbClr val="000000"/>
                </a:solidFill>
                <a:latin typeface="Arial" panose="020B0604020202020204" pitchFamily="34" charset="0"/>
                <a:cs typeface="Arial" panose="020B0604020202020204" pitchFamily="34" charset="0"/>
              </a:rPr>
              <a:t>T</a:t>
            </a:r>
            <a:r>
              <a:rPr lang="en-US" b="1" i="0" dirty="0">
                <a:solidFill>
                  <a:srgbClr val="000000"/>
                </a:solidFill>
                <a:effectLst/>
                <a:latin typeface="Arial" panose="020B0604020202020204" pitchFamily="34" charset="0"/>
                <a:cs typeface="Arial" panose="020B0604020202020204" pitchFamily="34" charset="0"/>
              </a:rPr>
              <a:t>here are lots of things you can do to stay well this winter…</a:t>
            </a:r>
            <a:endParaRPr lang="en-US" dirty="0">
              <a:solidFill>
                <a:srgbClr val="000000"/>
              </a:solidFill>
              <a:effectLst/>
              <a:latin typeface="Arial" panose="020B0604020202020204" pitchFamily="34" charset="0"/>
              <a:cs typeface="Arial" panose="020B0604020202020204" pitchFamily="34" charset="0"/>
            </a:endParaRPr>
          </a:p>
        </p:txBody>
      </p:sp>
      <p:pic>
        <p:nvPicPr>
          <p:cNvPr id="32" name="Picture 2" descr="Interesting Facts Vector Images (over 1,800)">
            <a:extLst>
              <a:ext uri="{FF2B5EF4-FFF2-40B4-BE49-F238E27FC236}">
                <a16:creationId xmlns:a16="http://schemas.microsoft.com/office/drawing/2014/main" id="{D7F1CFBB-4505-2B5A-2A8B-98B9887FC46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3375" y="339376"/>
            <a:ext cx="3905295" cy="135866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F592D8F5-DE27-89A7-DB54-652FD9C31CD0}"/>
              </a:ext>
            </a:extLst>
          </p:cNvPr>
          <p:cNvSpPr/>
          <p:nvPr/>
        </p:nvSpPr>
        <p:spPr>
          <a:xfrm>
            <a:off x="3933801" y="785430"/>
            <a:ext cx="7511873" cy="712829"/>
          </a:xfrm>
          <a:prstGeom prst="roundRect">
            <a:avLst/>
          </a:prstGeom>
          <a:solidFill>
            <a:srgbClr val="FEC1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07E18582-7980-081F-76D1-B8341F301AB3}"/>
              </a:ext>
            </a:extLst>
          </p:cNvPr>
          <p:cNvSpPr txBox="1"/>
          <p:nvPr/>
        </p:nvSpPr>
        <p:spPr>
          <a:xfrm>
            <a:off x="3965063" y="732476"/>
            <a:ext cx="7209149" cy="830997"/>
          </a:xfrm>
          <a:prstGeom prst="rect">
            <a:avLst/>
          </a:prstGeom>
          <a:noFill/>
        </p:spPr>
        <p:txBody>
          <a:bodyPr wrap="square">
            <a:spAutoFit/>
          </a:bodyPr>
          <a:lstStyle/>
          <a:p>
            <a:r>
              <a:rPr lang="en-US" sz="2400" b="1" dirty="0">
                <a:solidFill>
                  <a:srgbClr val="000000"/>
                </a:solidFill>
                <a:latin typeface="Aptos Narrow" panose="020B0004020202020204" pitchFamily="34" charset="0"/>
              </a:rPr>
              <a:t>Flu occurs every winter which is why it’s often called seasonal flu</a:t>
            </a:r>
            <a:endParaRPr lang="en-GB" sz="2400" b="1" dirty="0">
              <a:solidFill>
                <a:srgbClr val="000000"/>
              </a:solidFill>
              <a:latin typeface="Aptos Narrow" panose="020B0004020202020204" pitchFamily="34" charset="0"/>
            </a:endParaRPr>
          </a:p>
        </p:txBody>
      </p:sp>
      <p:grpSp>
        <p:nvGrpSpPr>
          <p:cNvPr id="10" name="Group 9">
            <a:extLst>
              <a:ext uri="{FF2B5EF4-FFF2-40B4-BE49-F238E27FC236}">
                <a16:creationId xmlns:a16="http://schemas.microsoft.com/office/drawing/2014/main" id="{5B8E8532-CE12-23F3-304A-63BAA8F38B98}"/>
              </a:ext>
            </a:extLst>
          </p:cNvPr>
          <p:cNvGrpSpPr/>
          <p:nvPr/>
        </p:nvGrpSpPr>
        <p:grpSpPr>
          <a:xfrm>
            <a:off x="6972546" y="2009526"/>
            <a:ext cx="4578071" cy="4063044"/>
            <a:chOff x="7982681" y="2604310"/>
            <a:chExt cx="4081393" cy="3521214"/>
          </a:xfrm>
        </p:grpSpPr>
        <p:pic>
          <p:nvPicPr>
            <p:cNvPr id="8" name="Picture 7" descr="A group of people standing together&#10;&#10;AI-generated content may be incorrect.">
              <a:extLst>
                <a:ext uri="{FF2B5EF4-FFF2-40B4-BE49-F238E27FC236}">
                  <a16:creationId xmlns:a16="http://schemas.microsoft.com/office/drawing/2014/main" id="{BA0A09CB-BDA4-18D0-4085-5DD9FD94BD8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53626" y="2604310"/>
              <a:ext cx="2910448" cy="3521214"/>
            </a:xfrm>
            <a:prstGeom prst="rect">
              <a:avLst/>
            </a:prstGeom>
          </p:spPr>
        </p:pic>
        <p:pic>
          <p:nvPicPr>
            <p:cNvPr id="9" name="Picture 8" descr="A group of people standing together&#10;&#10;AI-generated content may be incorrect.">
              <a:extLst>
                <a:ext uri="{FF2B5EF4-FFF2-40B4-BE49-F238E27FC236}">
                  <a16:creationId xmlns:a16="http://schemas.microsoft.com/office/drawing/2014/main" id="{954FD65D-35A5-547E-BA1A-2E3D727D207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982681" y="2695075"/>
              <a:ext cx="1318393" cy="3215612"/>
            </a:xfrm>
            <a:prstGeom prst="rect">
              <a:avLst/>
            </a:prstGeom>
          </p:spPr>
        </p:pic>
      </p:grpSp>
    </p:spTree>
    <p:extLst>
      <p:ext uri="{BB962C8B-B14F-4D97-AF65-F5344CB8AC3E}">
        <p14:creationId xmlns:p14="http://schemas.microsoft.com/office/powerpoint/2010/main" val="241688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19D70-0B76-83C1-3A90-E2E7D5665BAF}"/>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8B2A6F8C-DAB6-9DC6-650F-06E66A0590FA}"/>
              </a:ext>
            </a:extLst>
          </p:cNvPr>
          <p:cNvSpPr/>
          <p:nvPr/>
        </p:nvSpPr>
        <p:spPr>
          <a:xfrm>
            <a:off x="166687" y="604911"/>
            <a:ext cx="11858625" cy="561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E7BB107-7B16-0F44-3435-EFBB1DA47680}"/>
              </a:ext>
            </a:extLst>
          </p:cNvPr>
          <p:cNvSpPr/>
          <p:nvPr/>
        </p:nvSpPr>
        <p:spPr>
          <a:xfrm>
            <a:off x="6417682" y="801859"/>
            <a:ext cx="2752799" cy="5416061"/>
          </a:xfrm>
          <a:prstGeom prst="rect">
            <a:avLst/>
          </a:prstGeom>
          <a:solidFill>
            <a:srgbClr val="FEC1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4D7919A-2167-B731-5119-60919A067486}"/>
              </a:ext>
            </a:extLst>
          </p:cNvPr>
          <p:cNvSpPr/>
          <p:nvPr/>
        </p:nvSpPr>
        <p:spPr>
          <a:xfrm>
            <a:off x="324903" y="780399"/>
            <a:ext cx="2752799" cy="5416061"/>
          </a:xfrm>
          <a:prstGeom prst="rect">
            <a:avLst/>
          </a:prstGeom>
          <a:solidFill>
            <a:srgbClr val="FEC1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5BF803E-F2BE-C52B-3A4F-FC3D3D80236E}"/>
              </a:ext>
            </a:extLst>
          </p:cNvPr>
          <p:cNvSpPr/>
          <p:nvPr/>
        </p:nvSpPr>
        <p:spPr>
          <a:xfrm>
            <a:off x="3353919" y="801859"/>
            <a:ext cx="2837192" cy="5416061"/>
          </a:xfrm>
          <a:prstGeom prst="rect">
            <a:avLst/>
          </a:prstGeom>
          <a:solidFill>
            <a:srgbClr val="FEC1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77BA1AEF-2D5E-0E19-5F54-B9EE7846F6CF}"/>
              </a:ext>
            </a:extLst>
          </p:cNvPr>
          <p:cNvSpPr txBox="1"/>
          <p:nvPr/>
        </p:nvSpPr>
        <p:spPr>
          <a:xfrm>
            <a:off x="3510469" y="1146064"/>
            <a:ext cx="2484332" cy="400110"/>
          </a:xfrm>
          <a:prstGeom prst="rect">
            <a:avLst/>
          </a:prstGeom>
          <a:noFill/>
        </p:spPr>
        <p:txBody>
          <a:bodyPr wrap="square">
            <a:spAutoFit/>
          </a:bodyPr>
          <a:lstStyle/>
          <a:p>
            <a:pPr algn="ctr"/>
            <a:r>
              <a:rPr lang="en-US" sz="2000" b="1" i="0" dirty="0">
                <a:solidFill>
                  <a:srgbClr val="000000"/>
                </a:solidFill>
                <a:effectLst/>
                <a:latin typeface="Arial" panose="020B0604020202020204" pitchFamily="34" charset="0"/>
                <a:cs typeface="Arial" panose="020B0604020202020204" pitchFamily="34" charset="0"/>
              </a:rPr>
              <a:t>Eat well</a:t>
            </a:r>
            <a:endParaRPr lang="en-US" sz="2000" dirty="0">
              <a:solidFill>
                <a:srgbClr val="000000"/>
              </a:solidFill>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BA4942C-D020-B877-CB82-15C05170CD9B}"/>
              </a:ext>
            </a:extLst>
          </p:cNvPr>
          <p:cNvSpPr txBox="1"/>
          <p:nvPr/>
        </p:nvSpPr>
        <p:spPr>
          <a:xfrm>
            <a:off x="3470409" y="3809372"/>
            <a:ext cx="2564453" cy="2246769"/>
          </a:xfrm>
          <a:prstGeom prst="rect">
            <a:avLst/>
          </a:prstGeom>
          <a:noFill/>
        </p:spPr>
        <p:txBody>
          <a:bodyPr wrap="square">
            <a:spAutoFit/>
          </a:bodyPr>
          <a:lstStyle/>
          <a:p>
            <a:r>
              <a:rPr lang="en-US" sz="1400" i="0" dirty="0">
                <a:solidFill>
                  <a:srgbClr val="000000"/>
                </a:solidFill>
                <a:effectLst/>
                <a:latin typeface="Arial" panose="020B0604020202020204" pitchFamily="34" charset="0"/>
                <a:cs typeface="Arial" panose="020B0604020202020204" pitchFamily="34" charset="0"/>
              </a:rPr>
              <a:t>Try to eat at least one hot meal a day.  </a:t>
            </a:r>
          </a:p>
          <a:p>
            <a:endParaRPr lang="en-US" sz="1400" dirty="0">
              <a:solidFill>
                <a:srgbClr val="000000"/>
              </a:solidFill>
              <a:latin typeface="Arial" panose="020B0604020202020204" pitchFamily="34" charset="0"/>
              <a:cs typeface="Arial" panose="020B0604020202020204" pitchFamily="34" charset="0"/>
            </a:endParaRPr>
          </a:p>
          <a:p>
            <a:r>
              <a:rPr lang="en-US" sz="1400" i="0" dirty="0">
                <a:solidFill>
                  <a:srgbClr val="000000"/>
                </a:solidFill>
                <a:effectLst/>
                <a:latin typeface="Arial" panose="020B0604020202020204" pitchFamily="34" charset="0"/>
                <a:cs typeface="Arial" panose="020B0604020202020204" pitchFamily="34" charset="0"/>
              </a:rPr>
              <a:t>Eat a balanced diet with lots of seasonal fruit and vegetables. </a:t>
            </a:r>
          </a:p>
          <a:p>
            <a:endParaRPr lang="en-US" sz="1400" dirty="0">
              <a:solidFill>
                <a:srgbClr val="000000"/>
              </a:solidFill>
              <a:latin typeface="Arial" panose="020B0604020202020204" pitchFamily="34" charset="0"/>
              <a:cs typeface="Arial" panose="020B0604020202020204" pitchFamily="34" charset="0"/>
            </a:endParaRPr>
          </a:p>
          <a:p>
            <a:r>
              <a:rPr lang="en-US" sz="1400" i="0" dirty="0">
                <a:solidFill>
                  <a:srgbClr val="000000"/>
                </a:solidFill>
                <a:effectLst/>
                <a:latin typeface="Arial" panose="020B0604020202020204" pitchFamily="34" charset="0"/>
                <a:cs typeface="Arial" panose="020B0604020202020204" pitchFamily="34" charset="0"/>
              </a:rPr>
              <a:t>Stay hydrated. Regular meals and hot drinks can help you keep warm.</a:t>
            </a:r>
            <a:endParaRPr lang="en-US" sz="1400" dirty="0">
              <a:solidFill>
                <a:srgbClr val="000000"/>
              </a:solidFill>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F43DF18-EF90-5027-BF9A-2514A0177B78}"/>
              </a:ext>
            </a:extLst>
          </p:cNvPr>
          <p:cNvSpPr/>
          <p:nvPr/>
        </p:nvSpPr>
        <p:spPr>
          <a:xfrm>
            <a:off x="9399607" y="801859"/>
            <a:ext cx="2500306" cy="5437521"/>
          </a:xfrm>
          <a:prstGeom prst="rect">
            <a:avLst/>
          </a:prstGeom>
          <a:solidFill>
            <a:srgbClr val="FEC1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71C32F8-C7F4-32F8-8D02-FC3FC33C012B}"/>
              </a:ext>
            </a:extLst>
          </p:cNvPr>
          <p:cNvSpPr txBox="1"/>
          <p:nvPr/>
        </p:nvSpPr>
        <p:spPr>
          <a:xfrm>
            <a:off x="498372" y="1146064"/>
            <a:ext cx="2345755" cy="707886"/>
          </a:xfrm>
          <a:prstGeom prst="rect">
            <a:avLst/>
          </a:prstGeom>
          <a:noFill/>
        </p:spPr>
        <p:txBody>
          <a:bodyPr wrap="square">
            <a:spAutoFit/>
          </a:bodyPr>
          <a:lstStyle/>
          <a:p>
            <a:pPr algn="ctr"/>
            <a:r>
              <a:rPr lang="en-US" sz="2000" b="1" i="0" dirty="0">
                <a:solidFill>
                  <a:srgbClr val="000000"/>
                </a:solidFill>
                <a:effectLst/>
                <a:latin typeface="Arial" panose="020B0604020202020204" pitchFamily="34" charset="0"/>
                <a:cs typeface="Arial" panose="020B0604020202020204" pitchFamily="34" charset="0"/>
              </a:rPr>
              <a:t>Look after your mental health</a:t>
            </a:r>
            <a:endParaRPr lang="en-US" sz="2000" dirty="0">
              <a:solidFill>
                <a:srgbClr val="000000"/>
              </a:solidFill>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ADE18ED-874E-8532-B6F7-AC9509C41E40}"/>
              </a:ext>
            </a:extLst>
          </p:cNvPr>
          <p:cNvSpPr txBox="1"/>
          <p:nvPr/>
        </p:nvSpPr>
        <p:spPr>
          <a:xfrm>
            <a:off x="538978" y="3542261"/>
            <a:ext cx="2345755" cy="2031325"/>
          </a:xfrm>
          <a:prstGeom prst="rect">
            <a:avLst/>
          </a:prstGeom>
          <a:noFill/>
        </p:spPr>
        <p:txBody>
          <a:bodyPr wrap="square">
            <a:spAutoFit/>
          </a:bodyPr>
          <a:lstStyle/>
          <a:p>
            <a:r>
              <a:rPr lang="en-US" sz="1400" i="0" dirty="0">
                <a:solidFill>
                  <a:srgbClr val="000000"/>
                </a:solidFill>
                <a:effectLst/>
                <a:latin typeface="Arial" panose="020B0604020202020204" pitchFamily="34" charset="0"/>
                <a:cs typeface="Arial" panose="020B0604020202020204" pitchFamily="34" charset="0"/>
              </a:rPr>
              <a:t>The winter months can take a toll on our mental wellbeing.</a:t>
            </a:r>
          </a:p>
          <a:p>
            <a:endParaRPr lang="en-US" sz="1400" dirty="0">
              <a:solidFill>
                <a:srgbClr val="000000"/>
              </a:solidFill>
              <a:latin typeface="Arial" panose="020B0604020202020204" pitchFamily="34" charset="0"/>
              <a:cs typeface="Arial" panose="020B0604020202020204" pitchFamily="34" charset="0"/>
            </a:endParaRPr>
          </a:p>
          <a:p>
            <a:r>
              <a:rPr lang="en-US" sz="1400" i="0" dirty="0">
                <a:solidFill>
                  <a:srgbClr val="000000"/>
                </a:solidFill>
                <a:effectLst/>
                <a:latin typeface="Arial" panose="020B0604020202020204" pitchFamily="34" charset="0"/>
                <a:cs typeface="Arial" panose="020B0604020202020204" pitchFamily="34" charset="0"/>
              </a:rPr>
              <a:t>If you are feeling down, speak to someone – a friend, family member, or a healthcare professional like your doctor. </a:t>
            </a:r>
            <a:endParaRPr lang="en-US" sz="1400" dirty="0">
              <a:solidFill>
                <a:srgbClr val="000000"/>
              </a:solidFill>
              <a:effectLst/>
              <a:latin typeface="Arial" panose="020B0604020202020204" pitchFamily="34" charset="0"/>
              <a:cs typeface="Arial" panose="020B0604020202020204" pitchFamily="34" charset="0"/>
            </a:endParaRPr>
          </a:p>
        </p:txBody>
      </p:sp>
      <p:pic>
        <p:nvPicPr>
          <p:cNvPr id="25" name="Graphic 24" descr="Two speech bubbles">
            <a:extLst>
              <a:ext uri="{FF2B5EF4-FFF2-40B4-BE49-F238E27FC236}">
                <a16:creationId xmlns:a16="http://schemas.microsoft.com/office/drawing/2014/main" id="{48C0E8CF-34F4-CDBC-AF58-B1B42CFC13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649" y="1344085"/>
            <a:ext cx="2837193" cy="2837193"/>
          </a:xfrm>
          <a:prstGeom prst="rect">
            <a:avLst/>
          </a:prstGeom>
        </p:spPr>
      </p:pic>
      <p:pic>
        <p:nvPicPr>
          <p:cNvPr id="7" name="Graphic 6" descr="A fancy place setting">
            <a:extLst>
              <a:ext uri="{FF2B5EF4-FFF2-40B4-BE49-F238E27FC236}">
                <a16:creationId xmlns:a16="http://schemas.microsoft.com/office/drawing/2014/main" id="{D1E6B864-5ABB-9A1A-9BFC-C51B75E713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3129" y="1433690"/>
            <a:ext cx="2657982" cy="2657982"/>
          </a:xfrm>
          <a:prstGeom prst="rect">
            <a:avLst/>
          </a:prstGeom>
        </p:spPr>
      </p:pic>
      <p:sp>
        <p:nvSpPr>
          <p:cNvPr id="31" name="TextBox 30">
            <a:extLst>
              <a:ext uri="{FF2B5EF4-FFF2-40B4-BE49-F238E27FC236}">
                <a16:creationId xmlns:a16="http://schemas.microsoft.com/office/drawing/2014/main" id="{DACC0683-C106-8568-30B2-64BACE071997}"/>
              </a:ext>
            </a:extLst>
          </p:cNvPr>
          <p:cNvSpPr txBox="1"/>
          <p:nvPr/>
        </p:nvSpPr>
        <p:spPr>
          <a:xfrm>
            <a:off x="6601074" y="3191041"/>
            <a:ext cx="2386014" cy="3108543"/>
          </a:xfrm>
          <a:prstGeom prst="rect">
            <a:avLst/>
          </a:prstGeom>
          <a:noFill/>
        </p:spPr>
        <p:txBody>
          <a:bodyPr wrap="square">
            <a:spAutoFit/>
          </a:bodyPr>
          <a:lstStyle/>
          <a:p>
            <a:r>
              <a:rPr lang="en-US" sz="1400" dirty="0">
                <a:solidFill>
                  <a:srgbClr val="000000"/>
                </a:solidFill>
              </a:rPr>
              <a:t>Keep in touch with your friends, </a:t>
            </a:r>
            <a:r>
              <a:rPr lang="en-US" sz="1400" dirty="0" err="1">
                <a:solidFill>
                  <a:srgbClr val="000000"/>
                </a:solidFill>
              </a:rPr>
              <a:t>neighbours</a:t>
            </a:r>
            <a:r>
              <a:rPr lang="en-US" sz="1400" dirty="0">
                <a:solidFill>
                  <a:srgbClr val="000000"/>
                </a:solidFill>
              </a:rPr>
              <a:t> and family. Reach out if you need any practical help and tell somebody if you’re feeling under the weather. </a:t>
            </a:r>
          </a:p>
          <a:p>
            <a:endParaRPr lang="en-US" sz="1400" dirty="0">
              <a:solidFill>
                <a:srgbClr val="000000"/>
              </a:solidFill>
            </a:endParaRPr>
          </a:p>
          <a:p>
            <a:r>
              <a:rPr lang="en-US" sz="1400" b="0" i="0" dirty="0">
                <a:solidFill>
                  <a:srgbClr val="000000"/>
                </a:solidFill>
                <a:effectLst/>
              </a:rPr>
              <a:t>When you have visitors, it can help stop the spread of germs to ventilate the room for a few minutes before and after they arrive if it’s not too cold. </a:t>
            </a:r>
          </a:p>
          <a:p>
            <a:endParaRPr lang="en-US" sz="1400" dirty="0">
              <a:solidFill>
                <a:srgbClr val="000000"/>
              </a:solidFill>
            </a:endParaRPr>
          </a:p>
        </p:txBody>
      </p:sp>
      <p:sp>
        <p:nvSpPr>
          <p:cNvPr id="32" name="TextBox 31">
            <a:extLst>
              <a:ext uri="{FF2B5EF4-FFF2-40B4-BE49-F238E27FC236}">
                <a16:creationId xmlns:a16="http://schemas.microsoft.com/office/drawing/2014/main" id="{2C51DDAA-354F-8459-1846-1F583B9E958D}"/>
              </a:ext>
            </a:extLst>
          </p:cNvPr>
          <p:cNvSpPr txBox="1"/>
          <p:nvPr/>
        </p:nvSpPr>
        <p:spPr>
          <a:xfrm>
            <a:off x="6585944" y="1094771"/>
            <a:ext cx="2386015" cy="400110"/>
          </a:xfrm>
          <a:prstGeom prst="rect">
            <a:avLst/>
          </a:prstGeom>
          <a:noFill/>
        </p:spPr>
        <p:txBody>
          <a:bodyPr wrap="square">
            <a:spAutoFit/>
          </a:bodyPr>
          <a:lstStyle/>
          <a:p>
            <a:pPr algn="ctr"/>
            <a:r>
              <a:rPr lang="en-US" sz="2000" b="1" i="0" dirty="0">
                <a:solidFill>
                  <a:srgbClr val="000000"/>
                </a:solidFill>
                <a:effectLst/>
                <a:latin typeface="Arial" panose="020B0604020202020204" pitchFamily="34" charset="0"/>
                <a:cs typeface="Arial" panose="020B0604020202020204" pitchFamily="34" charset="0"/>
              </a:rPr>
              <a:t>Keep in touch</a:t>
            </a:r>
          </a:p>
        </p:txBody>
      </p:sp>
      <p:pic>
        <p:nvPicPr>
          <p:cNvPr id="33" name="Picture 2" descr="illustration of window 35867883 Vector Art at Vecteezy">
            <a:extLst>
              <a:ext uri="{FF2B5EF4-FFF2-40B4-BE49-F238E27FC236}">
                <a16:creationId xmlns:a16="http://schemas.microsoft.com/office/drawing/2014/main" id="{56F91E75-51EF-FCD6-6E27-EB2F251354EC}"/>
              </a:ext>
            </a:extLst>
          </p:cNvPr>
          <p:cNvPicPr>
            <a:picLocks noChangeAspect="1" noChangeArrowheads="1"/>
          </p:cNvPicPr>
          <p:nvPr/>
        </p:nvPicPr>
        <p:blipFill>
          <a:blip r:embed="rId6" cstate="screen">
            <a:duotone>
              <a:prstClr val="black"/>
              <a:schemeClr val="tx2">
                <a:tint val="45000"/>
                <a:satMod val="400000"/>
              </a:schemeClr>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903213" y="1400931"/>
            <a:ext cx="1786657" cy="17866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Free Vectors | curtain (blue)">
            <a:extLst>
              <a:ext uri="{FF2B5EF4-FFF2-40B4-BE49-F238E27FC236}">
                <a16:creationId xmlns:a16="http://schemas.microsoft.com/office/drawing/2014/main" id="{DBAB17D2-7DA2-DCAF-CB95-8BA74BD4A638}"/>
              </a:ext>
            </a:extLst>
          </p:cNvPr>
          <p:cNvPicPr>
            <a:picLocks noChangeAspect="1" noChangeArrowheads="1"/>
          </p:cNvPicPr>
          <p:nvPr/>
        </p:nvPicPr>
        <p:blipFill>
          <a:blip r:embed="rId8" cstate="screen">
            <a:duotone>
              <a:schemeClr val="accent5">
                <a:shade val="45000"/>
                <a:satMod val="135000"/>
              </a:schemeClr>
              <a:prstClr val="white"/>
            </a:duotone>
            <a:extLst>
              <a:ext uri="{BEBA8EAE-BF5A-486C-A8C5-ECC9F3942E4B}">
                <a14:imgProps xmlns:a14="http://schemas.microsoft.com/office/drawing/2010/main">
                  <a14:imgLayer r:embed="rId9">
                    <a14:imgEffect>
                      <a14:backgroundRemoval t="5000" b="95882" l="8389" r="89625">
                        <a14:foregroundMark x1="7506" y1="5294" x2="25166" y2="5000"/>
                        <a14:foregroundMark x1="25166" y1="5000" x2="20530" y2="20000"/>
                        <a14:foregroundMark x1="20530" y1="20000" x2="14128" y2="18824"/>
                        <a14:foregroundMark x1="13024" y1="52353" x2="14570" y2="74412"/>
                        <a14:foregroundMark x1="26711" y1="96176" x2="26711" y2="96176"/>
                        <a14:foregroundMark x1="8389" y1="40588" x2="8389" y2="40588"/>
                        <a14:foregroundMark x1="79249" y1="9706" x2="79249" y2="9706"/>
                      </a14:backgroundRemoval>
                    </a14:imgEffect>
                  </a14:imgLayer>
                </a14:imgProps>
              </a:ext>
              <a:ext uri="{28A0092B-C50C-407E-A947-70E740481C1C}">
                <a14:useLocalDpi xmlns:a14="http://schemas.microsoft.com/office/drawing/2010/main"/>
              </a:ext>
            </a:extLst>
          </a:blip>
          <a:srcRect/>
          <a:stretch>
            <a:fillRect/>
          </a:stretch>
        </p:blipFill>
        <p:spPr bwMode="auto">
          <a:xfrm>
            <a:off x="6903213" y="1635687"/>
            <a:ext cx="1786656" cy="134097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1859B902-E36E-A6E3-FE02-C2016BDC0A8C}"/>
              </a:ext>
            </a:extLst>
          </p:cNvPr>
          <p:cNvSpPr/>
          <p:nvPr/>
        </p:nvSpPr>
        <p:spPr>
          <a:xfrm rot="787127">
            <a:off x="7034602" y="1990258"/>
            <a:ext cx="199043" cy="7801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D254DBB6-6377-EEBC-5231-3CB51FB276A1}"/>
              </a:ext>
            </a:extLst>
          </p:cNvPr>
          <p:cNvSpPr/>
          <p:nvPr/>
        </p:nvSpPr>
        <p:spPr>
          <a:xfrm rot="21334480">
            <a:off x="8358834" y="2004326"/>
            <a:ext cx="199043" cy="7801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DD043350-35E4-F299-2F03-BC40B99942CF}"/>
              </a:ext>
            </a:extLst>
          </p:cNvPr>
          <p:cNvSpPr txBox="1"/>
          <p:nvPr/>
        </p:nvSpPr>
        <p:spPr>
          <a:xfrm>
            <a:off x="9476882" y="3628792"/>
            <a:ext cx="2345755" cy="2031325"/>
          </a:xfrm>
          <a:prstGeom prst="rect">
            <a:avLst/>
          </a:prstGeom>
          <a:noFill/>
        </p:spPr>
        <p:txBody>
          <a:bodyPr wrap="square">
            <a:spAutoFit/>
          </a:bodyPr>
          <a:lstStyle/>
          <a:p>
            <a:pPr algn="l" fontAlgn="base"/>
            <a:r>
              <a:rPr lang="en-US" sz="1400" b="0" i="0" dirty="0">
                <a:solidFill>
                  <a:srgbClr val="000000"/>
                </a:solidFill>
                <a:effectLst/>
              </a:rPr>
              <a:t>Don’t hesitate </a:t>
            </a:r>
            <a:r>
              <a:rPr lang="en-US" sz="1400" dirty="0">
                <a:solidFill>
                  <a:srgbClr val="000000"/>
                </a:solidFill>
              </a:rPr>
              <a:t>i</a:t>
            </a:r>
            <a:r>
              <a:rPr lang="en-US" sz="1400" b="0" i="0" dirty="0">
                <a:solidFill>
                  <a:srgbClr val="000000"/>
                </a:solidFill>
                <a:effectLst/>
              </a:rPr>
              <a:t>f you are worried about your health or feeling down, contact your local pharmacist, 111 or your GP, who will all be able to offer advice and support. </a:t>
            </a:r>
          </a:p>
          <a:p>
            <a:pPr algn="l" fontAlgn="base"/>
            <a:endParaRPr lang="en-US" sz="1400" dirty="0">
              <a:solidFill>
                <a:srgbClr val="000000"/>
              </a:solidFill>
            </a:endParaRPr>
          </a:p>
          <a:p>
            <a:pPr algn="l" fontAlgn="base"/>
            <a:r>
              <a:rPr lang="en-US" sz="1400" b="0" i="0" dirty="0">
                <a:solidFill>
                  <a:srgbClr val="000000"/>
                </a:solidFill>
                <a:effectLst/>
              </a:rPr>
              <a:t>In an emergency dial 999. </a:t>
            </a:r>
            <a:endParaRPr lang="en-GB" sz="1400" kern="100" dirty="0">
              <a:effectLst/>
              <a:ea typeface="Aptos" panose="020B00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F7E5C18-0FA9-7530-60B5-87C8208E8F21}"/>
              </a:ext>
            </a:extLst>
          </p:cNvPr>
          <p:cNvSpPr txBox="1"/>
          <p:nvPr/>
        </p:nvSpPr>
        <p:spPr>
          <a:xfrm>
            <a:off x="9338743" y="1094771"/>
            <a:ext cx="2484332" cy="400110"/>
          </a:xfrm>
          <a:prstGeom prst="rect">
            <a:avLst/>
          </a:prstGeom>
          <a:noFill/>
        </p:spPr>
        <p:txBody>
          <a:bodyPr wrap="square">
            <a:spAutoFit/>
          </a:bodyPr>
          <a:lstStyle/>
          <a:p>
            <a:pPr algn="ctr"/>
            <a:r>
              <a:rPr lang="en-US" sz="2000" b="1" i="0" dirty="0">
                <a:solidFill>
                  <a:srgbClr val="000000"/>
                </a:solidFill>
                <a:effectLst/>
                <a:latin typeface="Arial" panose="020B0604020202020204" pitchFamily="34" charset="0"/>
                <a:cs typeface="Arial" panose="020B0604020202020204" pitchFamily="34" charset="0"/>
              </a:rPr>
              <a:t>Here to help</a:t>
            </a:r>
            <a:endParaRPr lang="en-US" sz="2000" dirty="0">
              <a:solidFill>
                <a:srgbClr val="000000"/>
              </a:solidFill>
              <a:effectLst/>
              <a:latin typeface="Arial" panose="020B0604020202020204" pitchFamily="34" charset="0"/>
              <a:cs typeface="Arial" panose="020B0604020202020204" pitchFamily="34" charset="0"/>
            </a:endParaRPr>
          </a:p>
        </p:txBody>
      </p:sp>
      <p:pic>
        <p:nvPicPr>
          <p:cNvPr id="43" name="Graphic 42" descr="Laptop with phone and calculator">
            <a:extLst>
              <a:ext uri="{FF2B5EF4-FFF2-40B4-BE49-F238E27FC236}">
                <a16:creationId xmlns:a16="http://schemas.microsoft.com/office/drawing/2014/main" id="{3E668304-91D0-DB94-1789-F9C1DBC9C3C1}"/>
              </a:ext>
            </a:extLst>
          </p:cNvPr>
          <p:cNvPicPr>
            <a:picLocks noChangeAspect="1"/>
          </p:cNvPicPr>
          <p:nvPr/>
        </p:nvPicPr>
        <p:blipFill>
          <a:blip r:embed="rId10">
            <a:extLst>
              <a:ext uri="{96DAC541-7B7A-43D3-8B79-37D633B846F1}">
                <asvg:svgBlip xmlns:asvg="http://schemas.microsoft.com/office/drawing/2016/SVG/main" r:embed="rId11"/>
              </a:ext>
            </a:extLst>
          </a:blip>
          <a:srcRect l="69542" t="55206" b="15174"/>
          <a:stretch/>
        </p:blipFill>
        <p:spPr>
          <a:xfrm>
            <a:off x="10033009" y="1546174"/>
            <a:ext cx="2088788" cy="2031325"/>
          </a:xfrm>
          <a:prstGeom prst="rect">
            <a:avLst/>
          </a:prstGeom>
        </p:spPr>
      </p:pic>
      <p:sp>
        <p:nvSpPr>
          <p:cNvPr id="44" name="TextBox 43">
            <a:extLst>
              <a:ext uri="{FF2B5EF4-FFF2-40B4-BE49-F238E27FC236}">
                <a16:creationId xmlns:a16="http://schemas.microsoft.com/office/drawing/2014/main" id="{EDC81777-46C1-CFF8-9220-2C240DC16630}"/>
              </a:ext>
            </a:extLst>
          </p:cNvPr>
          <p:cNvSpPr txBox="1"/>
          <p:nvPr/>
        </p:nvSpPr>
        <p:spPr>
          <a:xfrm>
            <a:off x="9378343" y="2147278"/>
            <a:ext cx="2484332" cy="400110"/>
          </a:xfrm>
          <a:prstGeom prst="rect">
            <a:avLst/>
          </a:prstGeom>
          <a:noFill/>
        </p:spPr>
        <p:txBody>
          <a:bodyPr wrap="square">
            <a:spAutoFit/>
          </a:bodyPr>
          <a:lstStyle/>
          <a:p>
            <a:pPr algn="ctr"/>
            <a:r>
              <a:rPr lang="en-US" sz="2000" b="1" i="0" dirty="0">
                <a:solidFill>
                  <a:srgbClr val="00A499"/>
                </a:solidFill>
                <a:effectLst/>
                <a:latin typeface="Arial" panose="020B0604020202020204" pitchFamily="34" charset="0"/>
                <a:cs typeface="Arial" panose="020B0604020202020204" pitchFamily="34" charset="0"/>
              </a:rPr>
              <a:t>111</a:t>
            </a:r>
            <a:endParaRPr lang="en-US" sz="2000" dirty="0">
              <a:solidFill>
                <a:srgbClr val="00A49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98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FACDF-9C2C-5D7F-D0B7-827C6A5542D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9A693E64-6A3C-4010-68F8-37E70C342D75}"/>
              </a:ext>
            </a:extLst>
          </p:cNvPr>
          <p:cNvSpPr/>
          <p:nvPr/>
        </p:nvSpPr>
        <p:spPr>
          <a:xfrm>
            <a:off x="166687" y="599290"/>
            <a:ext cx="11858625" cy="561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A77DCA8-9942-67F6-B724-F8143E58E586}"/>
              </a:ext>
            </a:extLst>
          </p:cNvPr>
          <p:cNvSpPr/>
          <p:nvPr/>
        </p:nvSpPr>
        <p:spPr>
          <a:xfrm>
            <a:off x="3449684" y="801436"/>
            <a:ext cx="2559694" cy="5416061"/>
          </a:xfrm>
          <a:prstGeom prst="rect">
            <a:avLst/>
          </a:prstGeom>
          <a:solidFill>
            <a:srgbClr val="FEC1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1393097-CBA4-6263-DC21-8CDFD1913DB9}"/>
              </a:ext>
            </a:extLst>
          </p:cNvPr>
          <p:cNvSpPr txBox="1"/>
          <p:nvPr/>
        </p:nvSpPr>
        <p:spPr>
          <a:xfrm>
            <a:off x="3463183" y="1719183"/>
            <a:ext cx="2505911" cy="4262705"/>
          </a:xfrm>
          <a:prstGeom prst="rect">
            <a:avLst/>
          </a:prstGeom>
          <a:noFill/>
        </p:spPr>
        <p:txBody>
          <a:bodyPr wrap="square">
            <a:spAutoFit/>
          </a:bodyPr>
          <a:lstStyle/>
          <a:p>
            <a:endParaRPr lang="en-US" sz="2000" b="1" dirty="0">
              <a:solidFill>
                <a:srgbClr val="000000"/>
              </a:solidFill>
              <a:latin typeface="YAFcf7IGSfk 0"/>
            </a:endParaRPr>
          </a:p>
          <a:p>
            <a:endParaRPr lang="en-US" sz="2000" b="1" dirty="0">
              <a:solidFill>
                <a:srgbClr val="000000"/>
              </a:solidFill>
              <a:latin typeface="YAFcf7IGSfk 0"/>
            </a:endParaRPr>
          </a:p>
          <a:p>
            <a:endParaRPr lang="en-US" sz="2000" b="1" i="0" dirty="0">
              <a:solidFill>
                <a:srgbClr val="000000"/>
              </a:solidFill>
              <a:effectLst/>
              <a:latin typeface="YAFcf7IGSfk 0"/>
            </a:endParaRPr>
          </a:p>
          <a:p>
            <a:endParaRPr lang="en-US" sz="2000" dirty="0">
              <a:solidFill>
                <a:srgbClr val="000000"/>
              </a:solidFill>
              <a:effectLst/>
              <a:latin typeface="YAFcf7IGSfk 0"/>
            </a:endParaRPr>
          </a:p>
          <a:p>
            <a:r>
              <a:rPr lang="en-US" sz="1400" i="0" dirty="0">
                <a:solidFill>
                  <a:srgbClr val="000000"/>
                </a:solidFill>
                <a:effectLst/>
                <a:latin typeface="Arial" panose="020B0604020202020204" pitchFamily="34" charset="0"/>
                <a:cs typeface="Arial" panose="020B0604020202020204" pitchFamily="34" charset="0"/>
              </a:rPr>
              <a:t>Regular exercise can help improve your physical and mental health</a:t>
            </a:r>
            <a:r>
              <a:rPr lang="en-US" sz="1400" dirty="0">
                <a:solidFill>
                  <a:srgbClr val="000000"/>
                </a:solidFill>
                <a:latin typeface="Arial" panose="020B0604020202020204" pitchFamily="34" charset="0"/>
                <a:cs typeface="Arial" panose="020B0604020202020204" pitchFamily="34" charset="0"/>
              </a:rPr>
              <a:t> </a:t>
            </a:r>
            <a:r>
              <a:rPr lang="en-US" sz="1400" i="0" dirty="0">
                <a:solidFill>
                  <a:srgbClr val="000000"/>
                </a:solidFill>
                <a:effectLst/>
                <a:latin typeface="Arial" panose="020B0604020202020204" pitchFamily="34" charset="0"/>
                <a:cs typeface="Arial" panose="020B0604020202020204" pitchFamily="34" charset="0"/>
              </a:rPr>
              <a:t>and there’s evidence that people who are inactive have an increased risk of heart disease, stroke, type 2 diabetes, some cancers, depression and dementia.</a:t>
            </a:r>
          </a:p>
          <a:p>
            <a:endParaRPr lang="en-US" sz="900" dirty="0">
              <a:solidFill>
                <a:srgbClr val="000000"/>
              </a:solidFill>
              <a:effectLst/>
              <a:latin typeface="Arial" panose="020B0604020202020204" pitchFamily="34" charset="0"/>
              <a:cs typeface="Arial" panose="020B0604020202020204" pitchFamily="34" charset="0"/>
            </a:endParaRPr>
          </a:p>
          <a:p>
            <a:r>
              <a:rPr lang="en-US" sz="1400" i="0" dirty="0">
                <a:solidFill>
                  <a:srgbClr val="000000"/>
                </a:solidFill>
                <a:effectLst/>
                <a:latin typeface="Arial" panose="020B0604020202020204" pitchFamily="34" charset="0"/>
                <a:cs typeface="Arial" panose="020B0604020202020204" pitchFamily="34" charset="0"/>
              </a:rPr>
              <a:t>Try to make sure everyone in your family moves around indoors and avoids sitting for more than one hour. </a:t>
            </a:r>
            <a:endParaRPr lang="en-US" sz="1400" dirty="0">
              <a:solidFill>
                <a:srgbClr val="000000"/>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EC99D02-66D0-42F2-BF39-79A37F052A68}"/>
              </a:ext>
            </a:extLst>
          </p:cNvPr>
          <p:cNvSpPr/>
          <p:nvPr/>
        </p:nvSpPr>
        <p:spPr>
          <a:xfrm>
            <a:off x="582607" y="801858"/>
            <a:ext cx="2659343" cy="5416062"/>
          </a:xfrm>
          <a:prstGeom prst="rect">
            <a:avLst/>
          </a:prstGeom>
          <a:solidFill>
            <a:srgbClr val="FEC1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0A1C8A4-1EAB-8424-896A-2AFF227CFD9F}"/>
              </a:ext>
            </a:extLst>
          </p:cNvPr>
          <p:cNvSpPr txBox="1"/>
          <p:nvPr/>
        </p:nvSpPr>
        <p:spPr>
          <a:xfrm>
            <a:off x="654535" y="2766137"/>
            <a:ext cx="2505285" cy="3323987"/>
          </a:xfrm>
          <a:prstGeom prst="rect">
            <a:avLst/>
          </a:prstGeom>
          <a:noFill/>
        </p:spPr>
        <p:txBody>
          <a:bodyPr wrap="square">
            <a:spAutoFit/>
          </a:bodyPr>
          <a:lstStyle/>
          <a:p>
            <a:r>
              <a:rPr lang="en-US" sz="1400" i="0" dirty="0">
                <a:solidFill>
                  <a:srgbClr val="000000"/>
                </a:solidFill>
                <a:effectLst/>
                <a:latin typeface="Arial" panose="020B0604020202020204" pitchFamily="34" charset="0"/>
                <a:cs typeface="Arial" panose="020B0604020202020204" pitchFamily="34" charset="0"/>
              </a:rPr>
              <a:t>Wrap up in lots of layers of thin clothes, even when you go to bed. Keep doors and windows closed to block draughts. </a:t>
            </a:r>
          </a:p>
          <a:p>
            <a:endParaRPr lang="en-US" sz="1400" dirty="0">
              <a:solidFill>
                <a:srgbClr val="000000"/>
              </a:solidFill>
              <a:latin typeface="Arial" panose="020B0604020202020204" pitchFamily="34" charset="0"/>
              <a:cs typeface="Arial" panose="020B0604020202020204" pitchFamily="34" charset="0"/>
            </a:endParaRPr>
          </a:p>
          <a:p>
            <a:r>
              <a:rPr lang="en-US" sz="1400" i="0" dirty="0">
                <a:solidFill>
                  <a:srgbClr val="000000"/>
                </a:solidFill>
                <a:effectLst/>
                <a:latin typeface="Arial" panose="020B0604020202020204" pitchFamily="34" charset="0"/>
                <a:cs typeface="Arial" panose="020B0604020202020204" pitchFamily="34" charset="0"/>
              </a:rPr>
              <a:t>Try to heat rooms you regularly use to at least 18°C. </a:t>
            </a:r>
          </a:p>
          <a:p>
            <a:endParaRPr lang="en-US" sz="1400" dirty="0">
              <a:solidFill>
                <a:srgbClr val="000000"/>
              </a:solidFill>
              <a:latin typeface="Arial" panose="020B0604020202020204" pitchFamily="34" charset="0"/>
              <a:cs typeface="Arial" panose="020B0604020202020204" pitchFamily="34" charset="0"/>
            </a:endParaRPr>
          </a:p>
          <a:p>
            <a:r>
              <a:rPr lang="en-US" sz="1400" i="0" dirty="0">
                <a:solidFill>
                  <a:srgbClr val="000000"/>
                </a:solidFill>
                <a:effectLst/>
                <a:latin typeface="Arial" panose="020B0604020202020204" pitchFamily="34" charset="0"/>
                <a:cs typeface="Arial" panose="020B0604020202020204" pitchFamily="34" charset="0"/>
              </a:rPr>
              <a:t>Make sure you're getting the help you're entitled to with your heating costs by calling Citizens Advice on 0808 223 1133.</a:t>
            </a:r>
            <a:endParaRPr lang="en-US" sz="1400" dirty="0">
              <a:solidFill>
                <a:srgbClr val="000000"/>
              </a:solidFill>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B0F3679-F6D1-20D8-FAFD-077EBED82171}"/>
              </a:ext>
            </a:extLst>
          </p:cNvPr>
          <p:cNvSpPr txBox="1"/>
          <p:nvPr/>
        </p:nvSpPr>
        <p:spPr>
          <a:xfrm>
            <a:off x="661585" y="996170"/>
            <a:ext cx="2386015" cy="400110"/>
          </a:xfrm>
          <a:prstGeom prst="rect">
            <a:avLst/>
          </a:prstGeom>
          <a:noFill/>
        </p:spPr>
        <p:txBody>
          <a:bodyPr wrap="square">
            <a:spAutoFit/>
          </a:bodyPr>
          <a:lstStyle/>
          <a:p>
            <a:pPr algn="ctr"/>
            <a:r>
              <a:rPr lang="en-US" sz="2000" b="1" i="0" dirty="0">
                <a:solidFill>
                  <a:srgbClr val="000000"/>
                </a:solidFill>
                <a:effectLst/>
                <a:latin typeface="Arial" panose="020B0604020202020204" pitchFamily="34" charset="0"/>
                <a:cs typeface="Arial" panose="020B0604020202020204" pitchFamily="34" charset="0"/>
              </a:rPr>
              <a:t>Stay warm</a:t>
            </a:r>
            <a:endParaRPr lang="en-US" sz="2000" b="1" dirty="0">
              <a:solidFill>
                <a:srgbClr val="000000"/>
              </a:solidFill>
              <a:effectLst/>
              <a:latin typeface="Arial" panose="020B0604020202020204" pitchFamily="34" charset="0"/>
              <a:cs typeface="Arial" panose="020B0604020202020204" pitchFamily="34" charset="0"/>
            </a:endParaRPr>
          </a:p>
        </p:txBody>
      </p:sp>
      <p:pic>
        <p:nvPicPr>
          <p:cNvPr id="15" name="Graphic 14" descr="A pair of mittens">
            <a:extLst>
              <a:ext uri="{FF2B5EF4-FFF2-40B4-BE49-F238E27FC236}">
                <a16:creationId xmlns:a16="http://schemas.microsoft.com/office/drawing/2014/main" id="{E50E8D6C-FB8B-C99B-2ED4-44E28490E2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879" y="1326991"/>
            <a:ext cx="1516743" cy="1516743"/>
          </a:xfrm>
          <a:prstGeom prst="rect">
            <a:avLst/>
          </a:prstGeom>
        </p:spPr>
      </p:pic>
      <p:pic>
        <p:nvPicPr>
          <p:cNvPr id="16" name="Graphic 15" descr="A warm winter hat">
            <a:extLst>
              <a:ext uri="{FF2B5EF4-FFF2-40B4-BE49-F238E27FC236}">
                <a16:creationId xmlns:a16="http://schemas.microsoft.com/office/drawing/2014/main" id="{2DC6C36E-FB87-3677-2D8B-1187AD980E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7269" y="902878"/>
            <a:ext cx="2222728" cy="2222728"/>
          </a:xfrm>
          <a:prstGeom prst="rect">
            <a:avLst/>
          </a:prstGeom>
        </p:spPr>
      </p:pic>
      <p:sp>
        <p:nvSpPr>
          <p:cNvPr id="17" name="TextBox 16">
            <a:extLst>
              <a:ext uri="{FF2B5EF4-FFF2-40B4-BE49-F238E27FC236}">
                <a16:creationId xmlns:a16="http://schemas.microsoft.com/office/drawing/2014/main" id="{D2447B4C-DC2B-D3D7-9DC1-4F298C360AF7}"/>
              </a:ext>
            </a:extLst>
          </p:cNvPr>
          <p:cNvSpPr txBox="1"/>
          <p:nvPr/>
        </p:nvSpPr>
        <p:spPr>
          <a:xfrm>
            <a:off x="3530412" y="996170"/>
            <a:ext cx="2386015" cy="400110"/>
          </a:xfrm>
          <a:prstGeom prst="rect">
            <a:avLst/>
          </a:prstGeom>
          <a:noFill/>
        </p:spPr>
        <p:txBody>
          <a:bodyPr wrap="square">
            <a:spAutoFit/>
          </a:bodyPr>
          <a:lstStyle/>
          <a:p>
            <a:pPr algn="ctr"/>
            <a:r>
              <a:rPr lang="en-US" sz="2000" b="1" i="0" dirty="0">
                <a:solidFill>
                  <a:srgbClr val="000000"/>
                </a:solidFill>
                <a:effectLst/>
                <a:latin typeface="Arial" panose="020B0604020202020204" pitchFamily="34" charset="0"/>
                <a:cs typeface="Arial" panose="020B0604020202020204" pitchFamily="34" charset="0"/>
              </a:rPr>
              <a:t>Stay active</a:t>
            </a:r>
          </a:p>
        </p:txBody>
      </p:sp>
      <p:sp>
        <p:nvSpPr>
          <p:cNvPr id="2" name="Rectangle 1">
            <a:extLst>
              <a:ext uri="{FF2B5EF4-FFF2-40B4-BE49-F238E27FC236}">
                <a16:creationId xmlns:a16="http://schemas.microsoft.com/office/drawing/2014/main" id="{D50CEC8F-97FB-607A-2854-84880297A69B}"/>
              </a:ext>
            </a:extLst>
          </p:cNvPr>
          <p:cNvSpPr/>
          <p:nvPr/>
        </p:nvSpPr>
        <p:spPr>
          <a:xfrm>
            <a:off x="8958583" y="817777"/>
            <a:ext cx="2892041" cy="5399720"/>
          </a:xfrm>
          <a:prstGeom prst="rect">
            <a:avLst/>
          </a:prstGeom>
          <a:solidFill>
            <a:srgbClr val="FEC1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4AC2AF37-D73D-DFAD-B59F-F3B731F8CFF1}"/>
              </a:ext>
            </a:extLst>
          </p:cNvPr>
          <p:cNvSpPr txBox="1"/>
          <p:nvPr/>
        </p:nvSpPr>
        <p:spPr>
          <a:xfrm>
            <a:off x="9074931" y="2653769"/>
            <a:ext cx="2659343" cy="3970318"/>
          </a:xfrm>
          <a:prstGeom prst="rect">
            <a:avLst/>
          </a:prstGeom>
          <a:noFill/>
        </p:spPr>
        <p:txBody>
          <a:bodyPr wrap="square">
            <a:spAutoFit/>
          </a:bodyPr>
          <a:lstStyle/>
          <a:p>
            <a:pPr algn="l" fontAlgn="base"/>
            <a:r>
              <a:rPr lang="en-US" sz="1400" b="0" i="0" dirty="0">
                <a:solidFill>
                  <a:srgbClr val="000000"/>
                </a:solidFill>
                <a:effectLst/>
              </a:rPr>
              <a:t>It's important to be careful when out and about. In the autumn, fallen leaves and rain can make the ground very slippery. And in winter, ice and slow can seriously increase your risk of falls.  </a:t>
            </a:r>
          </a:p>
          <a:p>
            <a:pPr algn="l" fontAlgn="base"/>
            <a:endParaRPr lang="en-US" sz="1400" b="0" i="0" dirty="0">
              <a:solidFill>
                <a:srgbClr val="000000"/>
              </a:solidFill>
              <a:effectLst/>
            </a:endParaRPr>
          </a:p>
          <a:p>
            <a:pPr algn="l" fontAlgn="base"/>
            <a:r>
              <a:rPr lang="en-US" sz="1400" b="0" i="0" dirty="0">
                <a:solidFill>
                  <a:srgbClr val="000000"/>
                </a:solidFill>
                <a:effectLst/>
              </a:rPr>
              <a:t>You might find that shoes with non-slip soles or with a good grip are helpful. Consider keeping salt and sand mixture handy to grit paths. You could ask your </a:t>
            </a:r>
            <a:r>
              <a:rPr lang="en-US" sz="1400" b="0" i="0" dirty="0" err="1">
                <a:solidFill>
                  <a:srgbClr val="000000"/>
                </a:solidFill>
                <a:effectLst/>
              </a:rPr>
              <a:t>neighbours</a:t>
            </a:r>
            <a:r>
              <a:rPr lang="en-US" sz="1400" b="0" i="0" dirty="0">
                <a:solidFill>
                  <a:srgbClr val="000000"/>
                </a:solidFill>
                <a:effectLst/>
              </a:rPr>
              <a:t> for help to clear paths or driveways in bad weather.</a:t>
            </a:r>
          </a:p>
          <a:p>
            <a:endParaRPr lang="en-US" sz="1400" b="0" i="0" dirty="0">
              <a:solidFill>
                <a:srgbClr val="000000"/>
              </a:solidFill>
              <a:effectLst/>
            </a:endParaRPr>
          </a:p>
          <a:p>
            <a:endParaRPr lang="en-US" sz="1400" dirty="0">
              <a:solidFill>
                <a:srgbClr val="000000"/>
              </a:solidFill>
            </a:endParaRPr>
          </a:p>
        </p:txBody>
      </p:sp>
      <p:sp>
        <p:nvSpPr>
          <p:cNvPr id="4" name="Rectangle 3">
            <a:extLst>
              <a:ext uri="{FF2B5EF4-FFF2-40B4-BE49-F238E27FC236}">
                <a16:creationId xmlns:a16="http://schemas.microsoft.com/office/drawing/2014/main" id="{529D2543-6474-D744-60CA-BE253E744554}"/>
              </a:ext>
            </a:extLst>
          </p:cNvPr>
          <p:cNvSpPr/>
          <p:nvPr/>
        </p:nvSpPr>
        <p:spPr>
          <a:xfrm>
            <a:off x="6214107" y="817777"/>
            <a:ext cx="2523243" cy="5399720"/>
          </a:xfrm>
          <a:prstGeom prst="rect">
            <a:avLst/>
          </a:prstGeom>
          <a:solidFill>
            <a:srgbClr val="FEC1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E785937-A6FB-EA11-DA72-C133EC950EE0}"/>
              </a:ext>
            </a:extLst>
          </p:cNvPr>
          <p:cNvSpPr txBox="1"/>
          <p:nvPr/>
        </p:nvSpPr>
        <p:spPr>
          <a:xfrm>
            <a:off x="6349403" y="2986672"/>
            <a:ext cx="2215384" cy="2677656"/>
          </a:xfrm>
          <a:prstGeom prst="rect">
            <a:avLst/>
          </a:prstGeom>
          <a:noFill/>
        </p:spPr>
        <p:txBody>
          <a:bodyPr wrap="square">
            <a:spAutoFit/>
          </a:bodyPr>
          <a:lstStyle/>
          <a:p>
            <a:pPr algn="l" fontAlgn="base"/>
            <a:r>
              <a:rPr lang="en-US" sz="1400" b="0" i="0" dirty="0">
                <a:solidFill>
                  <a:srgbClr val="000000"/>
                </a:solidFill>
                <a:effectLst/>
              </a:rPr>
              <a:t>Don’t delay treating minor winter ailments like colds or sore throats. Ask your local pharmacist for advice on treatment. </a:t>
            </a:r>
          </a:p>
          <a:p>
            <a:pPr algn="l" fontAlgn="base"/>
            <a:endParaRPr lang="en-US" sz="1400" dirty="0">
              <a:solidFill>
                <a:srgbClr val="000000"/>
              </a:solidFill>
            </a:endParaRPr>
          </a:p>
          <a:p>
            <a:pPr fontAlgn="base"/>
            <a:r>
              <a:rPr lang="en-US" sz="1400" b="0" i="0" dirty="0">
                <a:solidFill>
                  <a:srgbClr val="000000"/>
                </a:solidFill>
                <a:effectLst/>
              </a:rPr>
              <a:t>If bad weather is forecast, make sure you have enough medication and food in case it’s harder to leave the house. </a:t>
            </a:r>
          </a:p>
          <a:p>
            <a:pPr algn="l" fontAlgn="base"/>
            <a:endParaRPr lang="en-US" sz="1400" b="0" i="0" dirty="0">
              <a:solidFill>
                <a:srgbClr val="000000"/>
              </a:solidFill>
              <a:effectLst/>
            </a:endParaRPr>
          </a:p>
        </p:txBody>
      </p:sp>
      <p:sp>
        <p:nvSpPr>
          <p:cNvPr id="6" name="TextBox 5">
            <a:extLst>
              <a:ext uri="{FF2B5EF4-FFF2-40B4-BE49-F238E27FC236}">
                <a16:creationId xmlns:a16="http://schemas.microsoft.com/office/drawing/2014/main" id="{BEEE6E33-C935-1FC8-80A2-FB3BEE6F3740}"/>
              </a:ext>
            </a:extLst>
          </p:cNvPr>
          <p:cNvSpPr txBox="1"/>
          <p:nvPr/>
        </p:nvSpPr>
        <p:spPr>
          <a:xfrm>
            <a:off x="6189247" y="1012511"/>
            <a:ext cx="2386015" cy="400110"/>
          </a:xfrm>
          <a:prstGeom prst="rect">
            <a:avLst/>
          </a:prstGeom>
          <a:noFill/>
        </p:spPr>
        <p:txBody>
          <a:bodyPr wrap="square">
            <a:spAutoFit/>
          </a:bodyPr>
          <a:lstStyle/>
          <a:p>
            <a:pPr algn="ctr"/>
            <a:r>
              <a:rPr lang="en-US" sz="2000" b="1" i="0" dirty="0">
                <a:solidFill>
                  <a:srgbClr val="000000"/>
                </a:solidFill>
                <a:effectLst/>
                <a:latin typeface="Arial" panose="020B0604020202020204" pitchFamily="34" charset="0"/>
                <a:cs typeface="Arial" panose="020B0604020202020204" pitchFamily="34" charset="0"/>
              </a:rPr>
              <a:t>Stay well</a:t>
            </a:r>
            <a:endParaRPr lang="en-US" sz="2000" b="1" dirty="0">
              <a:solidFill>
                <a:srgbClr val="00000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CD6B8D-8499-4EF5-59B7-8AB4BA6E405F}"/>
              </a:ext>
            </a:extLst>
          </p:cNvPr>
          <p:cNvSpPr txBox="1"/>
          <p:nvPr/>
        </p:nvSpPr>
        <p:spPr>
          <a:xfrm>
            <a:off x="9211594" y="1012511"/>
            <a:ext cx="2386015" cy="400110"/>
          </a:xfrm>
          <a:prstGeom prst="rect">
            <a:avLst/>
          </a:prstGeom>
          <a:noFill/>
        </p:spPr>
        <p:txBody>
          <a:bodyPr wrap="square">
            <a:spAutoFit/>
          </a:bodyPr>
          <a:lstStyle/>
          <a:p>
            <a:pPr algn="ctr"/>
            <a:r>
              <a:rPr lang="en-US" sz="2000" b="1" i="0" dirty="0">
                <a:solidFill>
                  <a:srgbClr val="000000"/>
                </a:solidFill>
                <a:effectLst/>
                <a:latin typeface="Arial" panose="020B0604020202020204" pitchFamily="34" charset="0"/>
                <a:cs typeface="Arial" panose="020B0604020202020204" pitchFamily="34" charset="0"/>
              </a:rPr>
              <a:t>Stay safe</a:t>
            </a:r>
          </a:p>
        </p:txBody>
      </p:sp>
      <p:pic>
        <p:nvPicPr>
          <p:cNvPr id="10" name="Graphic 9" descr="Two bottles of juice">
            <a:extLst>
              <a:ext uri="{FF2B5EF4-FFF2-40B4-BE49-F238E27FC236}">
                <a16:creationId xmlns:a16="http://schemas.microsoft.com/office/drawing/2014/main" id="{3AE6299E-4A07-FBCE-E44D-C4AC2E42A2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9255" y="1374817"/>
            <a:ext cx="1546001" cy="1546001"/>
          </a:xfrm>
          <a:prstGeom prst="rect">
            <a:avLst/>
          </a:prstGeom>
        </p:spPr>
      </p:pic>
      <p:sp>
        <p:nvSpPr>
          <p:cNvPr id="27" name="Rectangle 26">
            <a:extLst>
              <a:ext uri="{FF2B5EF4-FFF2-40B4-BE49-F238E27FC236}">
                <a16:creationId xmlns:a16="http://schemas.microsoft.com/office/drawing/2014/main" id="{CF03C122-5A8E-0074-CF06-2A9F1B34DCFE}"/>
              </a:ext>
            </a:extLst>
          </p:cNvPr>
          <p:cNvSpPr/>
          <p:nvPr/>
        </p:nvSpPr>
        <p:spPr>
          <a:xfrm>
            <a:off x="6937211" y="2186815"/>
            <a:ext cx="421402"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DD52086-D40E-19CC-BC48-5B3367539810}"/>
              </a:ext>
            </a:extLst>
          </p:cNvPr>
          <p:cNvSpPr/>
          <p:nvPr/>
        </p:nvSpPr>
        <p:spPr>
          <a:xfrm>
            <a:off x="7428618" y="2186815"/>
            <a:ext cx="421402"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descr="Spoon with solid fill">
            <a:extLst>
              <a:ext uri="{FF2B5EF4-FFF2-40B4-BE49-F238E27FC236}">
                <a16:creationId xmlns:a16="http://schemas.microsoft.com/office/drawing/2014/main" id="{ECC1C460-FAD3-8DC2-7E83-83413FF5F2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58586">
            <a:off x="6912352" y="2171527"/>
            <a:ext cx="430687" cy="430687"/>
          </a:xfrm>
          <a:prstGeom prst="rect">
            <a:avLst/>
          </a:prstGeom>
        </p:spPr>
      </p:pic>
      <p:sp>
        <p:nvSpPr>
          <p:cNvPr id="30" name="Flowchart: Terminator 29">
            <a:extLst>
              <a:ext uri="{FF2B5EF4-FFF2-40B4-BE49-F238E27FC236}">
                <a16:creationId xmlns:a16="http://schemas.microsoft.com/office/drawing/2014/main" id="{17CE73CE-58EC-7A5A-AA9E-1DB20E135963}"/>
              </a:ext>
            </a:extLst>
          </p:cNvPr>
          <p:cNvSpPr/>
          <p:nvPr/>
        </p:nvSpPr>
        <p:spPr>
          <a:xfrm rot="20479409">
            <a:off x="7404554" y="2167332"/>
            <a:ext cx="421402" cy="137828"/>
          </a:xfrm>
          <a:prstGeom prst="flowChartTerminator">
            <a:avLst/>
          </a:prstGeom>
          <a:solidFill>
            <a:srgbClr val="82D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lowchart: Terminator 30">
            <a:extLst>
              <a:ext uri="{FF2B5EF4-FFF2-40B4-BE49-F238E27FC236}">
                <a16:creationId xmlns:a16="http://schemas.microsoft.com/office/drawing/2014/main" id="{D8FE0B1F-3555-2A00-6B81-E35ED8B14E41}"/>
              </a:ext>
            </a:extLst>
          </p:cNvPr>
          <p:cNvSpPr/>
          <p:nvPr/>
        </p:nvSpPr>
        <p:spPr>
          <a:xfrm rot="20479409">
            <a:off x="7414801" y="2201973"/>
            <a:ext cx="207296" cy="12404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Terminator 31">
            <a:extLst>
              <a:ext uri="{FF2B5EF4-FFF2-40B4-BE49-F238E27FC236}">
                <a16:creationId xmlns:a16="http://schemas.microsoft.com/office/drawing/2014/main" id="{4361D49D-FB74-DAC6-1BBD-CC1CD3E1448A}"/>
              </a:ext>
            </a:extLst>
          </p:cNvPr>
          <p:cNvSpPr/>
          <p:nvPr/>
        </p:nvSpPr>
        <p:spPr>
          <a:xfrm rot="20479409">
            <a:off x="7471498" y="2403016"/>
            <a:ext cx="207296" cy="124043"/>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Graphic 39" descr="A bicycle">
            <a:extLst>
              <a:ext uri="{FF2B5EF4-FFF2-40B4-BE49-F238E27FC236}">
                <a16:creationId xmlns:a16="http://schemas.microsoft.com/office/drawing/2014/main" id="{460371EC-0183-DD1E-D626-8D80FBD739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82229" y="1163180"/>
            <a:ext cx="1823492" cy="1823492"/>
          </a:xfrm>
          <a:prstGeom prst="rect">
            <a:avLst/>
          </a:prstGeom>
        </p:spPr>
      </p:pic>
      <p:pic>
        <p:nvPicPr>
          <p:cNvPr id="42" name="Graphic 41" descr="A snowman">
            <a:extLst>
              <a:ext uri="{FF2B5EF4-FFF2-40B4-BE49-F238E27FC236}">
                <a16:creationId xmlns:a16="http://schemas.microsoft.com/office/drawing/2014/main" id="{86CA3947-3D60-A40A-4586-56C101F6D9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06527" y="1412621"/>
            <a:ext cx="1299505" cy="1299505"/>
          </a:xfrm>
          <a:prstGeom prst="rect">
            <a:avLst/>
          </a:prstGeom>
        </p:spPr>
      </p:pic>
    </p:spTree>
    <p:extLst>
      <p:ext uri="{BB962C8B-B14F-4D97-AF65-F5344CB8AC3E}">
        <p14:creationId xmlns:p14="http://schemas.microsoft.com/office/powerpoint/2010/main" val="147383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6001B-90AF-5715-2519-C986272566B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878FC2-9A2C-3223-D676-3DEA8FB27CA7}"/>
              </a:ext>
            </a:extLst>
          </p:cNvPr>
          <p:cNvSpPr/>
          <p:nvPr/>
        </p:nvSpPr>
        <p:spPr>
          <a:xfrm>
            <a:off x="396263" y="244956"/>
            <a:ext cx="11568176" cy="6663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Interesting Facts Vector Images (over 1,800)">
            <a:extLst>
              <a:ext uri="{FF2B5EF4-FFF2-40B4-BE49-F238E27FC236}">
                <a16:creationId xmlns:a16="http://schemas.microsoft.com/office/drawing/2014/main" id="{D3871FFC-E2C6-7522-72CD-4062BF8FED6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656" y="244956"/>
            <a:ext cx="3905295" cy="17614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6B4A84C-E022-8A22-1158-F7A136A33A36}"/>
              </a:ext>
            </a:extLst>
          </p:cNvPr>
          <p:cNvSpPr/>
          <p:nvPr/>
        </p:nvSpPr>
        <p:spPr>
          <a:xfrm>
            <a:off x="4040309" y="613564"/>
            <a:ext cx="7755428" cy="1478509"/>
          </a:xfrm>
          <a:prstGeom prst="roundRect">
            <a:avLst/>
          </a:prstGeom>
          <a:solidFill>
            <a:srgbClr val="FEC1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5F631A8-9479-A4E0-5593-732DA38195CA}"/>
              </a:ext>
            </a:extLst>
          </p:cNvPr>
          <p:cNvSpPr txBox="1"/>
          <p:nvPr/>
        </p:nvSpPr>
        <p:spPr>
          <a:xfrm>
            <a:off x="4168594" y="790346"/>
            <a:ext cx="7795845" cy="1077218"/>
          </a:xfrm>
          <a:prstGeom prst="rect">
            <a:avLst/>
          </a:prstGeom>
          <a:noFill/>
        </p:spPr>
        <p:txBody>
          <a:bodyPr wrap="square">
            <a:spAutoFit/>
          </a:bodyPr>
          <a:lstStyle/>
          <a:p>
            <a:r>
              <a:rPr lang="en-US" sz="3200" b="1" kern="100" spc="-150" dirty="0">
                <a:effectLst/>
                <a:latin typeface="Aptos Narrow" panose="020B0004020202020204" pitchFamily="34" charset="0"/>
                <a:ea typeface="Aptos" panose="020B0004020202020204" pitchFamily="34" charset="0"/>
                <a:cs typeface="Arial" panose="020B0604020202020204" pitchFamily="34" charset="0"/>
              </a:rPr>
              <a:t>Viruses spread more easily in colder months because we spend more time indoors with others. </a:t>
            </a:r>
          </a:p>
        </p:txBody>
      </p:sp>
      <p:pic>
        <p:nvPicPr>
          <p:cNvPr id="5122" name="Picture 2">
            <a:extLst>
              <a:ext uri="{FF2B5EF4-FFF2-40B4-BE49-F238E27FC236}">
                <a16:creationId xmlns:a16="http://schemas.microsoft.com/office/drawing/2014/main" id="{0CD4E161-00D9-8BDB-6265-4591740930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6573293" y="2404726"/>
            <a:ext cx="5050407" cy="36342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D2AD98-8528-B819-5FE0-F5ECB6B7263A}"/>
              </a:ext>
            </a:extLst>
          </p:cNvPr>
          <p:cNvSpPr txBox="1"/>
          <p:nvPr/>
        </p:nvSpPr>
        <p:spPr>
          <a:xfrm>
            <a:off x="740653" y="2148997"/>
            <a:ext cx="5602395" cy="2308324"/>
          </a:xfrm>
          <a:prstGeom prst="rect">
            <a:avLst/>
          </a:prstGeom>
          <a:noFill/>
        </p:spPr>
        <p:txBody>
          <a:bodyPr wrap="square">
            <a:spAutoFit/>
          </a:bodyPr>
          <a:lstStyle/>
          <a:p>
            <a:pPr>
              <a:spcAft>
                <a:spcPts val="800"/>
              </a:spcAft>
            </a:pPr>
            <a:r>
              <a:rPr lang="en-GB" sz="2400" b="1" kern="100" dirty="0">
                <a:solidFill>
                  <a:schemeClr val="accent6">
                    <a:lumMod val="50000"/>
                  </a:schemeClr>
                </a:solidFill>
                <a:effectLst/>
                <a:ea typeface="Aptos" panose="020B0004020202020204" pitchFamily="34" charset="0"/>
                <a:cs typeface="Arial" panose="020B0604020202020204" pitchFamily="34" charset="0"/>
              </a:rPr>
              <a:t>We are already seeing many potentially serious viruses circulating in our communities including flu, and getting vaccinated ahead of winter is by far our best defence. </a:t>
            </a:r>
            <a:endParaRPr lang="en-GB" sz="2000" b="1" kern="100" dirty="0">
              <a:solidFill>
                <a:schemeClr val="accent6">
                  <a:lumMod val="50000"/>
                </a:schemeClr>
              </a:solidFill>
              <a:effectLst/>
              <a:ea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54700A7-DEC4-A431-77F3-F79EF5110781}"/>
              </a:ext>
            </a:extLst>
          </p:cNvPr>
          <p:cNvSpPr txBox="1"/>
          <p:nvPr/>
        </p:nvSpPr>
        <p:spPr>
          <a:xfrm>
            <a:off x="740653" y="4497994"/>
            <a:ext cx="5227010" cy="1569660"/>
          </a:xfrm>
          <a:prstGeom prst="rect">
            <a:avLst/>
          </a:prstGeom>
          <a:noFill/>
        </p:spPr>
        <p:txBody>
          <a:bodyPr wrap="square">
            <a:spAutoFit/>
          </a:bodyPr>
          <a:lstStyle/>
          <a:p>
            <a:pPr algn="l" fontAlgn="base"/>
            <a:r>
              <a:rPr lang="en-US" sz="2400" dirty="0">
                <a:effectLst/>
                <a:ea typeface="Arial" panose="020B0604020202020204" pitchFamily="34" charset="0"/>
                <a:cs typeface="Arial" panose="020B0604020202020204" pitchFamily="34" charset="0"/>
              </a:rPr>
              <a:t>In </a:t>
            </a:r>
            <a:r>
              <a:rPr lang="en-US" sz="2400" dirty="0">
                <a:ea typeface="Arial" panose="020B0604020202020204" pitchFamily="34" charset="0"/>
                <a:cs typeface="Arial" panose="020B0604020202020204" pitchFamily="34" charset="0"/>
              </a:rPr>
              <a:t>previous winters</a:t>
            </a:r>
            <a:r>
              <a:rPr lang="en-US" sz="2400" dirty="0">
                <a:effectLst/>
                <a:ea typeface="Arial" panose="020B0604020202020204" pitchFamily="34" charset="0"/>
                <a:cs typeface="Arial" panose="020B0604020202020204" pitchFamily="34" charset="0"/>
              </a:rPr>
              <a:t>, over 49,000 people were </a:t>
            </a:r>
            <a:r>
              <a:rPr lang="en-US" sz="2400" dirty="0" err="1">
                <a:effectLst/>
                <a:ea typeface="Arial" panose="020B0604020202020204" pitchFamily="34" charset="0"/>
                <a:cs typeface="Arial" panose="020B0604020202020204" pitchFamily="34" charset="0"/>
              </a:rPr>
              <a:t>hospitalised</a:t>
            </a:r>
            <a:r>
              <a:rPr lang="en-US" sz="2400" dirty="0">
                <a:effectLst/>
                <a:ea typeface="Arial" panose="020B0604020202020204" pitchFamily="34" charset="0"/>
                <a:cs typeface="Arial" panose="020B0604020202020204" pitchFamily="34" charset="0"/>
              </a:rPr>
              <a:t> with flu and 2,000 were admitted to an intensive care unit.</a:t>
            </a:r>
            <a:r>
              <a:rPr lang="en-GB" sz="2400" kern="100" dirty="0">
                <a:ea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2687B52-4A53-C2A8-C8B3-1F7BA2A2CFCB}"/>
              </a:ext>
            </a:extLst>
          </p:cNvPr>
          <p:cNvSpPr txBox="1"/>
          <p:nvPr/>
        </p:nvSpPr>
        <p:spPr>
          <a:xfrm>
            <a:off x="740653" y="6039021"/>
            <a:ext cx="1755715" cy="307777"/>
          </a:xfrm>
          <a:prstGeom prst="rect">
            <a:avLst/>
          </a:prstGeom>
          <a:noFill/>
        </p:spPr>
        <p:txBody>
          <a:bodyPr wrap="square">
            <a:spAutoFit/>
          </a:bodyPr>
          <a:lstStyle/>
          <a:p>
            <a:r>
              <a:rPr lang="en-US" sz="1400" i="1" dirty="0">
                <a:effectLst/>
                <a:ea typeface="Arial" panose="020B0604020202020204" pitchFamily="34" charset="0"/>
                <a:cs typeface="Arial" panose="020B0604020202020204" pitchFamily="34" charset="0"/>
              </a:rPr>
              <a:t>(Source: UKHSA)</a:t>
            </a:r>
            <a:r>
              <a:rPr lang="en-GB" sz="1400" i="1" kern="100" dirty="0">
                <a:ea typeface="Arial" panose="020B0604020202020204" pitchFamily="34" charset="0"/>
                <a:cs typeface="Arial" panose="020B0604020202020204" pitchFamily="34" charset="0"/>
              </a:rPr>
              <a:t> </a:t>
            </a:r>
            <a:endParaRPr lang="en-GB" sz="1400" i="1" dirty="0"/>
          </a:p>
        </p:txBody>
      </p:sp>
    </p:spTree>
    <p:extLst>
      <p:ext uri="{BB962C8B-B14F-4D97-AF65-F5344CB8AC3E}">
        <p14:creationId xmlns:p14="http://schemas.microsoft.com/office/powerpoint/2010/main" val="305519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CE6FA7-D90B-FE43-C1E4-D0545B00D309}"/>
              </a:ext>
            </a:extLst>
          </p:cNvPr>
          <p:cNvPicPr>
            <a:picLocks noChangeAspect="1"/>
          </p:cNvPicPr>
          <p:nvPr/>
        </p:nvPicPr>
        <p:blipFill>
          <a:blip r:embed="rId2"/>
          <a:srcRect l="62623" r="4541"/>
          <a:stretch>
            <a:fillRect/>
          </a:stretch>
        </p:blipFill>
        <p:spPr>
          <a:xfrm>
            <a:off x="6844170" y="757672"/>
            <a:ext cx="5007830" cy="6100328"/>
          </a:xfrm>
          <a:prstGeom prst="rect">
            <a:avLst/>
          </a:prstGeom>
        </p:spPr>
      </p:pic>
      <p:sp>
        <p:nvSpPr>
          <p:cNvPr id="20" name="Rectangle: Rounded Corners 19">
            <a:extLst>
              <a:ext uri="{FF2B5EF4-FFF2-40B4-BE49-F238E27FC236}">
                <a16:creationId xmlns:a16="http://schemas.microsoft.com/office/drawing/2014/main" id="{EAC4BF1D-670C-F8E9-47DA-EDC47A89B0F1}"/>
              </a:ext>
            </a:extLst>
          </p:cNvPr>
          <p:cNvSpPr/>
          <p:nvPr/>
        </p:nvSpPr>
        <p:spPr>
          <a:xfrm>
            <a:off x="6514670" y="1623272"/>
            <a:ext cx="5696511" cy="821977"/>
          </a:xfrm>
          <a:prstGeom prst="roundRect">
            <a:avLst/>
          </a:prstGeom>
          <a:solidFill>
            <a:srgbClr val="FEC1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8664DDDC-0F44-1224-C41F-B3B98148E27D}"/>
              </a:ext>
            </a:extLst>
          </p:cNvPr>
          <p:cNvGrpSpPr/>
          <p:nvPr/>
        </p:nvGrpSpPr>
        <p:grpSpPr>
          <a:xfrm>
            <a:off x="87158" y="1160210"/>
            <a:ext cx="8335668" cy="5421191"/>
            <a:chOff x="2642954" y="1422541"/>
            <a:chExt cx="8394714" cy="5579322"/>
          </a:xfrm>
        </p:grpSpPr>
        <p:grpSp>
          <p:nvGrpSpPr>
            <p:cNvPr id="6" name="Group 5">
              <a:extLst>
                <a:ext uri="{FF2B5EF4-FFF2-40B4-BE49-F238E27FC236}">
                  <a16:creationId xmlns:a16="http://schemas.microsoft.com/office/drawing/2014/main" id="{04012CC5-E8DC-80F9-6734-AAA861516CDE}"/>
                </a:ext>
              </a:extLst>
            </p:cNvPr>
            <p:cNvGrpSpPr/>
            <p:nvPr/>
          </p:nvGrpSpPr>
          <p:grpSpPr>
            <a:xfrm>
              <a:off x="2642954" y="1422541"/>
              <a:ext cx="6929230" cy="5579322"/>
              <a:chOff x="946276" y="-453942"/>
              <a:chExt cx="8169150" cy="6569710"/>
            </a:xfrm>
          </p:grpSpPr>
          <p:pic>
            <p:nvPicPr>
              <p:cNvPr id="2" name="Picture 1">
                <a:extLst>
                  <a:ext uri="{FF2B5EF4-FFF2-40B4-BE49-F238E27FC236}">
                    <a16:creationId xmlns:a16="http://schemas.microsoft.com/office/drawing/2014/main" id="{5C409921-539F-3042-E29B-07366BE75B4B}"/>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946276" y="-453942"/>
                <a:ext cx="7575775" cy="6569710"/>
              </a:xfrm>
              <a:prstGeom prst="rect">
                <a:avLst/>
              </a:prstGeom>
            </p:spPr>
          </p:pic>
          <p:sp>
            <p:nvSpPr>
              <p:cNvPr id="5" name="Rectangle 4">
                <a:extLst>
                  <a:ext uri="{FF2B5EF4-FFF2-40B4-BE49-F238E27FC236}">
                    <a16:creationId xmlns:a16="http://schemas.microsoft.com/office/drawing/2014/main" id="{74C3CEA5-3878-C5E5-198B-B4AB522821F1}"/>
                  </a:ext>
                </a:extLst>
              </p:cNvPr>
              <p:cNvSpPr/>
              <p:nvPr/>
            </p:nvSpPr>
            <p:spPr>
              <a:xfrm>
                <a:off x="4402516" y="5401385"/>
                <a:ext cx="4712910"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grpSp>
        <p:sp>
          <p:nvSpPr>
            <p:cNvPr id="4" name="Rectangle 3">
              <a:extLst>
                <a:ext uri="{FF2B5EF4-FFF2-40B4-BE49-F238E27FC236}">
                  <a16:creationId xmlns:a16="http://schemas.microsoft.com/office/drawing/2014/main" id="{7ED829A5-D9F5-1BE7-B855-63121E57F12B}"/>
                </a:ext>
              </a:extLst>
            </p:cNvPr>
            <p:cNvSpPr/>
            <p:nvPr/>
          </p:nvSpPr>
          <p:spPr>
            <a:xfrm>
              <a:off x="5543563" y="6374027"/>
              <a:ext cx="5384422" cy="3484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1600" b="1" cap="none" spc="-150" dirty="0" err="1">
                  <a:ln/>
                  <a:solidFill>
                    <a:srgbClr val="263768"/>
                  </a:solidFill>
                  <a:effectLst/>
                  <a:latin typeface="Aptos Black" panose="020F0502020204030204" pitchFamily="34" charset="0"/>
                  <a:cs typeface="Calibri" panose="020F0502020204030204" pitchFamily="34" charset="0"/>
                </a:rPr>
                <a:t>neighbours</a:t>
              </a:r>
              <a:r>
                <a:rPr lang="en-US" sz="1600" b="1" cap="none" spc="-150" dirty="0">
                  <a:ln/>
                  <a:solidFill>
                    <a:srgbClr val="263768"/>
                  </a:solidFill>
                  <a:effectLst/>
                  <a:latin typeface="Aptos Black" panose="020F0502020204030204" pitchFamily="34" charset="0"/>
                  <a:cs typeface="Calibri" panose="020F0502020204030204" pitchFamily="34" charset="0"/>
                </a:rPr>
                <a:t> and community need you!</a:t>
              </a:r>
            </a:p>
          </p:txBody>
        </p:sp>
        <p:sp>
          <p:nvSpPr>
            <p:cNvPr id="7" name="Rectangle 6">
              <a:extLst>
                <a:ext uri="{FF2B5EF4-FFF2-40B4-BE49-F238E27FC236}">
                  <a16:creationId xmlns:a16="http://schemas.microsoft.com/office/drawing/2014/main" id="{D71FCBA7-C7A7-245E-B297-9A98A54970BE}"/>
                </a:ext>
              </a:extLst>
            </p:cNvPr>
            <p:cNvSpPr/>
            <p:nvPr/>
          </p:nvSpPr>
          <p:spPr>
            <a:xfrm>
              <a:off x="5991356" y="5319635"/>
              <a:ext cx="2885605" cy="33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03FDA91-47A6-F9E8-4EF2-0A5ED23311CD}"/>
                </a:ext>
              </a:extLst>
            </p:cNvPr>
            <p:cNvSpPr/>
            <p:nvPr/>
          </p:nvSpPr>
          <p:spPr>
            <a:xfrm>
              <a:off x="5938996" y="5317948"/>
              <a:ext cx="5098672" cy="33855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1600" b="1" spc="-150" dirty="0">
                  <a:ln/>
                  <a:solidFill>
                    <a:srgbClr val="263768"/>
                  </a:solidFill>
                  <a:latin typeface="Aptos Black" panose="020B0004020202020204" pitchFamily="34" charset="0"/>
                  <a:cs typeface="Times New Roman" panose="02020603050405020304" pitchFamily="18" charset="0"/>
                </a:rPr>
                <a:t>are indeed preventable.</a:t>
              </a:r>
            </a:p>
          </p:txBody>
        </p:sp>
      </p:grpSp>
      <p:pic>
        <p:nvPicPr>
          <p:cNvPr id="19" name="Picture 2" descr="Interesting Facts Vector Images (over 1,800)">
            <a:extLst>
              <a:ext uri="{FF2B5EF4-FFF2-40B4-BE49-F238E27FC236}">
                <a16:creationId xmlns:a16="http://schemas.microsoft.com/office/drawing/2014/main" id="{E6F3DAB3-B2C4-2B30-C053-B3BC8741D69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8932242" y="206425"/>
            <a:ext cx="3041585" cy="13586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20D2B68B-D5C3-11C9-DCCA-82331812D48D}"/>
              </a:ext>
            </a:extLst>
          </p:cNvPr>
          <p:cNvSpPr/>
          <p:nvPr/>
        </p:nvSpPr>
        <p:spPr>
          <a:xfrm>
            <a:off x="134973" y="276599"/>
            <a:ext cx="7755428" cy="651439"/>
          </a:xfrm>
          <a:prstGeom prst="roundRect">
            <a:avLst/>
          </a:prstGeom>
          <a:solidFill>
            <a:srgbClr val="FEC1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58FFDC9-217C-DE00-0100-B57CFC489544}"/>
              </a:ext>
            </a:extLst>
          </p:cNvPr>
          <p:cNvSpPr txBox="1"/>
          <p:nvPr/>
        </p:nvSpPr>
        <p:spPr>
          <a:xfrm>
            <a:off x="301455" y="362536"/>
            <a:ext cx="7755428" cy="523220"/>
          </a:xfrm>
          <a:prstGeom prst="rect">
            <a:avLst/>
          </a:prstGeom>
          <a:noFill/>
        </p:spPr>
        <p:txBody>
          <a:bodyPr wrap="square">
            <a:spAutoFit/>
          </a:bodyPr>
          <a:lstStyle/>
          <a:p>
            <a:r>
              <a:rPr lang="en-US" sz="2800" b="1" i="0" dirty="0">
                <a:solidFill>
                  <a:srgbClr val="0B0C0C"/>
                </a:solidFill>
                <a:effectLst/>
                <a:latin typeface="Aptos Narrow" panose="020B0004020202020204" pitchFamily="34" charset="0"/>
              </a:rPr>
              <a:t>The ten benefits of vaccination </a:t>
            </a:r>
            <a:endParaRPr lang="en-US" sz="2800" b="1" kern="100" spc="-150" dirty="0">
              <a:effectLst/>
              <a:latin typeface="Aptos Narrow" panose="020B0004020202020204" pitchFamily="34" charset="0"/>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FCEE74C-A5E2-0749-2809-AE714B927B53}"/>
              </a:ext>
            </a:extLst>
          </p:cNvPr>
          <p:cNvSpPr txBox="1"/>
          <p:nvPr/>
        </p:nvSpPr>
        <p:spPr>
          <a:xfrm>
            <a:off x="6620426" y="1707099"/>
            <a:ext cx="5571574" cy="646331"/>
          </a:xfrm>
          <a:prstGeom prst="rect">
            <a:avLst/>
          </a:prstGeom>
          <a:noFill/>
        </p:spPr>
        <p:txBody>
          <a:bodyPr wrap="square">
            <a:spAutoFit/>
          </a:bodyPr>
          <a:lstStyle/>
          <a:p>
            <a:r>
              <a:rPr lang="en-GB" b="1" dirty="0">
                <a:solidFill>
                  <a:srgbClr val="000000"/>
                </a:solidFill>
              </a:rPr>
              <a:t>Flu vaccines help protect against the DIFFERENT types of flu viruses circulating EVERY year.</a:t>
            </a:r>
          </a:p>
        </p:txBody>
      </p:sp>
    </p:spTree>
    <p:extLst>
      <p:ext uri="{BB962C8B-B14F-4D97-AF65-F5344CB8AC3E}">
        <p14:creationId xmlns:p14="http://schemas.microsoft.com/office/powerpoint/2010/main" val="188996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DA8679B4-A1E4-AE23-0B0B-9108FAC8E17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6046441"/>
            <a:ext cx="12191999" cy="1714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93413BD3-8C41-A529-563A-240FF741EC6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0780"/>
            <a:ext cx="12192000" cy="6037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B6EF7BC7-33C1-4B6A-1454-A268466939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6225177"/>
            <a:ext cx="12192000" cy="171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C3A41838-E289-88B7-D6B5-69545B73509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6377577"/>
            <a:ext cx="12192000" cy="171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41651DD9-BB96-17C7-5B87-BDCE3F2312E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 y="6527220"/>
            <a:ext cx="12192001" cy="1714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881D8424-C658-1F91-68FB-532E28E1BB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6709954"/>
            <a:ext cx="12192001" cy="1714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CE4FF6F1-DA00-1ABB-D0B5-D29A9886008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 y="-34333"/>
            <a:ext cx="12192000" cy="182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30E5A20B-6599-37CD-9E5D-2CA7D0C186D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54788"/>
            <a:ext cx="12192000" cy="1823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F9FB2A04-5F17-DBE5-5D26-5C1736ABF85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 y="6650868"/>
            <a:ext cx="12192001" cy="171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K Health Security Agency on X: &quot;Vaccines save millions of lives every year  &amp; are the most effective public health intervention after clean water.  While #vaccines aren't a silver bullet, they are">
            <a:extLst>
              <a:ext uri="{FF2B5EF4-FFF2-40B4-BE49-F238E27FC236}">
                <a16:creationId xmlns:a16="http://schemas.microsoft.com/office/drawing/2014/main" id="{AD9ECB07-5717-95B1-6E8E-1DDBB973DF2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118681"/>
            <a:ext cx="12192000" cy="182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116EE-A02C-BD7F-7744-40455738664F}"/>
            </a:ext>
          </a:extLst>
        </p:cNvPr>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17BF725E-4087-05BA-9641-35FE6FD875C6}"/>
              </a:ext>
            </a:extLst>
          </p:cNvPr>
          <p:cNvPicPr>
            <a:picLocks noChangeAspect="1"/>
          </p:cNvPicPr>
          <p:nvPr/>
        </p:nvPicPr>
        <p:blipFill>
          <a:blip r:embed="rId2"/>
          <a:srcRect t="9098"/>
          <a:stretch>
            <a:fillRect/>
          </a:stretch>
        </p:blipFill>
        <p:spPr>
          <a:xfrm>
            <a:off x="3721776" y="0"/>
            <a:ext cx="7505072" cy="7075299"/>
          </a:xfrm>
          <a:prstGeom prst="rect">
            <a:avLst/>
          </a:prstGeom>
        </p:spPr>
      </p:pic>
      <p:sp>
        <p:nvSpPr>
          <p:cNvPr id="8" name="Rectangle 7">
            <a:extLst>
              <a:ext uri="{FF2B5EF4-FFF2-40B4-BE49-F238E27FC236}">
                <a16:creationId xmlns:a16="http://schemas.microsoft.com/office/drawing/2014/main" id="{64A234BF-DE23-6418-6666-BE0171B14498}"/>
              </a:ext>
            </a:extLst>
          </p:cNvPr>
          <p:cNvSpPr/>
          <p:nvPr/>
        </p:nvSpPr>
        <p:spPr>
          <a:xfrm>
            <a:off x="-92467" y="0"/>
            <a:ext cx="3814243" cy="7075299"/>
          </a:xfrm>
          <a:prstGeom prst="rect">
            <a:avLst/>
          </a:prstGeom>
          <a:solidFill>
            <a:srgbClr val="E7E9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C292133-E40D-13C3-8F51-4325ABCE57D5}"/>
              </a:ext>
            </a:extLst>
          </p:cNvPr>
          <p:cNvSpPr/>
          <p:nvPr/>
        </p:nvSpPr>
        <p:spPr>
          <a:xfrm>
            <a:off x="11216574" y="0"/>
            <a:ext cx="1061043" cy="7075299"/>
          </a:xfrm>
          <a:prstGeom prst="rect">
            <a:avLst/>
          </a:prstGeom>
          <a:solidFill>
            <a:srgbClr val="E1E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58A9705-2FD6-B663-7B6C-7FFAE2D488FC}"/>
              </a:ext>
            </a:extLst>
          </p:cNvPr>
          <p:cNvSpPr txBox="1"/>
          <p:nvPr/>
        </p:nvSpPr>
        <p:spPr>
          <a:xfrm>
            <a:off x="4952267" y="3357082"/>
            <a:ext cx="4879705"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From</a:t>
            </a:r>
            <a:r>
              <a:rPr kumimoji="0" lang="en-GB" sz="2000" b="1"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 1 October 2025 </a:t>
            </a:r>
            <a:r>
              <a:rPr kumimoji="0" lang="en-GB" sz="2000" b="0" i="0" u="none" strike="noStrike" kern="1200" cap="none" spc="0" normalizeH="0" baseline="0" noProof="0" dirty="0">
                <a:ln>
                  <a:noFill/>
                </a:ln>
                <a:solidFill>
                  <a:srgbClr val="202A30"/>
                </a:solidFill>
                <a:effectLst/>
                <a:uLnTx/>
                <a:uFillTx/>
                <a:latin typeface="Trebuchet MS" panose="020B0603020202020204" pitchFamily="34" charset="0"/>
                <a:ea typeface="+mn-ea"/>
                <a:cs typeface="+mn-cs"/>
              </a:rPr>
              <a:t>until the 31 March 2026</a:t>
            </a:r>
            <a:r>
              <a:rPr lang="en-GB" sz="2000" b="1" dirty="0">
                <a:solidFill>
                  <a:srgbClr val="231F20"/>
                </a:solidFill>
                <a:latin typeface="Trebuchet MS" panose="020B0603020202020204" pitchFamily="34" charset="0"/>
              </a:rPr>
              <a:t> </a:t>
            </a:r>
            <a:r>
              <a:rPr lang="en-GB" sz="2000" dirty="0">
                <a:solidFill>
                  <a:srgbClr val="231F20"/>
                </a:solidFill>
                <a:latin typeface="Trebuchet MS" panose="020B0603020202020204" pitchFamily="34" charset="0"/>
              </a:rPr>
              <a:t>if you are:</a:t>
            </a:r>
            <a:endParaRPr kumimoji="0" lang="en-GB" sz="200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aged </a:t>
            </a:r>
            <a:r>
              <a:rPr kumimoji="0" lang="en-GB" sz="2000" b="1"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65 years and 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in a </a:t>
            </a:r>
            <a:r>
              <a:rPr kumimoji="0" lang="en-GB" sz="2000" b="1"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clinically at risk </a:t>
            </a:r>
            <a:r>
              <a:rPr kumimoji="0" lang="en-GB" sz="200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group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in long-stay residential care homes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231F20"/>
                </a:solidFill>
                <a:latin typeface="Trebuchet MS" panose="020B0603020202020204" pitchFamily="34" charset="0"/>
              </a:rPr>
              <a:t>a </a:t>
            </a:r>
            <a:r>
              <a:rPr kumimoji="0" lang="en-GB" sz="2000" b="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carer in receipt of carer’s allowance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231F20"/>
                </a:solidFill>
                <a:latin typeface="Trebuchet MS" panose="020B0603020202020204" pitchFamily="34" charset="0"/>
              </a:rPr>
              <a:t>t</a:t>
            </a:r>
            <a:r>
              <a:rPr kumimoji="0" lang="en-GB" sz="200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he</a:t>
            </a:r>
            <a:r>
              <a:rPr kumimoji="0" lang="en-GB" sz="2000" b="1"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 main carer of an elderly or disabled person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a</a:t>
            </a:r>
            <a:r>
              <a:rPr kumimoji="0" lang="en-GB" sz="2000" b="1"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 close contact </a:t>
            </a:r>
            <a:r>
              <a:rPr kumimoji="0" lang="en-GB" sz="200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of an </a:t>
            </a:r>
            <a:r>
              <a:rPr kumimoji="0" lang="en-GB" sz="2000" b="1"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immunocompromised </a:t>
            </a:r>
            <a:r>
              <a:rPr kumimoji="0" lang="en-GB" sz="2000" b="0"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rPr>
              <a:t>individual</a:t>
            </a:r>
          </a:p>
        </p:txBody>
      </p:sp>
      <p:pic>
        <p:nvPicPr>
          <p:cNvPr id="2050" name="Picture 2" descr="Notice Board PNGs for Free Download">
            <a:extLst>
              <a:ext uri="{FF2B5EF4-FFF2-40B4-BE49-F238E27FC236}">
                <a16:creationId xmlns:a16="http://schemas.microsoft.com/office/drawing/2014/main" id="{87E99A56-04BB-47D6-EAEC-6AB010F20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90" y="330819"/>
            <a:ext cx="5017043" cy="28425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21D9360-2BBD-87CB-FEE3-D80919804D31}"/>
              </a:ext>
            </a:extLst>
          </p:cNvPr>
          <p:cNvSpPr txBox="1"/>
          <p:nvPr/>
        </p:nvSpPr>
        <p:spPr>
          <a:xfrm rot="21430365">
            <a:off x="770786" y="1575374"/>
            <a:ext cx="4129249" cy="10772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3200" b="1" dirty="0">
                <a:solidFill>
                  <a:srgbClr val="231F20"/>
                </a:solidFill>
                <a:latin typeface="Trebuchet MS" panose="020B0603020202020204" pitchFamily="34" charset="0"/>
              </a:rPr>
              <a:t>You can get your free NHS flu vaccine</a:t>
            </a:r>
            <a:endParaRPr kumimoji="0" lang="en-GB" sz="3200" b="1" i="0" u="none" strike="noStrike" kern="1200" cap="none" spc="0" normalizeH="0" baseline="0" noProof="0" dirty="0">
              <a:ln>
                <a:noFill/>
              </a:ln>
              <a:solidFill>
                <a:srgbClr val="231F20"/>
              </a:solidFill>
              <a:effectLst/>
              <a:uLnTx/>
              <a:uFillTx/>
              <a:latin typeface="Trebuchet MS" panose="020B0603020202020204" pitchFamily="34" charset="0"/>
              <a:ea typeface="+mn-ea"/>
              <a:cs typeface="+mn-cs"/>
            </a:endParaRPr>
          </a:p>
        </p:txBody>
      </p:sp>
      <p:pic>
        <p:nvPicPr>
          <p:cNvPr id="16" name="Picture 15" descr="A blue and white sign with white letters&#10;&#10;AI-generated content may be incorrect.">
            <a:extLst>
              <a:ext uri="{FF2B5EF4-FFF2-40B4-BE49-F238E27FC236}">
                <a16:creationId xmlns:a16="http://schemas.microsoft.com/office/drawing/2014/main" id="{CCEA61B5-7B5B-BA8A-7159-24D2E0738497}"/>
              </a:ext>
            </a:extLst>
          </p:cNvPr>
          <p:cNvPicPr>
            <a:picLocks noChangeAspect="1"/>
          </p:cNvPicPr>
          <p:nvPr/>
        </p:nvPicPr>
        <p:blipFill>
          <a:blip r:embed="rId4"/>
          <a:stretch>
            <a:fillRect/>
          </a:stretch>
        </p:blipFill>
        <p:spPr>
          <a:xfrm>
            <a:off x="10387173" y="330820"/>
            <a:ext cx="1577618" cy="647654"/>
          </a:xfrm>
          <a:prstGeom prst="rect">
            <a:avLst/>
          </a:prstGeom>
        </p:spPr>
      </p:pic>
    </p:spTree>
    <p:extLst>
      <p:ext uri="{BB962C8B-B14F-4D97-AF65-F5344CB8AC3E}">
        <p14:creationId xmlns:p14="http://schemas.microsoft.com/office/powerpoint/2010/main" val="296518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CF4CB-53F9-5F60-7872-968F6B1E6479}"/>
            </a:ext>
          </a:extLst>
        </p:cNvPr>
        <p:cNvGrpSpPr/>
        <p:nvPr/>
      </p:nvGrpSpPr>
      <p:grpSpPr>
        <a:xfrm>
          <a:off x="0" y="0"/>
          <a:ext cx="0" cy="0"/>
          <a:chOff x="0" y="0"/>
          <a:chExt cx="0" cy="0"/>
        </a:xfrm>
      </p:grpSpPr>
      <p:pic>
        <p:nvPicPr>
          <p:cNvPr id="13" name="Picture 12" descr="A person and person pointing at a sign&#10;&#10;AI-generated content may be incorrect.">
            <a:extLst>
              <a:ext uri="{FF2B5EF4-FFF2-40B4-BE49-F238E27FC236}">
                <a16:creationId xmlns:a16="http://schemas.microsoft.com/office/drawing/2014/main" id="{57C7F33E-5DD1-C45D-E148-45DAB55EDDB8}"/>
              </a:ext>
            </a:extLst>
          </p:cNvPr>
          <p:cNvPicPr>
            <a:picLocks noChangeAspect="1"/>
          </p:cNvPicPr>
          <p:nvPr/>
        </p:nvPicPr>
        <p:blipFill>
          <a:blip r:embed="rId2">
            <a:extLst>
              <a:ext uri="{28A0092B-C50C-407E-A947-70E740481C1C}">
                <a14:useLocalDpi xmlns:a14="http://schemas.microsoft.com/office/drawing/2010/main" val="0"/>
              </a:ext>
            </a:extLst>
          </a:blip>
          <a:srcRect t="-2" b="-12"/>
          <a:stretch>
            <a:fillRect/>
          </a:stretch>
        </p:blipFill>
        <p:spPr>
          <a:xfrm>
            <a:off x="20548" y="0"/>
            <a:ext cx="12192000" cy="6858000"/>
          </a:xfrm>
          <a:prstGeom prst="rect">
            <a:avLst/>
          </a:prstGeom>
        </p:spPr>
      </p:pic>
    </p:spTree>
    <p:extLst>
      <p:ext uri="{BB962C8B-B14F-4D97-AF65-F5344CB8AC3E}">
        <p14:creationId xmlns:p14="http://schemas.microsoft.com/office/powerpoint/2010/main" val="14331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5bc9ded-f714-4ebb-9800-6c941f6fcb49" xsi:nil="true"/>
    <lcf76f155ced4ddcb4097134ff3c332f xmlns="954d6fa8-bb27-40cb-98ff-446d1aebe79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1DD9A37BD8D7428B1C4BB991716C06" ma:contentTypeVersion="16" ma:contentTypeDescription="Create a new document." ma:contentTypeScope="" ma:versionID="86f41b4420fc61a02c80c248df53f1e9">
  <xsd:schema xmlns:xsd="http://www.w3.org/2001/XMLSchema" xmlns:xs="http://www.w3.org/2001/XMLSchema" xmlns:p="http://schemas.microsoft.com/office/2006/metadata/properties" xmlns:ns2="954d6fa8-bb27-40cb-98ff-446d1aebe796" xmlns:ns3="f5bc9ded-f714-4ebb-9800-6c941f6fcb49" targetNamespace="http://schemas.microsoft.com/office/2006/metadata/properties" ma:root="true" ma:fieldsID="ca45361b688fd6ffadd5668334e04150" ns2:_="" ns3:_="">
    <xsd:import namespace="954d6fa8-bb27-40cb-98ff-446d1aebe796"/>
    <xsd:import namespace="f5bc9ded-f714-4ebb-9800-6c941f6fcb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4d6fa8-bb27-40cb-98ff-446d1aebe7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2747a53-5b94-47d6-8d29-e8d5fc125a1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bc9ded-f714-4ebb-9800-6c941f6fcb4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ef084a0-9888-4937-9ea8-b9be4fb04144}" ma:internalName="TaxCatchAll" ma:showField="CatchAllData" ma:web="f5bc9ded-f714-4ebb-9800-6c941f6fcb4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F7DBDC-0EFD-466F-83BC-89F4B20B4BF6}">
  <ds:schemaRefs>
    <ds:schemaRef ds:uri="http://schemas.microsoft.com/sharepoint/v3/contenttype/forms"/>
  </ds:schemaRefs>
</ds:datastoreItem>
</file>

<file path=customXml/itemProps2.xml><?xml version="1.0" encoding="utf-8"?>
<ds:datastoreItem xmlns:ds="http://schemas.openxmlformats.org/officeDocument/2006/customXml" ds:itemID="{0CB6BE7D-7A7E-4D43-9B49-CC664C2D348F}">
  <ds:schemaRefs>
    <ds:schemaRef ds:uri="http://purl.org/dc/terms/"/>
    <ds:schemaRef ds:uri="f33544d8-5df8-47d4-b245-a5c75cb8da14"/>
    <ds:schemaRef ds:uri="http://schemas.microsoft.com/office/2006/documentManagement/types"/>
    <ds:schemaRef ds:uri="http://purl.org/dc/elements/1.1/"/>
    <ds:schemaRef ds:uri="http://schemas.microsoft.com/office/infopath/2007/PartnerControls"/>
    <ds:schemaRef ds:uri="9d456825-4cf6-498a-9792-7f349dce381a"/>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67BD2C0-7578-4AD3-B8C8-EDC6A626EF55}"/>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0</TotalTime>
  <Words>964</Words>
  <Application>Microsoft Office PowerPoint</Application>
  <PresentationFormat>Widescreen</PresentationFormat>
  <Paragraphs>105</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Aptos Black</vt:lpstr>
      <vt:lpstr>Aptos Narrow</vt:lpstr>
      <vt:lpstr>Arial</vt:lpstr>
      <vt:lpstr>Calibri</vt:lpstr>
      <vt:lpstr>Trebuchet MS</vt:lpstr>
      <vt:lpstr>YAFcf7IGSfk 0</vt:lpstr>
      <vt:lpstr>NHSD-Refresh-Theme-NOV1120B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Wood</dc:creator>
  <cp:lastModifiedBy>Sharon Tynan</cp:lastModifiedBy>
  <cp:revision>35</cp:revision>
  <dcterms:created xsi:type="dcterms:W3CDTF">2021-08-09T11:55:15Z</dcterms:created>
  <dcterms:modified xsi:type="dcterms:W3CDTF">2025-10-27T15:05:40Z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0x010100331DD9A37BD8D7428B1C4BB991716C06</vt:lpwstr>
  </property>
  <property fmtid="{D5CDD505-2E9C-101B-9397-08002B2CF9AE}" pid="3" name="MediaServiceImageTags">
    <vt:lpwstr/>
  </property>
  <property fmtid="{D5CDD505-2E9C-101B-9397-08002B2CF9AE}" pid="4" name="_ExtendedDescription">
    <vt:lpwstr/>
  </property>
</Properties>
</file>