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3" r:id="rId3"/>
    <p:sldId id="268" r:id="rId4"/>
    <p:sldId id="305" r:id="rId5"/>
    <p:sldId id="295" r:id="rId6"/>
    <p:sldId id="296" r:id="rId7"/>
    <p:sldId id="297" r:id="rId8"/>
    <p:sldId id="299" r:id="rId9"/>
    <p:sldId id="300" r:id="rId10"/>
    <p:sldId id="301" r:id="rId11"/>
    <p:sldId id="302" r:id="rId12"/>
    <p:sldId id="285" r:id="rId13"/>
    <p:sldId id="304" r:id="rId14"/>
    <p:sldId id="271" r:id="rId15"/>
  </p:sldIdLst>
  <p:sldSz cx="9144000" cy="6858000" type="screen4x3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AA2"/>
    <a:srgbClr val="644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50311" autoAdjust="0"/>
  </p:normalViewPr>
  <p:slideViewPr>
    <p:cSldViewPr>
      <p:cViewPr varScale="1">
        <p:scale>
          <a:sx n="28" d="100"/>
          <a:sy n="28" d="100"/>
        </p:scale>
        <p:origin x="2059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7082F-575D-4E60-99B3-7C4FAB88DCBD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25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375" y="9496425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96BB2-F894-42A9-8A6F-3304ED767E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51D9B-80EF-4E52-BFAC-47FB419DBD01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055F7-DA7A-49A3-9686-BAB0ACD17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2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4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2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8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357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0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0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0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055F7-DA7A-49A3-9686-BAB0ACD178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7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54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0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060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4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55F7-DA7A-49A3-9686-BAB0ACD178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6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208D-A88B-4771-9C36-51C07C6EBB02}" type="datetimeFigureOut">
              <a:rPr lang="en-GB" smtClean="0"/>
              <a:pPr/>
              <a:t>24/11/2017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EF18-66B5-454E-8825-45C460731B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atriona@financialcaresolutions.co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64477C"/>
                </a:solidFill>
              </a:rPr>
              <a:t>Funding Long Term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A27AA2"/>
                </a:solidFill>
              </a:rPr>
              <a:t>AGE UK – Planning for Later Life</a:t>
            </a:r>
          </a:p>
          <a:p>
            <a:r>
              <a:rPr lang="en-GB" sz="2800" b="1" dirty="0">
                <a:solidFill>
                  <a:srgbClr val="A27AA2"/>
                </a:solidFill>
              </a:rPr>
              <a:t>  27</a:t>
            </a:r>
            <a:r>
              <a:rPr lang="en-GB" sz="2800" b="1" baseline="30000" dirty="0">
                <a:solidFill>
                  <a:srgbClr val="A27AA2"/>
                </a:solidFill>
              </a:rPr>
              <a:t>th</a:t>
            </a:r>
            <a:r>
              <a:rPr lang="en-GB" sz="2800" b="1" dirty="0">
                <a:solidFill>
                  <a:srgbClr val="A27AA2"/>
                </a:solidFill>
              </a:rPr>
              <a:t> November 2017</a:t>
            </a:r>
          </a:p>
          <a:p>
            <a:endParaRPr lang="en-GB" sz="2800" b="1" dirty="0">
              <a:solidFill>
                <a:srgbClr val="A27AA2"/>
              </a:solidFill>
            </a:endParaRPr>
          </a:p>
          <a:p>
            <a:r>
              <a:rPr lang="en-GB" sz="1600" b="1" dirty="0">
                <a:solidFill>
                  <a:srgbClr val="A27AA2"/>
                </a:solidFill>
              </a:rPr>
              <a:t>Catriona Lumiste </a:t>
            </a:r>
            <a:r>
              <a:rPr lang="en-GB" sz="1000" b="1" dirty="0">
                <a:solidFill>
                  <a:srgbClr val="A27AA2"/>
                </a:solidFill>
              </a:rPr>
              <a:t>Dip CII, Dip PFS, Cert CII (MP)</a:t>
            </a:r>
          </a:p>
          <a:p>
            <a:r>
              <a:rPr lang="en-GB" sz="1600" b="1" dirty="0">
                <a:solidFill>
                  <a:srgbClr val="A27AA2"/>
                </a:solidFill>
              </a:rPr>
              <a:t>SOLLA Accredited Later Life Adviser </a:t>
            </a:r>
          </a:p>
          <a:p>
            <a:r>
              <a:rPr lang="en-GB" sz="1600" b="1" dirty="0">
                <a:solidFill>
                  <a:srgbClr val="A27AA2"/>
                </a:solidFill>
              </a:rPr>
              <a:t>&amp; Care Fees Planning Specialist</a:t>
            </a:r>
          </a:p>
          <a:p>
            <a:endParaRPr lang="en-GB" sz="1600" b="1" dirty="0">
              <a:solidFill>
                <a:srgbClr val="A27AA2"/>
              </a:solidFill>
            </a:endParaRPr>
          </a:p>
          <a:p>
            <a:r>
              <a:rPr lang="en-GB" sz="2800" b="1" dirty="0"/>
              <a:t> </a:t>
            </a:r>
          </a:p>
          <a:p>
            <a:endParaRPr lang="en-GB" sz="2800" dirty="0">
              <a:solidFill>
                <a:srgbClr val="64477C"/>
              </a:solidFill>
            </a:endParaRPr>
          </a:p>
        </p:txBody>
      </p:sp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32656"/>
            <a:ext cx="3816434" cy="19082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64477C"/>
                </a:solidFill>
              </a:rPr>
              <a:t>Option 3: Care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rgbClr val="A27AA2"/>
                </a:solidFill>
              </a:rPr>
              <a:t>Immediate Care Plan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>
                <a:solidFill>
                  <a:srgbClr val="A27AA2"/>
                </a:solidFill>
              </a:rPr>
              <a:t>Start paying within 12 months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>
                <a:solidFill>
                  <a:srgbClr val="A27AA2"/>
                </a:solidFill>
              </a:rPr>
              <a:t>Payments made </a:t>
            </a:r>
            <a:r>
              <a:rPr lang="en-GB" sz="2400" b="1" dirty="0">
                <a:solidFill>
                  <a:srgbClr val="A27AA2"/>
                </a:solidFill>
              </a:rPr>
              <a:t>tax free </a:t>
            </a:r>
            <a:r>
              <a:rPr lang="en-GB" sz="2400" dirty="0">
                <a:solidFill>
                  <a:srgbClr val="A27AA2"/>
                </a:solidFill>
              </a:rPr>
              <a:t>to registered care provider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>
                <a:solidFill>
                  <a:srgbClr val="A27AA2"/>
                </a:solidFill>
              </a:rPr>
              <a:t>Guarantees payments for rest of life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>
                <a:solidFill>
                  <a:srgbClr val="A27AA2"/>
                </a:solidFill>
              </a:rPr>
              <a:t>Capital protection /Escalation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>
                <a:solidFill>
                  <a:srgbClr val="A27AA2"/>
                </a:solidFill>
              </a:rPr>
              <a:t>Flexibility if moving provider</a:t>
            </a:r>
          </a:p>
          <a:p>
            <a:pPr lvl="1">
              <a:buFont typeface="Wingdings" pitchFamily="2" charset="2"/>
              <a:buChar char="Ø"/>
            </a:pPr>
            <a:endParaRPr lang="en-GB" sz="2400" dirty="0">
              <a:solidFill>
                <a:srgbClr val="A27AA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rgbClr val="A27AA2"/>
                </a:solidFill>
              </a:rPr>
              <a:t>Deferred Care Plan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>
                <a:solidFill>
                  <a:srgbClr val="A27AA2"/>
                </a:solidFill>
              </a:rPr>
              <a:t>Option to defer payment for between 1-5 years</a:t>
            </a:r>
          </a:p>
          <a:p>
            <a:pPr>
              <a:buFont typeface="Wingdings" pitchFamily="2" charset="2"/>
              <a:buChar char="Ø"/>
            </a:pPr>
            <a:endParaRPr lang="en-GB" sz="2800" dirty="0">
              <a:solidFill>
                <a:srgbClr val="A27AA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2800" dirty="0">
              <a:solidFill>
                <a:srgbClr val="A27AA2"/>
              </a:solidFill>
            </a:endParaRP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3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64477C"/>
                </a:solidFill>
              </a:rPr>
              <a:t>Option 4: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Beneficiary money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Wishes of Will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Surplus funds not needed for care</a:t>
            </a:r>
          </a:p>
          <a:p>
            <a:pPr>
              <a:buFont typeface="Wingdings" pitchFamily="2" charset="2"/>
              <a:buChar char="Ø"/>
            </a:pPr>
            <a:endParaRPr lang="en-GB" sz="2800" dirty="0">
              <a:solidFill>
                <a:srgbClr val="A27AA2"/>
              </a:solidFill>
            </a:endParaRP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5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64477C"/>
                </a:solidFill>
              </a:rPr>
              <a:t>Case Studies</a:t>
            </a:r>
            <a:r>
              <a:rPr lang="en-GB" sz="4800" dirty="0">
                <a:solidFill>
                  <a:srgbClr val="64477C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Betty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Roy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Violet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A27AA2"/>
              </a:solidFill>
            </a:endParaRP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64477C"/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A27AA2"/>
                </a:solidFill>
              </a:rPr>
              <a:t>I hope you enjoyed this presentation, please feel free to contact me if you have any questions.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A27AA2"/>
                </a:solidFill>
                <a:hlinkClick r:id="rId3"/>
              </a:rPr>
              <a:t>Catriona@financialcaresolutions.co.uk</a:t>
            </a:r>
            <a:endParaRPr lang="en-GB" sz="2800" dirty="0">
              <a:solidFill>
                <a:srgbClr val="A27AA2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A27AA2"/>
                </a:solidFill>
              </a:rPr>
              <a:t>01737 321206/0208 454 7482/07841 823846</a:t>
            </a:r>
          </a:p>
          <a:p>
            <a:pPr>
              <a:buFont typeface="Wingdings" pitchFamily="2" charset="2"/>
              <a:buChar char="Ø"/>
            </a:pPr>
            <a:endParaRPr lang="en-GB" sz="2800" dirty="0">
              <a:solidFill>
                <a:srgbClr val="A27AA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2400" dirty="0">
              <a:solidFill>
                <a:srgbClr val="A27AA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2800" dirty="0">
              <a:solidFill>
                <a:srgbClr val="A27AA2"/>
              </a:solidFill>
            </a:endParaRP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8" name="Picture 7" descr="Financial Care Solutions-logo-stra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9F7884-C6C3-4DBC-BCD1-922C9B3AB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8" y="3645024"/>
            <a:ext cx="169545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4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64477C"/>
                </a:solidFill>
              </a:rPr>
              <a:t>The small but important print!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1800" dirty="0">
                <a:solidFill>
                  <a:srgbClr val="A27AA2"/>
                </a:solidFill>
              </a:rPr>
              <a:t>This presentation is for information only and does not constitute advice.   You should seek professional independent financial advice from a care fees planning specialist before making or refraining from making any important decisions.</a:t>
            </a:r>
          </a:p>
          <a:p>
            <a:pPr>
              <a:buFont typeface="Wingdings" pitchFamily="2" charset="2"/>
              <a:buChar char="Ø"/>
            </a:pPr>
            <a:endParaRPr lang="en-GB" sz="1800" dirty="0">
              <a:solidFill>
                <a:srgbClr val="A27AA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1800" dirty="0">
                <a:solidFill>
                  <a:srgbClr val="A27AA2"/>
                </a:solidFill>
              </a:rPr>
              <a:t>Deferred Payment Agreements are not regulated by the Financial Conduct Authority.  </a:t>
            </a:r>
          </a:p>
          <a:p>
            <a:pPr>
              <a:buNone/>
            </a:pPr>
            <a:r>
              <a:rPr lang="en-GB" sz="1800" dirty="0">
                <a:solidFill>
                  <a:srgbClr val="A27AA2"/>
                </a:solidFill>
              </a:rPr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en-GB" sz="1800" dirty="0">
                <a:solidFill>
                  <a:srgbClr val="A27AA2"/>
                </a:solidFill>
              </a:rPr>
              <a:t>Financial Care Solutions Ltd is an appointed representative of Best Practice IFA Group Limited which is authorised and regulated by the Financial Conduct Authority.</a:t>
            </a:r>
          </a:p>
          <a:p>
            <a:pPr>
              <a:buNone/>
            </a:pPr>
            <a:r>
              <a:rPr lang="en-GB" sz="1800" dirty="0">
                <a:solidFill>
                  <a:srgbClr val="A27AA2"/>
                </a:solidFill>
              </a:rPr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en-GB" sz="1800" dirty="0">
                <a:solidFill>
                  <a:srgbClr val="A27AA2"/>
                </a:solidFill>
              </a:rPr>
              <a:t>The contents of this presentation are based on our understanding of the law and HM Revenue &amp; Customs practice at the time of writing.</a:t>
            </a: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64477C"/>
                </a:solidFill>
              </a:rPr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A27AA2"/>
                </a:solidFill>
              </a:rPr>
              <a:t>Independent Financial Adviser with Care specialism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A27AA2"/>
                </a:solidFill>
              </a:rPr>
              <a:t>SOLLA Accredited Later Life Adviser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A27AA2"/>
                </a:solidFill>
              </a:rPr>
              <a:t>SOLLA Care Advice Standard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A27AA2"/>
                </a:solidFill>
              </a:rPr>
              <a:t>SOLLA Retirement Advice Standard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A27AA2"/>
                </a:solidFill>
              </a:rPr>
              <a:t>SOLLA Advisory board 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A27AA2"/>
                </a:solidFill>
              </a:rPr>
              <a:t>Dementia Friends Champion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A27AA2"/>
                </a:solidFill>
              </a:rPr>
              <a:t>Professional partner of Care Adviser Network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A27AA2"/>
                </a:solidFill>
              </a:rPr>
              <a:t>Trustee of Carers Support Merton</a:t>
            </a:r>
          </a:p>
          <a:p>
            <a:pPr>
              <a:buFont typeface="Wingdings" pitchFamily="2" charset="2"/>
              <a:buChar char="Ø"/>
            </a:pPr>
            <a:endParaRPr lang="en-GB" sz="2400" dirty="0">
              <a:solidFill>
                <a:srgbClr val="A27AA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2800" dirty="0">
              <a:solidFill>
                <a:srgbClr val="A27AA2"/>
              </a:solidFill>
            </a:endParaRP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8" name="Picture 7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0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64477C"/>
                </a:solidFill>
              </a:rPr>
              <a:t>Areas to be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Options available for funding long term care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Case studies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Questions</a:t>
            </a:r>
          </a:p>
          <a:p>
            <a:pPr>
              <a:buFont typeface="Wingdings" pitchFamily="2" charset="2"/>
              <a:buChar char="Ø"/>
            </a:pPr>
            <a:endParaRPr lang="en-GB" sz="2800" dirty="0">
              <a:solidFill>
                <a:srgbClr val="A27AA2"/>
              </a:solidFill>
            </a:endParaRP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  <p:pic>
        <p:nvPicPr>
          <p:cNvPr id="8" name="Picture 7" descr="A picture containing tool&#10;&#10;Description generated with very high confidence">
            <a:extLst>
              <a:ext uri="{FF2B5EF4-FFF2-40B4-BE49-F238E27FC236}">
                <a16:creationId xmlns:a16="http://schemas.microsoft.com/office/drawing/2014/main" id="{09D59A6D-9364-4480-9E10-B56BCF9B8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48" y="3624834"/>
            <a:ext cx="3048000" cy="18203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64477C"/>
                </a:solidFill>
              </a:rPr>
              <a:t>Care Fees Planning Advice</a:t>
            </a:r>
            <a:r>
              <a:rPr lang="en-GB" sz="4800" dirty="0">
                <a:solidFill>
                  <a:srgbClr val="64477C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Importance of specialist care advice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Value of specialist advice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The funding strategy has to be sustainable!</a:t>
            </a: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64477C"/>
                </a:solidFill>
              </a:rPr>
              <a:t>Our Ageing Population</a:t>
            </a:r>
            <a:r>
              <a:rPr lang="en-GB" sz="4800" dirty="0">
                <a:solidFill>
                  <a:srgbClr val="64477C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A27AA2"/>
                </a:solidFill>
                <a:latin typeface="Calibri" panose="020F0502020204030204" pitchFamily="34" charset="0"/>
              </a:rPr>
              <a:t>There are 11.4 million people aged 65 or over in the UK and an estimated 4 million with a long term illness.</a:t>
            </a: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2400" dirty="0">
                <a:solidFill>
                  <a:srgbClr val="A27AA2"/>
                </a:solidFill>
                <a:latin typeface="Calibri" panose="020F0502020204030204" pitchFamily="34" charset="0"/>
              </a:rPr>
              <a:t>The number of people aged 60 or over is expected to exceed 20 million by 2030. By 2040, nearly one in four people in the UK will be aged 65</a:t>
            </a:r>
            <a:endParaRPr lang="en-GB" sz="2400" dirty="0">
              <a:solidFill>
                <a:srgbClr val="A27AA2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27AA2"/>
                </a:solidFill>
              </a:rPr>
              <a:t>Mid-2014 Population Estimates UK Office for National Statistics, 2015.  </a:t>
            </a:r>
            <a:r>
              <a:rPr lang="en-GB" sz="1600" i="1" dirty="0">
                <a:solidFill>
                  <a:srgbClr val="A27AA2"/>
                </a:solidFill>
              </a:rPr>
              <a:t>General Lifestyle Survey 2011, Office for National Statistics, 2013</a:t>
            </a:r>
            <a:endParaRPr lang="en-GB" sz="1600" dirty="0">
              <a:solidFill>
                <a:srgbClr val="A27AA2"/>
              </a:solidFill>
            </a:endParaRP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654A04-5AE4-4978-940F-A3B2EDF2EB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5"/>
            <a:ext cx="2464356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64477C"/>
                </a:solidFill>
              </a:rPr>
              <a:t>Life Expectancy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A27AA2"/>
                </a:solidFill>
              </a:rPr>
              <a:t>Nearly one in five people currently in the UK will live to see their 100</a:t>
            </a:r>
            <a:r>
              <a:rPr lang="en-GB" sz="2800" baseline="30000" dirty="0">
                <a:solidFill>
                  <a:srgbClr val="A27AA2"/>
                </a:solidFill>
              </a:rPr>
              <a:t>th</a:t>
            </a:r>
            <a:r>
              <a:rPr lang="en-GB" sz="2800" dirty="0">
                <a:solidFill>
                  <a:srgbClr val="A27AA2"/>
                </a:solidFill>
              </a:rPr>
              <a:t> birthday!		</a:t>
            </a: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  <p:pic>
        <p:nvPicPr>
          <p:cNvPr id="8" name="Picture 7" descr="A picture containing person, candle, man, object&#10;&#10;Description generated with very high confidence">
            <a:extLst>
              <a:ext uri="{FF2B5EF4-FFF2-40B4-BE49-F238E27FC236}">
                <a16:creationId xmlns:a16="http://schemas.microsoft.com/office/drawing/2014/main" id="{2664FD28-3110-42B3-8AC7-B10F586F2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2636912"/>
            <a:ext cx="2962663" cy="29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3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64477C"/>
                </a:solidFill>
              </a:rPr>
              <a:t>Options for funding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Existing Plans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Using the Property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Care Plans 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Investment</a:t>
            </a:r>
          </a:p>
          <a:p>
            <a:pPr>
              <a:buFont typeface="Wingdings" pitchFamily="2" charset="2"/>
              <a:buChar char="Ø"/>
            </a:pPr>
            <a:endParaRPr lang="en-GB" sz="2800" dirty="0">
              <a:solidFill>
                <a:srgbClr val="A27AA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2800" dirty="0">
              <a:solidFill>
                <a:srgbClr val="A27AA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2800" dirty="0">
              <a:solidFill>
                <a:srgbClr val="A27AA2"/>
              </a:solidFill>
            </a:endParaRP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9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64477C"/>
                </a:solidFill>
              </a:rPr>
              <a:t>Option 1 – Existing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Savings 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Investments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Pre-funded Long-Term Care 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>
                <a:solidFill>
                  <a:srgbClr val="A27AA2"/>
                </a:solidFill>
              </a:rPr>
              <a:t>Other products </a:t>
            </a:r>
          </a:p>
          <a:p>
            <a:pPr>
              <a:buFont typeface="Wingdings" pitchFamily="2" charset="2"/>
              <a:buChar char="Ø"/>
            </a:pPr>
            <a:endParaRPr lang="en-GB" sz="2800" dirty="0">
              <a:solidFill>
                <a:srgbClr val="A27AA2"/>
              </a:solidFill>
            </a:endParaRP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5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>
                <a:solidFill>
                  <a:srgbClr val="64477C"/>
                </a:solidFill>
              </a:rPr>
              <a:t>Option 2: Using the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3600" dirty="0">
                <a:solidFill>
                  <a:srgbClr val="A27AA2"/>
                </a:solidFill>
              </a:rPr>
              <a:t>Sale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>
                <a:solidFill>
                  <a:srgbClr val="A27AA2"/>
                </a:solidFill>
              </a:rPr>
              <a:t>Rent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>
                <a:solidFill>
                  <a:srgbClr val="A27AA2"/>
                </a:solidFill>
              </a:rPr>
              <a:t>Downsize or ‘</a:t>
            </a:r>
            <a:r>
              <a:rPr lang="en-GB" sz="3600" dirty="0" err="1">
                <a:solidFill>
                  <a:srgbClr val="A27AA2"/>
                </a:solidFill>
              </a:rPr>
              <a:t>rightsize</a:t>
            </a:r>
            <a:r>
              <a:rPr lang="en-GB" sz="3600" dirty="0">
                <a:solidFill>
                  <a:srgbClr val="A27AA2"/>
                </a:solidFill>
              </a:rPr>
              <a:t>’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>
                <a:solidFill>
                  <a:srgbClr val="A27AA2"/>
                </a:solidFill>
              </a:rPr>
              <a:t>Move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>
                <a:solidFill>
                  <a:srgbClr val="A27AA2"/>
                </a:solidFill>
              </a:rPr>
              <a:t>Equity Release</a:t>
            </a:r>
          </a:p>
          <a:p>
            <a:pPr>
              <a:buFont typeface="Wingdings" pitchFamily="2" charset="2"/>
              <a:buChar char="Ø"/>
            </a:pPr>
            <a:r>
              <a:rPr lang="en-GB" sz="3600" dirty="0">
                <a:solidFill>
                  <a:srgbClr val="A27AA2"/>
                </a:solidFill>
              </a:rPr>
              <a:t>Deferred Payment Agreement</a:t>
            </a:r>
          </a:p>
        </p:txBody>
      </p:sp>
      <p:pic>
        <p:nvPicPr>
          <p:cNvPr id="6" name="Picture 5" descr="SOLLA Care 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661248"/>
            <a:ext cx="2376264" cy="864096"/>
          </a:xfrm>
          <a:prstGeom prst="rect">
            <a:avLst/>
          </a:prstGeom>
        </p:spPr>
      </p:pic>
      <p:pic>
        <p:nvPicPr>
          <p:cNvPr id="7" name="Picture 6" descr="Financial Care Solutions-logo-str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0" y="5237815"/>
            <a:ext cx="3240370" cy="16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413</Words>
  <Application>Microsoft Office PowerPoint</Application>
  <PresentationFormat>On-screen Show (4:3)</PresentationFormat>
  <Paragraphs>98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Office Theme</vt:lpstr>
      <vt:lpstr>Funding Long Term Care</vt:lpstr>
      <vt:lpstr>About me</vt:lpstr>
      <vt:lpstr>Areas to be covered</vt:lpstr>
      <vt:lpstr>Care Fees Planning Advice </vt:lpstr>
      <vt:lpstr>Our Ageing Population </vt:lpstr>
      <vt:lpstr>Life Expectancy </vt:lpstr>
      <vt:lpstr>Options for funding care</vt:lpstr>
      <vt:lpstr>Option 1 – Existing Plans</vt:lpstr>
      <vt:lpstr>Option 2: Using the property</vt:lpstr>
      <vt:lpstr>Option 3: Care Plans</vt:lpstr>
      <vt:lpstr>Option 4: Investments</vt:lpstr>
      <vt:lpstr>Case Studies </vt:lpstr>
      <vt:lpstr>Thank you</vt:lpstr>
      <vt:lpstr>The small but important print!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Catriona Lumiste</dc:creator>
  <cp:lastModifiedBy>Zara Ghods</cp:lastModifiedBy>
  <cp:revision>194</cp:revision>
  <cp:lastPrinted>2017-11-09T10:17:14Z</cp:lastPrinted>
  <dcterms:created xsi:type="dcterms:W3CDTF">2015-02-21T13:03:41Z</dcterms:created>
  <dcterms:modified xsi:type="dcterms:W3CDTF">2017-11-24T11:53:56Z</dcterms:modified>
</cp:coreProperties>
</file>