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65" r:id="rId6"/>
    <p:sldMasterId id="2147483681" r:id="rId7"/>
  </p:sldMasterIdLst>
  <p:notesMasterIdLst>
    <p:notesMasterId r:id="rId26"/>
  </p:notesMasterIdLst>
  <p:handoutMasterIdLst>
    <p:handoutMasterId r:id="rId27"/>
  </p:handoutMasterIdLst>
  <p:sldIdLst>
    <p:sldId id="258" r:id="rId8"/>
    <p:sldId id="271" r:id="rId9"/>
    <p:sldId id="272" r:id="rId10"/>
    <p:sldId id="273" r:id="rId11"/>
    <p:sldId id="288" r:id="rId12"/>
    <p:sldId id="281" r:id="rId13"/>
    <p:sldId id="283" r:id="rId14"/>
    <p:sldId id="278" r:id="rId15"/>
    <p:sldId id="289" r:id="rId16"/>
    <p:sldId id="286" r:id="rId17"/>
    <p:sldId id="277" r:id="rId18"/>
    <p:sldId id="293" r:id="rId19"/>
    <p:sldId id="292" r:id="rId20"/>
    <p:sldId id="284" r:id="rId21"/>
    <p:sldId id="291" r:id="rId22"/>
    <p:sldId id="287" r:id="rId23"/>
    <p:sldId id="279" r:id="rId24"/>
    <p:sldId id="285" r:id="rId25"/>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96B"/>
    <a:srgbClr val="E9822C"/>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2"/>
    <p:restoredTop sz="75533" autoAdjust="0"/>
  </p:normalViewPr>
  <p:slideViewPr>
    <p:cSldViewPr snapToGrid="0" snapToObjects="1">
      <p:cViewPr varScale="1">
        <p:scale>
          <a:sx n="100" d="100"/>
          <a:sy n="100" d="100"/>
        </p:scale>
        <p:origin x="936"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534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1"/>
            <a:ext cx="2945659" cy="495348"/>
          </a:xfrm>
          <a:prstGeom prst="rect">
            <a:avLst/>
          </a:prstGeom>
        </p:spPr>
        <p:txBody>
          <a:bodyPr vert="horz" lIns="91440" tIns="45720" rIns="91440" bIns="45720" rtlCol="0"/>
          <a:lstStyle>
            <a:lvl1pPr algn="r">
              <a:defRPr sz="1200"/>
            </a:lvl1pPr>
          </a:lstStyle>
          <a:p>
            <a:fld id="{5EB2B0F5-A07C-0E4F-89A2-43E2AC34A1A7}" type="datetimeFigureOut">
              <a:rPr lang="en-US" smtClean="0"/>
              <a:t>7/21/2017</a:t>
            </a:fld>
            <a:endParaRPr lang="en-US" dirty="0"/>
          </a:p>
        </p:txBody>
      </p:sp>
      <p:sp>
        <p:nvSpPr>
          <p:cNvPr id="4" name="Footer Placeholder 3"/>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64203692-BFB5-DD44-8A45-E270DE20FEFD}" type="slidenum">
              <a:rPr lang="en-US" smtClean="0"/>
              <a:t>‹#›</a:t>
            </a:fld>
            <a:endParaRPr lang="en-US" dirty="0"/>
          </a:p>
        </p:txBody>
      </p:sp>
    </p:spTree>
    <p:extLst>
      <p:ext uri="{BB962C8B-B14F-4D97-AF65-F5344CB8AC3E}">
        <p14:creationId xmlns:p14="http://schemas.microsoft.com/office/powerpoint/2010/main" val="1256256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FDF1BAE9-0512-234C-AC39-71EE1C49BDD3}" type="datetimeFigureOut">
              <a:rPr lang="en-US" smtClean="0"/>
              <a:t>7/21/2017</a:t>
            </a:fld>
            <a:endParaRPr lang="en-US" dirty="0"/>
          </a:p>
        </p:txBody>
      </p:sp>
      <p:sp>
        <p:nvSpPr>
          <p:cNvPr id="4" name="Slide Image Placeholder 3"/>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89951FE8-55AD-0E4B-903C-6945A88E1974}" type="slidenum">
              <a:rPr lang="en-US" smtClean="0"/>
              <a:t>‹#›</a:t>
            </a:fld>
            <a:endParaRPr lang="en-US" dirty="0"/>
          </a:p>
        </p:txBody>
      </p:sp>
    </p:spTree>
    <p:extLst>
      <p:ext uri="{BB962C8B-B14F-4D97-AF65-F5344CB8AC3E}">
        <p14:creationId xmlns:p14="http://schemas.microsoft.com/office/powerpoint/2010/main" val="96430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diabetes.org.uk/Guide-to-diabetes/Managing-your-diabetes/15-healthcare-essentials/What-are-the-15-Healthcare-Essentials/#hce6" TargetMode="External"/><Relationship Id="rId13" Type="http://schemas.openxmlformats.org/officeDocument/2006/relationships/hyperlink" Target="https://www.diabetes.org.uk/Guide-to-diabetes/Managing-your-diabetes/15-healthcare-essentials/What-are-the-15-Healthcare-Essentials/#hce11" TargetMode="External"/><Relationship Id="rId3" Type="http://schemas.openxmlformats.org/officeDocument/2006/relationships/hyperlink" Target="https://www.diabetes.org.uk/Guide-to-diabetes/Managing-your-diabetes/15-healthcare-essentials/What-are-the-15-Healthcare-Essentials/#hce1" TargetMode="External"/><Relationship Id="rId7" Type="http://schemas.openxmlformats.org/officeDocument/2006/relationships/hyperlink" Target="https://www.diabetes.org.uk/Guide-to-diabetes/Managing-your-diabetes/15-healthcare-essentials/What-are-the-15-Healthcare-Essentials/#hce5" TargetMode="External"/><Relationship Id="rId12" Type="http://schemas.openxmlformats.org/officeDocument/2006/relationships/hyperlink" Target="https://www.diabetes.org.uk/Guide-to-diabetes/Managing-your-diabetes/15-healthcare-essentials/What-are-the-15-Healthcare-Essentials/#hce10" TargetMode="External"/><Relationship Id="rId17" Type="http://schemas.openxmlformats.org/officeDocument/2006/relationships/hyperlink" Target="https://www.diabetes.org.uk/Guide-to-diabetes/Managing-your-diabetes/15-healthcare-essentials/What-are-the-15-Healthcare-Essentials/#hce15" TargetMode="External"/><Relationship Id="rId2" Type="http://schemas.openxmlformats.org/officeDocument/2006/relationships/slide" Target="../slides/slide15.xml"/><Relationship Id="rId16" Type="http://schemas.openxmlformats.org/officeDocument/2006/relationships/hyperlink" Target="https://www.diabetes.org.uk/Guide-to-diabetes/Managing-your-diabetes/15-healthcare-essentials/What-are-the-15-Healthcare-Essentials/#hce14" TargetMode="External"/><Relationship Id="rId1" Type="http://schemas.openxmlformats.org/officeDocument/2006/relationships/notesMaster" Target="../notesMasters/notesMaster1.xml"/><Relationship Id="rId6" Type="http://schemas.openxmlformats.org/officeDocument/2006/relationships/hyperlink" Target="https://www.diabetes.org.uk/Guide-to-diabetes/Managing-your-diabetes/15-healthcare-essentials/What-are-the-15-Healthcare-Essentials/#hce4" TargetMode="External"/><Relationship Id="rId11" Type="http://schemas.openxmlformats.org/officeDocument/2006/relationships/hyperlink" Target="https://www.diabetes.org.uk/Guide-to-diabetes/Managing-your-diabetes/15-healthcare-essentials/What-are-the-15-Healthcare-Essentials/#hce9" TargetMode="External"/><Relationship Id="rId5" Type="http://schemas.openxmlformats.org/officeDocument/2006/relationships/hyperlink" Target="https://www.diabetes.org.uk/Guide-to-diabetes/Managing-your-diabetes/15-healthcare-essentials/What-are-the-15-Healthcare-Essentials/#hce3" TargetMode="External"/><Relationship Id="rId15" Type="http://schemas.openxmlformats.org/officeDocument/2006/relationships/hyperlink" Target="https://www.diabetes.org.uk/Guide-to-diabetes/Managing-your-diabetes/15-healthcare-essentials/What-are-the-15-Healthcare-Essentials/#hce13" TargetMode="External"/><Relationship Id="rId10" Type="http://schemas.openxmlformats.org/officeDocument/2006/relationships/hyperlink" Target="https://www.diabetes.org.uk/Guide-to-diabetes/Managing-your-diabetes/15-healthcare-essentials/What-are-the-15-Healthcare-Essentials/#hce8" TargetMode="External"/><Relationship Id="rId4" Type="http://schemas.openxmlformats.org/officeDocument/2006/relationships/hyperlink" Target="https://www.diabetes.org.uk/Guide-to-diabetes/Managing-your-diabetes/15-healthcare-essentials/What-are-the-15-Healthcare-Essentials/#hce2" TargetMode="External"/><Relationship Id="rId9" Type="http://schemas.openxmlformats.org/officeDocument/2006/relationships/hyperlink" Target="https://www.diabetes.org.uk/Guide-to-diabetes/Managing-your-diabetes/15-healthcare-essentials/What-are-the-15-Healthcare-Essentials/#hce7" TargetMode="External"/><Relationship Id="rId14" Type="http://schemas.openxmlformats.org/officeDocument/2006/relationships/hyperlink" Target="https://www.diabetes.org.uk/Guide-to-diabetes/Managing-your-diabetes/15-healthcare-essentials/What-are-the-15-Healthcare-Essentials/#hce1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951FE8-55AD-0E4B-903C-6945A88E1974}" type="slidenum">
              <a:rPr lang="en-US" smtClean="0"/>
              <a:t>1</a:t>
            </a:fld>
            <a:endParaRPr lang="en-US" dirty="0"/>
          </a:p>
        </p:txBody>
      </p:sp>
    </p:spTree>
    <p:extLst>
      <p:ext uri="{BB962C8B-B14F-4D97-AF65-F5344CB8AC3E}">
        <p14:creationId xmlns:p14="http://schemas.microsoft.com/office/powerpoint/2010/main" val="427301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the 15 healthcare essentials</a:t>
            </a:r>
            <a:r>
              <a:rPr lang="en-GB" baseline="0" dirty="0" smtClean="0"/>
              <a:t> which comes from NICE guidelines is to be offered a diabetes education course when diagnosed or as part of a yearly refresher. </a:t>
            </a:r>
          </a:p>
          <a:p>
            <a:endParaRPr lang="en-GB" baseline="0" dirty="0" smtClean="0"/>
          </a:p>
          <a:p>
            <a:r>
              <a:rPr lang="en-GB" baseline="0" dirty="0" smtClean="0"/>
              <a:t>People with both types of diabetes are living longer, and many people with type 2 diabetes progress to insulin treatment. At the same time, we know that living with diabetes for a long time is a risk factor for diabetes distress, which can have a negative impact on self-management and quality of life. Therefore it is really important that older people with diabetes are given the skills and knowledge they need to manage their diabetes as well as possible.  </a:t>
            </a:r>
          </a:p>
          <a:p>
            <a:endParaRPr lang="en-GB" baseline="0" dirty="0" smtClean="0"/>
          </a:p>
          <a:p>
            <a:r>
              <a:rPr lang="en-GB" baseline="0" dirty="0" smtClean="0"/>
              <a:t>http://diabetesfrail.org/portfolio-of-work/global-initiative-in-diabetes-for-older-people/ </a:t>
            </a:r>
          </a:p>
          <a:p>
            <a:endParaRPr lang="en-GB" dirty="0"/>
          </a:p>
        </p:txBody>
      </p:sp>
      <p:sp>
        <p:nvSpPr>
          <p:cNvPr id="4" name="Slide Number Placeholder 3"/>
          <p:cNvSpPr>
            <a:spLocks noGrp="1"/>
          </p:cNvSpPr>
          <p:nvPr>
            <p:ph type="sldNum" sz="quarter" idx="10"/>
          </p:nvPr>
        </p:nvSpPr>
        <p:spPr/>
        <p:txBody>
          <a:bodyPr/>
          <a:lstStyle/>
          <a:p>
            <a:fld id="{DF46BF2D-9648-45DA-B4C6-E7243CDB5764}"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967185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http://diabetesfrail.org/portfolio-of-work/global-initiative-in-diabetes-for-older-people/ </a:t>
            </a:r>
          </a:p>
          <a:p>
            <a:r>
              <a:rPr lang="en-GB" baseline="0" dirty="0" smtClean="0"/>
              <a:t>Depression, leg ulcers, amputation, loss of vision</a:t>
            </a:r>
          </a:p>
          <a:p>
            <a:r>
              <a:rPr lang="en-GB" baseline="0" dirty="0" smtClean="0"/>
              <a:t>Way society views Type 2 diabetes</a:t>
            </a:r>
          </a:p>
        </p:txBody>
      </p:sp>
      <p:sp>
        <p:nvSpPr>
          <p:cNvPr id="4" name="Slide Number Placeholder 3"/>
          <p:cNvSpPr>
            <a:spLocks noGrp="1"/>
          </p:cNvSpPr>
          <p:nvPr>
            <p:ph type="sldNum" sz="quarter" idx="10"/>
          </p:nvPr>
        </p:nvSpPr>
        <p:spPr/>
        <p:txBody>
          <a:bodyPr/>
          <a:lstStyle/>
          <a:p>
            <a:fld id="{DF46BF2D-9648-45DA-B4C6-E7243CDB5764}"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963436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http://diabetesfrail.org/portfolio-of-work/global-initiative-in-diabetes-for-older-people/ </a:t>
            </a:r>
          </a:p>
          <a:p>
            <a:endParaRPr lang="en-GB" baseline="0" dirty="0" smtClean="0"/>
          </a:p>
          <a:p>
            <a:r>
              <a:rPr lang="en-GB" baseline="0" dirty="0" smtClean="0"/>
              <a:t>Diet – the same as we all should be eating</a:t>
            </a:r>
          </a:p>
          <a:p>
            <a:endParaRPr lang="en-GB" baseline="0" dirty="0" smtClean="0"/>
          </a:p>
          <a:p>
            <a:r>
              <a:rPr lang="en-GB" baseline="0" dirty="0" smtClean="0"/>
              <a:t>Exercise doesn’t mean the gym. May be limited by other conditions</a:t>
            </a:r>
          </a:p>
        </p:txBody>
      </p:sp>
      <p:sp>
        <p:nvSpPr>
          <p:cNvPr id="4" name="Slide Number Placeholder 3"/>
          <p:cNvSpPr>
            <a:spLocks noGrp="1"/>
          </p:cNvSpPr>
          <p:nvPr>
            <p:ph type="sldNum" sz="quarter" idx="10"/>
          </p:nvPr>
        </p:nvSpPr>
        <p:spPr/>
        <p:txBody>
          <a:bodyPr/>
          <a:lstStyle/>
          <a:p>
            <a:fld id="{DF46BF2D-9648-45DA-B4C6-E7243CDB5764}"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401741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http://diabetesfrail.org/portfolio-of-work/global-initiative-in-diabetes-for-older-people/ </a:t>
            </a:r>
          </a:p>
          <a:p>
            <a:endParaRPr lang="en-GB" baseline="0" dirty="0" smtClean="0"/>
          </a:p>
          <a:p>
            <a:r>
              <a:rPr lang="en-GB" dirty="0" smtClean="0"/>
              <a:t>People should have a care plan</a:t>
            </a:r>
          </a:p>
          <a:p>
            <a:endParaRPr lang="en-GB" dirty="0" smtClean="0"/>
          </a:p>
          <a:p>
            <a:r>
              <a:rPr lang="en-GB" dirty="0" smtClean="0"/>
              <a:t>Polypharmacy – may be taking</a:t>
            </a:r>
            <a:r>
              <a:rPr lang="en-GB" baseline="0" dirty="0" smtClean="0"/>
              <a:t> a large number of drugs – all with their own side effects</a:t>
            </a:r>
          </a:p>
          <a:p>
            <a:endParaRPr lang="en-GB" baseline="0" dirty="0" smtClean="0"/>
          </a:p>
          <a:p>
            <a:r>
              <a:rPr lang="en-GB" baseline="0" dirty="0" smtClean="0"/>
              <a:t>Too tight control – hypos – falls - #s</a:t>
            </a:r>
            <a:endParaRPr lang="en-GB" dirty="0"/>
          </a:p>
        </p:txBody>
      </p:sp>
      <p:sp>
        <p:nvSpPr>
          <p:cNvPr id="4" name="Slide Number Placeholder 3"/>
          <p:cNvSpPr>
            <a:spLocks noGrp="1"/>
          </p:cNvSpPr>
          <p:nvPr>
            <p:ph type="sldNum" sz="quarter" idx="10"/>
          </p:nvPr>
        </p:nvSpPr>
        <p:spPr/>
        <p:txBody>
          <a:bodyPr/>
          <a:lstStyle/>
          <a:p>
            <a:fld id="{DF46BF2D-9648-45DA-B4C6-E7243CDB5764}"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2911119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smtClean="0">
              <a:solidFill>
                <a:srgbClr val="000000"/>
              </a:solidFill>
              <a:latin typeface="Arial" panose="020B0604020202020204" pitchFamily="34" charset="0"/>
            </a:endParaRPr>
          </a:p>
          <a:p>
            <a:r>
              <a:rPr lang="en-US" sz="1100" dirty="0" smtClean="0">
                <a:solidFill>
                  <a:srgbClr val="000000"/>
                </a:solidFill>
                <a:latin typeface="Arial" panose="020B0604020202020204" pitchFamily="34" charset="0"/>
              </a:rPr>
              <a:t>8</a:t>
            </a:r>
            <a:r>
              <a:rPr lang="en-US" sz="1100" baseline="0" dirty="0" smtClean="0">
                <a:solidFill>
                  <a:srgbClr val="000000"/>
                </a:solidFill>
                <a:latin typeface="Arial" panose="020B0604020202020204" pitchFamily="34" charset="0"/>
              </a:rPr>
              <a:t> r</a:t>
            </a:r>
            <a:r>
              <a:rPr lang="en-US" sz="1100" dirty="0" smtClean="0">
                <a:solidFill>
                  <a:srgbClr val="000000"/>
                </a:solidFill>
                <a:latin typeface="Arial" panose="020B0604020202020204" pitchFamily="34" charset="0"/>
              </a:rPr>
              <a:t>esponsibility of diabetes care providers (including in the NDA 8 Care Processes) 	</a:t>
            </a:r>
          </a:p>
          <a:p>
            <a:r>
              <a:rPr lang="en-GB" sz="1100" b="1" dirty="0" smtClean="0">
                <a:solidFill>
                  <a:srgbClr val="000000"/>
                </a:solidFill>
                <a:latin typeface="Arial" panose="020B0604020202020204" pitchFamily="34" charset="0"/>
              </a:rPr>
              <a:t>1 - HbA1c </a:t>
            </a:r>
            <a:endParaRPr lang="en-GB" sz="1100" dirty="0" smtClean="0">
              <a:solidFill>
                <a:srgbClr val="000000"/>
              </a:solidFill>
              <a:latin typeface="Arial" panose="020B0604020202020204" pitchFamily="34" charset="0"/>
            </a:endParaRPr>
          </a:p>
          <a:p>
            <a:r>
              <a:rPr lang="en-US" sz="1100" dirty="0" smtClean="0">
                <a:solidFill>
                  <a:srgbClr val="000000"/>
                </a:solidFill>
                <a:latin typeface="Arial" panose="020B0604020202020204" pitchFamily="34" charset="0"/>
              </a:rPr>
              <a:t>(blood test for glucose control) 	</a:t>
            </a:r>
            <a:r>
              <a:rPr lang="en-US" sz="1100" b="1" dirty="0" smtClean="0">
                <a:solidFill>
                  <a:srgbClr val="000000"/>
                </a:solidFill>
                <a:latin typeface="Arial" panose="020B0604020202020204" pitchFamily="34" charset="0"/>
              </a:rPr>
              <a:t>5 - Urine Albumin/Creatinine Ratio </a:t>
            </a:r>
            <a:endParaRPr lang="en-US" sz="1100" dirty="0" smtClean="0">
              <a:solidFill>
                <a:srgbClr val="000000"/>
              </a:solidFill>
              <a:latin typeface="Arial" panose="020B0604020202020204" pitchFamily="34" charset="0"/>
            </a:endParaRPr>
          </a:p>
          <a:p>
            <a:r>
              <a:rPr lang="en-US" sz="1100" dirty="0" smtClean="0">
                <a:solidFill>
                  <a:srgbClr val="000000"/>
                </a:solidFill>
                <a:latin typeface="Arial" panose="020B0604020202020204" pitchFamily="34" charset="0"/>
              </a:rPr>
              <a:t>(urine test for kidney function) 	</a:t>
            </a:r>
          </a:p>
          <a:p>
            <a:r>
              <a:rPr lang="en-GB" sz="1100" b="1" dirty="0" smtClean="0">
                <a:solidFill>
                  <a:srgbClr val="000000"/>
                </a:solidFill>
                <a:latin typeface="Arial" panose="020B0604020202020204" pitchFamily="34" charset="0"/>
              </a:rPr>
              <a:t>2 - Blood Pressure </a:t>
            </a:r>
            <a:endParaRPr lang="en-GB" sz="1100" dirty="0" smtClean="0">
              <a:solidFill>
                <a:srgbClr val="000000"/>
              </a:solidFill>
              <a:latin typeface="Arial" panose="020B0604020202020204" pitchFamily="34" charset="0"/>
            </a:endParaRPr>
          </a:p>
          <a:p>
            <a:r>
              <a:rPr lang="en-US" sz="1100" dirty="0" smtClean="0">
                <a:solidFill>
                  <a:srgbClr val="000000"/>
                </a:solidFill>
                <a:latin typeface="Arial" panose="020B0604020202020204" pitchFamily="34" charset="0"/>
              </a:rPr>
              <a:t>(measurement for cardiovascular risk) 	</a:t>
            </a:r>
            <a:r>
              <a:rPr lang="en-US" sz="1100" b="1" dirty="0" smtClean="0">
                <a:solidFill>
                  <a:srgbClr val="000000"/>
                </a:solidFill>
                <a:latin typeface="Arial" panose="020B0604020202020204" pitchFamily="34" charset="0"/>
              </a:rPr>
              <a:t>6 - Foot Risk Surveillance </a:t>
            </a:r>
            <a:endParaRPr lang="en-US" sz="1100" dirty="0" smtClean="0">
              <a:solidFill>
                <a:srgbClr val="000000"/>
              </a:solidFill>
              <a:latin typeface="Arial" panose="020B0604020202020204" pitchFamily="34" charset="0"/>
            </a:endParaRPr>
          </a:p>
          <a:p>
            <a:r>
              <a:rPr lang="en-US" sz="1100" dirty="0" smtClean="0">
                <a:solidFill>
                  <a:srgbClr val="000000"/>
                </a:solidFill>
                <a:latin typeface="Arial" panose="020B0604020202020204" pitchFamily="34" charset="0"/>
              </a:rPr>
              <a:t>(foot examination for foot ulcer risk) 	</a:t>
            </a:r>
          </a:p>
          <a:p>
            <a:r>
              <a:rPr lang="en-GB" sz="1100" b="1" dirty="0" smtClean="0">
                <a:solidFill>
                  <a:srgbClr val="000000"/>
                </a:solidFill>
                <a:latin typeface="Arial" panose="020B0604020202020204" pitchFamily="34" charset="0"/>
              </a:rPr>
              <a:t>3 - Serum Cholesterol </a:t>
            </a:r>
            <a:endParaRPr lang="en-GB" sz="1100" dirty="0" smtClean="0">
              <a:solidFill>
                <a:srgbClr val="000000"/>
              </a:solidFill>
              <a:latin typeface="Arial" panose="020B0604020202020204" pitchFamily="34" charset="0"/>
            </a:endParaRPr>
          </a:p>
          <a:p>
            <a:r>
              <a:rPr lang="en-US" sz="1100" dirty="0" smtClean="0">
                <a:solidFill>
                  <a:srgbClr val="000000"/>
                </a:solidFill>
                <a:latin typeface="Arial" panose="020B0604020202020204" pitchFamily="34" charset="0"/>
              </a:rPr>
              <a:t>(blood test for cardiovascular risk) 	</a:t>
            </a:r>
            <a:r>
              <a:rPr lang="en-US" sz="1100" b="1" dirty="0" smtClean="0">
                <a:solidFill>
                  <a:srgbClr val="000000"/>
                </a:solidFill>
                <a:latin typeface="Arial" panose="020B0604020202020204" pitchFamily="34" charset="0"/>
              </a:rPr>
              <a:t>7 - Body Mass Index </a:t>
            </a:r>
            <a:endParaRPr lang="en-US" sz="1100" dirty="0" smtClean="0">
              <a:solidFill>
                <a:srgbClr val="000000"/>
              </a:solidFill>
              <a:latin typeface="Arial" panose="020B0604020202020204" pitchFamily="34" charset="0"/>
            </a:endParaRPr>
          </a:p>
          <a:p>
            <a:r>
              <a:rPr lang="en-GB" sz="1100" dirty="0" smtClean="0">
                <a:solidFill>
                  <a:srgbClr val="000000"/>
                </a:solidFill>
                <a:latin typeface="Arial" panose="020B0604020202020204" pitchFamily="34" charset="0"/>
              </a:rPr>
              <a:t>(measurement for cardiovascular risk) 	</a:t>
            </a:r>
          </a:p>
          <a:p>
            <a:r>
              <a:rPr lang="en-GB" sz="1100" b="1" dirty="0" smtClean="0">
                <a:solidFill>
                  <a:srgbClr val="000000"/>
                </a:solidFill>
                <a:latin typeface="Arial" panose="020B0604020202020204" pitchFamily="34" charset="0"/>
              </a:rPr>
              <a:t>4 - Serum Creatinine </a:t>
            </a:r>
            <a:endParaRPr lang="en-GB" sz="1100" dirty="0" smtClean="0">
              <a:solidFill>
                <a:srgbClr val="000000"/>
              </a:solidFill>
              <a:latin typeface="Arial" panose="020B0604020202020204" pitchFamily="34" charset="0"/>
            </a:endParaRPr>
          </a:p>
          <a:p>
            <a:r>
              <a:rPr lang="en-US" sz="1100" dirty="0" smtClean="0">
                <a:solidFill>
                  <a:srgbClr val="000000"/>
                </a:solidFill>
                <a:latin typeface="Arial" panose="020B0604020202020204" pitchFamily="34" charset="0"/>
              </a:rPr>
              <a:t>(blood test for kidney function) 	</a:t>
            </a:r>
            <a:r>
              <a:rPr lang="en-US" sz="1100" b="1" dirty="0" smtClean="0">
                <a:solidFill>
                  <a:srgbClr val="000000"/>
                </a:solidFill>
                <a:latin typeface="Arial" panose="020B0604020202020204" pitchFamily="34" charset="0"/>
              </a:rPr>
              <a:t>8 - Smoking History </a:t>
            </a:r>
            <a:endParaRPr lang="en-US" sz="1100" dirty="0" smtClean="0">
              <a:solidFill>
                <a:srgbClr val="000000"/>
              </a:solidFill>
              <a:latin typeface="Arial" panose="020B0604020202020204" pitchFamily="34" charset="0"/>
            </a:endParaRPr>
          </a:p>
          <a:p>
            <a:r>
              <a:rPr lang="en-GB" sz="1100" dirty="0" smtClean="0">
                <a:solidFill>
                  <a:srgbClr val="000000"/>
                </a:solidFill>
                <a:latin typeface="Arial" panose="020B0604020202020204" pitchFamily="34" charset="0"/>
              </a:rPr>
              <a:t>(question for cardiovascular risk)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panose="020B0604020202020204" pitchFamily="34" charset="0"/>
              </a:rPr>
              <a:t>Responsibility of NHS Diabetes Eye Screening (screening register drawn from practices) </a:t>
            </a:r>
            <a:r>
              <a:rPr lang="en-GB" sz="1100" b="1" dirty="0" smtClean="0">
                <a:solidFill>
                  <a:srgbClr val="000000"/>
                </a:solidFill>
                <a:latin typeface="Arial" panose="020B0604020202020204" pitchFamily="34" charset="0"/>
              </a:rPr>
              <a:t>9 - Digital Retinal Screening </a:t>
            </a:r>
            <a:endParaRPr lang="en-GB" sz="1100" dirty="0" smtClean="0">
              <a:solidFill>
                <a:srgbClr val="000000"/>
              </a:solidFill>
              <a:latin typeface="Arial" panose="020B0604020202020204" pitchFamily="34" charset="0"/>
            </a:endParaRPr>
          </a:p>
          <a:p>
            <a:r>
              <a:rPr lang="en-US" sz="1100" dirty="0" smtClean="0">
                <a:solidFill>
                  <a:srgbClr val="000000"/>
                </a:solidFill>
                <a:latin typeface="Arial" panose="020B0604020202020204" pitchFamily="34" charset="0"/>
              </a:rPr>
              <a:t>Photographic eye test for eye risk 	</a:t>
            </a:r>
          </a:p>
          <a:p>
            <a:endParaRPr lang="en-GB" sz="1100" baseline="0" dirty="0" smtClean="0"/>
          </a:p>
          <a:p>
            <a:endParaRPr lang="en-GB" sz="1100" baseline="0" dirty="0" smtClean="0"/>
          </a:p>
        </p:txBody>
      </p:sp>
      <p:sp>
        <p:nvSpPr>
          <p:cNvPr id="4" name="Slide Number Placeholder 3"/>
          <p:cNvSpPr>
            <a:spLocks noGrp="1"/>
          </p:cNvSpPr>
          <p:nvPr>
            <p:ph type="sldNum" sz="quarter" idx="10"/>
          </p:nvPr>
        </p:nvSpPr>
        <p:spPr/>
        <p:txBody>
          <a:bodyPr/>
          <a:lstStyle/>
          <a:p>
            <a:fld id="{DF46BF2D-9648-45DA-B4C6-E7243CDB5764}"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743120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Links with the NICE Quality</a:t>
            </a:r>
            <a:r>
              <a:rPr lang="en-GB" b="1" baseline="0" dirty="0" smtClean="0"/>
              <a:t> Standards for diabetes</a:t>
            </a:r>
          </a:p>
          <a:p>
            <a:endParaRPr lang="en-GB" baseline="0" dirty="0" smtClean="0"/>
          </a:p>
          <a:p>
            <a:r>
              <a:rPr lang="en-US" dirty="0" smtClean="0">
                <a:hlinkClick r:id="rId3" tooltip="Blood glucose measured, what are the 15 healthcare essentials"/>
              </a:rPr>
              <a:t>Get your blood glucose levels measured (HbA1c blood test)</a:t>
            </a:r>
            <a:r>
              <a:rPr lang="en-US" dirty="0" smtClean="0"/>
              <a:t/>
            </a:r>
            <a:br>
              <a:rPr lang="en-US" dirty="0" smtClean="0"/>
            </a:br>
            <a:r>
              <a:rPr lang="en-US" dirty="0" smtClean="0"/>
              <a:t>2. </a:t>
            </a:r>
            <a:r>
              <a:rPr lang="en-US" dirty="0" smtClean="0">
                <a:hlinkClick r:id="rId4" tooltip="Blood pressure, what are the healthcare essentials"/>
              </a:rPr>
              <a:t>Have your blood pressure measured</a:t>
            </a:r>
            <a:r>
              <a:rPr lang="en-US" dirty="0" smtClean="0"/>
              <a:t/>
            </a:r>
            <a:br>
              <a:rPr lang="en-US" dirty="0" smtClean="0"/>
            </a:br>
            <a:r>
              <a:rPr lang="en-US" dirty="0" smtClean="0"/>
              <a:t>3. </a:t>
            </a:r>
            <a:r>
              <a:rPr lang="en-US" dirty="0" smtClean="0">
                <a:hlinkClick r:id="rId5" tooltip="Blood fats, what are the 15 healthcare essentials"/>
              </a:rPr>
              <a:t>Have your blood fats measured</a:t>
            </a:r>
            <a:r>
              <a:rPr lang="en-US" dirty="0" smtClean="0"/>
              <a:t/>
            </a:r>
            <a:br>
              <a:rPr lang="en-US" dirty="0" smtClean="0"/>
            </a:br>
            <a:r>
              <a:rPr lang="en-US" dirty="0" smtClean="0"/>
              <a:t>4. </a:t>
            </a:r>
            <a:r>
              <a:rPr lang="en-US" dirty="0" smtClean="0">
                <a:hlinkClick r:id="rId6" tooltip="Eyes screened, what are the 15 healthcare essentials page"/>
              </a:rPr>
              <a:t>Have your eyes screened for signs of retinopathy</a:t>
            </a:r>
            <a:r>
              <a:rPr lang="en-US" dirty="0" smtClean="0"/>
              <a:t/>
            </a:r>
            <a:br>
              <a:rPr lang="en-US" dirty="0" smtClean="0"/>
            </a:br>
            <a:r>
              <a:rPr lang="en-US" dirty="0" smtClean="0"/>
              <a:t>5. </a:t>
            </a:r>
            <a:r>
              <a:rPr lang="en-US" dirty="0" smtClean="0">
                <a:hlinkClick r:id="rId7" tooltip="Feet and legs check, what are the 15 healthcare essentials"/>
              </a:rPr>
              <a:t>Have your feet and legs checked</a:t>
            </a:r>
            <a:r>
              <a:rPr lang="en-US" dirty="0" smtClean="0"/>
              <a:t/>
            </a:r>
            <a:br>
              <a:rPr lang="en-US" dirty="0" smtClean="0"/>
            </a:br>
            <a:r>
              <a:rPr lang="en-US" dirty="0" smtClean="0"/>
              <a:t>6. </a:t>
            </a:r>
            <a:r>
              <a:rPr lang="en-US" dirty="0" smtClean="0">
                <a:hlinkClick r:id="rId8" tooltip="Kidney function, what are the 15 healthcare essentials page"/>
              </a:rPr>
              <a:t>Have your kidney function monitored</a:t>
            </a:r>
            <a:r>
              <a:rPr lang="en-US" dirty="0" smtClean="0"/>
              <a:t/>
            </a:r>
            <a:br>
              <a:rPr lang="en-US" dirty="0" smtClean="0"/>
            </a:br>
            <a:r>
              <a:rPr lang="en-US" dirty="0" smtClean="0"/>
              <a:t>7. </a:t>
            </a:r>
            <a:r>
              <a:rPr lang="en-US" dirty="0" smtClean="0">
                <a:hlinkClick r:id="rId9" tooltip="Dietary advice, what are the 15 healthcare essentials"/>
              </a:rPr>
              <a:t>Get ongoing, individual dietary advice</a:t>
            </a:r>
            <a:r>
              <a:rPr lang="en-US" dirty="0" smtClean="0"/>
              <a:t/>
            </a:r>
            <a:br>
              <a:rPr lang="en-US" dirty="0" smtClean="0"/>
            </a:br>
            <a:r>
              <a:rPr lang="en-US" dirty="0" smtClean="0"/>
              <a:t>8. </a:t>
            </a:r>
            <a:r>
              <a:rPr lang="en-US" dirty="0" smtClean="0">
                <a:hlinkClick r:id="rId10" tooltip="Emotional support, what are the 15 healthcare essentials page"/>
              </a:rPr>
              <a:t>Get emotional and psychological support</a:t>
            </a:r>
            <a:r>
              <a:rPr lang="en-US" dirty="0" smtClean="0"/>
              <a:t/>
            </a:r>
            <a:br>
              <a:rPr lang="en-US" dirty="0" smtClean="0"/>
            </a:br>
            <a:r>
              <a:rPr lang="en-US" dirty="0" smtClean="0"/>
              <a:t>9. </a:t>
            </a:r>
            <a:r>
              <a:rPr lang="en-US" dirty="0" smtClean="0">
                <a:hlinkClick r:id="rId11" tooltip="education offer, what are the 15 healthcare essentials page"/>
              </a:rPr>
              <a:t>Be offered a local education course</a:t>
            </a:r>
            <a:r>
              <a:rPr lang="en-US" dirty="0" smtClean="0"/>
              <a:t/>
            </a:r>
            <a:br>
              <a:rPr lang="en-US" dirty="0" smtClean="0"/>
            </a:br>
            <a:r>
              <a:rPr lang="en-US" dirty="0" smtClean="0"/>
              <a:t>10. </a:t>
            </a:r>
            <a:r>
              <a:rPr lang="en-US" dirty="0" smtClean="0">
                <a:hlinkClick r:id="rId12" tooltip="Specialists, what are the 15 healthcare essentials"/>
              </a:rPr>
              <a:t>See specialist healthcare professionals</a:t>
            </a:r>
            <a:r>
              <a:rPr lang="en-US" dirty="0" smtClean="0"/>
              <a:t/>
            </a:r>
            <a:br>
              <a:rPr lang="en-US" dirty="0" smtClean="0"/>
            </a:br>
            <a:r>
              <a:rPr lang="en-US" dirty="0" smtClean="0"/>
              <a:t>11. </a:t>
            </a:r>
            <a:r>
              <a:rPr lang="en-US" dirty="0" smtClean="0">
                <a:hlinkClick r:id="rId13" tooltip="Flu vaccine, what are the 15 healthcare essentials page"/>
              </a:rPr>
              <a:t>Get a free flu vaccination</a:t>
            </a:r>
            <a:r>
              <a:rPr lang="en-US" dirty="0" smtClean="0"/>
              <a:t/>
            </a:r>
            <a:br>
              <a:rPr lang="en-US" dirty="0" smtClean="0"/>
            </a:br>
            <a:r>
              <a:rPr lang="en-US" dirty="0" smtClean="0"/>
              <a:t>12. </a:t>
            </a:r>
            <a:r>
              <a:rPr lang="en-US" dirty="0" smtClean="0">
                <a:hlinkClick r:id="rId14" tooltip="High quality hospital care, what are the 15 healthcare essentials"/>
              </a:rPr>
              <a:t>Receive high-quality care if admitted to hospital</a:t>
            </a:r>
            <a:r>
              <a:rPr lang="en-US" dirty="0" smtClean="0"/>
              <a:t/>
            </a:r>
            <a:br>
              <a:rPr lang="en-US" dirty="0" smtClean="0"/>
            </a:br>
            <a:r>
              <a:rPr lang="en-US" dirty="0" smtClean="0"/>
              <a:t>13. </a:t>
            </a:r>
            <a:r>
              <a:rPr lang="en-US" dirty="0" smtClean="0">
                <a:hlinkClick r:id="rId15" tooltip="Talk through sexual problems, what are the 15 healthcare essentials"/>
              </a:rPr>
              <a:t>Have the chance to talk about any sexual problems</a:t>
            </a:r>
            <a:r>
              <a:rPr lang="en-US" dirty="0" smtClean="0"/>
              <a:t/>
            </a:r>
            <a:br>
              <a:rPr lang="en-US" dirty="0" smtClean="0"/>
            </a:br>
            <a:r>
              <a:rPr lang="en-US" dirty="0" smtClean="0"/>
              <a:t>14. </a:t>
            </a:r>
            <a:r>
              <a:rPr lang="en-US" dirty="0" smtClean="0">
                <a:hlinkClick r:id="rId16" tooltip="Support to stop smoking, what are the 15 healthcare essentials"/>
              </a:rPr>
              <a:t>If you smoke, get support to quit</a:t>
            </a:r>
            <a:r>
              <a:rPr lang="en-US" dirty="0" smtClean="0"/>
              <a:t/>
            </a:r>
            <a:br>
              <a:rPr lang="en-US" dirty="0" smtClean="0"/>
            </a:br>
            <a:r>
              <a:rPr lang="en-US" dirty="0" smtClean="0"/>
              <a:t>15. </a:t>
            </a:r>
            <a:r>
              <a:rPr lang="en-US" dirty="0" smtClean="0">
                <a:hlinkClick r:id="rId17" tooltip="Specialist care if you plan a baby, what are the 15 healthcare essentials"/>
              </a:rPr>
              <a:t>Get information and specialist care if you are planning to have a baby</a:t>
            </a:r>
            <a:endParaRPr lang="en-GB" dirty="0"/>
          </a:p>
        </p:txBody>
      </p:sp>
      <p:sp>
        <p:nvSpPr>
          <p:cNvPr id="4" name="Slide Number Placeholder 3"/>
          <p:cNvSpPr>
            <a:spLocks noGrp="1"/>
          </p:cNvSpPr>
          <p:nvPr>
            <p:ph type="sldNum" sz="quarter" idx="10"/>
          </p:nvPr>
        </p:nvSpPr>
        <p:spPr/>
        <p:txBody>
          <a:bodyPr/>
          <a:lstStyle/>
          <a:p>
            <a:fld id="{DF46BF2D-9648-45DA-B4C6-E7243CDB5764}"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2642134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Diabetes</a:t>
            </a:r>
            <a:r>
              <a:rPr lang="en-GB" baseline="0" dirty="0" smtClean="0"/>
              <a:t> effects up to 1 in 4 people in care homes, but research shows diabetes is often poorly managed and poorly understood in care homes. An audit of care homes in 2013  found that more than half of residents were at moderate or high risk of foot disease, and hospital admissions often result from poor diabetes management, for example, because of hypoglycaemia (low BG).</a:t>
            </a:r>
          </a:p>
          <a:p>
            <a:endParaRPr lang="en-GB" baseline="0" dirty="0" smtClean="0"/>
          </a:p>
          <a:p>
            <a:r>
              <a:rPr lang="en-US" dirty="0" smtClean="0"/>
              <a:t>Broad aims for residents in care homes (DUK</a:t>
            </a:r>
            <a:r>
              <a:rPr lang="en-US" baseline="0" dirty="0" smtClean="0"/>
              <a:t> 2010 clinical guidelines for care homes: </a:t>
            </a:r>
          </a:p>
          <a:p>
            <a:pPr marL="228600" indent="-228600">
              <a:buAutoNum type="alphaLcParenR"/>
            </a:pPr>
            <a:r>
              <a:rPr lang="en-US" dirty="0" smtClean="0"/>
              <a:t>to maintain the highest degree of quality of life and wellbeing without subjecting residents to unnecessary and inappropriate medical and therapeutic interventions </a:t>
            </a:r>
          </a:p>
          <a:p>
            <a:pPr marL="228600" indent="-228600">
              <a:buAutoNum type="alphaLcParenR"/>
            </a:pPr>
            <a:r>
              <a:rPr lang="en-US" dirty="0" smtClean="0"/>
              <a:t>b) to provide sufficient support and opportunity to enable residents to manage their own diabetes where this is a feasible and worthwhile option </a:t>
            </a:r>
          </a:p>
          <a:p>
            <a:pPr marL="228600" indent="-228600">
              <a:buAutoNum type="alphaLcParenR"/>
            </a:pPr>
            <a:r>
              <a:rPr lang="en-US" dirty="0" smtClean="0"/>
              <a:t>c) to ensure that residents with diabetes have individualised diabetes care and that follow-up specialist care is easily available depending on clinical need</a:t>
            </a:r>
          </a:p>
          <a:p>
            <a:pPr marL="228600" indent="-228600">
              <a:buAutoNum type="alphaLcParenR"/>
            </a:pPr>
            <a:endParaRPr lang="en-US" dirty="0" smtClean="0"/>
          </a:p>
        </p:txBody>
      </p:sp>
      <p:sp>
        <p:nvSpPr>
          <p:cNvPr id="4" name="Slide Number Placeholder 3"/>
          <p:cNvSpPr>
            <a:spLocks noGrp="1"/>
          </p:cNvSpPr>
          <p:nvPr>
            <p:ph type="sldNum" sz="quarter" idx="10"/>
          </p:nvPr>
        </p:nvSpPr>
        <p:spPr/>
        <p:txBody>
          <a:bodyPr/>
          <a:lstStyle/>
          <a:p>
            <a:fld id="{DF46BF2D-9648-45DA-B4C6-E7243CDB5764}"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1785931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R"/>
            </a:pPr>
            <a:r>
              <a:rPr lang="en-US" dirty="0" smtClean="0"/>
              <a:t>Assumption</a:t>
            </a:r>
            <a:r>
              <a:rPr lang="en-US" baseline="0" dirty="0" smtClean="0"/>
              <a:t> that those in care homes have Type 2 diabetes</a:t>
            </a:r>
          </a:p>
          <a:p>
            <a:pPr marL="228600" indent="-228600">
              <a:buAutoNum type="alphaLcParenR"/>
            </a:pPr>
            <a:endParaRPr lang="en-US" baseline="0" dirty="0" smtClean="0"/>
          </a:p>
          <a:p>
            <a:pPr marL="228600" indent="-228600">
              <a:buAutoNum type="alphaLcParenR"/>
            </a:pPr>
            <a:r>
              <a:rPr lang="en-US" baseline="0" dirty="0" smtClean="0"/>
              <a:t>Who does the annual checks if people housebound</a:t>
            </a:r>
          </a:p>
        </p:txBody>
      </p:sp>
      <p:sp>
        <p:nvSpPr>
          <p:cNvPr id="4" name="Slide Number Placeholder 3"/>
          <p:cNvSpPr>
            <a:spLocks noGrp="1"/>
          </p:cNvSpPr>
          <p:nvPr>
            <p:ph type="sldNum" sz="quarter" idx="10"/>
          </p:nvPr>
        </p:nvSpPr>
        <p:spPr/>
        <p:txBody>
          <a:bodyPr/>
          <a:lstStyle/>
          <a:p>
            <a:fld id="{DF46BF2D-9648-45DA-B4C6-E7243CDB5764}"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3306358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11296B"/>
                </a:solidFill>
                <a:latin typeface="Helvetica Neue LT Std 45 Light"/>
              </a:rPr>
              <a:t>0345 123 2399 Monday – Friday 9am-6pm</a:t>
            </a:r>
          </a:p>
          <a:p>
            <a:r>
              <a:rPr lang="en-GB" baseline="0" dirty="0" smtClean="0"/>
              <a:t>30 groups in London</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9951FE8-55AD-0E4B-903C-6945A88E1974}" type="slidenum">
              <a:rPr lang="en-US" smtClean="0"/>
              <a:t>18</a:t>
            </a:fld>
            <a:endParaRPr lang="en-US" dirty="0"/>
          </a:p>
        </p:txBody>
      </p:sp>
    </p:spTree>
    <p:extLst>
      <p:ext uri="{BB962C8B-B14F-4D97-AF65-F5344CB8AC3E}">
        <p14:creationId xmlns:p14="http://schemas.microsoft.com/office/powerpoint/2010/main" val="371538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Something that is obvious but often underappreciated - diabetes is serious.</a:t>
            </a:r>
          </a:p>
          <a:p>
            <a:endParaRPr lang="en-GB" baseline="0" dirty="0" smtClean="0"/>
          </a:p>
          <a:p>
            <a:r>
              <a:rPr lang="en-GB" baseline="0" dirty="0" smtClean="0"/>
              <a:t>More than 3.5 million have been diagnosed with diabetes and the likelihood of developing diabetes grows with age - Over 60% of people with diabetes are aged over 60 (That’s 2m across UK; </a:t>
            </a:r>
            <a:r>
              <a:rPr lang="en-GB" baseline="0" dirty="0" smtClean="0">
                <a:solidFill>
                  <a:srgbClr val="FF0000"/>
                </a:solidFill>
              </a:rPr>
              <a:t>how many in London?). 472,000 in London. </a:t>
            </a:r>
          </a:p>
          <a:p>
            <a:endParaRPr lang="en-GB" baseline="0" dirty="0" smtClean="0"/>
          </a:p>
          <a:p>
            <a:r>
              <a:rPr lang="en-GB" baseline="0" dirty="0" smtClean="0"/>
              <a:t>Type 1 is an autoimmune condition that often appears in childhood but can develop at any stage of life.</a:t>
            </a:r>
          </a:p>
          <a:p>
            <a:endParaRPr lang="en-US" baseline="0" dirty="0" smtClean="0"/>
          </a:p>
          <a:p>
            <a:r>
              <a:rPr lang="en-US" baseline="0" dirty="0" smtClean="0"/>
              <a:t>In Type 2 diabetes, the body doesn’t make enough insulin, or the insulin it makes doesn’t work properly, meaning glucose builds up in the blood.</a:t>
            </a:r>
          </a:p>
          <a:p>
            <a:r>
              <a:rPr lang="en-US" baseline="0" dirty="0" smtClean="0"/>
              <a:t>Type 2 diabetes is caused by a complex interplay of genetic and environmental factors. Type 2 diabetes usually occurs in middle-aged or older people.</a:t>
            </a:r>
            <a:endParaRPr lang="en-GB" dirty="0"/>
          </a:p>
        </p:txBody>
      </p:sp>
      <p:sp>
        <p:nvSpPr>
          <p:cNvPr id="4" name="Slide Number Placeholder 3"/>
          <p:cNvSpPr>
            <a:spLocks noGrp="1"/>
          </p:cNvSpPr>
          <p:nvPr>
            <p:ph type="sldNum" sz="quarter" idx="10"/>
          </p:nvPr>
        </p:nvSpPr>
        <p:spPr/>
        <p:txBody>
          <a:bodyPr/>
          <a:lstStyle/>
          <a:p>
            <a:fld id="{DF46BF2D-9648-45DA-B4C6-E7243CDB576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28478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And the complications that can arise from poor management of diabetes are staggering.</a:t>
            </a:r>
          </a:p>
          <a:p>
            <a:endParaRPr lang="en-GB" baseline="0" dirty="0" smtClean="0"/>
          </a:p>
          <a:p>
            <a:r>
              <a:rPr lang="en-GB" baseline="0" dirty="0" smtClean="0"/>
              <a:t>Vision loss</a:t>
            </a:r>
          </a:p>
          <a:p>
            <a:endParaRPr lang="en-GB" baseline="0" dirty="0" smtClean="0"/>
          </a:p>
          <a:p>
            <a:r>
              <a:rPr lang="en-GB" baseline="0" dirty="0" smtClean="0"/>
              <a:t>Dementia</a:t>
            </a:r>
          </a:p>
          <a:p>
            <a:endParaRPr lang="en-GB" baseline="0" dirty="0" smtClean="0"/>
          </a:p>
          <a:p>
            <a:r>
              <a:rPr lang="en-GB" baseline="0" dirty="0" smtClean="0"/>
              <a:t>Not only are complications enormously costly on a personal level…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F46BF2D-9648-45DA-B4C6-E7243CDB5764}"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52634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They also cost </a:t>
            </a:r>
            <a:r>
              <a:rPr lang="en-GB" baseline="0" dirty="0" smtClean="0"/>
              <a:t>the NHS a staggering £1m an hour. </a:t>
            </a:r>
          </a:p>
          <a:p>
            <a:endParaRPr lang="en-GB" baseline="0" dirty="0" smtClean="0"/>
          </a:p>
          <a:p>
            <a:r>
              <a:rPr lang="en-GB" baseline="0" dirty="0" smtClean="0"/>
              <a:t>But much of this could be prevented.</a:t>
            </a:r>
          </a:p>
          <a:p>
            <a:endParaRPr lang="en-GB" baseline="0" dirty="0" smtClean="0"/>
          </a:p>
          <a:p>
            <a:r>
              <a:rPr lang="en-GB" baseline="0" dirty="0" smtClean="0"/>
              <a:t>Effective and properly supported self-management plays an important role in this. Poorly controlled diabetes increases the risks of complications. </a:t>
            </a:r>
            <a:endParaRPr lang="en-GB" dirty="0"/>
          </a:p>
        </p:txBody>
      </p:sp>
      <p:sp>
        <p:nvSpPr>
          <p:cNvPr id="4" name="Slide Number Placeholder 3"/>
          <p:cNvSpPr>
            <a:spLocks noGrp="1"/>
          </p:cNvSpPr>
          <p:nvPr>
            <p:ph type="sldNum" sz="quarter" idx="10"/>
          </p:nvPr>
        </p:nvSpPr>
        <p:spPr/>
        <p:txBody>
          <a:bodyPr/>
          <a:lstStyle/>
          <a:p>
            <a:fld id="{DF46BF2D-9648-45DA-B4C6-E7243CDB5764}"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84125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talked earlier about</a:t>
            </a:r>
            <a:r>
              <a:rPr lang="en-GB" baseline="0" dirty="0" smtClean="0"/>
              <a:t> how serious people think the condition is… this needs to change. We need people to know more about the condition, understanding more about the seriousness and join us to fight for better care and fight against the stigma </a:t>
            </a:r>
          </a:p>
          <a:p>
            <a:endParaRPr lang="en-GB" baseline="0" dirty="0" smtClean="0"/>
          </a:p>
          <a:p>
            <a:r>
              <a:rPr lang="en-GB" baseline="0" dirty="0" smtClean="0"/>
              <a:t>Because ultimately we need more people to support us financially if we’re going to achieve a world where diabetes can do no harm</a:t>
            </a:r>
            <a:endParaRPr lang="en-GB" dirty="0"/>
          </a:p>
        </p:txBody>
      </p:sp>
      <p:sp>
        <p:nvSpPr>
          <p:cNvPr id="4" name="Slide Number Placeholder 3"/>
          <p:cNvSpPr>
            <a:spLocks noGrp="1"/>
          </p:cNvSpPr>
          <p:nvPr>
            <p:ph type="sldNum" sz="quarter" idx="10"/>
          </p:nvPr>
        </p:nvSpPr>
        <p:spPr/>
        <p:txBody>
          <a:bodyPr/>
          <a:lstStyle/>
          <a:p>
            <a:fld id="{DF46BF2D-9648-45DA-B4C6-E7243CDB5764}" type="slidenum">
              <a:rPr lang="en-GB" smtClean="0"/>
              <a:t>5</a:t>
            </a:fld>
            <a:endParaRPr lang="en-GB" dirty="0"/>
          </a:p>
        </p:txBody>
      </p:sp>
    </p:spTree>
    <p:extLst>
      <p:ext uri="{BB962C8B-B14F-4D97-AF65-F5344CB8AC3E}">
        <p14:creationId xmlns:p14="http://schemas.microsoft.com/office/powerpoint/2010/main" val="379246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t>
            </a:r>
            <a:r>
              <a:rPr lang="en-GB" baseline="0" dirty="0" smtClean="0"/>
              <a:t>he future direction for NHS England’s approach to self-management for long term conditions was set out in the Five Year Forward View in 2014. This recognises that there is a greater need for supported self-care. It says ‘</a:t>
            </a:r>
            <a:r>
              <a:rPr lang="en-US" sz="1200" b="1" dirty="0" smtClean="0">
                <a:solidFill>
                  <a:srgbClr val="11296B"/>
                </a:solidFill>
              </a:rPr>
              <a:t>long term conditions are now a central task of the NHS; caring for these needs requires a partnership with patients over the longer term rather than providing single, unconnected “episodes” of care’. </a:t>
            </a:r>
            <a:r>
              <a:rPr lang="en-US" sz="1200" b="0" dirty="0" smtClean="0">
                <a:solidFill>
                  <a:srgbClr val="11296B"/>
                </a:solidFill>
              </a:rPr>
              <a:t>This should also involve things such as self-management</a:t>
            </a:r>
            <a:r>
              <a:rPr lang="en-US" sz="1200" b="0" baseline="0" dirty="0" smtClean="0">
                <a:solidFill>
                  <a:srgbClr val="11296B"/>
                </a:solidFill>
              </a:rPr>
              <a:t> education courses and peer support. </a:t>
            </a:r>
          </a:p>
          <a:p>
            <a:endParaRPr lang="en-US" sz="1200" b="0" baseline="0" dirty="0" smtClean="0">
              <a:solidFill>
                <a:srgbClr val="11296B"/>
              </a:solidFill>
            </a:endParaRPr>
          </a:p>
          <a:p>
            <a:r>
              <a:rPr lang="en-US" sz="1200" b="0" baseline="0" dirty="0" smtClean="0">
                <a:solidFill>
                  <a:srgbClr val="11296B"/>
                </a:solidFill>
              </a:rPr>
              <a:t>We know that both of these can make a big different to the self-management of diabetes.</a:t>
            </a:r>
            <a:endParaRPr lang="en-US" sz="1200" b="1" dirty="0" smtClean="0">
              <a:solidFill>
                <a:srgbClr val="11296B"/>
              </a:solidFill>
            </a:endParaRPr>
          </a:p>
        </p:txBody>
      </p:sp>
      <p:sp>
        <p:nvSpPr>
          <p:cNvPr id="4" name="Slide Number Placeholder 3"/>
          <p:cNvSpPr>
            <a:spLocks noGrp="1"/>
          </p:cNvSpPr>
          <p:nvPr>
            <p:ph type="sldNum" sz="quarter" idx="10"/>
          </p:nvPr>
        </p:nvSpPr>
        <p:spPr/>
        <p:txBody>
          <a:bodyPr/>
          <a:lstStyle/>
          <a:p>
            <a:fld id="{DF46BF2D-9648-45DA-B4C6-E7243CDB5764}"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4102255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Earlier this year,</a:t>
            </a:r>
            <a:r>
              <a:rPr lang="en-GB" b="0" baseline="0" dirty="0" smtClean="0"/>
              <a:t> the NHS set out its next steps for the Forward View. This explicitly recognises that the NHS needs to adapt to the needs of our ageing population, and contains a commitment to promote healthy communities for people with long term conditions, based around collaborative working between the voluntary sector and primary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This is, in principle,</a:t>
            </a:r>
            <a:r>
              <a:rPr lang="en-GB" b="0" baseline="0" dirty="0" smtClean="0"/>
              <a:t> an encouraging policy landscape. However, we know that too many people with diabetes do not always get the support they need to manage their condition as well as possible.</a:t>
            </a:r>
            <a:endParaRPr lang="en-GB" b="0" dirty="0" smtClean="0"/>
          </a:p>
          <a:p>
            <a:endParaRPr lang="en-US" sz="1200" b="0" dirty="0" smtClean="0">
              <a:solidFill>
                <a:srgbClr val="11296B"/>
              </a:solidFill>
            </a:endParaRPr>
          </a:p>
        </p:txBody>
      </p:sp>
      <p:sp>
        <p:nvSpPr>
          <p:cNvPr id="4" name="Slide Number Placeholder 3"/>
          <p:cNvSpPr>
            <a:spLocks noGrp="1"/>
          </p:cNvSpPr>
          <p:nvPr>
            <p:ph type="sldNum" sz="quarter" idx="10"/>
          </p:nvPr>
        </p:nvSpPr>
        <p:spPr/>
        <p:txBody>
          <a:bodyPr/>
          <a:lstStyle/>
          <a:p>
            <a:fld id="{DF46BF2D-9648-45DA-B4C6-E7243CDB5764}"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4163543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a:t>
            </a:r>
            <a:r>
              <a:rPr lang="en-GB" baseline="0" dirty="0" smtClean="0"/>
              <a:t> areas of diabetes care and self-management will be the same for older people as they would be across other age groups.</a:t>
            </a:r>
          </a:p>
          <a:p>
            <a:endParaRPr lang="en-GB" baseline="0" dirty="0" smtClean="0"/>
          </a:p>
          <a:p>
            <a:r>
              <a:rPr lang="en-GB" baseline="0" dirty="0" smtClean="0"/>
              <a:t>Effective self-management is very important. People with diabetes spend only a few hours each year receiving direct support for their diabetes from healthcare professionals. Managing diabetes can be tough. People tell us that it can feel like a full-time job that you never go home from.</a:t>
            </a:r>
          </a:p>
          <a:p>
            <a:endParaRPr lang="en-GB" baseline="0" dirty="0" smtClean="0"/>
          </a:p>
          <a:p>
            <a:r>
              <a:rPr lang="en-GB" baseline="0" dirty="0" smtClean="0"/>
              <a:t>Getting the right care is therefore essential to maintaining wellbeing. There are </a:t>
            </a:r>
            <a:r>
              <a:rPr lang="en-US" sz="1200" b="0" i="0" kern="1200" dirty="0" smtClean="0">
                <a:solidFill>
                  <a:schemeClr val="tx1"/>
                </a:solidFill>
                <a:effectLst/>
                <a:latin typeface="+mn-lt"/>
                <a:ea typeface="+mn-ea"/>
                <a:cs typeface="+mn-cs"/>
              </a:rPr>
              <a:t>15 vital checks and services that everyone with diabetes should get for free from their healthcare team – some of these will be even more relevant for older people, whereas</a:t>
            </a:r>
            <a:r>
              <a:rPr lang="en-US" sz="1200" b="0" i="0" kern="1200" baseline="0" dirty="0" smtClean="0">
                <a:solidFill>
                  <a:schemeClr val="tx1"/>
                </a:solidFill>
                <a:effectLst/>
                <a:latin typeface="+mn-lt"/>
                <a:ea typeface="+mn-ea"/>
                <a:cs typeface="+mn-cs"/>
              </a:rPr>
              <a:t> some will not apply (e.g. pregnancy advice). We encourage people to use this list to talk to their healthcare team about their individual needs as part of their annual care planning review.</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F46BF2D-9648-45DA-B4C6-E7243CDB5764}"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111277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80% of people not feeling fully in control of their diabetes it’s vital we help </a:t>
            </a:r>
            <a:endParaRPr lang="en-GB" dirty="0"/>
          </a:p>
        </p:txBody>
      </p:sp>
      <p:sp>
        <p:nvSpPr>
          <p:cNvPr id="4" name="Slide Number Placeholder 3"/>
          <p:cNvSpPr>
            <a:spLocks noGrp="1"/>
          </p:cNvSpPr>
          <p:nvPr>
            <p:ph type="sldNum" sz="quarter" idx="10"/>
          </p:nvPr>
        </p:nvSpPr>
        <p:spPr/>
        <p:txBody>
          <a:bodyPr/>
          <a:lstStyle/>
          <a:p>
            <a:fld id="{DF46BF2D-9648-45DA-B4C6-E7243CDB5764}" type="slidenum">
              <a:rPr lang="en-GB" smtClean="0"/>
              <a:t>9</a:t>
            </a:fld>
            <a:endParaRPr lang="en-GB" dirty="0"/>
          </a:p>
        </p:txBody>
      </p:sp>
    </p:spTree>
    <p:extLst>
      <p:ext uri="{BB962C8B-B14F-4D97-AF65-F5344CB8AC3E}">
        <p14:creationId xmlns:p14="http://schemas.microsoft.com/office/powerpoint/2010/main" val="2812975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0759" r="277"/>
          <a:stretch/>
        </p:blipFill>
        <p:spPr>
          <a:xfrm>
            <a:off x="0" y="2977"/>
            <a:ext cx="9144000" cy="6858000"/>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49186" t="18188"/>
          <a:stretch/>
        </p:blipFill>
        <p:spPr>
          <a:xfrm>
            <a:off x="4497572" y="1265274"/>
            <a:ext cx="4646428" cy="5595703"/>
          </a:xfrm>
          <a:prstGeom prst="rect">
            <a:avLst/>
          </a:prstGeom>
        </p:spPr>
      </p:pic>
    </p:spTree>
    <p:extLst>
      <p:ext uri="{BB962C8B-B14F-4D97-AF65-F5344CB8AC3E}">
        <p14:creationId xmlns:p14="http://schemas.microsoft.com/office/powerpoint/2010/main" val="9151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6700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66737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20332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87513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63402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283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48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247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013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1695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inuation slid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39712"/>
          </a:xfrm>
          <a:prstGeom prst="rect">
            <a:avLst/>
          </a:prstGeom>
        </p:spPr>
      </p:pic>
    </p:spTree>
    <p:extLst>
      <p:ext uri="{BB962C8B-B14F-4D97-AF65-F5344CB8AC3E}">
        <p14:creationId xmlns:p14="http://schemas.microsoft.com/office/powerpoint/2010/main" val="1377184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46319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17358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1272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26390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4957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1676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69738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35319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46906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3749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ontinua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067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876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768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012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62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0066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1203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8733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0461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0890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98862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321D4-8B3F-C44D-991C-C8D9139562C2}" type="datetimeFigureOut">
              <a:rPr lang="en-US" smtClean="0"/>
              <a:t>7/21/2017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A5E1F-6BE1-1C47-8874-BD58D406CD01}" type="slidenum">
              <a:rPr lang="en-US" smtClean="0"/>
              <a:t>‹#›</a:t>
            </a:fld>
            <a:endParaRPr lang="en-US" dirty="0"/>
          </a:p>
        </p:txBody>
      </p:sp>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3884900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0CE2831-CA11-4E12-9B36-FD738858EF11}" type="datetimeFigureOut">
              <a:rPr lang="en-GB" smtClean="0">
                <a:solidFill>
                  <a:prstClr val="black">
                    <a:tint val="75000"/>
                  </a:prstClr>
                </a:solidFill>
              </a:rPr>
              <a:pPr/>
              <a:t>21/07/2017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49F212-9503-495A-894E-3BCB191A34E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0370094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88688" y="1159497"/>
            <a:ext cx="3062177" cy="860689"/>
          </a:xfrm>
          <a:prstGeom prst="roundRect">
            <a:avLst/>
          </a:prstGeom>
          <a:solidFill>
            <a:srgbClr val="00A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Helvetica Neue LT Std 55 Roman" charset="0"/>
                <a:ea typeface="Helvetica Neue LT Std 55 Roman" charset="0"/>
                <a:cs typeface="Helvetica Neue LT Std 55 Roman" charset="0"/>
              </a:rPr>
              <a:t>Living well with diabetes</a:t>
            </a:r>
            <a:endParaRPr lang="en-US" sz="2800" dirty="0">
              <a:latin typeface="Helvetica Neue LT Std 55 Roman" charset="0"/>
              <a:ea typeface="Helvetica Neue LT Std 55 Roman" charset="0"/>
              <a:cs typeface="Helvetica Neue LT Std 55 Roman" charset="0"/>
            </a:endParaRPr>
          </a:p>
        </p:txBody>
      </p:sp>
      <p:sp>
        <p:nvSpPr>
          <p:cNvPr id="5" name="Rounded Rectangle 4"/>
          <p:cNvSpPr/>
          <p:nvPr/>
        </p:nvSpPr>
        <p:spPr>
          <a:xfrm>
            <a:off x="4983280" y="2108790"/>
            <a:ext cx="3472991" cy="15488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11296B"/>
                </a:solidFill>
                <a:latin typeface="Helvetica Neue LT Std 55 Roman" charset="0"/>
                <a:ea typeface="Helvetica Neue LT Std 55 Roman" charset="0"/>
                <a:cs typeface="Helvetica Neue LT Std 55 Roman" charset="0"/>
              </a:rPr>
              <a:t>Age UK London</a:t>
            </a:r>
          </a:p>
          <a:p>
            <a:pPr algn="ctr"/>
            <a:r>
              <a:rPr lang="en-US" sz="2000" dirty="0" smtClean="0">
                <a:solidFill>
                  <a:srgbClr val="11296B"/>
                </a:solidFill>
                <a:latin typeface="Helvetica Neue LT Std 55 Roman" charset="0"/>
                <a:ea typeface="Helvetica Neue LT Std 55 Roman" charset="0"/>
                <a:cs typeface="Helvetica Neue LT Std 55 Roman" charset="0"/>
              </a:rPr>
              <a:t>28 July 2017</a:t>
            </a:r>
          </a:p>
          <a:p>
            <a:pPr algn="ctr"/>
            <a:r>
              <a:rPr lang="en-US" sz="2000" dirty="0" smtClean="0">
                <a:solidFill>
                  <a:srgbClr val="11296B"/>
                </a:solidFill>
                <a:latin typeface="Helvetica Neue LT Std 55 Roman" charset="0"/>
                <a:ea typeface="Helvetica Neue LT Std 55 Roman" charset="0"/>
                <a:cs typeface="Helvetica Neue LT Std 55 Roman" charset="0"/>
              </a:rPr>
              <a:t>Roz Rosenblatt</a:t>
            </a:r>
          </a:p>
          <a:p>
            <a:pPr algn="ctr"/>
            <a:r>
              <a:rPr lang="en-US" sz="2000" dirty="0" smtClean="0">
                <a:solidFill>
                  <a:srgbClr val="11296B"/>
                </a:solidFill>
                <a:latin typeface="Helvetica Neue LT Std 55 Roman" charset="0"/>
                <a:ea typeface="Helvetica Neue LT Std 55 Roman" charset="0"/>
                <a:cs typeface="Helvetica Neue LT Std 55 Roman" charset="0"/>
              </a:rPr>
              <a:t>London Region Head</a:t>
            </a:r>
            <a:endParaRPr lang="en-US" sz="2000" dirty="0">
              <a:solidFill>
                <a:srgbClr val="11296B"/>
              </a:solidFill>
              <a:latin typeface="Helvetica Neue LT Std 55 Roman" charset="0"/>
              <a:ea typeface="Helvetica Neue LT Std 55 Roman" charset="0"/>
              <a:cs typeface="Helvetica Neue LT Std 55 Roman" charset="0"/>
            </a:endParaRPr>
          </a:p>
        </p:txBody>
      </p:sp>
    </p:spTree>
    <p:extLst>
      <p:ext uri="{BB962C8B-B14F-4D97-AF65-F5344CB8AC3E}">
        <p14:creationId xmlns:p14="http://schemas.microsoft.com/office/powerpoint/2010/main" val="114770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3205" y="956801"/>
            <a:ext cx="6044611" cy="10155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smtClean="0">
                <a:solidFill>
                  <a:srgbClr val="11296B"/>
                </a:solidFill>
                <a:latin typeface="Helvetica Neue LT Std 55 Roman" charset="0"/>
                <a:ea typeface="Helvetica Neue LT Std 55 Roman" charset="0"/>
                <a:cs typeface="Helvetica Neue LT Std 55 Roman" charset="0"/>
              </a:rPr>
              <a:t>Challenge: Diabetes education</a:t>
            </a:r>
            <a:endParaRPr lang="en-US" sz="3300" dirty="0">
              <a:solidFill>
                <a:srgbClr val="11296B"/>
              </a:solidFill>
              <a:latin typeface="Helvetica Neue LT Std 55 Roman" charset="0"/>
              <a:ea typeface="Helvetica Neue LT Std 55 Roman" charset="0"/>
              <a:cs typeface="Helvetica Neue LT Std 55 Roman"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17" y="2020169"/>
            <a:ext cx="2880366" cy="2880366"/>
          </a:xfrm>
          <a:prstGeom prst="rect">
            <a:avLst/>
          </a:prstGeom>
        </p:spPr>
      </p:pic>
      <p:sp>
        <p:nvSpPr>
          <p:cNvPr id="3" name="TextBox 2"/>
          <p:cNvSpPr txBox="1"/>
          <p:nvPr/>
        </p:nvSpPr>
        <p:spPr>
          <a:xfrm>
            <a:off x="815009" y="2136913"/>
            <a:ext cx="3528391" cy="3785652"/>
          </a:xfrm>
          <a:prstGeom prst="rect">
            <a:avLst/>
          </a:prstGeom>
          <a:noFill/>
        </p:spPr>
        <p:txBody>
          <a:bodyPr wrap="square" rtlCol="0">
            <a:spAutoFit/>
          </a:bodyPr>
          <a:lstStyle/>
          <a:p>
            <a:r>
              <a:rPr lang="en-GB" sz="2000" dirty="0" smtClean="0">
                <a:solidFill>
                  <a:srgbClr val="11296B"/>
                </a:solidFill>
                <a:latin typeface="Helvetica Neue LT Std 45 Light"/>
              </a:rPr>
              <a:t>All adults with diabetes should be offered a </a:t>
            </a:r>
            <a:r>
              <a:rPr lang="en-GB" sz="2000" dirty="0" smtClean="0">
                <a:solidFill>
                  <a:srgbClr val="E9822C"/>
                </a:solidFill>
                <a:latin typeface="Helvetica Neue LT Std 45 Light"/>
              </a:rPr>
              <a:t>structured education </a:t>
            </a:r>
            <a:r>
              <a:rPr lang="en-GB" sz="2000" dirty="0" smtClean="0">
                <a:solidFill>
                  <a:srgbClr val="11296B"/>
                </a:solidFill>
                <a:latin typeface="Helvetica Neue LT Std 45 Light"/>
              </a:rPr>
              <a:t>programme</a:t>
            </a:r>
          </a:p>
          <a:p>
            <a:endParaRPr lang="en-GB" sz="2000" dirty="0" smtClean="0">
              <a:solidFill>
                <a:srgbClr val="11296B"/>
              </a:solidFill>
              <a:latin typeface="Helvetica Neue LT Std 45 Light"/>
            </a:endParaRPr>
          </a:p>
          <a:p>
            <a:endParaRPr lang="en-GB" sz="2000" dirty="0">
              <a:solidFill>
                <a:srgbClr val="11296B"/>
              </a:solidFill>
              <a:latin typeface="Helvetica Neue LT Std 45 Light"/>
            </a:endParaRPr>
          </a:p>
          <a:p>
            <a:endParaRPr lang="en-GB" sz="2000" dirty="0">
              <a:solidFill>
                <a:srgbClr val="11296B"/>
              </a:solidFill>
              <a:latin typeface="Helvetica Neue LT Std 45 Light"/>
            </a:endParaRPr>
          </a:p>
          <a:p>
            <a:r>
              <a:rPr lang="en-GB" sz="2000" dirty="0" smtClean="0">
                <a:solidFill>
                  <a:srgbClr val="11296B"/>
                </a:solidFill>
                <a:latin typeface="Helvetica Neue LT Std 45 Light"/>
              </a:rPr>
              <a:t>Should be part of the treatment of the condition</a:t>
            </a:r>
          </a:p>
          <a:p>
            <a:endParaRPr lang="en-GB" sz="2000" dirty="0">
              <a:solidFill>
                <a:srgbClr val="11296B"/>
              </a:solidFill>
              <a:latin typeface="Helvetica Neue LT Std 45 Light"/>
            </a:endParaRPr>
          </a:p>
          <a:p>
            <a:endParaRPr lang="en-GB" sz="2000" dirty="0" smtClean="0">
              <a:solidFill>
                <a:srgbClr val="11296B"/>
              </a:solidFill>
              <a:latin typeface="Helvetica Neue LT Std 45 Light"/>
            </a:endParaRPr>
          </a:p>
          <a:p>
            <a:endParaRPr lang="en-GB" sz="2000" dirty="0">
              <a:solidFill>
                <a:srgbClr val="11296B"/>
              </a:solidFill>
              <a:latin typeface="Helvetica Neue LT Std 45 Light"/>
            </a:endParaRPr>
          </a:p>
        </p:txBody>
      </p:sp>
      <p:sp>
        <p:nvSpPr>
          <p:cNvPr id="5" name="TextBox 4"/>
          <p:cNvSpPr txBox="1"/>
          <p:nvPr/>
        </p:nvSpPr>
        <p:spPr>
          <a:xfrm>
            <a:off x="5605669" y="4065104"/>
            <a:ext cx="2932043" cy="1015663"/>
          </a:xfrm>
          <a:prstGeom prst="rect">
            <a:avLst/>
          </a:prstGeom>
          <a:noFill/>
        </p:spPr>
        <p:txBody>
          <a:bodyPr wrap="square" rtlCol="0">
            <a:spAutoFit/>
          </a:bodyPr>
          <a:lstStyle/>
          <a:p>
            <a:r>
              <a:rPr lang="en-GB" sz="2000" dirty="0" smtClean="0">
                <a:solidFill>
                  <a:srgbClr val="11296B"/>
                </a:solidFill>
                <a:latin typeface="Helvetica Neue LT Std 45 Light"/>
              </a:rPr>
              <a:t>Older age is associated with poor uptake of education </a:t>
            </a:r>
            <a:endParaRPr lang="en-GB" sz="2000" dirty="0">
              <a:solidFill>
                <a:srgbClr val="11296B"/>
              </a:solidFill>
              <a:latin typeface="Helvetica Neue LT Std 45 Light"/>
            </a:endParaRPr>
          </a:p>
        </p:txBody>
      </p:sp>
    </p:spTree>
    <p:extLst>
      <p:ext uri="{BB962C8B-B14F-4D97-AF65-F5344CB8AC3E}">
        <p14:creationId xmlns:p14="http://schemas.microsoft.com/office/powerpoint/2010/main" val="3666818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3205" y="956801"/>
            <a:ext cx="6044611" cy="10155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smtClean="0">
                <a:solidFill>
                  <a:srgbClr val="11296B"/>
                </a:solidFill>
                <a:latin typeface="Helvetica Neue LT Std 55 Roman" charset="0"/>
                <a:ea typeface="Helvetica Neue LT Std 55 Roman" charset="0"/>
                <a:cs typeface="Helvetica Neue LT Std 55 Roman" charset="0"/>
              </a:rPr>
              <a:t>Challenge: Personal</a:t>
            </a:r>
            <a:endParaRPr lang="en-US" sz="3300" dirty="0">
              <a:solidFill>
                <a:srgbClr val="11296B"/>
              </a:solidFill>
              <a:latin typeface="Helvetica Neue LT Std 55 Roman" charset="0"/>
              <a:ea typeface="Helvetica Neue LT Std 55 Roman" charset="0"/>
              <a:cs typeface="Helvetica Neue LT Std 55 Roman"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567" y="4401628"/>
            <a:ext cx="2880366" cy="2880366"/>
          </a:xfrm>
          <a:prstGeom prst="rect">
            <a:avLst/>
          </a:prstGeom>
        </p:spPr>
      </p:pic>
      <p:sp>
        <p:nvSpPr>
          <p:cNvPr id="8" name="Rectangle 7"/>
          <p:cNvSpPr/>
          <p:nvPr/>
        </p:nvSpPr>
        <p:spPr>
          <a:xfrm>
            <a:off x="393882" y="2372305"/>
            <a:ext cx="6529432" cy="923330"/>
          </a:xfrm>
          <a:prstGeom prst="rect">
            <a:avLst/>
          </a:prstGeom>
        </p:spPr>
        <p:txBody>
          <a:bodyPr wrap="square">
            <a:spAutoFit/>
          </a:bodyPr>
          <a:lstStyle/>
          <a:p>
            <a:pPr marL="285750" indent="-285750">
              <a:buFont typeface="Arial" panose="020B0604020202020204" pitchFamily="34" charset="0"/>
              <a:buChar char="•"/>
            </a:pPr>
            <a:endParaRPr lang="en-GB" dirty="0" smtClean="0">
              <a:solidFill>
                <a:srgbClr val="11296B"/>
              </a:solidFill>
              <a:latin typeface="Helvetica Neue LT Std 45 Light"/>
            </a:endParaRPr>
          </a:p>
          <a:p>
            <a:endParaRPr lang="en-GB" dirty="0">
              <a:solidFill>
                <a:srgbClr val="11296B"/>
              </a:solidFill>
              <a:latin typeface="Helvetica Neue LT Std 45 Light"/>
            </a:endParaRPr>
          </a:p>
          <a:p>
            <a:r>
              <a:rPr lang="en-GB" dirty="0" smtClean="0">
                <a:solidFill>
                  <a:srgbClr val="11296B"/>
                </a:solidFill>
                <a:latin typeface="Helvetica Neue LT Std 45 Light"/>
              </a:rPr>
              <a:t> </a:t>
            </a:r>
            <a:endParaRPr lang="en-GB" dirty="0">
              <a:solidFill>
                <a:srgbClr val="11296B"/>
              </a:solidFill>
              <a:latin typeface="Helvetica Neue LT Std 45 Light"/>
            </a:endParaRPr>
          </a:p>
        </p:txBody>
      </p:sp>
      <p:sp>
        <p:nvSpPr>
          <p:cNvPr id="9" name="TextBox 8"/>
          <p:cNvSpPr txBox="1"/>
          <p:nvPr/>
        </p:nvSpPr>
        <p:spPr>
          <a:xfrm>
            <a:off x="578522" y="2649975"/>
            <a:ext cx="6254100"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rgbClr val="11296B"/>
                </a:solidFill>
                <a:latin typeface="Helvetica Neue LT Std 75"/>
              </a:rPr>
              <a:t>Long term condition which is progressive</a:t>
            </a:r>
          </a:p>
          <a:p>
            <a:pPr marL="285750" indent="-285750">
              <a:buFont typeface="Arial" panose="020B0604020202020204" pitchFamily="34" charset="0"/>
              <a:buChar char="•"/>
            </a:pPr>
            <a:endParaRPr lang="en-GB" dirty="0">
              <a:solidFill>
                <a:srgbClr val="11296B"/>
              </a:solidFill>
              <a:latin typeface="Helvetica Neue LT Std 75"/>
            </a:endParaRPr>
          </a:p>
          <a:p>
            <a:pPr marL="285750" indent="-285750">
              <a:buFont typeface="Arial" panose="020B0604020202020204" pitchFamily="34" charset="0"/>
              <a:buChar char="•"/>
            </a:pPr>
            <a:r>
              <a:rPr lang="en-GB" dirty="0" smtClean="0">
                <a:solidFill>
                  <a:srgbClr val="11296B"/>
                </a:solidFill>
                <a:latin typeface="Helvetica Neue LT Std 75"/>
              </a:rPr>
              <a:t>Diet may be different from what they have eaten before</a:t>
            </a:r>
          </a:p>
          <a:p>
            <a:pPr marL="285750" indent="-285750">
              <a:buFont typeface="Arial" panose="020B0604020202020204" pitchFamily="34" charset="0"/>
              <a:buChar char="•"/>
            </a:pPr>
            <a:endParaRPr lang="en-GB" dirty="0">
              <a:solidFill>
                <a:srgbClr val="11296B"/>
              </a:solidFill>
              <a:latin typeface="Helvetica Neue LT Std 75"/>
            </a:endParaRPr>
          </a:p>
          <a:p>
            <a:pPr marL="285750" indent="-285750">
              <a:buFont typeface="Arial" panose="020B0604020202020204" pitchFamily="34" charset="0"/>
              <a:buChar char="•"/>
            </a:pPr>
            <a:r>
              <a:rPr lang="en-GB" dirty="0" smtClean="0">
                <a:solidFill>
                  <a:srgbClr val="11296B"/>
                </a:solidFill>
                <a:latin typeface="Helvetica Neue LT Std 75"/>
              </a:rPr>
              <a:t>Life has changed </a:t>
            </a:r>
            <a:endParaRPr lang="en-GB" dirty="0">
              <a:solidFill>
                <a:srgbClr val="11296B"/>
              </a:solidFill>
              <a:latin typeface="Helvetica Neue LT Std 75"/>
            </a:endParaRPr>
          </a:p>
          <a:p>
            <a:pPr marL="285750" indent="-285750">
              <a:buFont typeface="Arial" panose="020B0604020202020204" pitchFamily="34" charset="0"/>
              <a:buChar char="•"/>
            </a:pPr>
            <a:endParaRPr lang="en-GB" dirty="0" smtClean="0">
              <a:solidFill>
                <a:srgbClr val="11296B"/>
              </a:solidFill>
              <a:latin typeface="Helvetica Neue LT Std 75"/>
            </a:endParaRPr>
          </a:p>
          <a:p>
            <a:pPr marL="285750" indent="-285750">
              <a:buFont typeface="Arial" panose="020B0604020202020204" pitchFamily="34" charset="0"/>
              <a:buChar char="•"/>
            </a:pPr>
            <a:r>
              <a:rPr lang="en-GB" dirty="0" smtClean="0">
                <a:solidFill>
                  <a:srgbClr val="11296B"/>
                </a:solidFill>
                <a:latin typeface="Helvetica Neue LT Std 75"/>
              </a:rPr>
              <a:t>Complications may mean reduced social contact</a:t>
            </a:r>
            <a:endParaRPr lang="en-GB" dirty="0">
              <a:solidFill>
                <a:srgbClr val="11296B"/>
              </a:solidFill>
              <a:latin typeface="Helvetica Neue LT Std 75"/>
            </a:endParaRPr>
          </a:p>
          <a:p>
            <a:pPr marL="285750" indent="-285750">
              <a:buFont typeface="Arial" panose="020B0604020202020204" pitchFamily="34" charset="0"/>
              <a:buChar char="•"/>
            </a:pPr>
            <a:endParaRPr lang="en-GB" dirty="0" smtClean="0">
              <a:solidFill>
                <a:srgbClr val="11296B"/>
              </a:solidFill>
              <a:latin typeface="Helvetica Neue LT Std 75"/>
            </a:endParaRPr>
          </a:p>
          <a:p>
            <a:pPr marL="285750" indent="-285750">
              <a:buFont typeface="Arial" panose="020B0604020202020204" pitchFamily="34" charset="0"/>
              <a:buChar char="•"/>
            </a:pPr>
            <a:r>
              <a:rPr lang="en-GB" dirty="0" smtClean="0">
                <a:solidFill>
                  <a:srgbClr val="11296B"/>
                </a:solidFill>
                <a:latin typeface="Helvetica Neue LT Std 75"/>
              </a:rPr>
              <a:t>May have multiple hospital appointments</a:t>
            </a:r>
          </a:p>
          <a:p>
            <a:pPr marL="285750" indent="-285750">
              <a:buFont typeface="Arial" panose="020B0604020202020204" pitchFamily="34" charset="0"/>
              <a:buChar char="•"/>
            </a:pPr>
            <a:endParaRPr lang="en-GB" dirty="0">
              <a:solidFill>
                <a:srgbClr val="11296B"/>
              </a:solidFill>
              <a:latin typeface="Helvetica Neue LT Std 75"/>
            </a:endParaRPr>
          </a:p>
          <a:p>
            <a:pPr marL="285750" indent="-285750">
              <a:buFont typeface="Arial" panose="020B0604020202020204" pitchFamily="34" charset="0"/>
              <a:buChar char="•"/>
            </a:pPr>
            <a:r>
              <a:rPr lang="en-GB" dirty="0" smtClean="0">
                <a:solidFill>
                  <a:srgbClr val="11296B"/>
                </a:solidFill>
                <a:latin typeface="Helvetica Neue LT Std 75"/>
              </a:rPr>
              <a:t>You need to be an ‘expert’ with your diabetes</a:t>
            </a:r>
            <a:endParaRPr lang="en-GB" dirty="0">
              <a:solidFill>
                <a:srgbClr val="11296B"/>
              </a:solidFill>
              <a:latin typeface="Helvetica Neue LT Std 75"/>
            </a:endParaRPr>
          </a:p>
        </p:txBody>
      </p:sp>
    </p:spTree>
    <p:extLst>
      <p:ext uri="{BB962C8B-B14F-4D97-AF65-F5344CB8AC3E}">
        <p14:creationId xmlns:p14="http://schemas.microsoft.com/office/powerpoint/2010/main" val="2305249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3205" y="956801"/>
            <a:ext cx="6044611" cy="10155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smtClean="0">
                <a:solidFill>
                  <a:srgbClr val="11296B"/>
                </a:solidFill>
                <a:latin typeface="Helvetica Neue LT Std 55 Roman" charset="0"/>
                <a:ea typeface="Helvetica Neue LT Std 55 Roman" charset="0"/>
                <a:cs typeface="Helvetica Neue LT Std 55 Roman" charset="0"/>
              </a:rPr>
              <a:t>Challenge: Lifestyle</a:t>
            </a:r>
            <a:endParaRPr lang="en-US" sz="3300" dirty="0">
              <a:solidFill>
                <a:srgbClr val="11296B"/>
              </a:solidFill>
              <a:latin typeface="Helvetica Neue LT Std 55 Roman" charset="0"/>
              <a:ea typeface="Helvetica Neue LT Std 55 Roman" charset="0"/>
              <a:cs typeface="Helvetica Neue LT Std 55 Roman"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567" y="4401628"/>
            <a:ext cx="2880366" cy="2880366"/>
          </a:xfrm>
          <a:prstGeom prst="rect">
            <a:avLst/>
          </a:prstGeom>
        </p:spPr>
      </p:pic>
      <p:sp>
        <p:nvSpPr>
          <p:cNvPr id="8" name="Rectangle 7"/>
          <p:cNvSpPr/>
          <p:nvPr/>
        </p:nvSpPr>
        <p:spPr>
          <a:xfrm>
            <a:off x="484318" y="2583321"/>
            <a:ext cx="6529432" cy="4524315"/>
          </a:xfrm>
          <a:prstGeom prst="rect">
            <a:avLst/>
          </a:prstGeom>
        </p:spPr>
        <p:txBody>
          <a:bodyPr wrap="square">
            <a:spAutoFit/>
          </a:bodyPr>
          <a:lstStyle/>
          <a:p>
            <a:pPr marL="285750" indent="-285750">
              <a:buFont typeface="Arial" panose="020B0604020202020204" pitchFamily="34" charset="0"/>
              <a:buChar char="•"/>
            </a:pPr>
            <a:r>
              <a:rPr lang="en-GB" dirty="0" smtClean="0">
                <a:solidFill>
                  <a:srgbClr val="11296B"/>
                </a:solidFill>
                <a:latin typeface="Helvetica Neue LT Std 45 Light"/>
              </a:rPr>
              <a:t>Diet – having to think about what you eat not just about sugar </a:t>
            </a:r>
          </a:p>
          <a:p>
            <a:pPr marL="285750" indent="-285750">
              <a:buFont typeface="Arial" panose="020B0604020202020204" pitchFamily="34" charset="0"/>
              <a:buChar char="•"/>
            </a:pPr>
            <a:endParaRPr lang="en-GB" dirty="0">
              <a:solidFill>
                <a:srgbClr val="11296B"/>
              </a:solidFill>
              <a:latin typeface="Helvetica Neue LT Std 45 Light"/>
            </a:endParaRPr>
          </a:p>
          <a:p>
            <a:pPr marL="285750" indent="-285750">
              <a:buFont typeface="Arial" panose="020B0604020202020204" pitchFamily="34" charset="0"/>
              <a:buChar char="•"/>
            </a:pPr>
            <a:r>
              <a:rPr lang="en-GB" dirty="0" smtClean="0">
                <a:solidFill>
                  <a:srgbClr val="11296B"/>
                </a:solidFill>
                <a:latin typeface="Helvetica Neue LT Std 45 Light"/>
              </a:rPr>
              <a:t>Not a ‘diabetic diet’</a:t>
            </a:r>
          </a:p>
          <a:p>
            <a:pPr marL="285750" indent="-285750">
              <a:buFont typeface="Arial" panose="020B0604020202020204" pitchFamily="34" charset="0"/>
              <a:buChar char="•"/>
            </a:pPr>
            <a:endParaRPr lang="en-GB" dirty="0">
              <a:solidFill>
                <a:srgbClr val="11296B"/>
              </a:solidFill>
              <a:latin typeface="Helvetica Neue LT Std 45 Light"/>
            </a:endParaRPr>
          </a:p>
          <a:p>
            <a:pPr marL="285750" indent="-285750">
              <a:buFont typeface="Arial" panose="020B0604020202020204" pitchFamily="34" charset="0"/>
              <a:buChar char="•"/>
            </a:pPr>
            <a:r>
              <a:rPr lang="en-GB" dirty="0" smtClean="0">
                <a:solidFill>
                  <a:srgbClr val="11296B"/>
                </a:solidFill>
                <a:latin typeface="Helvetica Neue LT Std 45 Light"/>
              </a:rPr>
              <a:t>Diet should be low in fat, sugar and salt</a:t>
            </a:r>
          </a:p>
          <a:p>
            <a:pPr marL="285750" indent="-285750">
              <a:buFont typeface="Arial" panose="020B0604020202020204" pitchFamily="34" charset="0"/>
              <a:buChar char="•"/>
            </a:pPr>
            <a:endParaRPr lang="en-GB" dirty="0">
              <a:solidFill>
                <a:srgbClr val="11296B"/>
              </a:solidFill>
              <a:latin typeface="Helvetica Neue LT Std 45 Light"/>
            </a:endParaRPr>
          </a:p>
          <a:p>
            <a:pPr marL="285750" indent="-285750">
              <a:buFont typeface="Arial" panose="020B0604020202020204" pitchFamily="34" charset="0"/>
              <a:buChar char="•"/>
            </a:pPr>
            <a:r>
              <a:rPr lang="en-GB" dirty="0" smtClean="0">
                <a:solidFill>
                  <a:srgbClr val="11296B"/>
                </a:solidFill>
                <a:latin typeface="Helvetica Neue LT Std 45 Light"/>
              </a:rPr>
              <a:t>At least 5 fruit and veg a day</a:t>
            </a:r>
          </a:p>
          <a:p>
            <a:pPr marL="285750" indent="-285750">
              <a:buFont typeface="Arial" panose="020B0604020202020204" pitchFamily="34" charset="0"/>
              <a:buChar char="•"/>
            </a:pPr>
            <a:endParaRPr lang="en-GB" dirty="0">
              <a:solidFill>
                <a:srgbClr val="11296B"/>
              </a:solidFill>
              <a:latin typeface="Helvetica Neue LT Std 45 Light"/>
            </a:endParaRPr>
          </a:p>
          <a:p>
            <a:pPr marL="285750" indent="-285750">
              <a:buFont typeface="Arial" panose="020B0604020202020204" pitchFamily="34" charset="0"/>
              <a:buChar char="•"/>
            </a:pPr>
            <a:r>
              <a:rPr lang="en-GB" dirty="0" smtClean="0">
                <a:solidFill>
                  <a:srgbClr val="11296B"/>
                </a:solidFill>
                <a:latin typeface="Helvetica Neue LT Std 45 Light"/>
              </a:rPr>
              <a:t>Balanced diet</a:t>
            </a:r>
          </a:p>
          <a:p>
            <a:pPr marL="285750" indent="-285750">
              <a:buFont typeface="Arial" panose="020B0604020202020204" pitchFamily="34" charset="0"/>
              <a:buChar char="•"/>
            </a:pPr>
            <a:endParaRPr lang="en-GB" dirty="0">
              <a:solidFill>
                <a:srgbClr val="11296B"/>
              </a:solidFill>
              <a:latin typeface="Helvetica Neue LT Std 45 Light"/>
            </a:endParaRPr>
          </a:p>
          <a:p>
            <a:pPr marL="285750" indent="-285750">
              <a:buFont typeface="Arial" panose="020B0604020202020204" pitchFamily="34" charset="0"/>
              <a:buChar char="•"/>
            </a:pPr>
            <a:r>
              <a:rPr lang="en-GB" dirty="0" smtClean="0">
                <a:solidFill>
                  <a:srgbClr val="11296B"/>
                </a:solidFill>
                <a:latin typeface="Helvetica Neue LT Std 45 Light"/>
              </a:rPr>
              <a:t>Exercise</a:t>
            </a:r>
          </a:p>
          <a:p>
            <a:pPr marL="285750" indent="-285750">
              <a:buFont typeface="Arial" panose="020B0604020202020204" pitchFamily="34" charset="0"/>
              <a:buChar char="•"/>
            </a:pPr>
            <a:endParaRPr lang="en-GB" dirty="0">
              <a:solidFill>
                <a:srgbClr val="11296B"/>
              </a:solidFill>
              <a:latin typeface="Helvetica Neue LT Std 45 Light"/>
            </a:endParaRPr>
          </a:p>
          <a:p>
            <a:pPr marL="285750" indent="-285750">
              <a:buFont typeface="Arial" panose="020B0604020202020204" pitchFamily="34" charset="0"/>
              <a:buChar char="•"/>
            </a:pPr>
            <a:endParaRPr lang="en-GB" dirty="0" smtClean="0">
              <a:solidFill>
                <a:srgbClr val="11296B"/>
              </a:solidFill>
              <a:latin typeface="Helvetica Neue LT Std 45 Light"/>
            </a:endParaRPr>
          </a:p>
          <a:p>
            <a:endParaRPr lang="en-GB" dirty="0">
              <a:solidFill>
                <a:srgbClr val="11296B"/>
              </a:solidFill>
              <a:latin typeface="Helvetica Neue LT Std 45 Light"/>
            </a:endParaRPr>
          </a:p>
          <a:p>
            <a:r>
              <a:rPr lang="en-GB" dirty="0" smtClean="0">
                <a:solidFill>
                  <a:srgbClr val="11296B"/>
                </a:solidFill>
                <a:latin typeface="Helvetica Neue LT Std 45 Light"/>
              </a:rPr>
              <a:t> </a:t>
            </a:r>
            <a:endParaRPr lang="en-GB" dirty="0">
              <a:solidFill>
                <a:srgbClr val="11296B"/>
              </a:solidFill>
              <a:latin typeface="Helvetica Neue LT Std 45 Light"/>
            </a:endParaRPr>
          </a:p>
        </p:txBody>
      </p:sp>
    </p:spTree>
    <p:extLst>
      <p:ext uri="{BB962C8B-B14F-4D97-AF65-F5344CB8AC3E}">
        <p14:creationId xmlns:p14="http://schemas.microsoft.com/office/powerpoint/2010/main" val="2999733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3205" y="956801"/>
            <a:ext cx="6044611" cy="10155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smtClean="0">
                <a:solidFill>
                  <a:srgbClr val="11296B"/>
                </a:solidFill>
                <a:latin typeface="Helvetica Neue LT Std 55 Roman" charset="0"/>
                <a:ea typeface="Helvetica Neue LT Std 55 Roman" charset="0"/>
                <a:cs typeface="Helvetica Neue LT Std 55 Roman" charset="0"/>
              </a:rPr>
              <a:t>Challenge: Clinical</a:t>
            </a:r>
            <a:endParaRPr lang="en-US" sz="3300" dirty="0">
              <a:solidFill>
                <a:srgbClr val="11296B"/>
              </a:solidFill>
              <a:latin typeface="Helvetica Neue LT Std 55 Roman" charset="0"/>
              <a:ea typeface="Helvetica Neue LT Std 55 Roman" charset="0"/>
              <a:cs typeface="Helvetica Neue LT Std 55 Roman"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567" y="4401628"/>
            <a:ext cx="2880366" cy="2880366"/>
          </a:xfrm>
          <a:prstGeom prst="rect">
            <a:avLst/>
          </a:prstGeom>
        </p:spPr>
      </p:pic>
      <p:sp>
        <p:nvSpPr>
          <p:cNvPr id="8" name="Rectangle 7"/>
          <p:cNvSpPr/>
          <p:nvPr/>
        </p:nvSpPr>
        <p:spPr>
          <a:xfrm>
            <a:off x="393882" y="2372305"/>
            <a:ext cx="6529432" cy="3970318"/>
          </a:xfrm>
          <a:prstGeom prst="rect">
            <a:avLst/>
          </a:prstGeom>
        </p:spPr>
        <p:txBody>
          <a:bodyPr wrap="square">
            <a:spAutoFit/>
          </a:bodyPr>
          <a:lstStyle/>
          <a:p>
            <a:pPr marL="285750" indent="-285750">
              <a:buFont typeface="Arial" panose="020B0604020202020204" pitchFamily="34" charset="0"/>
              <a:buChar char="•"/>
            </a:pPr>
            <a:r>
              <a:rPr lang="en-GB" dirty="0" smtClean="0">
                <a:solidFill>
                  <a:srgbClr val="11296B"/>
                </a:solidFill>
                <a:latin typeface="Helvetica Neue LT Std 45 Light"/>
              </a:rPr>
              <a:t>Integrated, holistic approach needed</a:t>
            </a:r>
          </a:p>
          <a:p>
            <a:endParaRPr lang="en-GB" dirty="0">
              <a:solidFill>
                <a:srgbClr val="11296B"/>
              </a:solidFill>
              <a:latin typeface="Helvetica Neue LT Std 45 Light"/>
            </a:endParaRPr>
          </a:p>
          <a:p>
            <a:pPr marL="285750" indent="-285750">
              <a:buFont typeface="Arial" panose="020B0604020202020204" pitchFamily="34" charset="0"/>
              <a:buChar char="•"/>
            </a:pPr>
            <a:r>
              <a:rPr lang="en-GB" dirty="0" smtClean="0">
                <a:solidFill>
                  <a:srgbClr val="11296B"/>
                </a:solidFill>
                <a:latin typeface="Helvetica Neue LT Std 45 Light"/>
              </a:rPr>
              <a:t>Co-morbidities can be challenging</a:t>
            </a:r>
          </a:p>
          <a:p>
            <a:pPr marL="285750" indent="-285750">
              <a:buFont typeface="Arial" panose="020B0604020202020204" pitchFamily="34" charset="0"/>
              <a:buChar char="•"/>
            </a:pPr>
            <a:endParaRPr lang="en-GB" dirty="0">
              <a:solidFill>
                <a:srgbClr val="11296B"/>
              </a:solidFill>
              <a:latin typeface="Helvetica Neue LT Std 45 Light"/>
            </a:endParaRPr>
          </a:p>
          <a:p>
            <a:pPr marL="285750" indent="-285750">
              <a:buFont typeface="Arial" panose="020B0604020202020204" pitchFamily="34" charset="0"/>
              <a:buChar char="•"/>
            </a:pPr>
            <a:r>
              <a:rPr lang="en-GB" dirty="0" smtClean="0">
                <a:solidFill>
                  <a:srgbClr val="11296B"/>
                </a:solidFill>
                <a:latin typeface="Helvetica Neue LT Std 45 Light"/>
              </a:rPr>
              <a:t>Multiple drugs</a:t>
            </a:r>
          </a:p>
          <a:p>
            <a:pPr marL="285750" indent="-285750">
              <a:buFont typeface="Arial" panose="020B0604020202020204" pitchFamily="34" charset="0"/>
              <a:buChar char="•"/>
            </a:pPr>
            <a:endParaRPr lang="en-GB" dirty="0">
              <a:solidFill>
                <a:srgbClr val="11296B"/>
              </a:solidFill>
              <a:latin typeface="Helvetica Neue LT Std 45 Light"/>
            </a:endParaRPr>
          </a:p>
          <a:p>
            <a:pPr marL="285750" indent="-285750">
              <a:buFont typeface="Arial" panose="020B0604020202020204" pitchFamily="34" charset="0"/>
              <a:buChar char="•"/>
            </a:pPr>
            <a:r>
              <a:rPr lang="en-GB" dirty="0" smtClean="0">
                <a:solidFill>
                  <a:srgbClr val="11296B"/>
                </a:solidFill>
                <a:latin typeface="Helvetica Neue LT Std 45 Light"/>
              </a:rPr>
              <a:t>Glucose control needs to be right for that person</a:t>
            </a:r>
          </a:p>
          <a:p>
            <a:pPr marL="285750" indent="-285750">
              <a:buFont typeface="Arial" panose="020B0604020202020204" pitchFamily="34" charset="0"/>
              <a:buChar char="•"/>
            </a:pPr>
            <a:endParaRPr lang="en-GB" dirty="0">
              <a:solidFill>
                <a:srgbClr val="11296B"/>
              </a:solidFill>
              <a:latin typeface="Helvetica Neue LT Std 45 Light"/>
            </a:endParaRPr>
          </a:p>
          <a:p>
            <a:pPr marL="285750" indent="-285750">
              <a:buFont typeface="Arial" panose="020B0604020202020204" pitchFamily="34" charset="0"/>
              <a:buChar char="•"/>
            </a:pPr>
            <a:r>
              <a:rPr lang="en-GB" dirty="0" smtClean="0">
                <a:solidFill>
                  <a:srgbClr val="11296B"/>
                </a:solidFill>
                <a:latin typeface="Helvetica Neue LT Std 45 Light"/>
              </a:rPr>
              <a:t>Reducing risk of secondary complications</a:t>
            </a:r>
          </a:p>
          <a:p>
            <a:pPr marL="285750" indent="-285750">
              <a:buFont typeface="Arial" panose="020B0604020202020204" pitchFamily="34" charset="0"/>
              <a:buChar char="•"/>
            </a:pPr>
            <a:endParaRPr lang="en-GB" dirty="0">
              <a:solidFill>
                <a:srgbClr val="11296B"/>
              </a:solidFill>
              <a:latin typeface="Helvetica Neue LT Std 45 Light"/>
            </a:endParaRPr>
          </a:p>
          <a:p>
            <a:pPr marL="285750" indent="-285750">
              <a:buFont typeface="Arial" panose="020B0604020202020204" pitchFamily="34" charset="0"/>
              <a:buChar char="•"/>
            </a:pPr>
            <a:r>
              <a:rPr lang="en-GB" dirty="0" smtClean="0">
                <a:solidFill>
                  <a:srgbClr val="11296B"/>
                </a:solidFill>
                <a:latin typeface="Helvetica Neue LT Std 45 Light"/>
              </a:rPr>
              <a:t>End of life care</a:t>
            </a:r>
          </a:p>
          <a:p>
            <a:pPr marL="285750" indent="-285750">
              <a:buFont typeface="Arial" panose="020B0604020202020204" pitchFamily="34" charset="0"/>
              <a:buChar char="•"/>
            </a:pPr>
            <a:endParaRPr lang="en-GB" dirty="0" smtClean="0">
              <a:solidFill>
                <a:srgbClr val="11296B"/>
              </a:solidFill>
              <a:latin typeface="Helvetica Neue LT Std 45 Light"/>
            </a:endParaRPr>
          </a:p>
          <a:p>
            <a:endParaRPr lang="en-GB" dirty="0">
              <a:solidFill>
                <a:srgbClr val="11296B"/>
              </a:solidFill>
              <a:latin typeface="Helvetica Neue LT Std 45 Light"/>
            </a:endParaRPr>
          </a:p>
          <a:p>
            <a:r>
              <a:rPr lang="en-GB" dirty="0" smtClean="0">
                <a:solidFill>
                  <a:srgbClr val="11296B"/>
                </a:solidFill>
                <a:latin typeface="Helvetica Neue LT Std 45 Light"/>
              </a:rPr>
              <a:t> </a:t>
            </a:r>
            <a:endParaRPr lang="en-GB" dirty="0">
              <a:solidFill>
                <a:srgbClr val="11296B"/>
              </a:solidFill>
              <a:latin typeface="Helvetica Neue LT Std 45 Light"/>
            </a:endParaRPr>
          </a:p>
        </p:txBody>
      </p:sp>
    </p:spTree>
    <p:extLst>
      <p:ext uri="{BB962C8B-B14F-4D97-AF65-F5344CB8AC3E}">
        <p14:creationId xmlns:p14="http://schemas.microsoft.com/office/powerpoint/2010/main" val="2492892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57" y="5473272"/>
            <a:ext cx="7117914" cy="1089219"/>
          </a:xfrm>
          <a:prstGeom prst="rect">
            <a:avLst/>
          </a:prstGeom>
        </p:spPr>
      </p:pic>
      <p:sp>
        <p:nvSpPr>
          <p:cNvPr id="6" name="TextBox 5"/>
          <p:cNvSpPr txBox="1"/>
          <p:nvPr/>
        </p:nvSpPr>
        <p:spPr>
          <a:xfrm>
            <a:off x="361741" y="1502688"/>
            <a:ext cx="8169310" cy="5078313"/>
          </a:xfrm>
          <a:prstGeom prst="rect">
            <a:avLst/>
          </a:prstGeom>
          <a:noFill/>
        </p:spPr>
        <p:txBody>
          <a:bodyPr wrap="square" rtlCol="0">
            <a:spAutoFit/>
          </a:bodyPr>
          <a:lstStyle/>
          <a:p>
            <a:r>
              <a:rPr lang="en-US" dirty="0">
                <a:solidFill>
                  <a:srgbClr val="11296B"/>
                </a:solidFill>
                <a:latin typeface="Helvetica Neue LT Std 75"/>
              </a:rPr>
              <a:t>Responsibility of diabetes care </a:t>
            </a:r>
            <a:r>
              <a:rPr lang="en-US" dirty="0" smtClean="0">
                <a:solidFill>
                  <a:srgbClr val="11296B"/>
                </a:solidFill>
                <a:latin typeface="Helvetica Neue LT Std 75"/>
              </a:rPr>
              <a:t>providers</a:t>
            </a:r>
            <a:endParaRPr lang="en-GB" b="1" dirty="0">
              <a:solidFill>
                <a:srgbClr val="11296B"/>
              </a:solidFill>
              <a:latin typeface="Helvetica Neue LT Std 75"/>
            </a:endParaRPr>
          </a:p>
          <a:p>
            <a:r>
              <a:rPr lang="en-GB" b="1" dirty="0" smtClean="0">
                <a:solidFill>
                  <a:srgbClr val="11296B"/>
                </a:solidFill>
                <a:latin typeface="Helvetica Neue LT Std 75"/>
              </a:rPr>
              <a:t>1 - HbA1c 		</a:t>
            </a:r>
          </a:p>
          <a:p>
            <a:r>
              <a:rPr lang="en-GB" b="1" dirty="0" smtClean="0">
                <a:solidFill>
                  <a:srgbClr val="11296B"/>
                </a:solidFill>
                <a:latin typeface="Helvetica Neue LT Std 75"/>
              </a:rPr>
              <a:t>2 - Blood Pressure 	</a:t>
            </a:r>
            <a:endParaRPr lang="en-US" dirty="0" smtClean="0">
              <a:solidFill>
                <a:srgbClr val="11296B"/>
              </a:solidFill>
              <a:latin typeface="Helvetica Neue LT Std 75"/>
            </a:endParaRPr>
          </a:p>
          <a:p>
            <a:r>
              <a:rPr lang="en-GB" b="1" dirty="0" smtClean="0">
                <a:solidFill>
                  <a:srgbClr val="11296B"/>
                </a:solidFill>
                <a:latin typeface="Helvetica Neue LT Std 75"/>
              </a:rPr>
              <a:t>3 - Serum Cholesterol 	</a:t>
            </a:r>
          </a:p>
          <a:p>
            <a:r>
              <a:rPr lang="en-GB" b="1" dirty="0" smtClean="0">
                <a:solidFill>
                  <a:srgbClr val="11296B"/>
                </a:solidFill>
                <a:latin typeface="Helvetica Neue LT Std 75"/>
              </a:rPr>
              <a:t>4 - Serum Creatinine 	</a:t>
            </a:r>
          </a:p>
          <a:p>
            <a:r>
              <a:rPr lang="en-US" b="1" dirty="0" smtClean="0">
                <a:solidFill>
                  <a:srgbClr val="11296B"/>
                </a:solidFill>
                <a:latin typeface="Helvetica Neue LT Std 75"/>
              </a:rPr>
              <a:t>5 - Urine Albumin/Creatinine Ratio 	</a:t>
            </a:r>
            <a:endParaRPr lang="en-US" dirty="0" smtClean="0">
              <a:solidFill>
                <a:srgbClr val="11296B"/>
              </a:solidFill>
              <a:latin typeface="Helvetica Neue LT Std 75"/>
            </a:endParaRPr>
          </a:p>
          <a:p>
            <a:r>
              <a:rPr lang="en-US" b="1" dirty="0" smtClean="0">
                <a:solidFill>
                  <a:srgbClr val="11296B"/>
                </a:solidFill>
                <a:latin typeface="Helvetica Neue LT Std 75"/>
              </a:rPr>
              <a:t>6 - Foot Risk Surveillance </a:t>
            </a:r>
          </a:p>
          <a:p>
            <a:r>
              <a:rPr lang="en-US" b="1" dirty="0" smtClean="0">
                <a:solidFill>
                  <a:srgbClr val="11296B"/>
                </a:solidFill>
                <a:latin typeface="Helvetica Neue LT Std 75"/>
              </a:rPr>
              <a:t>7 - Body Mass Index </a:t>
            </a:r>
            <a:r>
              <a:rPr lang="en-GB" dirty="0" smtClean="0">
                <a:solidFill>
                  <a:srgbClr val="11296B"/>
                </a:solidFill>
                <a:latin typeface="Helvetica Neue LT Std 75"/>
              </a:rPr>
              <a:t>	</a:t>
            </a:r>
          </a:p>
          <a:p>
            <a:r>
              <a:rPr lang="en-US" b="1" dirty="0" smtClean="0">
                <a:solidFill>
                  <a:srgbClr val="11296B"/>
                </a:solidFill>
                <a:latin typeface="Helvetica Neue LT Std 75"/>
              </a:rPr>
              <a:t>8 - Smoking History </a:t>
            </a:r>
            <a:r>
              <a:rPr lang="en-GB" dirty="0" smtClean="0">
                <a:solidFill>
                  <a:srgbClr val="11296B"/>
                </a:solidFill>
                <a:latin typeface="Helvetica Neue LT Std 75"/>
              </a:rPr>
              <a:t>	</a:t>
            </a:r>
          </a:p>
          <a:p>
            <a:endParaRPr lang="en-US" b="1" dirty="0" smtClean="0">
              <a:solidFill>
                <a:srgbClr val="11296B"/>
              </a:solidFill>
              <a:latin typeface="Helvetica Neue LT Std 75"/>
            </a:endParaRPr>
          </a:p>
          <a:p>
            <a:r>
              <a:rPr lang="en-US" dirty="0" smtClean="0">
                <a:solidFill>
                  <a:srgbClr val="11296B"/>
                </a:solidFill>
                <a:latin typeface="Helvetica Neue LT Std 75"/>
              </a:rPr>
              <a:t>Responsibility of NHS Diabetes Eye Screening (screening register drawn from practices) 	</a:t>
            </a:r>
          </a:p>
          <a:p>
            <a:r>
              <a:rPr lang="en-GB" b="1" dirty="0" smtClean="0">
                <a:solidFill>
                  <a:srgbClr val="11296B"/>
                </a:solidFill>
                <a:latin typeface="Helvetica Neue LT Std 75"/>
              </a:rPr>
              <a:t>9 - Digital Retinal Screening  </a:t>
            </a:r>
            <a:r>
              <a:rPr lang="en-US" dirty="0" smtClean="0">
                <a:solidFill>
                  <a:srgbClr val="11296B"/>
                </a:solidFill>
                <a:latin typeface="Helvetica Neue LT Std 75"/>
              </a:rPr>
              <a:t>Photograph of back of the eye risk 	</a:t>
            </a:r>
          </a:p>
          <a:p>
            <a:endParaRPr lang="en-US" dirty="0" smtClean="0">
              <a:solidFill>
                <a:srgbClr val="000000"/>
              </a:solidFill>
              <a:latin typeface="Arial" panose="020B0604020202020204" pitchFamily="34" charset="0"/>
            </a:endParaRPr>
          </a:p>
          <a:p>
            <a:r>
              <a:rPr lang="en-GB" dirty="0" smtClean="0">
                <a:solidFill>
                  <a:srgbClr val="000000"/>
                </a:solidFill>
                <a:latin typeface="Arial" panose="020B0604020202020204" pitchFamily="34" charset="0"/>
              </a:rPr>
              <a:t>	</a:t>
            </a:r>
          </a:p>
          <a:p>
            <a:endParaRPr lang="en-US" dirty="0" smtClean="0">
              <a:solidFill>
                <a:srgbClr val="000000"/>
              </a:solidFill>
              <a:latin typeface="Arial" panose="020B0604020202020204" pitchFamily="34" charset="0"/>
            </a:endParaRPr>
          </a:p>
          <a:p>
            <a:endParaRPr lang="en-US" dirty="0" smtClean="0">
              <a:solidFill>
                <a:srgbClr val="000000"/>
              </a:solidFill>
              <a:latin typeface="Arial" panose="020B0604020202020204" pitchFamily="34" charset="0"/>
            </a:endParaRPr>
          </a:p>
          <a:p>
            <a:endParaRPr lang="en-GB" dirty="0"/>
          </a:p>
        </p:txBody>
      </p:sp>
      <p:sp>
        <p:nvSpPr>
          <p:cNvPr id="2" name="Rectangle 1"/>
          <p:cNvSpPr/>
          <p:nvPr/>
        </p:nvSpPr>
        <p:spPr>
          <a:xfrm>
            <a:off x="-3671796" y="870208"/>
            <a:ext cx="3269862" cy="1015663"/>
          </a:xfrm>
          <a:prstGeom prst="rect">
            <a:avLst/>
          </a:prstGeom>
        </p:spPr>
        <p:txBody>
          <a:bodyPr wrap="square">
            <a:spAutoFit/>
          </a:bodyPr>
          <a:lstStyle/>
          <a:p>
            <a:r>
              <a:rPr lang="en-US" sz="2400" dirty="0">
                <a:solidFill>
                  <a:srgbClr val="000000"/>
                </a:solidFill>
                <a:latin typeface="Arial" panose="020B0604020202020204" pitchFamily="34" charset="0"/>
              </a:rPr>
              <a:t>	</a:t>
            </a:r>
          </a:p>
          <a:p>
            <a:r>
              <a:rPr lang="en-US" dirty="0">
                <a:solidFill>
                  <a:srgbClr val="000000"/>
                </a:solidFill>
                <a:latin typeface="Arial" panose="020B0604020202020204" pitchFamily="34" charset="0"/>
              </a:rPr>
              <a:t>		</a:t>
            </a:r>
          </a:p>
          <a:p>
            <a:r>
              <a:rPr lang="en-US" dirty="0">
                <a:solidFill>
                  <a:srgbClr val="000000"/>
                </a:solidFill>
                <a:latin typeface="Arial" panose="020B0604020202020204" pitchFamily="34" charset="0"/>
              </a:rPr>
              <a:t>			</a:t>
            </a:r>
          </a:p>
        </p:txBody>
      </p:sp>
      <p:sp>
        <p:nvSpPr>
          <p:cNvPr id="3" name="Rectangle 2"/>
          <p:cNvSpPr/>
          <p:nvPr/>
        </p:nvSpPr>
        <p:spPr>
          <a:xfrm>
            <a:off x="834013" y="436510"/>
            <a:ext cx="5159829" cy="646331"/>
          </a:xfrm>
          <a:prstGeom prst="rect">
            <a:avLst/>
          </a:prstGeom>
        </p:spPr>
        <p:txBody>
          <a:bodyPr wrap="square">
            <a:spAutoFit/>
          </a:bodyPr>
          <a:lstStyle/>
          <a:p>
            <a:r>
              <a:rPr lang="en-US" b="1" dirty="0">
                <a:solidFill>
                  <a:srgbClr val="11296B"/>
                </a:solidFill>
                <a:latin typeface="Helvetica Neue LT Std 75"/>
              </a:rPr>
              <a:t>Nine Annual Care Processes for all people with diabetes aged 12 and over </a:t>
            </a:r>
            <a:endParaRPr lang="en-GB" dirty="0">
              <a:solidFill>
                <a:srgbClr val="11296B"/>
              </a:solidFill>
              <a:latin typeface="Helvetica Neue LT Std 75"/>
            </a:endParaRPr>
          </a:p>
        </p:txBody>
      </p:sp>
    </p:spTree>
    <p:extLst>
      <p:ext uri="{BB962C8B-B14F-4D97-AF65-F5344CB8AC3E}">
        <p14:creationId xmlns:p14="http://schemas.microsoft.com/office/powerpoint/2010/main" val="3837489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57" y="5473272"/>
            <a:ext cx="7117914" cy="10892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4" y="2303391"/>
            <a:ext cx="2195311" cy="2304762"/>
          </a:xfrm>
          <a:prstGeom prst="rect">
            <a:avLst/>
          </a:prstGeom>
        </p:spPr>
      </p:pic>
      <p:sp>
        <p:nvSpPr>
          <p:cNvPr id="6" name="TextBox 5"/>
          <p:cNvSpPr txBox="1"/>
          <p:nvPr/>
        </p:nvSpPr>
        <p:spPr>
          <a:xfrm>
            <a:off x="1005014" y="2714625"/>
            <a:ext cx="184731" cy="369332"/>
          </a:xfrm>
          <a:prstGeom prst="rect">
            <a:avLst/>
          </a:prstGeom>
          <a:noFill/>
        </p:spPr>
        <p:txBody>
          <a:bodyPr wrap="none" rtlCol="0">
            <a:spAutoFit/>
          </a:bodyPr>
          <a:lstStyle/>
          <a:p>
            <a:endParaRPr lang="en-GB" dirty="0"/>
          </a:p>
        </p:txBody>
      </p:sp>
      <p:sp>
        <p:nvSpPr>
          <p:cNvPr id="8" name="TextBox 7"/>
          <p:cNvSpPr txBox="1"/>
          <p:nvPr/>
        </p:nvSpPr>
        <p:spPr>
          <a:xfrm>
            <a:off x="3109964" y="2007868"/>
            <a:ext cx="894303" cy="369332"/>
          </a:xfrm>
          <a:prstGeom prst="rect">
            <a:avLst/>
          </a:prstGeom>
          <a:noFill/>
        </p:spPr>
        <p:txBody>
          <a:bodyPr wrap="square" rtlCol="0">
            <a:spAutoFit/>
          </a:bodyPr>
          <a:lstStyle/>
          <a:p>
            <a:r>
              <a:rPr lang="en-GB" dirty="0">
                <a:solidFill>
                  <a:srgbClr val="E9822C"/>
                </a:solidFill>
                <a:latin typeface="HelveticaNeueLT Std Lt" panose="020B0403020202020204" pitchFamily="34" charset="0"/>
              </a:rPr>
              <a:t>E</a:t>
            </a:r>
            <a:r>
              <a:rPr lang="en-GB" dirty="0" smtClean="0">
                <a:solidFill>
                  <a:srgbClr val="E9822C"/>
                </a:solidFill>
                <a:latin typeface="HelveticaNeueLT Std Lt" panose="020B0403020202020204" pitchFamily="34" charset="0"/>
              </a:rPr>
              <a:t>yes</a:t>
            </a:r>
            <a:endParaRPr lang="en-GB" dirty="0">
              <a:solidFill>
                <a:srgbClr val="E9822C"/>
              </a:solidFill>
              <a:latin typeface="HelveticaNeueLT Std Lt" panose="020B0403020202020204" pitchFamily="34" charset="0"/>
            </a:endParaRPr>
          </a:p>
        </p:txBody>
      </p:sp>
      <p:sp>
        <p:nvSpPr>
          <p:cNvPr id="9" name="TextBox 8"/>
          <p:cNvSpPr txBox="1"/>
          <p:nvPr/>
        </p:nvSpPr>
        <p:spPr>
          <a:xfrm>
            <a:off x="1321229" y="1378959"/>
            <a:ext cx="971741" cy="369332"/>
          </a:xfrm>
          <a:prstGeom prst="rect">
            <a:avLst/>
          </a:prstGeom>
          <a:noFill/>
        </p:spPr>
        <p:txBody>
          <a:bodyPr wrap="none" rtlCol="0">
            <a:spAutoFit/>
          </a:bodyPr>
          <a:lstStyle/>
          <a:p>
            <a:r>
              <a:rPr lang="en-GB" dirty="0">
                <a:solidFill>
                  <a:srgbClr val="E9822C"/>
                </a:solidFill>
                <a:latin typeface="HelveticaNeueLT Std Lt" panose="020B0403020202020204" pitchFamily="34" charset="0"/>
              </a:rPr>
              <a:t>K</a:t>
            </a:r>
            <a:r>
              <a:rPr lang="en-GB" dirty="0" smtClean="0">
                <a:solidFill>
                  <a:srgbClr val="E9822C"/>
                </a:solidFill>
                <a:latin typeface="HelveticaNeueLT Std Lt" panose="020B0403020202020204" pitchFamily="34" charset="0"/>
              </a:rPr>
              <a:t>idneys</a:t>
            </a:r>
            <a:endParaRPr lang="en-GB" dirty="0">
              <a:solidFill>
                <a:srgbClr val="E9822C"/>
              </a:solidFill>
              <a:latin typeface="HelveticaNeueLT Std Lt" panose="020B0403020202020204" pitchFamily="34" charset="0"/>
            </a:endParaRPr>
          </a:p>
        </p:txBody>
      </p:sp>
      <p:sp>
        <p:nvSpPr>
          <p:cNvPr id="10" name="TextBox 9"/>
          <p:cNvSpPr txBox="1"/>
          <p:nvPr/>
        </p:nvSpPr>
        <p:spPr>
          <a:xfrm>
            <a:off x="3199634" y="792403"/>
            <a:ext cx="1803424" cy="369332"/>
          </a:xfrm>
          <a:prstGeom prst="rect">
            <a:avLst/>
          </a:prstGeom>
          <a:noFill/>
        </p:spPr>
        <p:txBody>
          <a:bodyPr wrap="square" rtlCol="0">
            <a:spAutoFit/>
          </a:bodyPr>
          <a:lstStyle/>
          <a:p>
            <a:r>
              <a:rPr lang="en-GB" dirty="0" smtClean="0">
                <a:solidFill>
                  <a:srgbClr val="E9822C"/>
                </a:solidFill>
                <a:latin typeface="HelveticaNeueLT Std Lt" panose="020B0403020202020204" pitchFamily="34" charset="0"/>
              </a:rPr>
              <a:t>Blood Pressure</a:t>
            </a:r>
            <a:endParaRPr lang="en-GB" dirty="0">
              <a:solidFill>
                <a:srgbClr val="E9822C"/>
              </a:solidFill>
              <a:latin typeface="HelveticaNeueLT Std Lt" panose="020B0403020202020204" pitchFamily="34" charset="0"/>
            </a:endParaRPr>
          </a:p>
        </p:txBody>
      </p:sp>
      <p:sp>
        <p:nvSpPr>
          <p:cNvPr id="12" name="TextBox 11"/>
          <p:cNvSpPr txBox="1"/>
          <p:nvPr/>
        </p:nvSpPr>
        <p:spPr>
          <a:xfrm>
            <a:off x="4686355" y="2044907"/>
            <a:ext cx="1890840" cy="369332"/>
          </a:xfrm>
          <a:prstGeom prst="rect">
            <a:avLst/>
          </a:prstGeom>
          <a:noFill/>
        </p:spPr>
        <p:txBody>
          <a:bodyPr wrap="square" rtlCol="0">
            <a:spAutoFit/>
          </a:bodyPr>
          <a:lstStyle/>
          <a:p>
            <a:r>
              <a:rPr lang="en-GB" dirty="0" smtClean="0">
                <a:solidFill>
                  <a:srgbClr val="E9822C"/>
                </a:solidFill>
                <a:latin typeface="HelveticaNeueLT Std Lt" panose="020B0403020202020204" pitchFamily="34" charset="0"/>
              </a:rPr>
              <a:t>Cholesterol </a:t>
            </a:r>
            <a:endParaRPr lang="en-GB" dirty="0">
              <a:solidFill>
                <a:srgbClr val="E9822C"/>
              </a:solidFill>
              <a:latin typeface="HelveticaNeueLT Std Lt" panose="020B0403020202020204" pitchFamily="34" charset="0"/>
            </a:endParaRPr>
          </a:p>
        </p:txBody>
      </p:sp>
      <p:sp>
        <p:nvSpPr>
          <p:cNvPr id="13" name="TextBox 12"/>
          <p:cNvSpPr txBox="1"/>
          <p:nvPr/>
        </p:nvSpPr>
        <p:spPr>
          <a:xfrm>
            <a:off x="6687907" y="2529959"/>
            <a:ext cx="1075174" cy="369332"/>
          </a:xfrm>
          <a:prstGeom prst="rect">
            <a:avLst/>
          </a:prstGeom>
          <a:noFill/>
        </p:spPr>
        <p:txBody>
          <a:bodyPr wrap="square" rtlCol="0">
            <a:spAutoFit/>
          </a:bodyPr>
          <a:lstStyle/>
          <a:p>
            <a:r>
              <a:rPr lang="en-GB" dirty="0" smtClean="0">
                <a:solidFill>
                  <a:srgbClr val="E9822C"/>
                </a:solidFill>
                <a:latin typeface="HelveticaNeueLT Std Lt" panose="020B0403020202020204" pitchFamily="34" charset="0"/>
              </a:rPr>
              <a:t>Feet</a:t>
            </a:r>
            <a:endParaRPr lang="en-GB" dirty="0">
              <a:solidFill>
                <a:srgbClr val="E9822C"/>
              </a:solidFill>
              <a:latin typeface="HelveticaNeueLT Std Lt" panose="020B0403020202020204" pitchFamily="34" charset="0"/>
            </a:endParaRPr>
          </a:p>
        </p:txBody>
      </p:sp>
      <p:sp>
        <p:nvSpPr>
          <p:cNvPr id="14" name="TextBox 13"/>
          <p:cNvSpPr txBox="1"/>
          <p:nvPr/>
        </p:nvSpPr>
        <p:spPr>
          <a:xfrm>
            <a:off x="5746995" y="1315632"/>
            <a:ext cx="718202" cy="369332"/>
          </a:xfrm>
          <a:prstGeom prst="rect">
            <a:avLst/>
          </a:prstGeom>
          <a:noFill/>
        </p:spPr>
        <p:txBody>
          <a:bodyPr wrap="square" rtlCol="0">
            <a:spAutoFit/>
          </a:bodyPr>
          <a:lstStyle/>
          <a:p>
            <a:r>
              <a:rPr lang="en-GB" dirty="0" smtClean="0">
                <a:solidFill>
                  <a:srgbClr val="002060"/>
                </a:solidFill>
                <a:latin typeface="HelveticaNeueLT Std Lt" panose="020B0403020202020204" pitchFamily="34" charset="0"/>
              </a:rPr>
              <a:t>Diet</a:t>
            </a:r>
            <a:endParaRPr lang="en-GB" dirty="0">
              <a:solidFill>
                <a:srgbClr val="002060"/>
              </a:solidFill>
              <a:latin typeface="HelveticaNeueLT Std Lt" panose="020B0403020202020204" pitchFamily="34" charset="0"/>
            </a:endParaRPr>
          </a:p>
        </p:txBody>
      </p:sp>
      <p:sp>
        <p:nvSpPr>
          <p:cNvPr id="15" name="TextBox 14"/>
          <p:cNvSpPr txBox="1"/>
          <p:nvPr/>
        </p:nvSpPr>
        <p:spPr>
          <a:xfrm>
            <a:off x="628678" y="671348"/>
            <a:ext cx="1190753" cy="369332"/>
          </a:xfrm>
          <a:prstGeom prst="rect">
            <a:avLst/>
          </a:prstGeom>
          <a:noFill/>
        </p:spPr>
        <p:txBody>
          <a:bodyPr wrap="square" rtlCol="0">
            <a:spAutoFit/>
          </a:bodyPr>
          <a:lstStyle/>
          <a:p>
            <a:r>
              <a:rPr lang="en-GB" b="1" dirty="0" smtClean="0">
                <a:solidFill>
                  <a:srgbClr val="002060"/>
                </a:solidFill>
                <a:latin typeface="HelveticaNeueLT Std Lt" panose="020B0403020202020204" pitchFamily="34" charset="0"/>
              </a:rPr>
              <a:t>Emotions</a:t>
            </a:r>
            <a:endParaRPr lang="en-GB" b="1" dirty="0">
              <a:solidFill>
                <a:srgbClr val="002060"/>
              </a:solidFill>
              <a:latin typeface="HelveticaNeueLT Std Lt" panose="020B0403020202020204" pitchFamily="34" charset="0"/>
            </a:endParaRPr>
          </a:p>
        </p:txBody>
      </p:sp>
      <p:sp>
        <p:nvSpPr>
          <p:cNvPr id="16" name="TextBox 15"/>
          <p:cNvSpPr txBox="1"/>
          <p:nvPr/>
        </p:nvSpPr>
        <p:spPr>
          <a:xfrm>
            <a:off x="488685" y="2507753"/>
            <a:ext cx="1470741" cy="369332"/>
          </a:xfrm>
          <a:prstGeom prst="rect">
            <a:avLst/>
          </a:prstGeom>
          <a:noFill/>
        </p:spPr>
        <p:txBody>
          <a:bodyPr wrap="square" rtlCol="0">
            <a:spAutoFit/>
          </a:bodyPr>
          <a:lstStyle/>
          <a:p>
            <a:r>
              <a:rPr lang="en-GB" b="1" dirty="0" smtClean="0">
                <a:solidFill>
                  <a:srgbClr val="002060"/>
                </a:solidFill>
                <a:latin typeface="HelveticaNeueLT Std Lt" panose="020B0403020202020204" pitchFamily="34" charset="0"/>
              </a:rPr>
              <a:t>Education</a:t>
            </a:r>
            <a:endParaRPr lang="en-GB" b="1" dirty="0">
              <a:solidFill>
                <a:srgbClr val="002060"/>
              </a:solidFill>
              <a:latin typeface="HelveticaNeueLT Std Lt" panose="020B0403020202020204" pitchFamily="34" charset="0"/>
            </a:endParaRPr>
          </a:p>
        </p:txBody>
      </p:sp>
      <p:sp>
        <p:nvSpPr>
          <p:cNvPr id="17" name="TextBox 16"/>
          <p:cNvSpPr txBox="1"/>
          <p:nvPr/>
        </p:nvSpPr>
        <p:spPr>
          <a:xfrm>
            <a:off x="5546837" y="3357116"/>
            <a:ext cx="1836719" cy="369332"/>
          </a:xfrm>
          <a:prstGeom prst="rect">
            <a:avLst/>
          </a:prstGeom>
          <a:noFill/>
        </p:spPr>
        <p:txBody>
          <a:bodyPr wrap="square" rtlCol="0">
            <a:spAutoFit/>
          </a:bodyPr>
          <a:lstStyle/>
          <a:p>
            <a:r>
              <a:rPr lang="en-GB" b="1" dirty="0" smtClean="0">
                <a:solidFill>
                  <a:srgbClr val="002060"/>
                </a:solidFill>
                <a:latin typeface="HelveticaNeueLT Std Lt" panose="020B0403020202020204" pitchFamily="34" charset="0"/>
              </a:rPr>
              <a:t>Flu vaccination</a:t>
            </a:r>
            <a:endParaRPr lang="en-GB" b="1" dirty="0">
              <a:solidFill>
                <a:srgbClr val="002060"/>
              </a:solidFill>
              <a:latin typeface="HelveticaNeueLT Std Lt" panose="020B0403020202020204" pitchFamily="34" charset="0"/>
            </a:endParaRPr>
          </a:p>
        </p:txBody>
      </p:sp>
      <p:sp>
        <p:nvSpPr>
          <p:cNvPr id="18" name="TextBox 17"/>
          <p:cNvSpPr txBox="1"/>
          <p:nvPr/>
        </p:nvSpPr>
        <p:spPr>
          <a:xfrm>
            <a:off x="753626" y="3480993"/>
            <a:ext cx="2326065" cy="369332"/>
          </a:xfrm>
          <a:prstGeom prst="rect">
            <a:avLst/>
          </a:prstGeom>
          <a:noFill/>
        </p:spPr>
        <p:txBody>
          <a:bodyPr wrap="square" rtlCol="0">
            <a:spAutoFit/>
          </a:bodyPr>
          <a:lstStyle/>
          <a:p>
            <a:r>
              <a:rPr lang="en-GB" b="1" dirty="0" smtClean="0">
                <a:solidFill>
                  <a:srgbClr val="002060"/>
                </a:solidFill>
                <a:latin typeface="HelveticaNeueLT Std Lt" panose="020B0403020202020204" pitchFamily="34" charset="0"/>
              </a:rPr>
              <a:t>Specialist HCPs</a:t>
            </a:r>
            <a:endParaRPr lang="en-GB" b="1" dirty="0">
              <a:solidFill>
                <a:srgbClr val="002060"/>
              </a:solidFill>
              <a:latin typeface="HelveticaNeueLT Std Lt" panose="020B0403020202020204" pitchFamily="34" charset="0"/>
            </a:endParaRPr>
          </a:p>
        </p:txBody>
      </p:sp>
      <p:sp>
        <p:nvSpPr>
          <p:cNvPr id="19" name="TextBox 18"/>
          <p:cNvSpPr txBox="1"/>
          <p:nvPr/>
        </p:nvSpPr>
        <p:spPr>
          <a:xfrm>
            <a:off x="5868238" y="5128410"/>
            <a:ext cx="2049864" cy="369332"/>
          </a:xfrm>
          <a:prstGeom prst="rect">
            <a:avLst/>
          </a:prstGeom>
          <a:noFill/>
        </p:spPr>
        <p:txBody>
          <a:bodyPr wrap="square" rtlCol="0">
            <a:spAutoFit/>
          </a:bodyPr>
          <a:lstStyle/>
          <a:p>
            <a:r>
              <a:rPr lang="en-GB" b="1" dirty="0" smtClean="0">
                <a:solidFill>
                  <a:srgbClr val="002060"/>
                </a:solidFill>
                <a:latin typeface="HelveticaNeueLT Std Lt" panose="020B0403020202020204" pitchFamily="34" charset="0"/>
              </a:rPr>
              <a:t>In-patient care</a:t>
            </a:r>
            <a:endParaRPr lang="en-GB" b="1" dirty="0">
              <a:solidFill>
                <a:srgbClr val="002060"/>
              </a:solidFill>
              <a:latin typeface="HelveticaNeueLT Std Lt" panose="020B0403020202020204" pitchFamily="34" charset="0"/>
            </a:endParaRPr>
          </a:p>
        </p:txBody>
      </p:sp>
      <p:sp>
        <p:nvSpPr>
          <p:cNvPr id="20" name="TextBox 19"/>
          <p:cNvSpPr txBox="1"/>
          <p:nvPr/>
        </p:nvSpPr>
        <p:spPr>
          <a:xfrm>
            <a:off x="6944287" y="4195471"/>
            <a:ext cx="2210638" cy="369332"/>
          </a:xfrm>
          <a:prstGeom prst="rect">
            <a:avLst/>
          </a:prstGeom>
          <a:noFill/>
        </p:spPr>
        <p:txBody>
          <a:bodyPr wrap="square" rtlCol="0">
            <a:spAutoFit/>
          </a:bodyPr>
          <a:lstStyle/>
          <a:p>
            <a:r>
              <a:rPr lang="en-GB" b="1" dirty="0" smtClean="0">
                <a:solidFill>
                  <a:srgbClr val="002060"/>
                </a:solidFill>
                <a:latin typeface="HelveticaNeueLT Std Lt" panose="020B0403020202020204" pitchFamily="34" charset="0"/>
              </a:rPr>
              <a:t>Sexual problems</a:t>
            </a:r>
            <a:endParaRPr lang="en-GB" b="1" dirty="0">
              <a:solidFill>
                <a:srgbClr val="002060"/>
              </a:solidFill>
              <a:latin typeface="HelveticaNeueLT Std Lt" panose="020B0403020202020204" pitchFamily="34" charset="0"/>
            </a:endParaRPr>
          </a:p>
        </p:txBody>
      </p:sp>
      <p:sp>
        <p:nvSpPr>
          <p:cNvPr id="21" name="TextBox 20"/>
          <p:cNvSpPr txBox="1"/>
          <p:nvPr/>
        </p:nvSpPr>
        <p:spPr>
          <a:xfrm>
            <a:off x="527274" y="4784794"/>
            <a:ext cx="2059911" cy="369332"/>
          </a:xfrm>
          <a:prstGeom prst="rect">
            <a:avLst/>
          </a:prstGeom>
          <a:noFill/>
        </p:spPr>
        <p:txBody>
          <a:bodyPr wrap="square" rtlCol="0">
            <a:spAutoFit/>
          </a:bodyPr>
          <a:lstStyle/>
          <a:p>
            <a:r>
              <a:rPr lang="en-GB" dirty="0" smtClean="0">
                <a:solidFill>
                  <a:srgbClr val="E9822C"/>
                </a:solidFill>
                <a:latin typeface="HelveticaNeueLT Std Lt" panose="020B0403020202020204" pitchFamily="34" charset="0"/>
              </a:rPr>
              <a:t>Stop smoking</a:t>
            </a:r>
            <a:endParaRPr lang="en-GB" dirty="0">
              <a:solidFill>
                <a:srgbClr val="E9822C"/>
              </a:solidFill>
              <a:latin typeface="HelveticaNeueLT Std Lt" panose="020B0403020202020204" pitchFamily="34" charset="0"/>
            </a:endParaRPr>
          </a:p>
        </p:txBody>
      </p:sp>
      <p:sp>
        <p:nvSpPr>
          <p:cNvPr id="22" name="TextBox 21"/>
          <p:cNvSpPr txBox="1"/>
          <p:nvPr/>
        </p:nvSpPr>
        <p:spPr>
          <a:xfrm>
            <a:off x="3265053" y="4717547"/>
            <a:ext cx="2481942" cy="646331"/>
          </a:xfrm>
          <a:prstGeom prst="rect">
            <a:avLst/>
          </a:prstGeom>
          <a:noFill/>
        </p:spPr>
        <p:txBody>
          <a:bodyPr wrap="square" rtlCol="0">
            <a:spAutoFit/>
          </a:bodyPr>
          <a:lstStyle/>
          <a:p>
            <a:r>
              <a:rPr lang="en-GB" b="1" dirty="0" smtClean="0">
                <a:solidFill>
                  <a:srgbClr val="002060"/>
                </a:solidFill>
                <a:latin typeface="HelveticaNeueLT Std Lt" panose="020B0403020202020204" pitchFamily="34" charset="0"/>
              </a:rPr>
              <a:t>Specialist care if planning a baby</a:t>
            </a:r>
            <a:endParaRPr lang="en-GB" b="1" dirty="0">
              <a:solidFill>
                <a:srgbClr val="002060"/>
              </a:solidFill>
              <a:latin typeface="HelveticaNeueLT Std Lt" panose="020B0403020202020204" pitchFamily="34" charset="0"/>
            </a:endParaRPr>
          </a:p>
        </p:txBody>
      </p:sp>
      <p:sp>
        <p:nvSpPr>
          <p:cNvPr id="2" name="TextBox 1"/>
          <p:cNvSpPr txBox="1"/>
          <p:nvPr/>
        </p:nvSpPr>
        <p:spPr>
          <a:xfrm>
            <a:off x="5436158" y="4335362"/>
            <a:ext cx="1416818" cy="369332"/>
          </a:xfrm>
          <a:prstGeom prst="rect">
            <a:avLst/>
          </a:prstGeom>
          <a:noFill/>
        </p:spPr>
        <p:txBody>
          <a:bodyPr wrap="square" rtlCol="0">
            <a:spAutoFit/>
          </a:bodyPr>
          <a:lstStyle/>
          <a:p>
            <a:r>
              <a:rPr lang="en-GB" dirty="0" smtClean="0">
                <a:solidFill>
                  <a:srgbClr val="E9822C"/>
                </a:solidFill>
              </a:rPr>
              <a:t>Weight/BMI</a:t>
            </a:r>
            <a:endParaRPr lang="en-GB" dirty="0">
              <a:solidFill>
                <a:srgbClr val="E9822C"/>
              </a:solidFill>
            </a:endParaRPr>
          </a:p>
        </p:txBody>
      </p:sp>
    </p:spTree>
    <p:extLst>
      <p:ext uri="{BB962C8B-B14F-4D97-AF65-F5344CB8AC3E}">
        <p14:creationId xmlns:p14="http://schemas.microsoft.com/office/powerpoint/2010/main" val="4192068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3205" y="956801"/>
            <a:ext cx="6044611" cy="10155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smtClean="0">
                <a:solidFill>
                  <a:srgbClr val="11296B"/>
                </a:solidFill>
                <a:latin typeface="Helvetica Neue LT Std 55 Roman" charset="0"/>
                <a:ea typeface="Helvetica Neue LT Std 55 Roman" charset="0"/>
                <a:cs typeface="Helvetica Neue LT Std 55 Roman" charset="0"/>
              </a:rPr>
              <a:t>Challenge: Care homes</a:t>
            </a:r>
            <a:endParaRPr lang="en-US" sz="3300" dirty="0">
              <a:solidFill>
                <a:srgbClr val="11296B"/>
              </a:solidFill>
              <a:latin typeface="Helvetica Neue LT Std 55 Roman" charset="0"/>
              <a:ea typeface="Helvetica Neue LT Std 55 Roman" charset="0"/>
              <a:cs typeface="Helvetica Neue LT Std 55 Roman" charset="0"/>
            </a:endParaRPr>
          </a:p>
        </p:txBody>
      </p:sp>
      <p:sp>
        <p:nvSpPr>
          <p:cNvPr id="4" name="Rectangle 3"/>
          <p:cNvSpPr/>
          <p:nvPr/>
        </p:nvSpPr>
        <p:spPr>
          <a:xfrm>
            <a:off x="411982" y="2247210"/>
            <a:ext cx="7305151" cy="2862322"/>
          </a:xfrm>
          <a:prstGeom prst="rect">
            <a:avLst/>
          </a:prstGeom>
        </p:spPr>
        <p:txBody>
          <a:bodyPr wrap="square">
            <a:spAutoFit/>
          </a:bodyPr>
          <a:lstStyle/>
          <a:p>
            <a:r>
              <a:rPr lang="en-GB" sz="2000" dirty="0" smtClean="0">
                <a:solidFill>
                  <a:srgbClr val="002060"/>
                </a:solidFill>
                <a:latin typeface="HelveticaNeueLT Std Lt" panose="020B0403020202020204" pitchFamily="34" charset="0"/>
              </a:rPr>
              <a:t>1: 4 residents have diabetes</a:t>
            </a:r>
          </a:p>
          <a:p>
            <a:endParaRPr lang="en-GB" sz="2000" dirty="0">
              <a:solidFill>
                <a:srgbClr val="002060"/>
              </a:solidFill>
              <a:latin typeface="HelveticaNeueLT Std Lt" panose="020B0403020202020204" pitchFamily="34" charset="0"/>
            </a:endParaRPr>
          </a:p>
          <a:p>
            <a:r>
              <a:rPr lang="en-GB" sz="2000" dirty="0" smtClean="0">
                <a:solidFill>
                  <a:srgbClr val="002060"/>
                </a:solidFill>
                <a:latin typeface="HelveticaNeueLT Std Lt" panose="020B0403020202020204" pitchFamily="34" charset="0"/>
              </a:rPr>
              <a:t>Our 2013 audit showed</a:t>
            </a:r>
          </a:p>
          <a:p>
            <a:pPr marL="285750" indent="-285750">
              <a:buFont typeface="Arial" panose="020B0604020202020204" pitchFamily="34" charset="0"/>
              <a:buChar char="•"/>
            </a:pPr>
            <a:endParaRPr lang="en-GB" sz="2000" dirty="0" smtClean="0">
              <a:solidFill>
                <a:srgbClr val="002060"/>
              </a:solidFill>
              <a:latin typeface="HelveticaNeueLT Std Lt" panose="020B0403020202020204" pitchFamily="34" charset="0"/>
            </a:endParaRPr>
          </a:p>
          <a:p>
            <a:pPr marL="285750" indent="-285750">
              <a:buFont typeface="Arial" panose="020B0604020202020204" pitchFamily="34" charset="0"/>
              <a:buChar char="•"/>
            </a:pPr>
            <a:r>
              <a:rPr lang="en-GB" sz="2000" dirty="0" smtClean="0">
                <a:solidFill>
                  <a:srgbClr val="002060"/>
                </a:solidFill>
                <a:latin typeface="HelveticaNeueLT Std Lt" panose="020B0403020202020204" pitchFamily="34" charset="0"/>
              </a:rPr>
              <a:t>More than ½ were at moderate or high risk of foot disease</a:t>
            </a:r>
          </a:p>
          <a:p>
            <a:pPr marL="285750" indent="-285750">
              <a:buFont typeface="Arial" panose="020B0604020202020204" pitchFamily="34" charset="0"/>
              <a:buChar char="•"/>
            </a:pPr>
            <a:endParaRPr lang="en-GB" sz="2000" dirty="0" smtClean="0">
              <a:solidFill>
                <a:srgbClr val="002060"/>
              </a:solidFill>
              <a:latin typeface="HelveticaNeueLT Std Lt" panose="020B0403020202020204" pitchFamily="34" charset="0"/>
            </a:endParaRPr>
          </a:p>
          <a:p>
            <a:pPr marL="285750" indent="-285750">
              <a:buFont typeface="Arial" panose="020B0604020202020204" pitchFamily="34" charset="0"/>
              <a:buChar char="•"/>
            </a:pPr>
            <a:r>
              <a:rPr lang="en-GB" sz="2000" dirty="0" smtClean="0">
                <a:solidFill>
                  <a:srgbClr val="002060"/>
                </a:solidFill>
                <a:latin typeface="HelveticaNeueLT Std Lt" panose="020B0403020202020204" pitchFamily="34" charset="0"/>
              </a:rPr>
              <a:t>Hospital admission often the result of poor management </a:t>
            </a:r>
          </a:p>
          <a:p>
            <a:endParaRPr lang="en-GB" sz="2000" dirty="0">
              <a:solidFill>
                <a:srgbClr val="002060"/>
              </a:solidFill>
              <a:latin typeface="HelveticaNeueLT Std Lt" panose="020B0403020202020204" pitchFamily="34" charset="0"/>
            </a:endParaRPr>
          </a:p>
          <a:p>
            <a:r>
              <a:rPr lang="en-GB" sz="2000" dirty="0" smtClean="0">
                <a:solidFill>
                  <a:srgbClr val="002060"/>
                </a:solidFill>
                <a:latin typeface="HelveticaNeueLT Std Lt" panose="020B0403020202020204" pitchFamily="34" charset="0"/>
              </a:rPr>
              <a:t>	</a:t>
            </a:r>
            <a:endParaRPr lang="en-GB" sz="2000" dirty="0">
              <a:solidFill>
                <a:srgbClr val="002060"/>
              </a:solidFill>
              <a:latin typeface="HelveticaNeueLT Std Lt" panose="020B0403020202020204" pitchFamily="34" charset="0"/>
            </a:endParaRPr>
          </a:p>
        </p:txBody>
      </p:sp>
    </p:spTree>
    <p:extLst>
      <p:ext uri="{BB962C8B-B14F-4D97-AF65-F5344CB8AC3E}">
        <p14:creationId xmlns:p14="http://schemas.microsoft.com/office/powerpoint/2010/main" val="1264986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3205" y="956801"/>
            <a:ext cx="6044611" cy="82175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smtClean="0">
                <a:solidFill>
                  <a:srgbClr val="11296B"/>
                </a:solidFill>
                <a:latin typeface="Helvetica Neue LT Std 55 Roman" charset="0"/>
                <a:ea typeface="Helvetica Neue LT Std 55 Roman" charset="0"/>
                <a:cs typeface="Helvetica Neue LT Std 55 Roman" charset="0"/>
              </a:rPr>
              <a:t>Challenge: Care homes</a:t>
            </a:r>
            <a:endParaRPr lang="en-US" sz="3300" dirty="0">
              <a:solidFill>
                <a:srgbClr val="11296B"/>
              </a:solidFill>
              <a:latin typeface="Helvetica Neue LT Std 55 Roman" charset="0"/>
              <a:ea typeface="Helvetica Neue LT Std 55 Roman" charset="0"/>
              <a:cs typeface="Helvetica Neue LT Std 55 Roman" charset="0"/>
            </a:endParaRPr>
          </a:p>
        </p:txBody>
      </p:sp>
      <p:sp>
        <p:nvSpPr>
          <p:cNvPr id="2" name="Rectangle 1"/>
          <p:cNvSpPr/>
          <p:nvPr/>
        </p:nvSpPr>
        <p:spPr>
          <a:xfrm>
            <a:off x="253205" y="1899138"/>
            <a:ext cx="8247700" cy="5262979"/>
          </a:xfrm>
          <a:prstGeom prst="rect">
            <a:avLst/>
          </a:prstGeom>
        </p:spPr>
        <p:txBody>
          <a:bodyPr wrap="square">
            <a:spAutoFit/>
          </a:bodyPr>
          <a:lstStyle/>
          <a:p>
            <a:r>
              <a:rPr lang="en-US" sz="2000" dirty="0" smtClean="0">
                <a:solidFill>
                  <a:srgbClr val="002060"/>
                </a:solidFill>
                <a:latin typeface="HelveticaNeueLT Std Lt" panose="020B0403020202020204" pitchFamily="34" charset="0"/>
              </a:rPr>
              <a:t>Institute of Diabetes for Older People (IDOP) also audited that year </a:t>
            </a:r>
          </a:p>
          <a:p>
            <a:endParaRPr lang="en-US" sz="2000" dirty="0">
              <a:solidFill>
                <a:srgbClr val="002060"/>
              </a:solidFill>
              <a:latin typeface="HelveticaNeueLT Std Lt" panose="020B0403020202020204" pitchFamily="34" charset="0"/>
            </a:endParaRPr>
          </a:p>
          <a:p>
            <a:r>
              <a:rPr lang="en-US" sz="2000" dirty="0" smtClean="0">
                <a:solidFill>
                  <a:srgbClr val="002060"/>
                </a:solidFill>
                <a:latin typeface="HelveticaNeueLT Std Lt" panose="020B0403020202020204" pitchFamily="34" charset="0"/>
              </a:rPr>
              <a:t>Some of the key findings were: </a:t>
            </a:r>
          </a:p>
          <a:p>
            <a:pPr marL="285750" indent="-285750">
              <a:buFont typeface="Arial" panose="020B0604020202020204" pitchFamily="34" charset="0"/>
              <a:buChar char="•"/>
            </a:pPr>
            <a:r>
              <a:rPr lang="en-US" sz="2000" dirty="0" smtClean="0">
                <a:solidFill>
                  <a:srgbClr val="002060"/>
                </a:solidFill>
                <a:latin typeface="HelveticaNeueLT Std Lt" panose="020B0403020202020204" pitchFamily="34" charset="0"/>
              </a:rPr>
              <a:t>Over a third (35.17%) of residents do not know about signs and symptoms of hypoglycaemia </a:t>
            </a:r>
          </a:p>
          <a:p>
            <a:endParaRPr lang="en-US" sz="2000" dirty="0" smtClean="0">
              <a:solidFill>
                <a:srgbClr val="002060"/>
              </a:solidFill>
              <a:latin typeface="HelveticaNeueLT Std Lt" panose="020B0403020202020204" pitchFamily="34" charset="0"/>
            </a:endParaRPr>
          </a:p>
          <a:p>
            <a:pPr marL="285750" indent="-285750">
              <a:buFont typeface="Arial" panose="020B0604020202020204" pitchFamily="34" charset="0"/>
              <a:buChar char="•"/>
            </a:pPr>
            <a:r>
              <a:rPr lang="en-US" sz="2000" dirty="0" smtClean="0">
                <a:solidFill>
                  <a:srgbClr val="002060"/>
                </a:solidFill>
                <a:latin typeface="HelveticaNeueLT Std Lt" panose="020B0403020202020204" pitchFamily="34" charset="0"/>
              </a:rPr>
              <a:t>17% (203) homes had no system in place to check whether those who self-medicate had taken their medication </a:t>
            </a:r>
          </a:p>
          <a:p>
            <a:endParaRPr lang="en-US" sz="2000" dirty="0" smtClean="0">
              <a:solidFill>
                <a:srgbClr val="002060"/>
              </a:solidFill>
              <a:latin typeface="HelveticaNeueLT Std Lt" panose="020B0403020202020204" pitchFamily="34" charset="0"/>
            </a:endParaRPr>
          </a:p>
          <a:p>
            <a:pPr marL="285750" indent="-285750">
              <a:buFont typeface="Arial" panose="020B0604020202020204" pitchFamily="34" charset="0"/>
              <a:buChar char="•"/>
            </a:pPr>
            <a:r>
              <a:rPr lang="en-US" sz="2000" dirty="0" smtClean="0">
                <a:solidFill>
                  <a:srgbClr val="002060"/>
                </a:solidFill>
                <a:latin typeface="HelveticaNeueLT Std Lt" panose="020B0403020202020204" pitchFamily="34" charset="0"/>
              </a:rPr>
              <a:t>64.5% homes had no policy for screening for diabetes </a:t>
            </a:r>
          </a:p>
          <a:p>
            <a:endParaRPr lang="en-US" sz="2000" dirty="0" smtClean="0">
              <a:solidFill>
                <a:srgbClr val="002060"/>
              </a:solidFill>
              <a:latin typeface="HelveticaNeueLT Std Lt" panose="020B0403020202020204" pitchFamily="34" charset="0"/>
            </a:endParaRPr>
          </a:p>
          <a:p>
            <a:pPr marL="285750" indent="-285750">
              <a:buFont typeface="Arial" panose="020B0604020202020204" pitchFamily="34" charset="0"/>
              <a:buChar char="•"/>
            </a:pPr>
            <a:r>
              <a:rPr lang="en-US" sz="2000" dirty="0" smtClean="0">
                <a:solidFill>
                  <a:srgbClr val="002060"/>
                </a:solidFill>
                <a:latin typeface="HelveticaNeueLT Std Lt" panose="020B0403020202020204" pitchFamily="34" charset="0"/>
              </a:rPr>
              <a:t>36.7% homes had no written policy for managing hypoglycaemia </a:t>
            </a:r>
          </a:p>
          <a:p>
            <a:endParaRPr lang="en-US" sz="2000" dirty="0" smtClean="0">
              <a:solidFill>
                <a:srgbClr val="002060"/>
              </a:solidFill>
              <a:latin typeface="HelveticaNeueLT Std Lt" panose="020B0403020202020204" pitchFamily="34" charset="0"/>
            </a:endParaRPr>
          </a:p>
          <a:p>
            <a:pPr marL="285750" indent="-285750">
              <a:buFont typeface="Arial" panose="020B0604020202020204" pitchFamily="34" charset="0"/>
              <a:buChar char="•"/>
            </a:pPr>
            <a:r>
              <a:rPr lang="en-US" sz="2000" dirty="0" smtClean="0">
                <a:solidFill>
                  <a:srgbClr val="002060"/>
                </a:solidFill>
                <a:latin typeface="HelveticaNeueLT Std Lt" panose="020B0403020202020204" pitchFamily="34" charset="0"/>
              </a:rPr>
              <a:t>63.2% of homes had no designated staff member with responsibility for diabetes management </a:t>
            </a:r>
          </a:p>
          <a:p>
            <a:endParaRPr lang="en-US" dirty="0" smtClean="0">
              <a:solidFill>
                <a:srgbClr val="002060"/>
              </a:solidFill>
              <a:latin typeface="Arial" panose="020B0604020202020204" pitchFamily="34" charset="0"/>
            </a:endParaRPr>
          </a:p>
          <a:p>
            <a:r>
              <a:rPr lang="en-GB" dirty="0" smtClean="0">
                <a:solidFill>
                  <a:srgbClr val="002060"/>
                </a:solidFill>
                <a:latin typeface="Arial" panose="020B0604020202020204" pitchFamily="34" charset="0"/>
              </a:rPr>
              <a:t>	</a:t>
            </a:r>
            <a:endParaRPr lang="en-GB" dirty="0">
              <a:solidFill>
                <a:srgbClr val="002060"/>
              </a:solidFill>
              <a:latin typeface="Arial" panose="020B0604020202020204" pitchFamily="34" charset="0"/>
            </a:endParaRPr>
          </a:p>
        </p:txBody>
      </p:sp>
    </p:spTree>
    <p:extLst>
      <p:ext uri="{BB962C8B-B14F-4D97-AF65-F5344CB8AC3E}">
        <p14:creationId xmlns:p14="http://schemas.microsoft.com/office/powerpoint/2010/main" val="1672786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228607"/>
            <a:ext cx="5345620" cy="5345620"/>
          </a:xfrm>
          <a:prstGeom prst="rect">
            <a:avLst/>
          </a:prstGeom>
        </p:spPr>
      </p:pic>
      <p:sp>
        <p:nvSpPr>
          <p:cNvPr id="5" name="TextBox 4"/>
          <p:cNvSpPr txBox="1"/>
          <p:nvPr/>
        </p:nvSpPr>
        <p:spPr>
          <a:xfrm>
            <a:off x="548115" y="5971298"/>
            <a:ext cx="8455208" cy="1077218"/>
          </a:xfrm>
          <a:prstGeom prst="rect">
            <a:avLst/>
          </a:prstGeom>
          <a:noFill/>
        </p:spPr>
        <p:txBody>
          <a:bodyPr wrap="square" rtlCol="0">
            <a:spAutoFit/>
          </a:bodyPr>
          <a:lstStyle/>
          <a:p>
            <a:r>
              <a:rPr lang="en-GB" sz="2400" dirty="0" smtClean="0">
                <a:solidFill>
                  <a:srgbClr val="11296B"/>
                </a:solidFill>
                <a:latin typeface="Helvetica Neue LT Std 45 Light"/>
              </a:rPr>
              <a:t>Helpline/Advocacy/Support/Information/Diabetes UK Groups </a:t>
            </a:r>
          </a:p>
          <a:p>
            <a:r>
              <a:rPr lang="en-GB" sz="2000" dirty="0" smtClean="0">
                <a:solidFill>
                  <a:srgbClr val="11296B"/>
                </a:solidFill>
                <a:latin typeface="Helvetica Neue LT Std 45 Light"/>
              </a:rPr>
              <a:t>0345 123 2399 Monday-Friday 9am to 6pm </a:t>
            </a:r>
            <a:endParaRPr lang="en-GB" sz="2000" dirty="0">
              <a:solidFill>
                <a:srgbClr val="11296B"/>
              </a:solidFill>
              <a:latin typeface="Helvetica Neue LT Std 45 Light"/>
            </a:endParaRPr>
          </a:p>
          <a:p>
            <a:r>
              <a:rPr lang="en-GB" sz="2000" dirty="0" smtClean="0">
                <a:solidFill>
                  <a:srgbClr val="11296B"/>
                </a:solidFill>
                <a:latin typeface="Helvetica Neue LT Std 45 Light"/>
              </a:rPr>
              <a:t> </a:t>
            </a:r>
            <a:endParaRPr lang="en-GB" sz="2000" dirty="0">
              <a:solidFill>
                <a:srgbClr val="11296B"/>
              </a:solidFill>
              <a:latin typeface="Helvetica Neue LT Std 45 Light"/>
            </a:endParaRPr>
          </a:p>
        </p:txBody>
      </p:sp>
    </p:spTree>
    <p:extLst>
      <p:ext uri="{BB962C8B-B14F-4D97-AF65-F5344CB8AC3E}">
        <p14:creationId xmlns:p14="http://schemas.microsoft.com/office/powerpoint/2010/main" val="1809818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988" t="7965" r="23985"/>
          <a:stretch/>
        </p:blipFill>
        <p:spPr>
          <a:xfrm>
            <a:off x="615990" y="2899870"/>
            <a:ext cx="7400251" cy="1625845"/>
          </a:xfrm>
          <a:prstGeom prst="rect">
            <a:avLst/>
          </a:prstGeom>
        </p:spPr>
      </p:pic>
      <p:sp>
        <p:nvSpPr>
          <p:cNvPr id="3" name="Title 1"/>
          <p:cNvSpPr txBox="1">
            <a:spLocks/>
          </p:cNvSpPr>
          <p:nvPr/>
        </p:nvSpPr>
        <p:spPr>
          <a:xfrm>
            <a:off x="222584" y="902968"/>
            <a:ext cx="5915025"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solidFill>
                  <a:srgbClr val="11296B"/>
                </a:solidFill>
                <a:latin typeface="Helvetica Neue LT Std 55 Roman" charset="0"/>
                <a:ea typeface="Helvetica Neue LT Std 55 Roman" charset="0"/>
                <a:cs typeface="Helvetica Neue LT Std 55 Roman" charset="0"/>
              </a:rPr>
              <a:t>Diabetes is serious</a:t>
            </a:r>
          </a:p>
        </p:txBody>
      </p:sp>
    </p:spTree>
    <p:extLst>
      <p:ext uri="{BB962C8B-B14F-4D97-AF65-F5344CB8AC3E}">
        <p14:creationId xmlns:p14="http://schemas.microsoft.com/office/powerpoint/2010/main" val="4238919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8529" y="4707383"/>
            <a:ext cx="7842794" cy="369332"/>
          </a:xfrm>
          <a:prstGeom prst="rect">
            <a:avLst/>
          </a:prstGeom>
          <a:noFill/>
        </p:spPr>
        <p:txBody>
          <a:bodyPr wrap="square" rtlCol="0">
            <a:spAutoFit/>
          </a:bodyPr>
          <a:lstStyle/>
          <a:p>
            <a:r>
              <a:rPr lang="en-GB" sz="1425" dirty="0">
                <a:solidFill>
                  <a:srgbClr val="11296B"/>
                </a:solidFill>
                <a:latin typeface="HelveticaNeueLT Std" panose="020B0604020202020204" pitchFamily="34" charset="0"/>
              </a:rPr>
              <a:t>And there are </a:t>
            </a:r>
            <a:r>
              <a:rPr lang="en-GB" b="1" dirty="0">
                <a:solidFill>
                  <a:srgbClr val="F18700"/>
                </a:solidFill>
                <a:latin typeface="HelveticaNeueLT Std Blk" panose="020B0904020202020204" pitchFamily="34" charset="0"/>
              </a:rPr>
              <a:t>11.9 million </a:t>
            </a:r>
            <a:r>
              <a:rPr lang="en-GB" sz="1425" dirty="0">
                <a:solidFill>
                  <a:srgbClr val="11296B"/>
                </a:solidFill>
                <a:latin typeface="HelveticaNeueLT Std" panose="020B0604020202020204" pitchFamily="34" charset="0"/>
              </a:rPr>
              <a:t>people at increased risk of developing Type 2 diabetes </a:t>
            </a:r>
          </a:p>
        </p:txBody>
      </p:sp>
      <p:sp>
        <p:nvSpPr>
          <p:cNvPr id="5" name="Title 1"/>
          <p:cNvSpPr txBox="1">
            <a:spLocks/>
          </p:cNvSpPr>
          <p:nvPr/>
        </p:nvSpPr>
        <p:spPr>
          <a:xfrm>
            <a:off x="222584" y="902968"/>
            <a:ext cx="5915025"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solidFill>
                  <a:srgbClr val="11296B"/>
                </a:solidFill>
                <a:latin typeface="Helvetica Neue LT Std 55 Roman" charset="0"/>
                <a:ea typeface="Helvetica Neue LT Std 55 Roman" charset="0"/>
                <a:cs typeface="Helvetica Neue LT Std 55 Roman" charset="0"/>
              </a:rPr>
              <a:t>Diabetes is serious</a:t>
            </a:r>
          </a:p>
        </p:txBody>
      </p:sp>
      <p:grpSp>
        <p:nvGrpSpPr>
          <p:cNvPr id="11" name="Group 10"/>
          <p:cNvGrpSpPr>
            <a:grpSpLocks noChangeAspect="1"/>
          </p:cNvGrpSpPr>
          <p:nvPr/>
        </p:nvGrpSpPr>
        <p:grpSpPr>
          <a:xfrm>
            <a:off x="246507" y="2920529"/>
            <a:ext cx="7668333" cy="1559856"/>
            <a:chOff x="280255" y="3759116"/>
            <a:chExt cx="10855170" cy="2208109"/>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2213" r="3137"/>
            <a:stretch/>
          </p:blipFill>
          <p:spPr>
            <a:xfrm>
              <a:off x="329830" y="3835403"/>
              <a:ext cx="10805595" cy="2131822"/>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11865" r="3137" b="80549"/>
            <a:stretch/>
          </p:blipFill>
          <p:spPr>
            <a:xfrm>
              <a:off x="280255" y="3759116"/>
              <a:ext cx="10305740" cy="440378"/>
            </a:xfrm>
            <a:prstGeom prst="rect">
              <a:avLst/>
            </a:prstGeom>
          </p:spPr>
        </p:pic>
      </p:grpSp>
      <p:sp>
        <p:nvSpPr>
          <p:cNvPr id="10" name="Rectangle 9"/>
          <p:cNvSpPr/>
          <p:nvPr/>
        </p:nvSpPr>
        <p:spPr>
          <a:xfrm>
            <a:off x="9984271" y="2276692"/>
            <a:ext cx="513089" cy="495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673833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57401" y="2197266"/>
            <a:ext cx="4979441" cy="2710990"/>
          </a:xfrm>
          <a:prstGeom prst="rect">
            <a:avLst/>
          </a:prstGeom>
        </p:spPr>
      </p:pic>
    </p:spTree>
    <p:extLst>
      <p:ext uri="{BB962C8B-B14F-4D97-AF65-F5344CB8AC3E}">
        <p14:creationId xmlns:p14="http://schemas.microsoft.com/office/powerpoint/2010/main" val="3677440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221" y="2380492"/>
            <a:ext cx="5170202" cy="2687594"/>
          </a:xfrm>
          <a:prstGeom prst="rect">
            <a:avLst/>
          </a:prstGeom>
        </p:spPr>
      </p:pic>
    </p:spTree>
    <p:extLst>
      <p:ext uri="{BB962C8B-B14F-4D97-AF65-F5344CB8AC3E}">
        <p14:creationId xmlns:p14="http://schemas.microsoft.com/office/powerpoint/2010/main" val="727675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34426" y="2127853"/>
            <a:ext cx="5180256" cy="3533724"/>
          </a:xfrm>
          <a:prstGeom prst="rect">
            <a:avLst/>
          </a:prstGeom>
        </p:spPr>
      </p:pic>
      <p:sp>
        <p:nvSpPr>
          <p:cNvPr id="2" name="Title 1"/>
          <p:cNvSpPr txBox="1">
            <a:spLocks/>
          </p:cNvSpPr>
          <p:nvPr/>
        </p:nvSpPr>
        <p:spPr>
          <a:xfrm>
            <a:off x="211672" y="908948"/>
            <a:ext cx="615303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smtClean="0">
                <a:solidFill>
                  <a:srgbClr val="11296B"/>
                </a:solidFill>
                <a:latin typeface="Helvetica Neue LT Std 55 Roman" charset="0"/>
                <a:ea typeface="Helvetica Neue LT Std 75" charset="0"/>
                <a:cs typeface="Helvetica Neue LT Std 75" charset="0"/>
              </a:rPr>
              <a:t>Self-care: National policy</a:t>
            </a:r>
            <a:endParaRPr lang="en-US" sz="3300" b="1" dirty="0">
              <a:solidFill>
                <a:srgbClr val="11296B"/>
              </a:solidFill>
              <a:latin typeface="Helvetica Neue LT Std 75" charset="0"/>
              <a:ea typeface="Helvetica Neue LT Std 75" charset="0"/>
              <a:cs typeface="Helvetica Neue LT Std 75" charset="0"/>
            </a:endParaRPr>
          </a:p>
        </p:txBody>
      </p:sp>
      <p:sp>
        <p:nvSpPr>
          <p:cNvPr id="4" name="TextBox 3"/>
          <p:cNvSpPr txBox="1"/>
          <p:nvPr/>
        </p:nvSpPr>
        <p:spPr>
          <a:xfrm>
            <a:off x="2982851" y="2928196"/>
            <a:ext cx="5263661" cy="163121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000" b="1" dirty="0" smtClean="0">
                <a:solidFill>
                  <a:srgbClr val="11296B"/>
                </a:solidFill>
              </a:rPr>
              <a:t>‘long </a:t>
            </a:r>
            <a:r>
              <a:rPr lang="en-US" sz="2000" b="1" dirty="0">
                <a:solidFill>
                  <a:srgbClr val="11296B"/>
                </a:solidFill>
              </a:rPr>
              <a:t>term conditions are now a central task of the NHS; caring for these needs requires a partnership with patients over the longer term rather than providing single, unconnected “episodes” of care’</a:t>
            </a:r>
            <a:endParaRPr lang="en-GB" sz="2000" b="1" dirty="0">
              <a:solidFill>
                <a:srgbClr val="11296B"/>
              </a:solidFill>
            </a:endParaRPr>
          </a:p>
        </p:txBody>
      </p:sp>
    </p:spTree>
    <p:extLst>
      <p:ext uri="{BB962C8B-B14F-4D97-AF65-F5344CB8AC3E}">
        <p14:creationId xmlns:p14="http://schemas.microsoft.com/office/powerpoint/2010/main" val="1886413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672" y="908948"/>
            <a:ext cx="615303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smtClean="0">
                <a:solidFill>
                  <a:srgbClr val="11296B"/>
                </a:solidFill>
                <a:latin typeface="Helvetica Neue LT Std 55 Roman" charset="0"/>
                <a:ea typeface="Helvetica Neue LT Std 75" charset="0"/>
                <a:cs typeface="Helvetica Neue LT Std 75" charset="0"/>
              </a:rPr>
              <a:t>Self-care: National policy</a:t>
            </a:r>
            <a:endParaRPr lang="en-US" sz="3300" b="1" dirty="0">
              <a:solidFill>
                <a:srgbClr val="11296B"/>
              </a:solidFill>
              <a:latin typeface="Helvetica Neue LT Std 75" charset="0"/>
              <a:ea typeface="Helvetica Neue LT Std 75" charset="0"/>
              <a:cs typeface="Helvetica Neue LT Std 75" charset="0"/>
            </a:endParaRPr>
          </a:p>
        </p:txBody>
      </p:sp>
      <p:sp>
        <p:nvSpPr>
          <p:cNvPr id="3" name="TextBox 2"/>
          <p:cNvSpPr txBox="1"/>
          <p:nvPr/>
        </p:nvSpPr>
        <p:spPr>
          <a:xfrm>
            <a:off x="1211580" y="2360320"/>
            <a:ext cx="6835140" cy="3046988"/>
          </a:xfrm>
          <a:prstGeom prst="rect">
            <a:avLst/>
          </a:prstGeom>
          <a:noFill/>
        </p:spPr>
        <p:txBody>
          <a:bodyPr wrap="square" rtlCol="0">
            <a:spAutoFit/>
          </a:bodyPr>
          <a:lstStyle/>
          <a:p>
            <a:r>
              <a:rPr lang="en-GB" sz="2400" dirty="0" smtClean="0">
                <a:solidFill>
                  <a:srgbClr val="11296B"/>
                </a:solidFill>
              </a:rPr>
              <a:t>- NHS needs to adapt to older people’s needs</a:t>
            </a:r>
          </a:p>
          <a:p>
            <a:endParaRPr lang="en-GB" sz="2400" dirty="0" smtClean="0">
              <a:solidFill>
                <a:srgbClr val="11296B"/>
              </a:solidFill>
            </a:endParaRPr>
          </a:p>
          <a:p>
            <a:r>
              <a:rPr lang="en-GB" sz="2400" dirty="0" smtClean="0">
                <a:solidFill>
                  <a:srgbClr val="11296B"/>
                </a:solidFill>
              </a:rPr>
              <a:t>- Promoting healthy communities</a:t>
            </a:r>
          </a:p>
          <a:p>
            <a:endParaRPr lang="en-GB" sz="2400" dirty="0">
              <a:solidFill>
                <a:srgbClr val="11296B"/>
              </a:solidFill>
            </a:endParaRPr>
          </a:p>
          <a:p>
            <a:r>
              <a:rPr lang="en-GB" sz="2400" dirty="0" smtClean="0">
                <a:solidFill>
                  <a:srgbClr val="11296B"/>
                </a:solidFill>
              </a:rPr>
              <a:t>- Voluntary sector collaboration</a:t>
            </a:r>
          </a:p>
          <a:p>
            <a:endParaRPr lang="en-GB" sz="2400" dirty="0">
              <a:solidFill>
                <a:srgbClr val="11296B"/>
              </a:solidFill>
            </a:endParaRPr>
          </a:p>
          <a:p>
            <a:r>
              <a:rPr lang="en-GB" sz="2400" dirty="0" smtClean="0">
                <a:solidFill>
                  <a:srgbClr val="11296B"/>
                </a:solidFill>
              </a:rPr>
              <a:t>- A common, equitable approach to self-care</a:t>
            </a:r>
          </a:p>
          <a:p>
            <a:pPr marL="342900" indent="-342900">
              <a:buFontTx/>
              <a:buChar char="-"/>
            </a:pPr>
            <a:endParaRPr lang="en-GB" sz="2400" dirty="0">
              <a:solidFill>
                <a:srgbClr val="11296B"/>
              </a:solidFill>
            </a:endParaRPr>
          </a:p>
        </p:txBody>
      </p:sp>
    </p:spTree>
    <p:extLst>
      <p:ext uri="{BB962C8B-B14F-4D97-AF65-F5344CB8AC3E}">
        <p14:creationId xmlns:p14="http://schemas.microsoft.com/office/powerpoint/2010/main" val="652121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672" y="908948"/>
            <a:ext cx="615303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smtClean="0">
                <a:solidFill>
                  <a:srgbClr val="11296B"/>
                </a:solidFill>
                <a:latin typeface="Helvetica Neue LT Std 55 Roman" charset="0"/>
                <a:ea typeface="Helvetica Neue LT Std 55 Roman" charset="0"/>
                <a:cs typeface="Helvetica Neue LT Std 55 Roman" charset="0"/>
              </a:rPr>
              <a:t>Self-managing diabetes</a:t>
            </a:r>
            <a:endParaRPr lang="en-US" sz="3300" b="1" dirty="0">
              <a:solidFill>
                <a:srgbClr val="11296B"/>
              </a:solidFill>
              <a:latin typeface="Helvetica Neue LT Std 75" charset="0"/>
              <a:ea typeface="Helvetica Neue LT Std 75" charset="0"/>
              <a:cs typeface="Helvetica Neue LT Std 75" charset="0"/>
            </a:endParaRPr>
          </a:p>
        </p:txBody>
      </p:sp>
      <p:pic>
        <p:nvPicPr>
          <p:cNvPr id="5" name="Picture 4"/>
          <p:cNvPicPr>
            <a:picLocks noChangeAspect="1"/>
          </p:cNvPicPr>
          <p:nvPr/>
        </p:nvPicPr>
        <p:blipFill>
          <a:blip r:embed="rId3"/>
          <a:stretch>
            <a:fillRect/>
          </a:stretch>
        </p:blipFill>
        <p:spPr>
          <a:xfrm>
            <a:off x="2981137" y="1903120"/>
            <a:ext cx="3383573" cy="3767655"/>
          </a:xfrm>
          <a:prstGeom prst="rect">
            <a:avLst/>
          </a:prstGeom>
        </p:spPr>
      </p:pic>
    </p:spTree>
    <p:extLst>
      <p:ext uri="{BB962C8B-B14F-4D97-AF65-F5344CB8AC3E}">
        <p14:creationId xmlns:p14="http://schemas.microsoft.com/office/powerpoint/2010/main" val="4067338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3279" y="2513213"/>
            <a:ext cx="3080819" cy="2622794"/>
          </a:xfrm>
          <a:prstGeom prst="rect">
            <a:avLst/>
          </a:prstGeom>
        </p:spPr>
      </p:pic>
    </p:spTree>
    <p:extLst>
      <p:ext uri="{BB962C8B-B14F-4D97-AF65-F5344CB8AC3E}">
        <p14:creationId xmlns:p14="http://schemas.microsoft.com/office/powerpoint/2010/main" val="519306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abetesKeywords xmlns="68b55385-2001-4e08-9e8a-2ff99f9f6ecb" xsi:nil="true"/>
    <Version xmlns="68b55385-2001-4e08-9e8a-2ff99f9f6ecb" xsi:nil="true"/>
    <DateLastValidated xmlns="68b55385-2001-4e08-9e8a-2ff99f9f6ecb" xsi:nil="true"/>
    <Restriction xmlns="6ed2fe1f-fda8-41a8-9389-9c980e73f792" xsi:nil="true"/>
    <DiabetesAuthor xmlns="68b55385-2001-4e08-9e8a-2ff99f9f6ecb" xsi:nil="true"/>
    <DocumentDescription xmlns="68b55385-2001-4e08-9e8a-2ff99f9f6ecb" xsi:nil="true"/>
    <DiabetesComments xmlns="68b55385-2001-4e08-9e8a-2ff99f9f6ecb" xsi:nil="true"/>
    <OwnedByTeam xmlns="6ed2fe1f-fda8-41a8-9389-9c980e73f792" xsi:nil="true"/>
    <_dlc_DocId xmlns="6ed2fe1f-fda8-41a8-9389-9c980e73f792">EPQ6MANYS4QZ-196-2217</_dlc_DocId>
    <_dlc_DocIdUrl xmlns="6ed2fe1f-fda8-41a8-9389-9c980e73f792">
      <Url>http://connect/DirectoratesandTeams/Communications/Brand/_layouts/15/DocIdRedir.aspx?ID=EPQ6MANYS4QZ-196-2217</Url>
      <Description>EPQ6MANYS4QZ-196-2217</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 ma:contentTypeID="0x010100B3CB517A081E460680CFA31B7B86E8EE00DD95FD64345A7143A792446CDA7BC648" ma:contentTypeVersion="1" ma:contentTypeDescription="Doc Content Type" ma:contentTypeScope="" ma:versionID="86b583fa6430fa9862456edf7a7684ac">
  <xsd:schema xmlns:xsd="http://www.w3.org/2001/XMLSchema" xmlns:xs="http://www.w3.org/2001/XMLSchema" xmlns:p="http://schemas.microsoft.com/office/2006/metadata/properties" xmlns:ns2="6ed2fe1f-fda8-41a8-9389-9c980e73f792" xmlns:ns3="68b55385-2001-4e08-9e8a-2ff99f9f6ecb" targetNamespace="http://schemas.microsoft.com/office/2006/metadata/properties" ma:root="true" ma:fieldsID="7b558abb25f21b1b627f3b3d0bef8986" ns2:_="" ns3:_="">
    <xsd:import namespace="6ed2fe1f-fda8-41a8-9389-9c980e73f792"/>
    <xsd:import namespace="68b55385-2001-4e08-9e8a-2ff99f9f6ecb"/>
    <xsd:element name="properties">
      <xsd:complexType>
        <xsd:sequence>
          <xsd:element name="documentManagement">
            <xsd:complexType>
              <xsd:all>
                <xsd:element ref="ns2:_dlc_DocId" minOccurs="0"/>
                <xsd:element ref="ns2:_dlc_DocIdUrl" minOccurs="0"/>
                <xsd:element ref="ns2:_dlc_DocIdPersistId" minOccurs="0"/>
                <xsd:element ref="ns3:DocumentDescription" minOccurs="0"/>
                <xsd:element ref="ns3:DiabetesAuthor" minOccurs="0"/>
                <xsd:element ref="ns3:DateLastValidated" minOccurs="0"/>
                <xsd:element ref="ns3:DiabetesComments" minOccurs="0"/>
                <xsd:element ref="ns3:DiabetesKeywords" minOccurs="0"/>
                <xsd:element ref="ns2:OwnedByTeam" minOccurs="0"/>
                <xsd:element ref="ns2:Restriction" minOccurs="0"/>
                <xsd:element ref="ns3: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d2fe1f-fda8-41a8-9389-9c980e73f79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OwnedByTeam" ma:index="16" nillable="true" ma:displayName="Owned By Team" ma:list="{EDA1E2EB-25B1-4FFD-A1B5-21570461A5EF}" ma:internalName="OwnedByTeam" ma:showField="Title" ma:web="{6ed2fe1f-fda8-41a8-9389-9c980e73f792}">
      <xsd:simpleType>
        <xsd:restriction base="dms:Lookup"/>
      </xsd:simpleType>
    </xsd:element>
    <xsd:element name="Restriction" ma:index="17" nillable="true" ma:displayName="Restriction" ma:list="{F8202360-D2FB-414A-8204-147338272CE4}" ma:internalName="Restriction" ma:showField="Title" ma:web="{6ed2fe1f-fda8-41a8-9389-9c980e73f792}">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68b55385-2001-4e08-9e8a-2ff99f9f6ecb" elementFormDefault="qualified">
    <xsd:import namespace="http://schemas.microsoft.com/office/2006/documentManagement/types"/>
    <xsd:import namespace="http://schemas.microsoft.com/office/infopath/2007/PartnerControls"/>
    <xsd:element name="DocumentDescription" ma:index="11" nillable="true" ma:displayName="Document Description" ma:internalName="DocumentDescription">
      <xsd:simpleType>
        <xsd:restriction base="dms:Note">
          <xsd:maxLength value="255"/>
        </xsd:restriction>
      </xsd:simpleType>
    </xsd:element>
    <xsd:element name="DiabetesAuthor" ma:index="12" nillable="true" ma:displayName="Author" ma:description="Author" ma:internalName="DiabetesAuthor">
      <xsd:simpleType>
        <xsd:restriction base="dms:Text"/>
      </xsd:simpleType>
    </xsd:element>
    <xsd:element name="DateLastValidated" ma:index="13" nillable="true" ma:displayName="Date Last Validated" ma:description="Date Last Validated" ma:internalName="DateLastValidated">
      <xsd:simpleType>
        <xsd:restriction base="dms:DateTime"/>
      </xsd:simpleType>
    </xsd:element>
    <xsd:element name="DiabetesComments" ma:index="14" nillable="true" ma:displayName="Comments" ma:internalName="DiabetesComments">
      <xsd:simpleType>
        <xsd:restriction base="dms:Note">
          <xsd:maxLength value="255"/>
        </xsd:restriction>
      </xsd:simpleType>
    </xsd:element>
    <xsd:element name="DiabetesKeywords" ma:index="15" nillable="true" ma:displayName="Keywords" ma:description="Separate your keywords with a semi-colon and a space e.g. fruit; apples; pears" ma:internalName="DiabetesKeywords">
      <xsd:simpleType>
        <xsd:restriction base="dms:Note">
          <xsd:maxLength value="255"/>
        </xsd:restriction>
      </xsd:simpleType>
    </xsd:element>
    <xsd:element name="Version" ma:index="18" nillable="true" ma:displayName="Version" ma:description="Version" ma:hidden="true" ma:internalName="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C8D2F6-968E-4AD7-9915-A328812A3876}">
  <ds:schemaRefs>
    <ds:schemaRef ds:uri="http://schemas.microsoft.com/sharepoint/v3/contenttype/forms"/>
  </ds:schemaRefs>
</ds:datastoreItem>
</file>

<file path=customXml/itemProps2.xml><?xml version="1.0" encoding="utf-8"?>
<ds:datastoreItem xmlns:ds="http://schemas.openxmlformats.org/officeDocument/2006/customXml" ds:itemID="{4D198007-80B9-43A0-9EC6-23D9622C9FCF}">
  <ds:schemaRefs>
    <ds:schemaRef ds:uri="http://purl.org/dc/terms/"/>
    <ds:schemaRef ds:uri="http://purl.org/dc/dcmitype/"/>
    <ds:schemaRef ds:uri="http://schemas.microsoft.com/office/2006/documentManagement/types"/>
    <ds:schemaRef ds:uri="http://purl.org/dc/elements/1.1/"/>
    <ds:schemaRef ds:uri="6ed2fe1f-fda8-41a8-9389-9c980e73f792"/>
    <ds:schemaRef ds:uri="http://schemas.microsoft.com/office/infopath/2007/PartnerControls"/>
    <ds:schemaRef ds:uri="http://schemas.microsoft.com/office/2006/metadata/properties"/>
    <ds:schemaRef ds:uri="http://schemas.openxmlformats.org/package/2006/metadata/core-properties"/>
    <ds:schemaRef ds:uri="68b55385-2001-4e08-9e8a-2ff99f9f6ecb"/>
    <ds:schemaRef ds:uri="http://www.w3.org/XML/1998/namespace"/>
  </ds:schemaRefs>
</ds:datastoreItem>
</file>

<file path=customXml/itemProps3.xml><?xml version="1.0" encoding="utf-8"?>
<ds:datastoreItem xmlns:ds="http://schemas.openxmlformats.org/officeDocument/2006/customXml" ds:itemID="{76665250-98D2-4884-AFEB-E5F8CB85646E}">
  <ds:schemaRefs>
    <ds:schemaRef ds:uri="http://schemas.microsoft.com/sharepoint/events"/>
  </ds:schemaRefs>
</ds:datastoreItem>
</file>

<file path=customXml/itemProps4.xml><?xml version="1.0" encoding="utf-8"?>
<ds:datastoreItem xmlns:ds="http://schemas.openxmlformats.org/officeDocument/2006/customXml" ds:itemID="{5213E297-0FDE-464B-9833-0014AEC289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d2fe1f-fda8-41a8-9389-9c980e73f792"/>
    <ds:schemaRef ds:uri="68b55385-2001-4e08-9e8a-2ff99f9f6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3732</TotalTime>
  <Words>1535</Words>
  <Application>Microsoft Office PowerPoint</Application>
  <PresentationFormat>On-screen Show (4:3)</PresentationFormat>
  <Paragraphs>242</Paragraphs>
  <Slides>18</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Arial</vt:lpstr>
      <vt:lpstr>Calibri</vt:lpstr>
      <vt:lpstr>Calibri Light</vt:lpstr>
      <vt:lpstr>Helvetica Neue LT Std 45 Light</vt:lpstr>
      <vt:lpstr>Helvetica Neue LT Std 55 Roman</vt:lpstr>
      <vt:lpstr>Helvetica Neue LT Std 75</vt:lpstr>
      <vt:lpstr>HelveticaNeueLT Std</vt:lpstr>
      <vt:lpstr>HelveticaNeueLT Std Blk</vt:lpstr>
      <vt:lpstr>HelveticaNeueLT Std Lt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Roz Rosenblatt</cp:lastModifiedBy>
  <cp:revision>151</cp:revision>
  <cp:lastPrinted>2017-07-21T11:10:48Z</cp:lastPrinted>
  <dcterms:created xsi:type="dcterms:W3CDTF">2016-08-24T14:31:13Z</dcterms:created>
  <dcterms:modified xsi:type="dcterms:W3CDTF">2017-07-21T11:34:21Z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0x010100B3CB517A081E460680CFA31B7B86E8EE00DD95FD64345A7143A792446CDA7BC648</vt:lpwstr>
  </property>
  <property fmtid="{D5CDD505-2E9C-101B-9397-08002B2CF9AE}" pid="3" name="_dlc_DocIdItemGuid">
    <vt:lpwstr>e1714cd7-47d5-4866-aef7-9ede10a8d7cc</vt:lpwstr>
  </property>
</Properties>
</file>