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4"/>
  </p:notesMasterIdLst>
  <p:sldIdLst>
    <p:sldId id="275" r:id="rId6"/>
    <p:sldId id="293" r:id="rId7"/>
    <p:sldId id="295" r:id="rId8"/>
    <p:sldId id="309" r:id="rId9"/>
    <p:sldId id="301" r:id="rId10"/>
    <p:sldId id="311" r:id="rId11"/>
    <p:sldId id="312" r:id="rId12"/>
    <p:sldId id="296" r:id="rId13"/>
    <p:sldId id="308" r:id="rId14"/>
    <p:sldId id="298" r:id="rId15"/>
    <p:sldId id="316" r:id="rId16"/>
    <p:sldId id="314" r:id="rId17"/>
    <p:sldId id="294" r:id="rId18"/>
    <p:sldId id="304" r:id="rId19"/>
    <p:sldId id="306" r:id="rId20"/>
    <p:sldId id="307" r:id="rId21"/>
    <p:sldId id="299" r:id="rId22"/>
    <p:sldId id="290"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7ECE"/>
    <a:srgbClr val="002D72"/>
    <a:srgbClr val="307FE2"/>
    <a:srgbClr val="E4002B"/>
    <a:srgbClr val="041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0827" autoAdjust="0"/>
  </p:normalViewPr>
  <p:slideViewPr>
    <p:cSldViewPr>
      <p:cViewPr varScale="1">
        <p:scale>
          <a:sx n="65" d="100"/>
          <a:sy n="65" d="100"/>
        </p:scale>
        <p:origin x="21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4F69A4-B971-4506-B6C0-A4DC97AB1A66}" type="datetimeFigureOut">
              <a:rPr lang="en-GB" smtClean="0"/>
              <a:t>25/07/2017</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291E680-DFE2-4F17-95FC-D71FBD98B038}" type="slidenum">
              <a:rPr lang="en-GB" smtClean="0"/>
              <a:t>‹#›</a:t>
            </a:fld>
            <a:endParaRPr lang="en-GB"/>
          </a:p>
        </p:txBody>
      </p:sp>
    </p:spTree>
    <p:extLst>
      <p:ext uri="{BB962C8B-B14F-4D97-AF65-F5344CB8AC3E}">
        <p14:creationId xmlns:p14="http://schemas.microsoft.com/office/powerpoint/2010/main" val="5707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91E680-DFE2-4F17-95FC-D71FBD98B038}" type="slidenum">
              <a:rPr lang="en-GB" smtClean="0"/>
              <a:t>1</a:t>
            </a:fld>
            <a:endParaRPr lang="en-GB"/>
          </a:p>
        </p:txBody>
      </p:sp>
    </p:spTree>
    <p:extLst>
      <p:ext uri="{BB962C8B-B14F-4D97-AF65-F5344CB8AC3E}">
        <p14:creationId xmlns:p14="http://schemas.microsoft.com/office/powerpoint/2010/main" val="2920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 recognise some</a:t>
            </a:r>
            <a:r>
              <a:rPr lang="en-GB" baseline="0" dirty="0" smtClean="0"/>
              <a:t> people need support to change their behaviours, just telling someone  what to do, doesn’t necessarily result in a change in behaviour.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KAKW is a psychological intervention using behaviour change</a:t>
            </a:r>
            <a:r>
              <a:rPr lang="en-GB" baseline="0" dirty="0" smtClean="0"/>
              <a:t> techniques to support people to understand why being active is good for them. It’s a non-judgemental approach to exploring what people do and don’t like and ultimately how we can help people to take up and maintain activity in a way that’s right for them. </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0291E680-DFE2-4F17-95FC-D71FBD98B038}" type="slidenum">
              <a:rPr lang="en-GB" smtClean="0"/>
              <a:t>10</a:t>
            </a:fld>
            <a:endParaRPr lang="en-GB"/>
          </a:p>
        </p:txBody>
      </p:sp>
    </p:spTree>
    <p:extLst>
      <p:ext uri="{BB962C8B-B14F-4D97-AF65-F5344CB8AC3E}">
        <p14:creationId xmlns:p14="http://schemas.microsoft.com/office/powerpoint/2010/main" val="1053003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xfrm>
            <a:off x="685480" y="4343913"/>
            <a:ext cx="5487041" cy="41143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r>
              <a:rPr lang="en-GB" sz="1200" dirty="0" smtClean="0">
                <a:latin typeface="Trebuchet MS" panose="020B0603020202020204" pitchFamily="34" charset="0"/>
              </a:rPr>
              <a:t>Like IBE,</a:t>
            </a:r>
            <a:r>
              <a:rPr lang="en-GB" sz="1200" baseline="0" dirty="0" smtClean="0">
                <a:latin typeface="Trebuchet MS" panose="020B0603020202020204" pitchFamily="34" charset="0"/>
              </a:rPr>
              <a:t> KAKW is integrated into the health care system. Where referrals onto a 12 week programme support people to access community activity.</a:t>
            </a:r>
          </a:p>
          <a:p>
            <a:pPr>
              <a:buFontTx/>
              <a:buNone/>
            </a:pPr>
            <a:endParaRPr lang="en-GB" sz="1200" baseline="0" dirty="0" smtClean="0">
              <a:latin typeface="Trebuchet MS" panose="020B0603020202020204" pitchFamily="34" charset="0"/>
            </a:endParaRPr>
          </a:p>
          <a:p>
            <a:pPr>
              <a:buFontTx/>
              <a:buNone/>
            </a:pPr>
            <a:r>
              <a:rPr lang="en-GB" sz="1200" baseline="0" dirty="0" smtClean="0">
                <a:latin typeface="Trebuchet MS" panose="020B0603020202020204" pitchFamily="34" charset="0"/>
              </a:rPr>
              <a:t>This is a brief overview, but KAKW is quite a complex project driven by psychological theories, behaviour change techniques and deliver in a motivational interview style.</a:t>
            </a:r>
          </a:p>
          <a:p>
            <a:pPr>
              <a:buFontTx/>
              <a:buNone/>
            </a:pPr>
            <a:endParaRPr lang="en-GB" sz="1200" baseline="0" dirty="0" smtClean="0">
              <a:latin typeface="Trebuchet MS" panose="020B0603020202020204" pitchFamily="34" charset="0"/>
            </a:endParaRPr>
          </a:p>
          <a:p>
            <a:pPr>
              <a:buFontTx/>
              <a:buNone/>
            </a:pPr>
            <a:r>
              <a:rPr lang="en-GB" sz="1200" baseline="0" dirty="0" smtClean="0">
                <a:latin typeface="Trebuchet MS" panose="020B0603020202020204" pitchFamily="34" charset="0"/>
              </a:rPr>
              <a:t>Each week there is a educational, &amp; exercise component and opportunity to try a community activity.</a:t>
            </a:r>
          </a:p>
          <a:p>
            <a:pPr eaLnBrk="1" hangingPunct="1">
              <a:spcBef>
                <a:spcPct val="0"/>
              </a:spcBef>
            </a:pPr>
            <a:endParaRPr lang="en-GB" altLang="en-US"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7BF9448-3C30-4748-9ACD-A509338ED355}" type="slidenum">
              <a:rPr lang="en-GB" altLang="en-US" smtClean="0"/>
              <a:pPr fontAlgn="base">
                <a:spcBef>
                  <a:spcPct val="0"/>
                </a:spcBef>
                <a:spcAft>
                  <a:spcPct val="0"/>
                </a:spcAft>
                <a:defRPr/>
              </a:pPr>
              <a:t>11</a:t>
            </a:fld>
            <a:endParaRPr lang="en-GB" altLang="en-US" smtClean="0"/>
          </a:p>
        </p:txBody>
      </p:sp>
    </p:spTree>
    <p:extLst>
      <p:ext uri="{BB962C8B-B14F-4D97-AF65-F5344CB8AC3E}">
        <p14:creationId xmlns:p14="http://schemas.microsoft.com/office/powerpoint/2010/main" val="159049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Started</a:t>
            </a:r>
            <a:r>
              <a:rPr lang="en-GB" baseline="0" dirty="0" smtClean="0"/>
              <a:t> project off the back of Sidney de </a:t>
            </a:r>
            <a:r>
              <a:rPr lang="en-GB" baseline="0" dirty="0" err="1" smtClean="0"/>
              <a:t>hann</a:t>
            </a:r>
            <a:r>
              <a:rPr lang="en-GB" baseline="0" dirty="0" smtClean="0"/>
              <a:t> research. Both physical and psychological benefits.</a:t>
            </a:r>
            <a:endParaRPr lang="en-GB" dirty="0" smtClean="0"/>
          </a:p>
          <a:p>
            <a:endParaRPr lang="en-GB" dirty="0" smtClean="0"/>
          </a:p>
          <a:p>
            <a:r>
              <a:rPr lang="en-GB" dirty="0" smtClean="0"/>
              <a:t>What the BLF have done – raised</a:t>
            </a:r>
            <a:r>
              <a:rPr lang="en-GB" baseline="0" dirty="0" smtClean="0"/>
              <a:t> awareness, mapped provision on website, developed training, seed funding</a:t>
            </a:r>
          </a:p>
          <a:p>
            <a:endParaRPr lang="en-GB" baseline="0" dirty="0" smtClean="0"/>
          </a:p>
          <a:p>
            <a:r>
              <a:rPr lang="en-GB" baseline="0" dirty="0" smtClean="0"/>
              <a:t>Trained over 50 singing leaders.</a:t>
            </a:r>
            <a:endParaRPr lang="en-GB" dirty="0"/>
          </a:p>
        </p:txBody>
      </p:sp>
      <p:sp>
        <p:nvSpPr>
          <p:cNvPr id="4" name="Slide Number Placeholder 3"/>
          <p:cNvSpPr>
            <a:spLocks noGrp="1"/>
          </p:cNvSpPr>
          <p:nvPr>
            <p:ph type="sldNum" sz="quarter" idx="10"/>
          </p:nvPr>
        </p:nvSpPr>
        <p:spPr/>
        <p:txBody>
          <a:bodyPr/>
          <a:lstStyle/>
          <a:p>
            <a:fld id="{0291E680-DFE2-4F17-95FC-D71FBD98B038}" type="slidenum">
              <a:rPr lang="en-GB" smtClean="0"/>
              <a:t>13</a:t>
            </a:fld>
            <a:endParaRPr lang="en-GB"/>
          </a:p>
        </p:txBody>
      </p:sp>
    </p:spTree>
    <p:extLst>
      <p:ext uri="{BB962C8B-B14F-4D97-AF65-F5344CB8AC3E}">
        <p14:creationId xmlns:p14="http://schemas.microsoft.com/office/powerpoint/2010/main" val="2489817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Network started out very small, when first mapping about</a:t>
            </a:r>
            <a:r>
              <a:rPr lang="en-GB" baseline="0" dirty="0" smtClean="0"/>
              <a:t> 30 groups and since we started the project there are 80 that we know of, and this will continue to grow as the word spreads what a beneficial and fun intervention this is.</a:t>
            </a:r>
          </a:p>
          <a:p>
            <a:endParaRPr lang="en-GB" baseline="0" dirty="0" smtClean="0"/>
          </a:p>
          <a:p>
            <a:r>
              <a:rPr lang="en-GB" baseline="0" dirty="0" smtClean="0"/>
              <a:t>Difference between a SLH group and a wellbeing group or regular singing group.</a:t>
            </a:r>
            <a:endParaRPr lang="en-GB" dirty="0"/>
          </a:p>
        </p:txBody>
      </p:sp>
      <p:sp>
        <p:nvSpPr>
          <p:cNvPr id="4" name="Slide Number Placeholder 3"/>
          <p:cNvSpPr>
            <a:spLocks noGrp="1"/>
          </p:cNvSpPr>
          <p:nvPr>
            <p:ph type="sldNum" sz="quarter" idx="10"/>
          </p:nvPr>
        </p:nvSpPr>
        <p:spPr/>
        <p:txBody>
          <a:bodyPr/>
          <a:lstStyle/>
          <a:p>
            <a:fld id="{0291E680-DFE2-4F17-95FC-D71FBD98B038}" type="slidenum">
              <a:rPr lang="en-GB" smtClean="0"/>
              <a:t>14</a:t>
            </a:fld>
            <a:endParaRPr lang="en-GB"/>
          </a:p>
        </p:txBody>
      </p:sp>
    </p:spTree>
    <p:extLst>
      <p:ext uri="{BB962C8B-B14F-4D97-AF65-F5344CB8AC3E}">
        <p14:creationId xmlns:p14="http://schemas.microsoft.com/office/powerpoint/2010/main" val="3307201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just some of the results from our SLH programme. It really has helped to improve</a:t>
            </a:r>
            <a:r>
              <a:rPr lang="en-GB" baseline="0" dirty="0" smtClean="0"/>
              <a:t> people’s confidence, wellbeing and breathlessness. So again works to reverse that cycle of inactivity.</a:t>
            </a:r>
            <a:endParaRPr lang="en-GB" dirty="0" smtClean="0"/>
          </a:p>
          <a:p>
            <a:endParaRPr lang="en-GB" dirty="0" smtClean="0"/>
          </a:p>
          <a:p>
            <a:r>
              <a:rPr lang="en-GB" dirty="0" smtClean="0"/>
              <a:t>Evaluation is an important part of all the programmes we run, as</a:t>
            </a:r>
            <a:r>
              <a:rPr lang="en-GB" baseline="0" dirty="0" smtClean="0"/>
              <a:t> I said earlier we need to make sure all the activities we provide are evidenced based and that there is a real need out there.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291E680-DFE2-4F17-95FC-D71FBD98B038}" type="slidenum">
              <a:rPr lang="en-GB" smtClean="0"/>
              <a:t>15</a:t>
            </a:fld>
            <a:endParaRPr lang="en-GB"/>
          </a:p>
        </p:txBody>
      </p:sp>
    </p:spTree>
    <p:extLst>
      <p:ext uri="{BB962C8B-B14F-4D97-AF65-F5344CB8AC3E}">
        <p14:creationId xmlns:p14="http://schemas.microsoft.com/office/powerpoint/2010/main" val="261336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t>
            </a:r>
            <a:r>
              <a:rPr lang="en-GB" baseline="0" dirty="0" smtClean="0"/>
              <a:t>’d like to show you how one of our activities look in practice, this is a video we filmed to help promote SLH. Because it can be seen as an ‘alternative’ intervention we wanted to show that anyone can join, whether you think you can sing or not and that it’s a fun way to meet people and manage your condition at the same time.</a:t>
            </a:r>
            <a:endParaRPr lang="en-GB" dirty="0"/>
          </a:p>
        </p:txBody>
      </p:sp>
      <p:sp>
        <p:nvSpPr>
          <p:cNvPr id="4" name="Slide Number Placeholder 3"/>
          <p:cNvSpPr>
            <a:spLocks noGrp="1"/>
          </p:cNvSpPr>
          <p:nvPr>
            <p:ph type="sldNum" sz="quarter" idx="10"/>
          </p:nvPr>
        </p:nvSpPr>
        <p:spPr/>
        <p:txBody>
          <a:bodyPr/>
          <a:lstStyle/>
          <a:p>
            <a:fld id="{0291E680-DFE2-4F17-95FC-D71FBD98B038}" type="slidenum">
              <a:rPr lang="en-GB" smtClean="0"/>
              <a:t>16</a:t>
            </a:fld>
            <a:endParaRPr lang="en-GB"/>
          </a:p>
        </p:txBody>
      </p:sp>
    </p:spTree>
    <p:extLst>
      <p:ext uri="{BB962C8B-B14F-4D97-AF65-F5344CB8AC3E}">
        <p14:creationId xmlns:p14="http://schemas.microsoft.com/office/powerpoint/2010/main" val="1219833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Explore other avenues to support</a:t>
            </a:r>
            <a:r>
              <a:rPr lang="en-GB" baseline="0" dirty="0" smtClean="0"/>
              <a:t> people to become physically active. </a:t>
            </a:r>
            <a:endParaRPr lang="en-GB" dirty="0" smtClean="0"/>
          </a:p>
          <a:p>
            <a:endParaRPr lang="en-GB" baseline="0" dirty="0" smtClean="0"/>
          </a:p>
          <a:p>
            <a:r>
              <a:rPr lang="en-GB" baseline="0" dirty="0" smtClean="0"/>
              <a:t>Develop a community network to support respiratory patients.</a:t>
            </a:r>
          </a:p>
          <a:p>
            <a:endParaRPr lang="en-GB" baseline="0" dirty="0" smtClean="0"/>
          </a:p>
          <a:p>
            <a:r>
              <a:rPr lang="en-GB" baseline="0" dirty="0" smtClean="0"/>
              <a:t>What works for one person may not work for everyone. Person centred.</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291E680-DFE2-4F17-95FC-D71FBD98B038}" type="slidenum">
              <a:rPr lang="en-GB" smtClean="0"/>
              <a:t>17</a:t>
            </a:fld>
            <a:endParaRPr lang="en-GB"/>
          </a:p>
        </p:txBody>
      </p:sp>
    </p:spTree>
    <p:extLst>
      <p:ext uri="{BB962C8B-B14F-4D97-AF65-F5344CB8AC3E}">
        <p14:creationId xmlns:p14="http://schemas.microsoft.com/office/powerpoint/2010/main" val="259048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Explain what team I work in and</a:t>
            </a:r>
            <a:r>
              <a:rPr lang="en-GB" baseline="0" dirty="0" smtClean="0"/>
              <a:t> that we want to… </a:t>
            </a:r>
          </a:p>
          <a:p>
            <a:endParaRPr lang="en-GB" baseline="0" dirty="0" smtClean="0"/>
          </a:p>
          <a:p>
            <a:r>
              <a:rPr lang="en-GB" baseline="0" dirty="0" smtClean="0"/>
              <a:t>Empower patients to SM their condition by providing evidence based, accessible and appropriate services. </a:t>
            </a:r>
          </a:p>
          <a:p>
            <a:endParaRPr lang="en-GB" baseline="0" dirty="0" smtClean="0"/>
          </a:p>
          <a:p>
            <a:r>
              <a:rPr lang="en-GB" baseline="0" dirty="0" smtClean="0"/>
              <a:t>I’ll talk through these services in detail as we go along.</a:t>
            </a:r>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291E680-DFE2-4F17-95FC-D71FBD98B038}" type="slidenum">
              <a:rPr lang="en-GB" smtClean="0"/>
              <a:t>2</a:t>
            </a:fld>
            <a:endParaRPr lang="en-GB"/>
          </a:p>
        </p:txBody>
      </p:sp>
    </p:spTree>
    <p:extLst>
      <p:ext uri="{BB962C8B-B14F-4D97-AF65-F5344CB8AC3E}">
        <p14:creationId xmlns:p14="http://schemas.microsoft.com/office/powerpoint/2010/main" val="1180278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Feeling breathless, huge anxiety for patients,</a:t>
            </a:r>
            <a:r>
              <a:rPr lang="en-GB" sz="1200" kern="1200" baseline="0" dirty="0" smtClean="0">
                <a:solidFill>
                  <a:schemeClr val="tx1"/>
                </a:solidFill>
                <a:effectLst/>
                <a:latin typeface="+mn-lt"/>
                <a:ea typeface="+mn-ea"/>
                <a:cs typeface="+mn-cs"/>
              </a:rPr>
              <a:t> very real fear. But we want to encourage patients where possible to manage their breathlessness by engaging in different services.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People become breathless, they do less, become more isolated, physically their muscles lessen – use more oxygen to do even the smallest of tasks like make a cup of coffee, which causes people to do less and less, and their breathlessness becomes more severe.</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Through the range of services we offer, we aim to break this cycle of inactivity to reduce social isolation, increase physical and psychological wellbeing to have a better quality of life.</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91E680-DFE2-4F17-95FC-D71FBD98B038}" type="slidenum">
              <a:rPr lang="en-GB" smtClean="0"/>
              <a:t>3</a:t>
            </a:fld>
            <a:endParaRPr lang="en-GB"/>
          </a:p>
        </p:txBody>
      </p:sp>
    </p:spTree>
    <p:extLst>
      <p:ext uri="{BB962C8B-B14F-4D97-AF65-F5344CB8AC3E}">
        <p14:creationId xmlns:p14="http://schemas.microsoft.com/office/powerpoint/2010/main" val="2766614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Breathe Easy</a:t>
            </a:r>
            <a:r>
              <a:rPr lang="en-GB" baseline="0" dirty="0" smtClean="0"/>
              <a:t> is one of our longest running programme.</a:t>
            </a:r>
          </a:p>
          <a:p>
            <a:endParaRPr lang="en-GB" baseline="0" dirty="0" smtClean="0"/>
          </a:p>
          <a:p>
            <a:r>
              <a:rPr lang="en-GB" baseline="0" dirty="0" smtClean="0"/>
              <a:t>They are peer support groups lead by volunteers and are open to anyone living with a lung condition and their carer.</a:t>
            </a:r>
          </a:p>
          <a:p>
            <a:endParaRPr lang="en-GB" baseline="0" dirty="0" smtClean="0"/>
          </a:p>
          <a:p>
            <a:r>
              <a:rPr lang="en-GB" baseline="0" dirty="0" smtClean="0"/>
              <a:t>Usually meet monthly and have a speaker or activity, offer support to one another.</a:t>
            </a:r>
          </a:p>
          <a:p>
            <a:endParaRPr lang="en-GB" baseline="0" dirty="0" smtClean="0"/>
          </a:p>
          <a:p>
            <a:r>
              <a:rPr lang="en-GB" baseline="0" dirty="0" smtClean="0"/>
              <a:t>Addresses that reduction in social isolation on that cycle of inactivity.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BE groups have been such a wonderful</a:t>
            </a:r>
            <a:r>
              <a:rPr lang="en-GB" baseline="0" dirty="0" smtClean="0"/>
              <a:t> support for patients, so we wanted to build on this and develop a new approach which could get more people involved. Developed IBE…</a:t>
            </a:r>
            <a:endParaRPr lang="en-GB" dirty="0"/>
          </a:p>
        </p:txBody>
      </p:sp>
      <p:sp>
        <p:nvSpPr>
          <p:cNvPr id="4" name="Slide Number Placeholder 3"/>
          <p:cNvSpPr>
            <a:spLocks noGrp="1"/>
          </p:cNvSpPr>
          <p:nvPr>
            <p:ph type="sldNum" sz="quarter" idx="10"/>
          </p:nvPr>
        </p:nvSpPr>
        <p:spPr/>
        <p:txBody>
          <a:bodyPr/>
          <a:lstStyle/>
          <a:p>
            <a:fld id="{576522D5-8D5F-4783-BE2E-01C5C28CD0F4}" type="slidenum">
              <a:rPr lang="en-GB" smtClean="0"/>
              <a:t>4</a:t>
            </a:fld>
            <a:endParaRPr lang="en-GB"/>
          </a:p>
        </p:txBody>
      </p:sp>
    </p:spTree>
    <p:extLst>
      <p:ext uri="{BB962C8B-B14F-4D97-AF65-F5344CB8AC3E}">
        <p14:creationId xmlns:p14="http://schemas.microsoft.com/office/powerpoint/2010/main" val="183161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IBE places</a:t>
            </a:r>
            <a:r>
              <a:rPr lang="en-GB" baseline="0" dirty="0" smtClean="0"/>
              <a:t> BE groups at the hub of the community.</a:t>
            </a:r>
            <a:endParaRPr lang="en-GB" dirty="0" smtClean="0"/>
          </a:p>
          <a:p>
            <a:endParaRPr lang="en-GB" baseline="0" dirty="0" smtClean="0"/>
          </a:p>
          <a:p>
            <a:r>
              <a:rPr lang="en-GB" baseline="0" dirty="0" smtClean="0"/>
              <a:t>It forms partnerships between groups and respiratory services allowing it to be integrated into respiratory pathway and community provision. </a:t>
            </a:r>
          </a:p>
          <a:p>
            <a:endParaRPr lang="en-GB" baseline="0" dirty="0" smtClean="0"/>
          </a:p>
          <a:p>
            <a:r>
              <a:rPr lang="en-GB" baseline="0" dirty="0" smtClean="0"/>
              <a:t>Increase menu of opportunity. </a:t>
            </a:r>
          </a:p>
          <a:p>
            <a:endParaRPr lang="en-GB" dirty="0"/>
          </a:p>
        </p:txBody>
      </p:sp>
      <p:sp>
        <p:nvSpPr>
          <p:cNvPr id="4" name="Slide Number Placeholder 3"/>
          <p:cNvSpPr>
            <a:spLocks noGrp="1"/>
          </p:cNvSpPr>
          <p:nvPr>
            <p:ph type="sldNum" sz="quarter" idx="10"/>
          </p:nvPr>
        </p:nvSpPr>
        <p:spPr/>
        <p:txBody>
          <a:bodyPr/>
          <a:lstStyle/>
          <a:p>
            <a:fld id="{0291E680-DFE2-4F17-95FC-D71FBD98B038}" type="slidenum">
              <a:rPr lang="en-GB" smtClean="0"/>
              <a:t>5</a:t>
            </a:fld>
            <a:endParaRPr lang="en-GB"/>
          </a:p>
        </p:txBody>
      </p:sp>
    </p:spTree>
    <p:extLst>
      <p:ext uri="{BB962C8B-B14F-4D97-AF65-F5344CB8AC3E}">
        <p14:creationId xmlns:p14="http://schemas.microsoft.com/office/powerpoint/2010/main" val="4256405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Better condition management reported in groups that were integrated</a:t>
            </a:r>
            <a:endParaRPr lang="en-GB" dirty="0"/>
          </a:p>
        </p:txBody>
      </p:sp>
      <p:sp>
        <p:nvSpPr>
          <p:cNvPr id="4" name="Slide Number Placeholder 3"/>
          <p:cNvSpPr>
            <a:spLocks noGrp="1"/>
          </p:cNvSpPr>
          <p:nvPr>
            <p:ph type="sldNum" sz="quarter" idx="10"/>
          </p:nvPr>
        </p:nvSpPr>
        <p:spPr/>
        <p:txBody>
          <a:bodyPr/>
          <a:lstStyle/>
          <a:p>
            <a:fld id="{576522D5-8D5F-4783-BE2E-01C5C28CD0F4}" type="slidenum">
              <a:rPr lang="en-GB" smtClean="0"/>
              <a:t>6</a:t>
            </a:fld>
            <a:endParaRPr lang="en-GB"/>
          </a:p>
        </p:txBody>
      </p:sp>
    </p:spTree>
    <p:extLst>
      <p:ext uri="{BB962C8B-B14F-4D97-AF65-F5344CB8AC3E}">
        <p14:creationId xmlns:p14="http://schemas.microsoft.com/office/powerpoint/2010/main" val="46969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Helps</a:t>
            </a:r>
            <a:r>
              <a:rPr lang="en-GB" baseline="0" dirty="0" smtClean="0"/>
              <a:t> to relieve pressures on NHS services. </a:t>
            </a:r>
          </a:p>
          <a:p>
            <a:endParaRPr lang="en-GB" baseline="0" dirty="0" smtClean="0"/>
          </a:p>
          <a:p>
            <a:r>
              <a:rPr lang="en-GB" baseline="0" dirty="0" smtClean="0"/>
              <a:t>If we think back to that cycle of inactivity BE helps to reduce isolation and increase physical activity, people are managing their breathlessness and becoming more confident, therefore decreases the risk of infection/having an exacerbation, making them less reliant on their medication and in turn reduces need to visit their GP.</a:t>
            </a:r>
            <a:endParaRPr lang="en-GB" dirty="0"/>
          </a:p>
        </p:txBody>
      </p:sp>
      <p:sp>
        <p:nvSpPr>
          <p:cNvPr id="4" name="Slide Number Placeholder 3"/>
          <p:cNvSpPr>
            <a:spLocks noGrp="1"/>
          </p:cNvSpPr>
          <p:nvPr>
            <p:ph type="sldNum" sz="quarter" idx="10"/>
          </p:nvPr>
        </p:nvSpPr>
        <p:spPr/>
        <p:txBody>
          <a:bodyPr/>
          <a:lstStyle/>
          <a:p>
            <a:fld id="{576522D5-8D5F-4783-BE2E-01C5C28CD0F4}" type="slidenum">
              <a:rPr lang="en-GB" smtClean="0"/>
              <a:t>7</a:t>
            </a:fld>
            <a:endParaRPr lang="en-GB"/>
          </a:p>
        </p:txBody>
      </p:sp>
    </p:spTree>
    <p:extLst>
      <p:ext uri="{BB962C8B-B14F-4D97-AF65-F5344CB8AC3E}">
        <p14:creationId xmlns:p14="http://schemas.microsoft.com/office/powerpoint/2010/main" val="308070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Exercise one of best ways to</a:t>
            </a:r>
            <a:r>
              <a:rPr lang="en-GB" baseline="0" dirty="0" smtClean="0"/>
              <a:t> manage your lung condition – link back to cycle of inactivity.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Born out of idea that people finished PR didn’t have somewhere to go to safely</a:t>
            </a:r>
            <a:r>
              <a:rPr lang="en-GB" baseline="0" dirty="0" smtClean="0"/>
              <a:t> exercise, the programme is run by respiratory exercise specialist and delivered in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We have approx. 130 classes running every week across the UK.</a:t>
            </a: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291E680-DFE2-4F17-95FC-D71FBD98B038}" type="slidenum">
              <a:rPr lang="en-GB" smtClean="0"/>
              <a:t>8</a:t>
            </a:fld>
            <a:endParaRPr lang="en-GB"/>
          </a:p>
        </p:txBody>
      </p:sp>
    </p:spTree>
    <p:extLst>
      <p:ext uri="{BB962C8B-B14F-4D97-AF65-F5344CB8AC3E}">
        <p14:creationId xmlns:p14="http://schemas.microsoft.com/office/powerpoint/2010/main" val="3137173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get lots of stories about how exercise has changed peoples lives and Vanessa’s is quite</a:t>
            </a:r>
            <a:r>
              <a:rPr lang="en-GB" baseline="0" dirty="0" smtClean="0"/>
              <a:t> an exceptional case, this is her completing a half marathon. It’s by sharing these stories that help to encourage others into exercise.</a:t>
            </a:r>
          </a:p>
          <a:p>
            <a:endParaRPr lang="en-GB" baseline="0" dirty="0" smtClean="0"/>
          </a:p>
          <a:p>
            <a:r>
              <a:rPr lang="en-GB" baseline="0" dirty="0" smtClean="0"/>
              <a:t>However, not everyone is like Vanessa and will be as motivated to manage their condition, which is why we developed…</a:t>
            </a:r>
            <a:endParaRPr lang="en-GB" dirty="0"/>
          </a:p>
        </p:txBody>
      </p:sp>
      <p:sp>
        <p:nvSpPr>
          <p:cNvPr id="4" name="Slide Number Placeholder 3"/>
          <p:cNvSpPr>
            <a:spLocks noGrp="1"/>
          </p:cNvSpPr>
          <p:nvPr>
            <p:ph type="sldNum" sz="quarter" idx="10"/>
          </p:nvPr>
        </p:nvSpPr>
        <p:spPr/>
        <p:txBody>
          <a:bodyPr/>
          <a:lstStyle/>
          <a:p>
            <a:fld id="{0291E680-DFE2-4F17-95FC-D71FBD98B038}" type="slidenum">
              <a:rPr lang="en-GB" smtClean="0"/>
              <a:t>9</a:t>
            </a:fld>
            <a:endParaRPr lang="en-GB"/>
          </a:p>
        </p:txBody>
      </p:sp>
    </p:spTree>
    <p:extLst>
      <p:ext uri="{BB962C8B-B14F-4D97-AF65-F5344CB8AC3E}">
        <p14:creationId xmlns:p14="http://schemas.microsoft.com/office/powerpoint/2010/main" val="3590108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11560" y="836712"/>
            <a:ext cx="5976664" cy="2880320"/>
          </a:xfrm>
          <a:prstGeom prst="rect">
            <a:avLst/>
          </a:prstGeom>
        </p:spPr>
        <p:txBody>
          <a:bodyPr vert="horz" lIns="91440" tIns="45720" rIns="91440" bIns="45720" rtlCol="0" anchor="ctr">
            <a:normAutofit/>
          </a:bodyPr>
          <a:lstStyle>
            <a:lvl1pPr algn="l">
              <a:defRPr baseline="0">
                <a:solidFill>
                  <a:schemeClr val="bg1"/>
                </a:solidFill>
              </a:defRPr>
            </a:lvl1pPr>
          </a:lstStyle>
          <a:p>
            <a:r>
              <a:rPr lang="en-US" dirty="0"/>
              <a:t>Click to edit </a:t>
            </a:r>
            <a:br>
              <a:rPr lang="en-US" dirty="0"/>
            </a:br>
            <a:r>
              <a:rPr lang="en-US" dirty="0"/>
              <a:t>title</a:t>
            </a:r>
            <a:endParaRPr lang="en-GB" dirty="0"/>
          </a:p>
        </p:txBody>
      </p:sp>
    </p:spTree>
    <p:extLst>
      <p:ext uri="{BB962C8B-B14F-4D97-AF65-F5344CB8AC3E}">
        <p14:creationId xmlns:p14="http://schemas.microsoft.com/office/powerpoint/2010/main" val="280920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179512" y="6467344"/>
            <a:ext cx="1728192" cy="215444"/>
          </a:xfrm>
          <a:prstGeom prst="rect">
            <a:avLst/>
          </a:prstGeom>
          <a:noFill/>
        </p:spPr>
        <p:txBody>
          <a:bodyPr wrap="square" rtlCol="0">
            <a:spAutoFit/>
          </a:bodyPr>
          <a:lstStyle/>
          <a:p>
            <a:pPr algn="r"/>
            <a:r>
              <a:rPr lang="en-GB" sz="800" b="1" dirty="0" smtClean="0">
                <a:solidFill>
                  <a:prstClr val="white"/>
                </a:solidFill>
                <a:latin typeface="Trebuchet MS"/>
              </a:rPr>
              <a:t>© </a:t>
            </a:r>
            <a:r>
              <a:rPr lang="en-GB" sz="800" dirty="0" smtClean="0">
                <a:solidFill>
                  <a:prstClr val="white"/>
                </a:solidFill>
                <a:latin typeface="Trebuchet MS"/>
              </a:rPr>
              <a:t>British Lung Foundation 2017</a:t>
            </a:r>
            <a:endParaRPr lang="en-GB" sz="800" dirty="0">
              <a:solidFill>
                <a:prstClr val="white"/>
              </a:solidFill>
              <a:latin typeface="Trebuchet MS"/>
            </a:endParaRPr>
          </a:p>
        </p:txBody>
      </p:sp>
    </p:spTree>
    <p:extLst>
      <p:ext uri="{BB962C8B-B14F-4D97-AF65-F5344CB8AC3E}">
        <p14:creationId xmlns:p14="http://schemas.microsoft.com/office/powerpoint/2010/main" val="191673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FD6DD64A-AB71-4081-9981-BC79E220DDD2}" type="datetimeFigureOut">
              <a:rPr lang="en-GB" smtClean="0">
                <a:solidFill>
                  <a:prstClr val="black"/>
                </a:solidFill>
              </a:rPr>
              <a:pPr/>
              <a:t>25/07/2017</a:t>
            </a:fld>
            <a:endParaRPr lang="en-GB">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73CD436C-3B71-40B4-B90E-2D284DA2BE3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212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536" y="2204864"/>
            <a:ext cx="8352928" cy="4104456"/>
          </a:xfrm>
          <a:prstGeom prst="rect">
            <a:avLst/>
          </a:prstGeom>
        </p:spPr>
        <p:txBody>
          <a:bodyPr/>
          <a:lstStyle>
            <a:lvl1pPr marL="342900" indent="-342900">
              <a:spcAft>
                <a:spcPts val="600"/>
              </a:spcAft>
              <a:buFont typeface="Arial" panose="020B0604020202020204" pitchFamily="34" charset="0"/>
              <a:buChar char="•"/>
              <a:defRPr sz="2000" baseline="0">
                <a:solidFill>
                  <a:srgbClr val="002D72"/>
                </a:solidFill>
                <a:latin typeface="Trebuchet MS" panose="020B0603020202020204" pitchFamily="34" charset="0"/>
              </a:defRPr>
            </a:lvl1pPr>
            <a:lvl2pPr>
              <a:spcAft>
                <a:spcPts val="600"/>
              </a:spcAft>
              <a:defRPr sz="2000">
                <a:solidFill>
                  <a:srgbClr val="002D72"/>
                </a:solidFill>
                <a:latin typeface="Trebuchet MS" panose="020B0603020202020204" pitchFamily="34" charset="0"/>
              </a:defRPr>
            </a:lvl2pPr>
            <a:lvl3pPr>
              <a:spcAft>
                <a:spcPts val="600"/>
              </a:spcAft>
              <a:defRPr sz="2000">
                <a:solidFill>
                  <a:srgbClr val="002D72"/>
                </a:solidFill>
                <a:latin typeface="Trebuchet MS" panose="020B0603020202020204" pitchFamily="34" charset="0"/>
              </a:defRPr>
            </a:lvl3pPr>
            <a:lvl4pPr>
              <a:spcAft>
                <a:spcPts val="600"/>
              </a:spcAft>
              <a:defRPr sz="2000">
                <a:solidFill>
                  <a:srgbClr val="002D72"/>
                </a:solidFill>
                <a:latin typeface="Trebuchet MS" panose="020B0603020202020204" pitchFamily="34" charset="0"/>
              </a:defRPr>
            </a:lvl4pPr>
            <a:lvl5pPr>
              <a:spcAft>
                <a:spcPts val="600"/>
              </a:spcAft>
              <a:defRPr sz="2000">
                <a:solidFill>
                  <a:srgbClr val="002D72"/>
                </a:solidFill>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3"/>
          <p:cNvSpPr>
            <a:spLocks noGrp="1"/>
          </p:cNvSpPr>
          <p:nvPr>
            <p:ph type="title" hasCustomPrompt="1"/>
          </p:nvPr>
        </p:nvSpPr>
        <p:spPr>
          <a:xfrm>
            <a:off x="323528" y="476672"/>
            <a:ext cx="8424936" cy="1440160"/>
          </a:xfrm>
        </p:spPr>
        <p:txBody>
          <a:bodyPr>
            <a:normAutofit/>
          </a:bodyPr>
          <a:lstStyle>
            <a:lvl1pPr algn="l">
              <a:defRPr sz="4000" baseline="0">
                <a:solidFill>
                  <a:srgbClr val="2F7ECE"/>
                </a:solidFill>
              </a:defRPr>
            </a:lvl1pPr>
          </a:lstStyle>
          <a:p>
            <a:r>
              <a:rPr lang="en-US" dirty="0"/>
              <a:t>Click to edit title</a:t>
            </a:r>
            <a:endParaRPr lang="en-GB" dirty="0"/>
          </a:p>
        </p:txBody>
      </p:sp>
      <p:sp>
        <p:nvSpPr>
          <p:cNvPr id="5" name="TextBox 4"/>
          <p:cNvSpPr txBox="1"/>
          <p:nvPr userDrawn="1"/>
        </p:nvSpPr>
        <p:spPr>
          <a:xfrm>
            <a:off x="179512" y="6467344"/>
            <a:ext cx="1728192" cy="215444"/>
          </a:xfrm>
          <a:prstGeom prst="rect">
            <a:avLst/>
          </a:prstGeom>
          <a:noFill/>
        </p:spPr>
        <p:txBody>
          <a:bodyPr wrap="square" rtlCol="0">
            <a:spAutoFit/>
          </a:bodyPr>
          <a:lstStyle/>
          <a:p>
            <a:pPr algn="r"/>
            <a:r>
              <a:rPr lang="en-GB" sz="800" b="1" dirty="0">
                <a:solidFill>
                  <a:srgbClr val="2F7ECE"/>
                </a:solidFill>
                <a:latin typeface="+mj-lt"/>
              </a:rPr>
              <a:t>© </a:t>
            </a:r>
            <a:r>
              <a:rPr lang="en-GB" sz="800" dirty="0">
                <a:solidFill>
                  <a:srgbClr val="2F7ECE"/>
                </a:solidFill>
                <a:latin typeface="+mj-lt"/>
              </a:rPr>
              <a:t>British Lung Foundation 2017</a:t>
            </a:r>
          </a:p>
        </p:txBody>
      </p:sp>
      <p:sp>
        <p:nvSpPr>
          <p:cNvPr id="6" name="TextBox 5"/>
          <p:cNvSpPr txBox="1"/>
          <p:nvPr userDrawn="1"/>
        </p:nvSpPr>
        <p:spPr>
          <a:xfrm>
            <a:off x="7596336" y="6442883"/>
            <a:ext cx="1728192" cy="276999"/>
          </a:xfrm>
          <a:prstGeom prst="rect">
            <a:avLst/>
          </a:prstGeom>
          <a:noFill/>
        </p:spPr>
        <p:txBody>
          <a:bodyPr wrap="square" rtlCol="0">
            <a:spAutoFit/>
          </a:bodyPr>
          <a:lstStyle/>
          <a:p>
            <a:pPr algn="l"/>
            <a:r>
              <a:rPr lang="en-GB" sz="1200" b="1" baseline="0" dirty="0">
                <a:solidFill>
                  <a:srgbClr val="2F7ECE"/>
                </a:solidFill>
                <a:latin typeface="+mj-lt"/>
              </a:rPr>
              <a:t>        </a:t>
            </a:r>
            <a:r>
              <a:rPr lang="en-GB" sz="1200" b="1" dirty="0">
                <a:solidFill>
                  <a:srgbClr val="2F7ECE"/>
                </a:solidFill>
                <a:latin typeface="+mj-lt"/>
              </a:rPr>
              <a:t>blf.org.uk</a:t>
            </a:r>
            <a:endParaRPr lang="en-GB" sz="1200" dirty="0">
              <a:solidFill>
                <a:srgbClr val="2F7ECE"/>
              </a:solidFill>
              <a:latin typeface="+mj-lt"/>
            </a:endParaRPr>
          </a:p>
        </p:txBody>
      </p:sp>
    </p:spTree>
    <p:extLst>
      <p:ext uri="{BB962C8B-B14F-4D97-AF65-F5344CB8AC3E}">
        <p14:creationId xmlns:p14="http://schemas.microsoft.com/office/powerpoint/2010/main" val="280789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out slid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userDrawn="1"/>
        </p:nvSpPr>
        <p:spPr>
          <a:xfrm>
            <a:off x="179512" y="6467344"/>
            <a:ext cx="1728192" cy="215444"/>
          </a:xfrm>
          <a:prstGeom prst="rect">
            <a:avLst/>
          </a:prstGeom>
          <a:noFill/>
        </p:spPr>
        <p:txBody>
          <a:bodyPr wrap="square" rtlCol="0">
            <a:spAutoFit/>
          </a:bodyPr>
          <a:lstStyle/>
          <a:p>
            <a:pPr algn="r"/>
            <a:r>
              <a:rPr lang="en-GB" sz="800" b="1" baseline="0" dirty="0">
                <a:solidFill>
                  <a:schemeClr val="bg1"/>
                </a:solidFill>
                <a:latin typeface="+mj-lt"/>
              </a:rPr>
              <a:t>© </a:t>
            </a:r>
            <a:r>
              <a:rPr lang="en-GB" sz="800" baseline="0" dirty="0">
                <a:solidFill>
                  <a:schemeClr val="bg1"/>
                </a:solidFill>
                <a:latin typeface="+mj-lt"/>
              </a:rPr>
              <a:t>British Lung Foundation 2017</a:t>
            </a:r>
          </a:p>
        </p:txBody>
      </p:sp>
      <p:sp>
        <p:nvSpPr>
          <p:cNvPr id="5" name="Text Placeholder 2"/>
          <p:cNvSpPr>
            <a:spLocks noGrp="1"/>
          </p:cNvSpPr>
          <p:nvPr>
            <p:ph type="body" sz="quarter" idx="10"/>
          </p:nvPr>
        </p:nvSpPr>
        <p:spPr>
          <a:xfrm>
            <a:off x="395536" y="2204864"/>
            <a:ext cx="8352928" cy="4104456"/>
          </a:xfrm>
          <a:prstGeom prst="rect">
            <a:avLst/>
          </a:prstGeom>
        </p:spPr>
        <p:txBody>
          <a:bodyPr/>
          <a:lstStyle>
            <a:lvl1pPr marL="342900" indent="-342900">
              <a:spcAft>
                <a:spcPts val="600"/>
              </a:spcAft>
              <a:buFont typeface="Arial" panose="020B0604020202020204" pitchFamily="34" charset="0"/>
              <a:buChar char="•"/>
              <a:defRPr sz="2000" baseline="0">
                <a:solidFill>
                  <a:schemeClr val="bg1"/>
                </a:solidFill>
                <a:latin typeface="Trebuchet MS" panose="020B0603020202020204" pitchFamily="34" charset="0"/>
              </a:defRPr>
            </a:lvl1pPr>
            <a:lvl2pPr>
              <a:spcAft>
                <a:spcPts val="600"/>
              </a:spcAft>
              <a:defRPr sz="2000">
                <a:solidFill>
                  <a:schemeClr val="bg1"/>
                </a:solidFill>
                <a:latin typeface="Trebuchet MS" panose="020B0603020202020204" pitchFamily="34" charset="0"/>
              </a:defRPr>
            </a:lvl2pPr>
            <a:lvl3pPr>
              <a:spcAft>
                <a:spcPts val="600"/>
              </a:spcAft>
              <a:defRPr sz="2000">
                <a:solidFill>
                  <a:schemeClr val="bg1"/>
                </a:solidFill>
                <a:latin typeface="Trebuchet MS" panose="020B0603020202020204" pitchFamily="34" charset="0"/>
              </a:defRPr>
            </a:lvl3pPr>
            <a:lvl4pPr>
              <a:spcAft>
                <a:spcPts val="600"/>
              </a:spcAft>
              <a:defRPr sz="2000">
                <a:solidFill>
                  <a:schemeClr val="bg1"/>
                </a:solidFill>
                <a:latin typeface="Trebuchet MS" panose="020B0603020202020204" pitchFamily="34" charset="0"/>
              </a:defRPr>
            </a:lvl4pPr>
            <a:lvl5pPr>
              <a:spcAft>
                <a:spcPts val="600"/>
              </a:spcAft>
              <a:defRPr sz="2000">
                <a:solidFill>
                  <a:schemeClr val="bg1"/>
                </a:solidFill>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3"/>
          <p:cNvSpPr>
            <a:spLocks noGrp="1"/>
          </p:cNvSpPr>
          <p:nvPr>
            <p:ph type="title" hasCustomPrompt="1"/>
          </p:nvPr>
        </p:nvSpPr>
        <p:spPr>
          <a:xfrm>
            <a:off x="323528" y="476672"/>
            <a:ext cx="8424936" cy="1440160"/>
          </a:xfrm>
        </p:spPr>
        <p:txBody>
          <a:bodyPr>
            <a:normAutofit/>
          </a:bodyPr>
          <a:lstStyle>
            <a:lvl1pPr algn="l">
              <a:defRPr sz="4000" baseline="0">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76541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out slide">
    <p:bg>
      <p:bgPr>
        <a:solidFill>
          <a:srgbClr val="2F7ECE"/>
        </a:solidFill>
        <a:effectLst/>
      </p:bgPr>
    </p:bg>
    <p:spTree>
      <p:nvGrpSpPr>
        <p:cNvPr id="1" name=""/>
        <p:cNvGrpSpPr/>
        <p:nvPr/>
      </p:nvGrpSpPr>
      <p:grpSpPr>
        <a:xfrm>
          <a:off x="0" y="0"/>
          <a:ext cx="0" cy="0"/>
          <a:chOff x="0" y="0"/>
          <a:chExt cx="0" cy="0"/>
        </a:xfrm>
      </p:grpSpPr>
      <p:sp>
        <p:nvSpPr>
          <p:cNvPr id="8" name="TextBox 7"/>
          <p:cNvSpPr txBox="1"/>
          <p:nvPr userDrawn="1"/>
        </p:nvSpPr>
        <p:spPr>
          <a:xfrm>
            <a:off x="179512" y="6467344"/>
            <a:ext cx="1728192" cy="215444"/>
          </a:xfrm>
          <a:prstGeom prst="rect">
            <a:avLst/>
          </a:prstGeom>
          <a:noFill/>
        </p:spPr>
        <p:txBody>
          <a:bodyPr wrap="square" rtlCol="0">
            <a:spAutoFit/>
          </a:bodyPr>
          <a:lstStyle/>
          <a:p>
            <a:pPr algn="r"/>
            <a:r>
              <a:rPr lang="en-GB" sz="800" b="1" dirty="0">
                <a:solidFill>
                  <a:schemeClr val="bg1"/>
                </a:solidFill>
                <a:latin typeface="+mj-lt"/>
              </a:rPr>
              <a:t>© </a:t>
            </a:r>
            <a:r>
              <a:rPr lang="en-GB" sz="800" dirty="0">
                <a:solidFill>
                  <a:schemeClr val="bg1"/>
                </a:solidFill>
                <a:latin typeface="+mj-lt"/>
              </a:rPr>
              <a:t>British Lung Foundation 2017</a:t>
            </a:r>
          </a:p>
        </p:txBody>
      </p:sp>
      <p:sp>
        <p:nvSpPr>
          <p:cNvPr id="11" name="Text Placeholder 2"/>
          <p:cNvSpPr>
            <a:spLocks noGrp="1"/>
          </p:cNvSpPr>
          <p:nvPr>
            <p:ph type="body" sz="quarter" idx="10"/>
          </p:nvPr>
        </p:nvSpPr>
        <p:spPr>
          <a:xfrm>
            <a:off x="395536" y="2204864"/>
            <a:ext cx="8352928" cy="4104456"/>
          </a:xfrm>
          <a:prstGeom prst="rect">
            <a:avLst/>
          </a:prstGeom>
        </p:spPr>
        <p:txBody>
          <a:bodyPr/>
          <a:lstStyle>
            <a:lvl1pPr marL="342900" indent="-342900">
              <a:spcAft>
                <a:spcPts val="600"/>
              </a:spcAft>
              <a:buFont typeface="Arial" panose="020B0604020202020204" pitchFamily="34" charset="0"/>
              <a:buChar char="•"/>
              <a:defRPr sz="2000" baseline="0">
                <a:solidFill>
                  <a:schemeClr val="bg1"/>
                </a:solidFill>
                <a:latin typeface="Trebuchet MS" panose="020B0603020202020204" pitchFamily="34" charset="0"/>
              </a:defRPr>
            </a:lvl1pPr>
            <a:lvl2pPr>
              <a:spcAft>
                <a:spcPts val="600"/>
              </a:spcAft>
              <a:defRPr sz="2000">
                <a:solidFill>
                  <a:schemeClr val="bg1"/>
                </a:solidFill>
                <a:latin typeface="Trebuchet MS" panose="020B0603020202020204" pitchFamily="34" charset="0"/>
              </a:defRPr>
            </a:lvl2pPr>
            <a:lvl3pPr>
              <a:spcAft>
                <a:spcPts val="600"/>
              </a:spcAft>
              <a:defRPr sz="2000">
                <a:solidFill>
                  <a:schemeClr val="bg1"/>
                </a:solidFill>
                <a:latin typeface="Trebuchet MS" panose="020B0603020202020204" pitchFamily="34" charset="0"/>
              </a:defRPr>
            </a:lvl3pPr>
            <a:lvl4pPr>
              <a:spcAft>
                <a:spcPts val="600"/>
              </a:spcAft>
              <a:defRPr sz="2000">
                <a:solidFill>
                  <a:schemeClr val="bg1"/>
                </a:solidFill>
                <a:latin typeface="Trebuchet MS" panose="020B0603020202020204" pitchFamily="34" charset="0"/>
              </a:defRPr>
            </a:lvl4pPr>
            <a:lvl5pPr>
              <a:spcAft>
                <a:spcPts val="600"/>
              </a:spcAft>
              <a:defRPr sz="2000">
                <a:solidFill>
                  <a:schemeClr val="bg1"/>
                </a:solidFill>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3"/>
          <p:cNvSpPr>
            <a:spLocks noGrp="1"/>
          </p:cNvSpPr>
          <p:nvPr>
            <p:ph type="title" hasCustomPrompt="1"/>
          </p:nvPr>
        </p:nvSpPr>
        <p:spPr>
          <a:xfrm>
            <a:off x="323528" y="476672"/>
            <a:ext cx="8424936" cy="1440160"/>
          </a:xfrm>
        </p:spPr>
        <p:txBody>
          <a:bodyPr>
            <a:normAutofit/>
          </a:bodyPr>
          <a:lstStyle>
            <a:lvl1pPr algn="l">
              <a:defRPr sz="4000" baseline="0">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8809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179512" y="6467344"/>
            <a:ext cx="1728192" cy="215444"/>
          </a:xfrm>
          <a:prstGeom prst="rect">
            <a:avLst/>
          </a:prstGeom>
          <a:noFill/>
        </p:spPr>
        <p:txBody>
          <a:bodyPr wrap="square" rtlCol="0">
            <a:spAutoFit/>
          </a:bodyPr>
          <a:lstStyle/>
          <a:p>
            <a:pPr algn="r"/>
            <a:r>
              <a:rPr lang="en-GB" sz="800" b="1" dirty="0">
                <a:solidFill>
                  <a:schemeClr val="bg1"/>
                </a:solidFill>
                <a:latin typeface="+mj-lt"/>
              </a:rPr>
              <a:t>© </a:t>
            </a:r>
            <a:r>
              <a:rPr lang="en-GB" sz="800" dirty="0">
                <a:solidFill>
                  <a:schemeClr val="bg1"/>
                </a:solidFill>
                <a:latin typeface="+mj-lt"/>
              </a:rPr>
              <a:t>British Lung Foundation 2017</a:t>
            </a:r>
          </a:p>
        </p:txBody>
      </p:sp>
    </p:spTree>
    <p:extLst>
      <p:ext uri="{BB962C8B-B14F-4D97-AF65-F5344CB8AC3E}">
        <p14:creationId xmlns:p14="http://schemas.microsoft.com/office/powerpoint/2010/main" val="151706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11560" y="836712"/>
            <a:ext cx="5976664" cy="2880320"/>
          </a:xfrm>
          <a:prstGeom prst="rect">
            <a:avLst/>
          </a:prstGeom>
        </p:spPr>
        <p:txBody>
          <a:bodyPr vert="horz" lIns="91440" tIns="45720" rIns="91440" bIns="45720" rtlCol="0" anchor="ctr">
            <a:normAutofit/>
          </a:bodyPr>
          <a:lstStyle>
            <a:lvl1pPr algn="l">
              <a:defRPr baseline="0">
                <a:solidFill>
                  <a:schemeClr val="bg1"/>
                </a:solidFill>
              </a:defRPr>
            </a:lvl1pPr>
          </a:lstStyle>
          <a:p>
            <a:r>
              <a:rPr lang="en-US" dirty="0" smtClean="0"/>
              <a:t>Click to edit </a:t>
            </a:r>
            <a:br>
              <a:rPr lang="en-US" dirty="0" smtClean="0"/>
            </a:br>
            <a:r>
              <a:rPr lang="en-US" dirty="0" smtClean="0"/>
              <a:t>Master title style</a:t>
            </a:r>
            <a:endParaRPr lang="en-GB" dirty="0"/>
          </a:p>
        </p:txBody>
      </p:sp>
    </p:spTree>
    <p:extLst>
      <p:ext uri="{BB962C8B-B14F-4D97-AF65-F5344CB8AC3E}">
        <p14:creationId xmlns:p14="http://schemas.microsoft.com/office/powerpoint/2010/main" val="291876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536" y="2204864"/>
            <a:ext cx="8352928" cy="4104456"/>
          </a:xfrm>
          <a:prstGeom prst="rect">
            <a:avLst/>
          </a:prstGeom>
        </p:spPr>
        <p:txBody>
          <a:bodyPr/>
          <a:lstStyle>
            <a:lvl1pPr marL="342900" indent="-342900">
              <a:spcAft>
                <a:spcPts val="600"/>
              </a:spcAft>
              <a:buFont typeface="Arial" panose="020B0604020202020204" pitchFamily="34" charset="0"/>
              <a:buChar char="•"/>
              <a:defRPr sz="2000" baseline="0">
                <a:solidFill>
                  <a:srgbClr val="002D72"/>
                </a:solidFill>
                <a:latin typeface="Trebuchet MS" panose="020B0603020202020204" pitchFamily="34" charset="0"/>
              </a:defRPr>
            </a:lvl1pPr>
            <a:lvl2pPr>
              <a:spcAft>
                <a:spcPts val="600"/>
              </a:spcAft>
              <a:defRPr sz="2000">
                <a:solidFill>
                  <a:srgbClr val="002D72"/>
                </a:solidFill>
                <a:latin typeface="Trebuchet MS" panose="020B0603020202020204" pitchFamily="34" charset="0"/>
              </a:defRPr>
            </a:lvl2pPr>
            <a:lvl3pPr>
              <a:spcAft>
                <a:spcPts val="600"/>
              </a:spcAft>
              <a:defRPr sz="2000">
                <a:solidFill>
                  <a:srgbClr val="002D72"/>
                </a:solidFill>
                <a:latin typeface="Trebuchet MS" panose="020B0603020202020204" pitchFamily="34" charset="0"/>
              </a:defRPr>
            </a:lvl3pPr>
            <a:lvl4pPr>
              <a:spcAft>
                <a:spcPts val="600"/>
              </a:spcAft>
              <a:defRPr sz="2000">
                <a:solidFill>
                  <a:srgbClr val="002D72"/>
                </a:solidFill>
                <a:latin typeface="Trebuchet MS" panose="020B0603020202020204" pitchFamily="34" charset="0"/>
              </a:defRPr>
            </a:lvl4pPr>
            <a:lvl5pPr>
              <a:spcAft>
                <a:spcPts val="600"/>
              </a:spcAft>
              <a:defRPr sz="2000">
                <a:solidFill>
                  <a:srgbClr val="002D72"/>
                </a:solidFill>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3"/>
          <p:cNvSpPr>
            <a:spLocks noGrp="1"/>
          </p:cNvSpPr>
          <p:nvPr>
            <p:ph type="title" hasCustomPrompt="1"/>
          </p:nvPr>
        </p:nvSpPr>
        <p:spPr>
          <a:xfrm>
            <a:off x="323528" y="476672"/>
            <a:ext cx="8424936" cy="1440160"/>
          </a:xfrm>
        </p:spPr>
        <p:txBody>
          <a:bodyPr>
            <a:normAutofit/>
          </a:bodyPr>
          <a:lstStyle>
            <a:lvl1pPr algn="l">
              <a:defRPr sz="4000" baseline="0">
                <a:solidFill>
                  <a:srgbClr val="2F7ECE"/>
                </a:solidFill>
              </a:defRPr>
            </a:lvl1pPr>
          </a:lstStyle>
          <a:p>
            <a:r>
              <a:rPr lang="en-US" dirty="0" smtClean="0"/>
              <a:t>Click to edit Master title style </a:t>
            </a:r>
            <a:endParaRPr lang="en-GB" dirty="0"/>
          </a:p>
        </p:txBody>
      </p:sp>
      <p:sp>
        <p:nvSpPr>
          <p:cNvPr id="5" name="TextBox 4"/>
          <p:cNvSpPr txBox="1"/>
          <p:nvPr userDrawn="1"/>
        </p:nvSpPr>
        <p:spPr>
          <a:xfrm>
            <a:off x="179512" y="6467344"/>
            <a:ext cx="1728192" cy="215444"/>
          </a:xfrm>
          <a:prstGeom prst="rect">
            <a:avLst/>
          </a:prstGeom>
          <a:noFill/>
        </p:spPr>
        <p:txBody>
          <a:bodyPr wrap="square" rtlCol="0">
            <a:spAutoFit/>
          </a:bodyPr>
          <a:lstStyle/>
          <a:p>
            <a:pPr algn="r"/>
            <a:r>
              <a:rPr lang="en-GB" sz="800" b="1" dirty="0" smtClean="0">
                <a:solidFill>
                  <a:srgbClr val="2F7ECE"/>
                </a:solidFill>
                <a:latin typeface="Trebuchet MS"/>
              </a:rPr>
              <a:t>© </a:t>
            </a:r>
            <a:r>
              <a:rPr lang="en-GB" sz="800" dirty="0" smtClean="0">
                <a:solidFill>
                  <a:srgbClr val="2F7ECE"/>
                </a:solidFill>
                <a:latin typeface="Trebuchet MS"/>
              </a:rPr>
              <a:t>British Lung Foundation 2017</a:t>
            </a:r>
            <a:endParaRPr lang="en-GB" sz="800" dirty="0">
              <a:solidFill>
                <a:srgbClr val="2F7ECE"/>
              </a:solidFill>
              <a:latin typeface="Trebuchet MS"/>
            </a:endParaRPr>
          </a:p>
        </p:txBody>
      </p:sp>
    </p:spTree>
    <p:extLst>
      <p:ext uri="{BB962C8B-B14F-4D97-AF65-F5344CB8AC3E}">
        <p14:creationId xmlns:p14="http://schemas.microsoft.com/office/powerpoint/2010/main" val="57824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out slid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userDrawn="1"/>
        </p:nvSpPr>
        <p:spPr>
          <a:xfrm>
            <a:off x="179512" y="6467344"/>
            <a:ext cx="1728192" cy="215444"/>
          </a:xfrm>
          <a:prstGeom prst="rect">
            <a:avLst/>
          </a:prstGeom>
          <a:noFill/>
        </p:spPr>
        <p:txBody>
          <a:bodyPr wrap="square" rtlCol="0">
            <a:spAutoFit/>
          </a:bodyPr>
          <a:lstStyle/>
          <a:p>
            <a:pPr algn="r"/>
            <a:r>
              <a:rPr lang="en-GB" sz="800" b="1" dirty="0" smtClean="0">
                <a:solidFill>
                  <a:prstClr val="white"/>
                </a:solidFill>
                <a:latin typeface="Trebuchet MS"/>
              </a:rPr>
              <a:t>© </a:t>
            </a:r>
            <a:r>
              <a:rPr lang="en-GB" sz="800" dirty="0" smtClean="0">
                <a:solidFill>
                  <a:prstClr val="white"/>
                </a:solidFill>
                <a:latin typeface="Trebuchet MS"/>
              </a:rPr>
              <a:t>British Lung Foundation 2017</a:t>
            </a:r>
            <a:endParaRPr lang="en-GB" sz="800" dirty="0">
              <a:solidFill>
                <a:prstClr val="white"/>
              </a:solidFill>
              <a:latin typeface="Trebuchet MS"/>
            </a:endParaRPr>
          </a:p>
        </p:txBody>
      </p:sp>
      <p:sp>
        <p:nvSpPr>
          <p:cNvPr id="5" name="Text Placeholder 2"/>
          <p:cNvSpPr>
            <a:spLocks noGrp="1"/>
          </p:cNvSpPr>
          <p:nvPr>
            <p:ph type="body" sz="quarter" idx="10"/>
          </p:nvPr>
        </p:nvSpPr>
        <p:spPr>
          <a:xfrm>
            <a:off x="395536" y="2204864"/>
            <a:ext cx="8352928" cy="4104456"/>
          </a:xfrm>
          <a:prstGeom prst="rect">
            <a:avLst/>
          </a:prstGeom>
        </p:spPr>
        <p:txBody>
          <a:bodyPr/>
          <a:lstStyle>
            <a:lvl1pPr marL="342900" indent="-342900">
              <a:spcAft>
                <a:spcPts val="600"/>
              </a:spcAft>
              <a:buFont typeface="Arial" panose="020B0604020202020204" pitchFamily="34" charset="0"/>
              <a:buChar char="•"/>
              <a:defRPr sz="2000" baseline="0">
                <a:solidFill>
                  <a:schemeClr val="bg1"/>
                </a:solidFill>
                <a:latin typeface="Trebuchet MS" panose="020B0603020202020204" pitchFamily="34" charset="0"/>
              </a:defRPr>
            </a:lvl1pPr>
            <a:lvl2pPr>
              <a:spcAft>
                <a:spcPts val="600"/>
              </a:spcAft>
              <a:defRPr sz="2000">
                <a:solidFill>
                  <a:schemeClr val="bg1"/>
                </a:solidFill>
                <a:latin typeface="Trebuchet MS" panose="020B0603020202020204" pitchFamily="34" charset="0"/>
              </a:defRPr>
            </a:lvl2pPr>
            <a:lvl3pPr>
              <a:spcAft>
                <a:spcPts val="600"/>
              </a:spcAft>
              <a:defRPr sz="2000">
                <a:solidFill>
                  <a:schemeClr val="bg1"/>
                </a:solidFill>
                <a:latin typeface="Trebuchet MS" panose="020B0603020202020204" pitchFamily="34" charset="0"/>
              </a:defRPr>
            </a:lvl3pPr>
            <a:lvl4pPr>
              <a:spcAft>
                <a:spcPts val="600"/>
              </a:spcAft>
              <a:defRPr sz="2000">
                <a:solidFill>
                  <a:schemeClr val="bg1"/>
                </a:solidFill>
                <a:latin typeface="Trebuchet MS" panose="020B0603020202020204" pitchFamily="34" charset="0"/>
              </a:defRPr>
            </a:lvl4pPr>
            <a:lvl5pPr>
              <a:spcAft>
                <a:spcPts val="600"/>
              </a:spcAft>
              <a:defRPr sz="2000">
                <a:solidFill>
                  <a:schemeClr val="bg1"/>
                </a:solidFill>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3"/>
          <p:cNvSpPr>
            <a:spLocks noGrp="1"/>
          </p:cNvSpPr>
          <p:nvPr>
            <p:ph type="title" hasCustomPrompt="1"/>
          </p:nvPr>
        </p:nvSpPr>
        <p:spPr>
          <a:xfrm>
            <a:off x="323528" y="476672"/>
            <a:ext cx="8424936" cy="1440160"/>
          </a:xfrm>
        </p:spPr>
        <p:txBody>
          <a:bodyPr>
            <a:normAutofit/>
          </a:bodyPr>
          <a:lstStyle>
            <a:lvl1pPr algn="l">
              <a:defRPr sz="4000" baseline="0">
                <a:solidFill>
                  <a:schemeClr val="bg1"/>
                </a:solidFill>
              </a:defRPr>
            </a:lvl1pPr>
          </a:lstStyle>
          <a:p>
            <a:r>
              <a:rPr lang="en-US" dirty="0" smtClean="0"/>
              <a:t>Click to edit Master title style </a:t>
            </a:r>
            <a:endParaRPr lang="en-GB" dirty="0"/>
          </a:p>
        </p:txBody>
      </p:sp>
    </p:spTree>
    <p:extLst>
      <p:ext uri="{BB962C8B-B14F-4D97-AF65-F5344CB8AC3E}">
        <p14:creationId xmlns:p14="http://schemas.microsoft.com/office/powerpoint/2010/main" val="19936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out slide">
    <p:bg>
      <p:bgPr>
        <a:solidFill>
          <a:srgbClr val="2F7ECE"/>
        </a:solidFill>
        <a:effectLst/>
      </p:bgPr>
    </p:bg>
    <p:spTree>
      <p:nvGrpSpPr>
        <p:cNvPr id="1" name=""/>
        <p:cNvGrpSpPr/>
        <p:nvPr/>
      </p:nvGrpSpPr>
      <p:grpSpPr>
        <a:xfrm>
          <a:off x="0" y="0"/>
          <a:ext cx="0" cy="0"/>
          <a:chOff x="0" y="0"/>
          <a:chExt cx="0" cy="0"/>
        </a:xfrm>
      </p:grpSpPr>
      <p:sp>
        <p:nvSpPr>
          <p:cNvPr id="8" name="TextBox 7"/>
          <p:cNvSpPr txBox="1"/>
          <p:nvPr userDrawn="1"/>
        </p:nvSpPr>
        <p:spPr>
          <a:xfrm>
            <a:off x="179512" y="6467344"/>
            <a:ext cx="1728192" cy="215444"/>
          </a:xfrm>
          <a:prstGeom prst="rect">
            <a:avLst/>
          </a:prstGeom>
          <a:noFill/>
        </p:spPr>
        <p:txBody>
          <a:bodyPr wrap="square" rtlCol="0">
            <a:spAutoFit/>
          </a:bodyPr>
          <a:lstStyle/>
          <a:p>
            <a:pPr algn="r"/>
            <a:r>
              <a:rPr lang="en-GB" sz="800" b="1" dirty="0" smtClean="0">
                <a:solidFill>
                  <a:prstClr val="white"/>
                </a:solidFill>
                <a:latin typeface="Trebuchet MS"/>
              </a:rPr>
              <a:t>© </a:t>
            </a:r>
            <a:r>
              <a:rPr lang="en-GB" sz="800" dirty="0" smtClean="0">
                <a:solidFill>
                  <a:prstClr val="white"/>
                </a:solidFill>
                <a:latin typeface="Trebuchet MS"/>
              </a:rPr>
              <a:t>British Lung Foundation 2017</a:t>
            </a:r>
            <a:endParaRPr lang="en-GB" sz="800" dirty="0">
              <a:solidFill>
                <a:prstClr val="white"/>
              </a:solidFill>
              <a:latin typeface="Trebuchet MS"/>
            </a:endParaRPr>
          </a:p>
        </p:txBody>
      </p:sp>
      <p:sp>
        <p:nvSpPr>
          <p:cNvPr id="11" name="Text Placeholder 2"/>
          <p:cNvSpPr>
            <a:spLocks noGrp="1"/>
          </p:cNvSpPr>
          <p:nvPr>
            <p:ph type="body" sz="quarter" idx="10"/>
          </p:nvPr>
        </p:nvSpPr>
        <p:spPr>
          <a:xfrm>
            <a:off x="395536" y="2204864"/>
            <a:ext cx="8352928" cy="4104456"/>
          </a:xfrm>
          <a:prstGeom prst="rect">
            <a:avLst/>
          </a:prstGeom>
        </p:spPr>
        <p:txBody>
          <a:bodyPr/>
          <a:lstStyle>
            <a:lvl1pPr marL="342900" indent="-342900">
              <a:spcAft>
                <a:spcPts val="600"/>
              </a:spcAft>
              <a:buFont typeface="Arial" panose="020B0604020202020204" pitchFamily="34" charset="0"/>
              <a:buChar char="•"/>
              <a:defRPr sz="2000" baseline="0">
                <a:solidFill>
                  <a:schemeClr val="bg1"/>
                </a:solidFill>
                <a:latin typeface="Trebuchet MS" panose="020B0603020202020204" pitchFamily="34" charset="0"/>
              </a:defRPr>
            </a:lvl1pPr>
            <a:lvl2pPr>
              <a:spcAft>
                <a:spcPts val="600"/>
              </a:spcAft>
              <a:defRPr sz="2000">
                <a:solidFill>
                  <a:schemeClr val="bg1"/>
                </a:solidFill>
                <a:latin typeface="Trebuchet MS" panose="020B0603020202020204" pitchFamily="34" charset="0"/>
              </a:defRPr>
            </a:lvl2pPr>
            <a:lvl3pPr>
              <a:spcAft>
                <a:spcPts val="600"/>
              </a:spcAft>
              <a:defRPr sz="2000">
                <a:solidFill>
                  <a:schemeClr val="bg1"/>
                </a:solidFill>
                <a:latin typeface="Trebuchet MS" panose="020B0603020202020204" pitchFamily="34" charset="0"/>
              </a:defRPr>
            </a:lvl3pPr>
            <a:lvl4pPr>
              <a:spcAft>
                <a:spcPts val="600"/>
              </a:spcAft>
              <a:defRPr sz="2000">
                <a:solidFill>
                  <a:schemeClr val="bg1"/>
                </a:solidFill>
                <a:latin typeface="Trebuchet MS" panose="020B0603020202020204" pitchFamily="34" charset="0"/>
              </a:defRPr>
            </a:lvl4pPr>
            <a:lvl5pPr>
              <a:spcAft>
                <a:spcPts val="600"/>
              </a:spcAft>
              <a:defRPr sz="2000">
                <a:solidFill>
                  <a:schemeClr val="bg1"/>
                </a:solidFill>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3"/>
          <p:cNvSpPr>
            <a:spLocks noGrp="1"/>
          </p:cNvSpPr>
          <p:nvPr>
            <p:ph type="title" hasCustomPrompt="1"/>
          </p:nvPr>
        </p:nvSpPr>
        <p:spPr>
          <a:xfrm>
            <a:off x="323528" y="476672"/>
            <a:ext cx="8424936" cy="1440160"/>
          </a:xfrm>
        </p:spPr>
        <p:txBody>
          <a:bodyPr>
            <a:normAutofit/>
          </a:bodyPr>
          <a:lstStyle>
            <a:lvl1pPr algn="l">
              <a:defRPr sz="4000" baseline="0">
                <a:solidFill>
                  <a:schemeClr val="bg1"/>
                </a:solidFill>
              </a:defRPr>
            </a:lvl1pPr>
          </a:lstStyle>
          <a:p>
            <a:r>
              <a:rPr lang="en-US" dirty="0" smtClean="0"/>
              <a:t>Click to edit Master title style </a:t>
            </a:r>
            <a:endParaRPr lang="en-GB" dirty="0"/>
          </a:p>
        </p:txBody>
      </p:sp>
    </p:spTree>
    <p:extLst>
      <p:ext uri="{BB962C8B-B14F-4D97-AF65-F5344CB8AC3E}">
        <p14:creationId xmlns:p14="http://schemas.microsoft.com/office/powerpoint/2010/main" val="411419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576" y="692696"/>
            <a:ext cx="5976664" cy="3384376"/>
          </a:xfrm>
          <a:prstGeom prst="rect">
            <a:avLst/>
          </a:prstGeom>
        </p:spPr>
        <p:txBody>
          <a:bodyPr vert="horz" lIns="91440" tIns="45720" rIns="91440" bIns="45720" rtlCol="0" anchor="ctr">
            <a:normAutofit/>
          </a:bodyPr>
          <a:lstStyle/>
          <a:p>
            <a:r>
              <a:rPr lang="en-US" dirty="0"/>
              <a:t>Click to edit </a:t>
            </a:r>
            <a:br>
              <a:rPr lang="en-US" dirty="0"/>
            </a:br>
            <a:r>
              <a:rPr lang="en-US" dirty="0"/>
              <a:t>title</a:t>
            </a:r>
            <a:endParaRPr lang="en-GB" dirty="0"/>
          </a:p>
        </p:txBody>
      </p:sp>
      <p:sp>
        <p:nvSpPr>
          <p:cNvPr id="3" name="TextBox 2"/>
          <p:cNvSpPr txBox="1"/>
          <p:nvPr userDrawn="1"/>
        </p:nvSpPr>
        <p:spPr>
          <a:xfrm>
            <a:off x="7596336" y="6442883"/>
            <a:ext cx="1728192" cy="276999"/>
          </a:xfrm>
          <a:prstGeom prst="rect">
            <a:avLst/>
          </a:prstGeom>
          <a:noFill/>
        </p:spPr>
        <p:txBody>
          <a:bodyPr wrap="square" rtlCol="0">
            <a:spAutoFit/>
          </a:bodyPr>
          <a:lstStyle/>
          <a:p>
            <a:pPr algn="l"/>
            <a:r>
              <a:rPr lang="en-GB" sz="1200" b="1" baseline="0" dirty="0">
                <a:solidFill>
                  <a:srgbClr val="2F7ECE"/>
                </a:solidFill>
                <a:latin typeface="+mj-lt"/>
              </a:rPr>
              <a:t>        </a:t>
            </a:r>
            <a:r>
              <a:rPr lang="en-GB" sz="1200" b="1" dirty="0">
                <a:solidFill>
                  <a:schemeClr val="bg1"/>
                </a:solidFill>
                <a:latin typeface="+mj-lt"/>
              </a:rPr>
              <a:t>blf.org.uk</a:t>
            </a:r>
            <a:endParaRPr lang="en-GB" sz="1200" dirty="0">
              <a:solidFill>
                <a:schemeClr val="bg1"/>
              </a:solidFill>
              <a:latin typeface="+mj-lt"/>
            </a:endParaRPr>
          </a:p>
        </p:txBody>
      </p:sp>
    </p:spTree>
    <p:extLst>
      <p:ext uri="{BB962C8B-B14F-4D97-AF65-F5344CB8AC3E}">
        <p14:creationId xmlns:p14="http://schemas.microsoft.com/office/powerpoint/2010/main" val="1919198267"/>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1" r:id="rId3"/>
    <p:sldLayoutId id="2147483650" r:id="rId4"/>
    <p:sldLayoutId id="214748365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576" y="692696"/>
            <a:ext cx="5976664" cy="3384376"/>
          </a:xfrm>
          <a:prstGeom prst="rect">
            <a:avLst/>
          </a:prstGeom>
        </p:spPr>
        <p:txBody>
          <a:bodyPr vert="horz" lIns="91440" tIns="45720" rIns="91440" bIns="45720" rtlCol="0" anchor="ctr">
            <a:normAutofit/>
          </a:bodyPr>
          <a:lstStyle/>
          <a:p>
            <a:r>
              <a:rPr lang="en-US" dirty="0" smtClean="0"/>
              <a:t>Click to edit </a:t>
            </a:r>
            <a:br>
              <a:rPr lang="en-US" dirty="0" smtClean="0"/>
            </a:br>
            <a:r>
              <a:rPr lang="en-US" dirty="0" smtClean="0"/>
              <a:t>Master title style</a:t>
            </a:r>
            <a:endParaRPr lang="en-GB" dirty="0"/>
          </a:p>
        </p:txBody>
      </p:sp>
      <p:sp>
        <p:nvSpPr>
          <p:cNvPr id="3" name="TextBox 2"/>
          <p:cNvSpPr txBox="1"/>
          <p:nvPr userDrawn="1"/>
        </p:nvSpPr>
        <p:spPr>
          <a:xfrm>
            <a:off x="7596336" y="6442883"/>
            <a:ext cx="1728192" cy="276999"/>
          </a:xfrm>
          <a:prstGeom prst="rect">
            <a:avLst/>
          </a:prstGeom>
          <a:noFill/>
        </p:spPr>
        <p:txBody>
          <a:bodyPr wrap="square" rtlCol="0">
            <a:spAutoFit/>
          </a:bodyPr>
          <a:lstStyle/>
          <a:p>
            <a:r>
              <a:rPr lang="en-GB" sz="1200" b="1" dirty="0" smtClean="0">
                <a:solidFill>
                  <a:srgbClr val="2F7ECE"/>
                </a:solidFill>
                <a:latin typeface="Trebuchet MS"/>
              </a:rPr>
              <a:t>        </a:t>
            </a:r>
            <a:r>
              <a:rPr lang="en-GB" sz="1200" b="1" dirty="0" smtClean="0">
                <a:solidFill>
                  <a:prstClr val="white"/>
                </a:solidFill>
                <a:latin typeface="Trebuchet MS"/>
              </a:rPr>
              <a:t>blf.org.uk</a:t>
            </a:r>
            <a:endParaRPr lang="en-GB" sz="1200" dirty="0">
              <a:solidFill>
                <a:prstClr val="white"/>
              </a:solidFill>
              <a:latin typeface="Trebuchet MS"/>
            </a:endParaRPr>
          </a:p>
        </p:txBody>
      </p:sp>
    </p:spTree>
    <p:extLst>
      <p:ext uri="{BB962C8B-B14F-4D97-AF65-F5344CB8AC3E}">
        <p14:creationId xmlns:p14="http://schemas.microsoft.com/office/powerpoint/2010/main" val="33384934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36712"/>
            <a:ext cx="6480720" cy="2880320"/>
          </a:xfrm>
        </p:spPr>
        <p:txBody>
          <a:bodyPr/>
          <a:lstStyle/>
          <a:p>
            <a:r>
              <a:rPr lang="en-GB" dirty="0"/>
              <a:t>British </a:t>
            </a:r>
            <a:r>
              <a:rPr lang="en-GB" dirty="0" smtClean="0"/>
              <a:t>Lung Foundation Self Care</a:t>
            </a:r>
            <a:endParaRPr lang="en-GB" dirty="0"/>
          </a:p>
        </p:txBody>
      </p:sp>
    </p:spTree>
    <p:extLst>
      <p:ext uri="{BB962C8B-B14F-4D97-AF65-F5344CB8AC3E}">
        <p14:creationId xmlns:p14="http://schemas.microsoft.com/office/powerpoint/2010/main" val="416719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Keep Active, Keep Well</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628" y="1628800"/>
            <a:ext cx="6624736" cy="4813975"/>
          </a:xfrm>
          <a:prstGeom prst="rect">
            <a:avLst/>
          </a:prstGeom>
        </p:spPr>
      </p:pic>
    </p:spTree>
    <p:extLst>
      <p:ext uri="{BB962C8B-B14F-4D97-AF65-F5344CB8AC3E}">
        <p14:creationId xmlns:p14="http://schemas.microsoft.com/office/powerpoint/2010/main" val="104111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400695" y="476673"/>
            <a:ext cx="7489825" cy="648071"/>
          </a:xfrm>
        </p:spPr>
        <p:txBody>
          <a:bodyPr>
            <a:normAutofit/>
          </a:bodyPr>
          <a:lstStyle/>
          <a:p>
            <a:pPr eaLnBrk="1" hangingPunct="1"/>
            <a:r>
              <a:rPr lang="en-GB" altLang="en-US" sz="3600" b="1" dirty="0" smtClean="0">
                <a:solidFill>
                  <a:srgbClr val="0086D6"/>
                </a:solidFill>
                <a:latin typeface="Trebuchet MS" panose="020B0603020202020204" pitchFamily="34" charset="0"/>
              </a:rPr>
              <a:t>Programme Model</a:t>
            </a:r>
          </a:p>
        </p:txBody>
      </p:sp>
      <p:sp>
        <p:nvSpPr>
          <p:cNvPr id="6" name="Rectangle 5"/>
          <p:cNvSpPr/>
          <p:nvPr/>
        </p:nvSpPr>
        <p:spPr>
          <a:xfrm>
            <a:off x="4313202" y="3035713"/>
            <a:ext cx="1369348" cy="1067649"/>
          </a:xfrm>
          <a:prstGeom prst="rect">
            <a:avLst/>
          </a:prstGeom>
          <a:solidFill>
            <a:srgbClr val="0086D6"/>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500" b="1" dirty="0">
              <a:latin typeface="+mj-lt"/>
            </a:endParaRPr>
          </a:p>
          <a:p>
            <a:pPr algn="ctr" fontAlgn="auto">
              <a:spcBef>
                <a:spcPts val="0"/>
              </a:spcBef>
              <a:spcAft>
                <a:spcPts val="0"/>
              </a:spcAft>
              <a:defRPr/>
            </a:pPr>
            <a:r>
              <a:rPr lang="en-GB" sz="1600" b="1" dirty="0" smtClean="0">
                <a:latin typeface="+mj-lt"/>
              </a:rPr>
              <a:t>Behaviour Change Course</a:t>
            </a:r>
            <a:endParaRPr lang="en-GB" sz="1600" b="1" dirty="0">
              <a:latin typeface="+mj-lt"/>
            </a:endParaRPr>
          </a:p>
        </p:txBody>
      </p:sp>
      <p:sp>
        <p:nvSpPr>
          <p:cNvPr id="7" name="Rectangle 6"/>
          <p:cNvSpPr/>
          <p:nvPr/>
        </p:nvSpPr>
        <p:spPr>
          <a:xfrm>
            <a:off x="7139624" y="3041852"/>
            <a:ext cx="1340276" cy="868875"/>
          </a:xfrm>
          <a:prstGeom prst="rect">
            <a:avLst/>
          </a:prstGeom>
          <a:solidFill>
            <a:srgbClr val="C00000"/>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latin typeface="+mj-lt"/>
              </a:rPr>
              <a:t>BLF </a:t>
            </a:r>
            <a:r>
              <a:rPr lang="en-GB" b="1" dirty="0" smtClean="0">
                <a:latin typeface="+mj-lt"/>
              </a:rPr>
              <a:t>Active</a:t>
            </a:r>
            <a:endParaRPr lang="en-GB" b="1" dirty="0">
              <a:latin typeface="+mj-lt"/>
            </a:endParaRPr>
          </a:p>
        </p:txBody>
      </p:sp>
      <p:sp>
        <p:nvSpPr>
          <p:cNvPr id="8" name="Rectangle 7"/>
          <p:cNvSpPr/>
          <p:nvPr/>
        </p:nvSpPr>
        <p:spPr>
          <a:xfrm>
            <a:off x="7139624" y="4367628"/>
            <a:ext cx="1321276" cy="1060827"/>
          </a:xfrm>
          <a:prstGeom prst="rect">
            <a:avLst/>
          </a:prstGeom>
          <a:solidFill>
            <a:srgbClr val="C00000"/>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smtClean="0">
                <a:latin typeface="+mj-lt"/>
              </a:rPr>
              <a:t>Local Sport </a:t>
            </a:r>
            <a:r>
              <a:rPr lang="en-GB" sz="1600" b="1" dirty="0">
                <a:latin typeface="+mj-lt"/>
              </a:rPr>
              <a:t>&amp; E</a:t>
            </a:r>
            <a:r>
              <a:rPr lang="en-GB" sz="1600" b="1" dirty="0" smtClean="0">
                <a:latin typeface="+mj-lt"/>
              </a:rPr>
              <a:t>xercise </a:t>
            </a:r>
            <a:endParaRPr lang="en-GB" sz="1600" b="1" dirty="0">
              <a:latin typeface="+mj-lt"/>
            </a:endParaRPr>
          </a:p>
        </p:txBody>
      </p:sp>
      <p:sp>
        <p:nvSpPr>
          <p:cNvPr id="11" name="Right Arrow 10"/>
          <p:cNvSpPr/>
          <p:nvPr/>
        </p:nvSpPr>
        <p:spPr>
          <a:xfrm>
            <a:off x="1151532" y="4215590"/>
            <a:ext cx="2258814" cy="466725"/>
          </a:xfrm>
          <a:prstGeom prst="rightArrow">
            <a:avLst/>
          </a:prstGeom>
          <a:solidFill>
            <a:schemeClr val="accent1">
              <a:lumMod val="50000"/>
            </a:schemeClr>
          </a:solidFill>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b="1" dirty="0">
                <a:latin typeface="+mj-lt"/>
              </a:rPr>
              <a:t>Self </a:t>
            </a:r>
            <a:r>
              <a:rPr lang="en-GB" sz="1400" b="1" dirty="0" smtClean="0">
                <a:latin typeface="+mj-lt"/>
              </a:rPr>
              <a:t>Referral</a:t>
            </a:r>
            <a:endParaRPr lang="en-GB" sz="1400" b="1" dirty="0">
              <a:latin typeface="+mj-lt"/>
            </a:endParaRPr>
          </a:p>
        </p:txBody>
      </p:sp>
      <p:sp>
        <p:nvSpPr>
          <p:cNvPr id="12" name="Right Arrow 11"/>
          <p:cNvSpPr/>
          <p:nvPr/>
        </p:nvSpPr>
        <p:spPr>
          <a:xfrm>
            <a:off x="1145735" y="1862476"/>
            <a:ext cx="2179677" cy="509298"/>
          </a:xfrm>
          <a:prstGeom prst="rightArrow">
            <a:avLst/>
          </a:prstGeom>
          <a:solidFill>
            <a:schemeClr val="accent1">
              <a:lumMod val="50000"/>
            </a:schemeClr>
          </a:solidFill>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b="1" dirty="0" smtClean="0">
                <a:latin typeface="+mj-lt"/>
              </a:rPr>
              <a:t>Primary Care Referral</a:t>
            </a:r>
            <a:endParaRPr lang="en-GB" sz="1400" b="1" dirty="0">
              <a:latin typeface="+mj-lt"/>
            </a:endParaRPr>
          </a:p>
        </p:txBody>
      </p:sp>
      <p:sp>
        <p:nvSpPr>
          <p:cNvPr id="17" name="Left-Right Arrow 16"/>
          <p:cNvSpPr/>
          <p:nvPr/>
        </p:nvSpPr>
        <p:spPr>
          <a:xfrm rot="5400000">
            <a:off x="7581734" y="4022605"/>
            <a:ext cx="437054" cy="252993"/>
          </a:xfrm>
          <a:prstGeom prst="leftRightArrow">
            <a:avLst/>
          </a:prstGeom>
          <a:solidFill>
            <a:schemeClr val="accent1">
              <a:lumMod val="50000"/>
            </a:schemeClr>
          </a:solidFill>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1" name="Right Arrow 20"/>
          <p:cNvSpPr/>
          <p:nvPr/>
        </p:nvSpPr>
        <p:spPr>
          <a:xfrm>
            <a:off x="4346322" y="5406888"/>
            <a:ext cx="4089873" cy="721011"/>
          </a:xfrm>
          <a:prstGeom prst="rightArrow">
            <a:avLst/>
          </a:prstGeom>
          <a:solidFill>
            <a:srgbClr val="0086D6"/>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smtClean="0">
                <a:latin typeface="+mj-lt"/>
              </a:rPr>
              <a:t>Ongoing Motivational Interviewing  </a:t>
            </a:r>
            <a:endParaRPr lang="en-GB" sz="1600" b="1" dirty="0">
              <a:latin typeface="+mj-lt"/>
            </a:endParaRPr>
          </a:p>
        </p:txBody>
      </p:sp>
      <p:sp>
        <p:nvSpPr>
          <p:cNvPr id="18" name="Rectangle 17"/>
          <p:cNvSpPr/>
          <p:nvPr/>
        </p:nvSpPr>
        <p:spPr>
          <a:xfrm>
            <a:off x="3424338" y="3035713"/>
            <a:ext cx="429630" cy="2324830"/>
          </a:xfrm>
          <a:prstGeom prst="rect">
            <a:avLst/>
          </a:prstGeom>
          <a:solidFill>
            <a:srgbClr val="0086D6"/>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GB" b="1" dirty="0" smtClean="0">
                <a:latin typeface="+mj-lt"/>
              </a:rPr>
              <a:t>Patient Assessment</a:t>
            </a:r>
          </a:p>
        </p:txBody>
      </p:sp>
      <p:sp>
        <p:nvSpPr>
          <p:cNvPr id="19" name="Rectangle 18"/>
          <p:cNvSpPr/>
          <p:nvPr/>
        </p:nvSpPr>
        <p:spPr>
          <a:xfrm>
            <a:off x="4334149" y="4235154"/>
            <a:ext cx="1369351" cy="1125389"/>
          </a:xfrm>
          <a:prstGeom prst="rect">
            <a:avLst/>
          </a:prstGeom>
          <a:solidFill>
            <a:srgbClr val="0086D6"/>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b="1" dirty="0" smtClean="0">
              <a:latin typeface="+mj-lt"/>
            </a:endParaRPr>
          </a:p>
          <a:p>
            <a:pPr algn="ctr" fontAlgn="auto">
              <a:spcBef>
                <a:spcPts val="0"/>
              </a:spcBef>
              <a:spcAft>
                <a:spcPts val="0"/>
              </a:spcAft>
              <a:defRPr/>
            </a:pPr>
            <a:r>
              <a:rPr lang="en-GB" sz="1600" b="1" dirty="0" smtClean="0">
                <a:latin typeface="+mj-lt"/>
              </a:rPr>
              <a:t>Motivational Interview</a:t>
            </a:r>
          </a:p>
          <a:p>
            <a:pPr algn="ctr" fontAlgn="auto">
              <a:spcBef>
                <a:spcPts val="0"/>
              </a:spcBef>
              <a:spcAft>
                <a:spcPts val="0"/>
              </a:spcAft>
              <a:defRPr/>
            </a:pPr>
            <a:r>
              <a:rPr lang="en-GB" sz="1600" b="1" dirty="0" smtClean="0">
                <a:latin typeface="+mj-lt"/>
              </a:rPr>
              <a:t>Only </a:t>
            </a:r>
          </a:p>
          <a:p>
            <a:pPr algn="ctr" fontAlgn="auto">
              <a:spcBef>
                <a:spcPts val="0"/>
              </a:spcBef>
              <a:spcAft>
                <a:spcPts val="0"/>
              </a:spcAft>
              <a:defRPr/>
            </a:pPr>
            <a:endParaRPr lang="en-GB" b="1" dirty="0">
              <a:latin typeface="+mj-lt"/>
            </a:endParaRPr>
          </a:p>
        </p:txBody>
      </p:sp>
      <p:sp>
        <p:nvSpPr>
          <p:cNvPr id="2" name="Rectangle 1"/>
          <p:cNvSpPr/>
          <p:nvPr/>
        </p:nvSpPr>
        <p:spPr>
          <a:xfrm>
            <a:off x="6309767" y="3041854"/>
            <a:ext cx="432048" cy="2386601"/>
          </a:xfrm>
          <a:prstGeom prst="rect">
            <a:avLst/>
          </a:prstGeom>
          <a:solidFill>
            <a:srgbClr val="2F7ECE"/>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en-GB" b="1" dirty="0" smtClean="0">
                <a:latin typeface="+mj-lt"/>
              </a:rPr>
              <a:t>Maintenance</a:t>
            </a:r>
          </a:p>
        </p:txBody>
      </p:sp>
      <p:sp>
        <p:nvSpPr>
          <p:cNvPr id="58" name="Rectangle 57"/>
          <p:cNvSpPr/>
          <p:nvPr/>
        </p:nvSpPr>
        <p:spPr>
          <a:xfrm>
            <a:off x="234436" y="5029548"/>
            <a:ext cx="2257953" cy="1351780"/>
          </a:xfrm>
          <a:prstGeom prst="rect">
            <a:avLst/>
          </a:prstGeom>
          <a:noFill/>
          <a:ln>
            <a:solidFill>
              <a:srgbClr val="0086D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spcAft>
                <a:spcPts val="0"/>
              </a:spcAft>
            </a:pPr>
            <a:r>
              <a:rPr lang="en-GB" sz="1100" b="1" u="sng" dirty="0" smtClean="0">
                <a:solidFill>
                  <a:srgbClr val="307FE2"/>
                </a:solidFill>
                <a:latin typeface="+mj-lt"/>
              </a:rPr>
              <a:t>KEY</a:t>
            </a:r>
          </a:p>
          <a:p>
            <a:pPr algn="ctr" fontAlgn="auto">
              <a:spcAft>
                <a:spcPts val="0"/>
              </a:spcAft>
            </a:pPr>
            <a:endParaRPr lang="en-GB" sz="300" b="1" dirty="0" smtClean="0">
              <a:solidFill>
                <a:schemeClr val="tx2">
                  <a:lumMod val="50000"/>
                </a:schemeClr>
              </a:solidFill>
              <a:latin typeface="+mj-lt"/>
            </a:endParaRPr>
          </a:p>
          <a:p>
            <a:pPr fontAlgn="auto">
              <a:spcAft>
                <a:spcPts val="0"/>
              </a:spcAft>
            </a:pPr>
            <a:r>
              <a:rPr lang="en-GB" sz="1200" b="1" dirty="0" smtClean="0">
                <a:solidFill>
                  <a:schemeClr val="accent1">
                    <a:lumMod val="75000"/>
                  </a:schemeClr>
                </a:solidFill>
                <a:latin typeface="+mj-lt"/>
              </a:rPr>
              <a:t>         </a:t>
            </a:r>
            <a:r>
              <a:rPr lang="en-GB" sz="1100" b="1" dirty="0" smtClean="0">
                <a:solidFill>
                  <a:schemeClr val="accent1">
                    <a:lumMod val="75000"/>
                  </a:schemeClr>
                </a:solidFill>
                <a:latin typeface="+mj-lt"/>
              </a:rPr>
              <a:t>PATIENT PATHWAY</a:t>
            </a:r>
          </a:p>
          <a:p>
            <a:pPr fontAlgn="auto">
              <a:spcAft>
                <a:spcPts val="0"/>
              </a:spcAft>
            </a:pPr>
            <a:r>
              <a:rPr lang="en-GB" sz="400" b="1" dirty="0" smtClean="0">
                <a:solidFill>
                  <a:schemeClr val="tx2">
                    <a:lumMod val="75000"/>
                  </a:schemeClr>
                </a:solidFill>
                <a:latin typeface="+mj-lt"/>
              </a:rPr>
              <a:t>            </a:t>
            </a:r>
          </a:p>
          <a:p>
            <a:pPr fontAlgn="auto">
              <a:spcAft>
                <a:spcPts val="0"/>
              </a:spcAft>
            </a:pPr>
            <a:r>
              <a:rPr lang="en-GB" sz="1200" b="1" dirty="0">
                <a:solidFill>
                  <a:schemeClr val="tx2">
                    <a:lumMod val="75000"/>
                  </a:schemeClr>
                </a:solidFill>
                <a:latin typeface="+mj-lt"/>
              </a:rPr>
              <a:t> </a:t>
            </a:r>
            <a:r>
              <a:rPr lang="en-GB" sz="1200" b="1" dirty="0" smtClean="0">
                <a:solidFill>
                  <a:schemeClr val="tx2">
                    <a:lumMod val="75000"/>
                  </a:schemeClr>
                </a:solidFill>
                <a:latin typeface="+mj-lt"/>
              </a:rPr>
              <a:t>        </a:t>
            </a:r>
            <a:r>
              <a:rPr lang="en-GB" sz="1100" b="1" dirty="0" smtClean="0">
                <a:solidFill>
                  <a:srgbClr val="DA291C"/>
                </a:solidFill>
                <a:latin typeface="+mj-lt"/>
              </a:rPr>
              <a:t>EXISTING SERVICES</a:t>
            </a:r>
          </a:p>
          <a:p>
            <a:pPr fontAlgn="auto">
              <a:spcAft>
                <a:spcPts val="0"/>
              </a:spcAft>
            </a:pPr>
            <a:endParaRPr lang="en-GB" sz="500" b="1" dirty="0" smtClean="0">
              <a:solidFill>
                <a:srgbClr val="FF0000"/>
              </a:solidFill>
              <a:latin typeface="+mj-lt"/>
            </a:endParaRPr>
          </a:p>
          <a:p>
            <a:pPr fontAlgn="auto">
              <a:spcAft>
                <a:spcPts val="0"/>
              </a:spcAft>
            </a:pPr>
            <a:r>
              <a:rPr lang="en-GB" sz="1200" b="1" dirty="0">
                <a:solidFill>
                  <a:srgbClr val="FF0000"/>
                </a:solidFill>
                <a:latin typeface="+mj-lt"/>
              </a:rPr>
              <a:t> </a:t>
            </a:r>
            <a:r>
              <a:rPr lang="en-GB" sz="1200" b="1" dirty="0" smtClean="0">
                <a:solidFill>
                  <a:srgbClr val="FF0000"/>
                </a:solidFill>
                <a:latin typeface="+mj-lt"/>
              </a:rPr>
              <a:t>        </a:t>
            </a:r>
            <a:r>
              <a:rPr lang="en-GB" sz="1100" b="1" dirty="0" smtClean="0">
                <a:solidFill>
                  <a:srgbClr val="0086D6"/>
                </a:solidFill>
                <a:latin typeface="+mj-lt"/>
              </a:rPr>
              <a:t>BLF KAKW SERVICE</a:t>
            </a:r>
          </a:p>
          <a:p>
            <a:pPr fontAlgn="auto">
              <a:spcAft>
                <a:spcPts val="0"/>
              </a:spcAft>
            </a:pPr>
            <a:endParaRPr lang="en-GB" sz="700" b="1" dirty="0">
              <a:solidFill>
                <a:srgbClr val="0086D6"/>
              </a:solidFill>
              <a:latin typeface="+mj-lt"/>
            </a:endParaRPr>
          </a:p>
          <a:p>
            <a:pPr fontAlgn="auto">
              <a:spcAft>
                <a:spcPts val="0"/>
              </a:spcAft>
            </a:pPr>
            <a:r>
              <a:rPr lang="en-GB" sz="900" b="1" dirty="0" smtClean="0">
                <a:solidFill>
                  <a:srgbClr val="0086D6"/>
                </a:solidFill>
                <a:latin typeface="+mj-lt"/>
              </a:rPr>
              <a:t>            </a:t>
            </a:r>
            <a:r>
              <a:rPr lang="en-GB" sz="1100" b="1" dirty="0" smtClean="0">
                <a:solidFill>
                  <a:srgbClr val="C00000"/>
                </a:solidFill>
                <a:latin typeface="+mj-lt"/>
              </a:rPr>
              <a:t>MRC SCORE DEPENDENT</a:t>
            </a:r>
            <a:endParaRPr lang="en-GB" sz="900" b="1" dirty="0" smtClean="0">
              <a:solidFill>
                <a:srgbClr val="0086D6"/>
              </a:solidFill>
              <a:latin typeface="+mj-lt"/>
            </a:endParaRPr>
          </a:p>
        </p:txBody>
      </p:sp>
      <p:sp>
        <p:nvSpPr>
          <p:cNvPr id="26" name="Rectangle 25"/>
          <p:cNvSpPr/>
          <p:nvPr/>
        </p:nvSpPr>
        <p:spPr>
          <a:xfrm>
            <a:off x="3418627" y="1787546"/>
            <a:ext cx="2263923" cy="661179"/>
          </a:xfrm>
          <a:prstGeom prst="rect">
            <a:avLst/>
          </a:prstGeom>
          <a:solidFill>
            <a:srgbClr val="C00000"/>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smtClean="0">
                <a:latin typeface="+mj-lt"/>
              </a:rPr>
              <a:t>Pulmonary Rehab</a:t>
            </a:r>
            <a:endParaRPr lang="en-GB" b="1" dirty="0">
              <a:latin typeface="+mj-lt"/>
            </a:endParaRPr>
          </a:p>
        </p:txBody>
      </p:sp>
      <p:sp>
        <p:nvSpPr>
          <p:cNvPr id="32" name="Rectangle 31"/>
          <p:cNvSpPr/>
          <p:nvPr/>
        </p:nvSpPr>
        <p:spPr>
          <a:xfrm>
            <a:off x="316654" y="5558131"/>
            <a:ext cx="295266" cy="182076"/>
          </a:xfrm>
          <a:prstGeom prst="rect">
            <a:avLst/>
          </a:prstGeom>
          <a:solidFill>
            <a:srgbClr val="DA291C"/>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b="1" dirty="0">
              <a:latin typeface="+mj-lt"/>
            </a:endParaRPr>
          </a:p>
        </p:txBody>
      </p:sp>
      <p:sp>
        <p:nvSpPr>
          <p:cNvPr id="44" name="Right Arrow 43"/>
          <p:cNvSpPr/>
          <p:nvPr/>
        </p:nvSpPr>
        <p:spPr>
          <a:xfrm>
            <a:off x="360264" y="5310089"/>
            <a:ext cx="287907" cy="193329"/>
          </a:xfrm>
          <a:prstGeom prst="rightArrow">
            <a:avLst/>
          </a:prstGeom>
          <a:solidFill>
            <a:schemeClr val="accent1">
              <a:lumMod val="75000"/>
            </a:schemeClr>
          </a:solidFill>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b="1" dirty="0">
              <a:latin typeface="+mj-lt"/>
            </a:endParaRPr>
          </a:p>
        </p:txBody>
      </p:sp>
      <p:sp>
        <p:nvSpPr>
          <p:cNvPr id="45" name="Rectangle 44"/>
          <p:cNvSpPr/>
          <p:nvPr/>
        </p:nvSpPr>
        <p:spPr>
          <a:xfrm>
            <a:off x="306803" y="5809774"/>
            <a:ext cx="305117" cy="181638"/>
          </a:xfrm>
          <a:prstGeom prst="rect">
            <a:avLst/>
          </a:prstGeom>
          <a:solidFill>
            <a:srgbClr val="0086D6"/>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b="1" dirty="0">
              <a:latin typeface="+mj-lt"/>
            </a:endParaRPr>
          </a:p>
        </p:txBody>
      </p:sp>
      <p:sp>
        <p:nvSpPr>
          <p:cNvPr id="47" name="Right Arrow 46"/>
          <p:cNvSpPr/>
          <p:nvPr/>
        </p:nvSpPr>
        <p:spPr>
          <a:xfrm>
            <a:off x="1172372" y="3453303"/>
            <a:ext cx="2223345" cy="500626"/>
          </a:xfrm>
          <a:prstGeom prst="rightArrow">
            <a:avLst/>
          </a:prstGeom>
          <a:solidFill>
            <a:schemeClr val="accent1">
              <a:lumMod val="50000"/>
            </a:schemeClr>
          </a:solidFill>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b="1" dirty="0" smtClean="0">
                <a:latin typeface="+mj-lt"/>
              </a:rPr>
              <a:t>Primary Care Referral</a:t>
            </a:r>
            <a:endParaRPr lang="en-GB" sz="1400" b="1" dirty="0">
              <a:latin typeface="+mj-lt"/>
            </a:endParaRPr>
          </a:p>
        </p:txBody>
      </p:sp>
      <p:sp>
        <p:nvSpPr>
          <p:cNvPr id="31" name="Right Arrow 30"/>
          <p:cNvSpPr/>
          <p:nvPr/>
        </p:nvSpPr>
        <p:spPr>
          <a:xfrm>
            <a:off x="6774674" y="3950373"/>
            <a:ext cx="576064" cy="397456"/>
          </a:xfrm>
          <a:prstGeom prst="rightArrow">
            <a:avLst/>
          </a:prstGeom>
          <a:solidFill>
            <a:schemeClr val="accent1">
              <a:lumMod val="50000"/>
            </a:schemeClr>
          </a:solidFill>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endParaRPr lang="en-GB" sz="1400" b="1" dirty="0">
              <a:latin typeface="+mj-lt"/>
            </a:endParaRPr>
          </a:p>
        </p:txBody>
      </p:sp>
      <p:sp>
        <p:nvSpPr>
          <p:cNvPr id="33" name="Left-Right Arrow 32"/>
          <p:cNvSpPr/>
          <p:nvPr/>
        </p:nvSpPr>
        <p:spPr>
          <a:xfrm rot="5400000">
            <a:off x="3335233" y="2602014"/>
            <a:ext cx="598484" cy="291906"/>
          </a:xfrm>
          <a:prstGeom prst="leftRightArrow">
            <a:avLst/>
          </a:prstGeom>
          <a:solidFill>
            <a:schemeClr val="accent2">
              <a:lumMod val="50000"/>
            </a:schemeClr>
          </a:solidFill>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5" name="Straight Connector 4"/>
          <p:cNvCxnSpPr/>
          <p:nvPr/>
        </p:nvCxnSpPr>
        <p:spPr>
          <a:xfrm flipV="1">
            <a:off x="234436" y="2835649"/>
            <a:ext cx="8536534" cy="3084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 name="Right Arrow 37"/>
          <p:cNvSpPr/>
          <p:nvPr/>
        </p:nvSpPr>
        <p:spPr>
          <a:xfrm>
            <a:off x="5717274" y="3950373"/>
            <a:ext cx="576064" cy="397455"/>
          </a:xfrm>
          <a:prstGeom prst="rightArrow">
            <a:avLst/>
          </a:prstGeom>
          <a:solidFill>
            <a:schemeClr val="accent1">
              <a:lumMod val="50000"/>
            </a:schemeClr>
          </a:solidFill>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endParaRPr lang="en-GB" sz="1400" b="1" dirty="0">
              <a:latin typeface="+mj-lt"/>
            </a:endParaRPr>
          </a:p>
        </p:txBody>
      </p:sp>
      <p:sp>
        <p:nvSpPr>
          <p:cNvPr id="39" name="Right Arrow 38"/>
          <p:cNvSpPr/>
          <p:nvPr/>
        </p:nvSpPr>
        <p:spPr>
          <a:xfrm>
            <a:off x="3880768" y="3981842"/>
            <a:ext cx="496516" cy="385786"/>
          </a:xfrm>
          <a:prstGeom prst="rightArrow">
            <a:avLst/>
          </a:prstGeom>
          <a:solidFill>
            <a:schemeClr val="accent1">
              <a:lumMod val="50000"/>
            </a:schemeClr>
          </a:solidFill>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endParaRPr lang="en-GB" sz="1400" b="1" dirty="0">
              <a:latin typeface="+mj-lt"/>
            </a:endParaRPr>
          </a:p>
        </p:txBody>
      </p:sp>
      <p:cxnSp>
        <p:nvCxnSpPr>
          <p:cNvPr id="13" name="Straight Connector 12"/>
          <p:cNvCxnSpPr/>
          <p:nvPr/>
        </p:nvCxnSpPr>
        <p:spPr>
          <a:xfrm>
            <a:off x="684291" y="1340767"/>
            <a:ext cx="28847" cy="352839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5280" y="1271201"/>
            <a:ext cx="461665" cy="1621446"/>
          </a:xfrm>
          <a:prstGeom prst="rect">
            <a:avLst/>
          </a:prstGeom>
          <a:noFill/>
        </p:spPr>
        <p:txBody>
          <a:bodyPr vert="vert270" wrap="square" rtlCol="0">
            <a:spAutoFit/>
          </a:bodyPr>
          <a:lstStyle/>
          <a:p>
            <a:r>
              <a:rPr lang="en-GB" dirty="0" smtClean="0">
                <a:solidFill>
                  <a:srgbClr val="0086D6"/>
                </a:solidFill>
                <a:latin typeface="+mj-lt"/>
              </a:rPr>
              <a:t> </a:t>
            </a:r>
            <a:r>
              <a:rPr lang="en-GB" b="1" dirty="0" smtClean="0">
                <a:solidFill>
                  <a:srgbClr val="0086D6"/>
                </a:solidFill>
                <a:latin typeface="+mj-lt"/>
              </a:rPr>
              <a:t>NHS Service</a:t>
            </a:r>
            <a:endParaRPr lang="en-GB" b="1" dirty="0">
              <a:solidFill>
                <a:srgbClr val="0086D6"/>
              </a:solidFill>
              <a:latin typeface="+mj-lt"/>
            </a:endParaRPr>
          </a:p>
        </p:txBody>
      </p:sp>
      <p:sp>
        <p:nvSpPr>
          <p:cNvPr id="42" name="TextBox 41"/>
          <p:cNvSpPr txBox="1"/>
          <p:nvPr/>
        </p:nvSpPr>
        <p:spPr>
          <a:xfrm>
            <a:off x="285279" y="3115604"/>
            <a:ext cx="461665" cy="1613589"/>
          </a:xfrm>
          <a:prstGeom prst="rect">
            <a:avLst/>
          </a:prstGeom>
          <a:noFill/>
        </p:spPr>
        <p:txBody>
          <a:bodyPr vert="vert270" wrap="square" rtlCol="0">
            <a:spAutoFit/>
          </a:bodyPr>
          <a:lstStyle/>
          <a:p>
            <a:r>
              <a:rPr lang="en-GB" b="1" dirty="0" smtClean="0">
                <a:solidFill>
                  <a:srgbClr val="0086D6"/>
                </a:solidFill>
                <a:latin typeface="+mj-lt"/>
              </a:rPr>
              <a:t>KAKW Service</a:t>
            </a:r>
            <a:endParaRPr lang="en-GB" b="1" dirty="0">
              <a:solidFill>
                <a:srgbClr val="0086D6"/>
              </a:solidFill>
              <a:latin typeface="+mj-lt"/>
            </a:endParaRPr>
          </a:p>
        </p:txBody>
      </p:sp>
      <p:sp>
        <p:nvSpPr>
          <p:cNvPr id="43" name="Left-Right Arrow 42"/>
          <p:cNvSpPr/>
          <p:nvPr/>
        </p:nvSpPr>
        <p:spPr>
          <a:xfrm rot="5400000">
            <a:off x="331807" y="6089509"/>
            <a:ext cx="231803" cy="156468"/>
          </a:xfrm>
          <a:prstGeom prst="leftRightArrow">
            <a:avLst/>
          </a:prstGeom>
          <a:solidFill>
            <a:schemeClr val="accent2">
              <a:lumMod val="75000"/>
            </a:schemeClr>
          </a:solidFill>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Tree>
    <p:extLst>
      <p:ext uri="{BB962C8B-B14F-4D97-AF65-F5344CB8AC3E}">
        <p14:creationId xmlns:p14="http://schemas.microsoft.com/office/powerpoint/2010/main" val="370964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64705" y="1360770"/>
            <a:ext cx="8605108" cy="1420158"/>
          </a:xfrm>
        </p:spPr>
        <p:txBody>
          <a:bodyPr/>
          <a:lstStyle/>
          <a:p>
            <a:pPr marL="0" indent="0">
              <a:buNone/>
            </a:pPr>
            <a:r>
              <a:rPr lang="en-GB" sz="1800" dirty="0" smtClean="0"/>
              <a:t>Natalie was diagnosed with sarcoidosis in October 2012. At 30 years old she said she was relieved to have a reason to explain her symptoms, but this didn’t stop it effecting her life. Natalie had to leave her job in the city, getting to work, or even out of bed was too hard for her</a:t>
            </a:r>
            <a:r>
              <a:rPr lang="en-GB" sz="1800" dirty="0"/>
              <a:t>. A turning point came when her </a:t>
            </a:r>
            <a:r>
              <a:rPr lang="en-GB" sz="1800" dirty="0" err="1"/>
              <a:t>Healthwise</a:t>
            </a:r>
            <a:r>
              <a:rPr lang="en-GB" sz="1800" dirty="0"/>
              <a:t> team suggested that she come to Keep Active Keep Well. </a:t>
            </a:r>
          </a:p>
          <a:p>
            <a:pPr marL="0" indent="0">
              <a:buNone/>
            </a:pPr>
            <a:endParaRPr lang="en-GB" sz="1800" dirty="0"/>
          </a:p>
        </p:txBody>
      </p:sp>
      <p:sp>
        <p:nvSpPr>
          <p:cNvPr id="4" name="Title 3"/>
          <p:cNvSpPr>
            <a:spLocks noGrp="1"/>
          </p:cNvSpPr>
          <p:nvPr>
            <p:ph type="title"/>
          </p:nvPr>
        </p:nvSpPr>
        <p:spPr>
          <a:xfrm>
            <a:off x="164705" y="391681"/>
            <a:ext cx="8424936" cy="1008112"/>
          </a:xfrm>
        </p:spPr>
        <p:txBody>
          <a:bodyPr/>
          <a:lstStyle/>
          <a:p>
            <a:r>
              <a:rPr lang="en-GB" dirty="0" smtClean="0"/>
              <a:t>Case Study: Natalie</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4036" y="2780928"/>
            <a:ext cx="2325605" cy="3302207"/>
          </a:xfrm>
          <a:prstGeom prst="rect">
            <a:avLst/>
          </a:prstGeom>
        </p:spPr>
      </p:pic>
      <p:sp>
        <p:nvSpPr>
          <p:cNvPr id="3" name="TextBox 2"/>
          <p:cNvSpPr txBox="1"/>
          <p:nvPr/>
        </p:nvSpPr>
        <p:spPr>
          <a:xfrm>
            <a:off x="164705" y="2924944"/>
            <a:ext cx="5911963" cy="3616375"/>
          </a:xfrm>
          <a:prstGeom prst="rect">
            <a:avLst/>
          </a:prstGeom>
          <a:noFill/>
        </p:spPr>
        <p:txBody>
          <a:bodyPr wrap="square" rtlCol="0">
            <a:spAutoFit/>
          </a:bodyPr>
          <a:lstStyle/>
          <a:p>
            <a:r>
              <a:rPr lang="en-GB" i="1" dirty="0" smtClean="0">
                <a:solidFill>
                  <a:srgbClr val="C00000"/>
                </a:solidFill>
                <a:latin typeface="+mj-lt"/>
              </a:rPr>
              <a:t>‘I </a:t>
            </a:r>
            <a:r>
              <a:rPr lang="en-GB" i="1" dirty="0">
                <a:solidFill>
                  <a:srgbClr val="C00000"/>
                </a:solidFill>
                <a:latin typeface="+mj-lt"/>
              </a:rPr>
              <a:t>felt nervous as I wasn’t in a good place. My doctor had just referred me to the psychiatrist as she thought I had </a:t>
            </a:r>
            <a:r>
              <a:rPr lang="en-GB" i="1" dirty="0" smtClean="0">
                <a:solidFill>
                  <a:srgbClr val="C00000"/>
                </a:solidFill>
                <a:latin typeface="+mj-lt"/>
              </a:rPr>
              <a:t>onset depression from </a:t>
            </a:r>
            <a:r>
              <a:rPr lang="en-GB" i="1" dirty="0">
                <a:solidFill>
                  <a:srgbClr val="C00000"/>
                </a:solidFill>
                <a:latin typeface="+mj-lt"/>
              </a:rPr>
              <a:t>my </a:t>
            </a:r>
            <a:r>
              <a:rPr lang="en-GB" i="1" dirty="0" smtClean="0">
                <a:solidFill>
                  <a:srgbClr val="C00000"/>
                </a:solidFill>
                <a:latin typeface="+mj-lt"/>
              </a:rPr>
              <a:t>illness’¹</a:t>
            </a:r>
          </a:p>
          <a:p>
            <a:endParaRPr lang="en-GB" sz="1050" dirty="0" smtClean="0">
              <a:solidFill>
                <a:srgbClr val="002D72"/>
              </a:solidFill>
              <a:latin typeface="+mj-lt"/>
            </a:endParaRPr>
          </a:p>
          <a:p>
            <a:r>
              <a:rPr lang="en-GB" dirty="0" smtClean="0">
                <a:solidFill>
                  <a:srgbClr val="002D72"/>
                </a:solidFill>
                <a:latin typeface="+mj-lt"/>
              </a:rPr>
              <a:t>Natalie attend the 12 week course, and has gained more than just improved fitness. </a:t>
            </a:r>
          </a:p>
          <a:p>
            <a:endParaRPr lang="en-GB" sz="1050" dirty="0">
              <a:solidFill>
                <a:srgbClr val="002D72"/>
              </a:solidFill>
              <a:latin typeface="+mj-lt"/>
            </a:endParaRPr>
          </a:p>
          <a:p>
            <a:r>
              <a:rPr lang="en-GB" i="1" dirty="0">
                <a:solidFill>
                  <a:srgbClr val="C00000"/>
                </a:solidFill>
                <a:latin typeface="+mj-lt"/>
              </a:rPr>
              <a:t>‘I’ve gone from darkness to light. It’s helped me combat the depression, brought back my ability to be active.  I feel like I have done a complete 180 and feel better than I have done in years.’</a:t>
            </a:r>
          </a:p>
          <a:p>
            <a:endParaRPr lang="en-GB" i="1" dirty="0" smtClean="0">
              <a:solidFill>
                <a:srgbClr val="FF0000"/>
              </a:solidFill>
              <a:latin typeface="+mj-lt"/>
            </a:endParaRPr>
          </a:p>
          <a:p>
            <a:r>
              <a:rPr lang="en-GB" sz="1400" dirty="0">
                <a:solidFill>
                  <a:srgbClr val="002D72"/>
                </a:solidFill>
                <a:latin typeface="+mj-lt"/>
              </a:rPr>
              <a:t>¹ It is estimated that up to one-third of individuals with a serious medical condition experience symptoms of depression.</a:t>
            </a:r>
          </a:p>
        </p:txBody>
      </p:sp>
    </p:spTree>
    <p:extLst>
      <p:ext uri="{BB962C8B-B14F-4D97-AF65-F5344CB8AC3E}">
        <p14:creationId xmlns:p14="http://schemas.microsoft.com/office/powerpoint/2010/main" val="114883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504" y="1412776"/>
            <a:ext cx="8352928" cy="4104456"/>
          </a:xfrm>
        </p:spPr>
        <p:txBody>
          <a:bodyPr/>
          <a:lstStyle/>
          <a:p>
            <a:r>
              <a:rPr lang="en-GB" dirty="0"/>
              <a:t>Research suggests group singing also has benefits if you have a long-term lung condition;</a:t>
            </a:r>
          </a:p>
          <a:p>
            <a:pPr lvl="1"/>
            <a:r>
              <a:rPr lang="en-GB" dirty="0"/>
              <a:t>reduce your feelings of being short of breath. By </a:t>
            </a:r>
            <a:r>
              <a:rPr lang="en-GB" dirty="0" smtClean="0"/>
              <a:t>strengthening</a:t>
            </a:r>
          </a:p>
          <a:p>
            <a:pPr marL="457200" lvl="1" indent="0">
              <a:buNone/>
            </a:pPr>
            <a:r>
              <a:rPr lang="en-GB" dirty="0" smtClean="0"/>
              <a:t>the </a:t>
            </a:r>
            <a:r>
              <a:rPr lang="en-GB" dirty="0"/>
              <a:t>muscles you use when you breathe, you learn to breathe more slowly and deeply</a:t>
            </a:r>
          </a:p>
          <a:p>
            <a:pPr lvl="1"/>
            <a:r>
              <a:rPr lang="en-GB" dirty="0"/>
              <a:t>help you to feel more in control of your breathing</a:t>
            </a:r>
          </a:p>
          <a:p>
            <a:pPr lvl="1"/>
            <a:r>
              <a:rPr lang="en-GB" dirty="0"/>
              <a:t>increase the strength of your voice</a:t>
            </a:r>
          </a:p>
          <a:p>
            <a:pPr lvl="1"/>
            <a:r>
              <a:rPr lang="en-GB" dirty="0"/>
              <a:t>improve your posture</a:t>
            </a:r>
          </a:p>
          <a:p>
            <a:pPr lvl="1"/>
            <a:r>
              <a:rPr lang="en-GB" dirty="0"/>
              <a:t>increase your lung capacity</a:t>
            </a:r>
          </a:p>
          <a:p>
            <a:pPr lvl="1"/>
            <a:r>
              <a:rPr lang="en-GB" dirty="0"/>
              <a:t>boost your body’s response </a:t>
            </a:r>
          </a:p>
          <a:p>
            <a:pPr marL="457200" lvl="1" indent="0">
              <a:buNone/>
            </a:pPr>
            <a:r>
              <a:rPr lang="en-GB" dirty="0" smtClean="0"/>
              <a:t>to </a:t>
            </a:r>
            <a:r>
              <a:rPr lang="en-GB" dirty="0"/>
              <a:t>infection</a:t>
            </a:r>
          </a:p>
          <a:p>
            <a:pPr lvl="1"/>
            <a:r>
              <a:rPr lang="en-GB" dirty="0"/>
              <a:t>reduce your use of </a:t>
            </a:r>
            <a:r>
              <a:rPr lang="en-GB" dirty="0" smtClean="0"/>
              <a:t>medication</a:t>
            </a:r>
          </a:p>
          <a:p>
            <a:endParaRPr lang="en-GB" dirty="0"/>
          </a:p>
        </p:txBody>
      </p:sp>
      <p:sp>
        <p:nvSpPr>
          <p:cNvPr id="3" name="Title 2"/>
          <p:cNvSpPr>
            <a:spLocks noGrp="1"/>
          </p:cNvSpPr>
          <p:nvPr>
            <p:ph type="title"/>
          </p:nvPr>
        </p:nvSpPr>
        <p:spPr>
          <a:xfrm>
            <a:off x="323429" y="188640"/>
            <a:ext cx="8424936" cy="1440160"/>
          </a:xfrm>
        </p:spPr>
        <p:txBody>
          <a:bodyPr/>
          <a:lstStyle/>
          <a:p>
            <a:r>
              <a:rPr lang="en-GB" dirty="0" smtClean="0"/>
              <a:t>Singing for lung health</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4246" y="4149080"/>
            <a:ext cx="3864986" cy="2339592"/>
          </a:xfrm>
          <a:prstGeom prst="rect">
            <a:avLst/>
          </a:prstGeom>
        </p:spPr>
      </p:pic>
    </p:spTree>
    <p:extLst>
      <p:ext uri="{BB962C8B-B14F-4D97-AF65-F5344CB8AC3E}">
        <p14:creationId xmlns:p14="http://schemas.microsoft.com/office/powerpoint/2010/main" val="263612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512" y="1628800"/>
            <a:ext cx="8856984" cy="4464050"/>
          </a:xfrm>
        </p:spPr>
        <p:txBody>
          <a:bodyPr/>
          <a:lstStyle/>
          <a:p>
            <a:pPr marL="0" indent="0">
              <a:buNone/>
            </a:pPr>
            <a:r>
              <a:rPr lang="en-GB" b="1" dirty="0"/>
              <a:t>3</a:t>
            </a:r>
            <a:r>
              <a:rPr lang="en-GB" b="1" dirty="0" smtClean="0"/>
              <a:t>5</a:t>
            </a:r>
            <a:r>
              <a:rPr lang="en-GB" dirty="0" smtClean="0"/>
              <a:t> BLF trained groups – </a:t>
            </a:r>
            <a:r>
              <a:rPr lang="en-GB" b="1" dirty="0"/>
              <a:t>6</a:t>
            </a:r>
            <a:r>
              <a:rPr lang="en-GB" b="1" dirty="0" smtClean="0"/>
              <a:t> </a:t>
            </a:r>
            <a:r>
              <a:rPr lang="en-GB" dirty="0" smtClean="0"/>
              <a:t>BLF supported groups (BE) - </a:t>
            </a:r>
            <a:r>
              <a:rPr lang="en-GB" b="1" dirty="0" smtClean="0"/>
              <a:t>39</a:t>
            </a:r>
            <a:r>
              <a:rPr lang="en-GB" dirty="0" smtClean="0"/>
              <a:t> Other SFLH groups = </a:t>
            </a:r>
            <a:r>
              <a:rPr lang="en-GB" b="1" dirty="0" smtClean="0"/>
              <a:t>80!</a:t>
            </a:r>
          </a:p>
        </p:txBody>
      </p:sp>
      <p:sp>
        <p:nvSpPr>
          <p:cNvPr id="3" name="Title 2"/>
          <p:cNvSpPr>
            <a:spLocks noGrp="1"/>
          </p:cNvSpPr>
          <p:nvPr>
            <p:ph type="title"/>
          </p:nvPr>
        </p:nvSpPr>
        <p:spPr>
          <a:xfrm>
            <a:off x="395536" y="476672"/>
            <a:ext cx="7488832" cy="1440160"/>
          </a:xfrm>
        </p:spPr>
        <p:txBody>
          <a:bodyPr/>
          <a:lstStyle/>
          <a:p>
            <a:r>
              <a:rPr lang="en-GB" dirty="0" smtClean="0"/>
              <a:t>Activity</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467" y="2045644"/>
            <a:ext cx="3706726" cy="4793331"/>
          </a:xfrm>
          <a:prstGeom prst="rect">
            <a:avLst/>
          </a:prstGeom>
        </p:spPr>
      </p:pic>
    </p:spTree>
    <p:extLst>
      <p:ext uri="{BB962C8B-B14F-4D97-AF65-F5344CB8AC3E}">
        <p14:creationId xmlns:p14="http://schemas.microsoft.com/office/powerpoint/2010/main" val="63126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556792"/>
            <a:ext cx="8424936" cy="4464050"/>
          </a:xfrm>
        </p:spPr>
        <p:txBody>
          <a:bodyPr/>
          <a:lstStyle/>
          <a:p>
            <a:pPr marL="0" indent="0">
              <a:buNone/>
            </a:pPr>
            <a:r>
              <a:rPr lang="en-GB" sz="1800" b="1" dirty="0" smtClean="0"/>
              <a:t>3 month qualitative questionnaires:</a:t>
            </a:r>
          </a:p>
          <a:p>
            <a:pPr marL="0" indent="0">
              <a:buNone/>
            </a:pPr>
            <a:r>
              <a:rPr lang="en-GB" sz="1800" i="1" dirty="0"/>
              <a:t>“The experience has been amazing. Our teacher has been exceptional in trying to understand our conditions, listening to us and helping to overcome </a:t>
            </a:r>
            <a:r>
              <a:rPr lang="en-GB" sz="1800" i="1" dirty="0" smtClean="0"/>
              <a:t>our fears with </a:t>
            </a:r>
            <a:r>
              <a:rPr lang="en-GB" sz="1800" i="1" dirty="0"/>
              <a:t>amazing results.”</a:t>
            </a:r>
            <a:r>
              <a:rPr lang="en-GB" sz="1800" dirty="0"/>
              <a:t> </a:t>
            </a:r>
            <a:endParaRPr lang="en-GB" sz="1800" dirty="0" smtClean="0"/>
          </a:p>
          <a:p>
            <a:pPr marL="0" indent="0">
              <a:buNone/>
            </a:pPr>
            <a:endParaRPr lang="en-GB" sz="1800" dirty="0"/>
          </a:p>
          <a:p>
            <a:pPr marL="0" indent="0">
              <a:buNone/>
            </a:pPr>
            <a:r>
              <a:rPr lang="en-GB" sz="1800" i="1" dirty="0" smtClean="0"/>
              <a:t>“</a:t>
            </a:r>
            <a:r>
              <a:rPr lang="en-GB" sz="1800" i="1" dirty="0"/>
              <a:t>I know my lungs are getting a good work out. On a bad day both my depression and breathing feel better for it, I feel more alert and ready for the day</a:t>
            </a:r>
            <a:r>
              <a:rPr lang="en-GB" sz="1800" i="1" dirty="0" smtClean="0"/>
              <a:t>.”</a:t>
            </a:r>
          </a:p>
          <a:p>
            <a:pPr marL="0" indent="0">
              <a:buNone/>
            </a:pPr>
            <a:endParaRPr lang="en-GB" sz="800" i="1" dirty="0" smtClean="0"/>
          </a:p>
          <a:p>
            <a:pPr marL="0" indent="0">
              <a:buNone/>
            </a:pPr>
            <a:r>
              <a:rPr lang="en-GB" sz="1800" b="1" dirty="0" smtClean="0"/>
              <a:t>Focus Groups:</a:t>
            </a:r>
          </a:p>
          <a:p>
            <a:pPr marL="0" indent="0">
              <a:buNone/>
            </a:pPr>
            <a:r>
              <a:rPr lang="en-GB" sz="1800" i="1" dirty="0"/>
              <a:t>“The breathing exercises are an important part of it, you don’t </a:t>
            </a:r>
            <a:r>
              <a:rPr lang="en-GB" sz="1800" i="1" dirty="0" smtClean="0"/>
              <a:t>normally </a:t>
            </a:r>
            <a:r>
              <a:rPr lang="en-GB" sz="1800" i="1" dirty="0"/>
              <a:t>think about it, but this makes you think</a:t>
            </a:r>
            <a:r>
              <a:rPr lang="en-GB" sz="1800" i="1" dirty="0" smtClean="0"/>
              <a:t>.”</a:t>
            </a:r>
          </a:p>
          <a:p>
            <a:pPr marL="0" indent="0">
              <a:buNone/>
            </a:pPr>
            <a:endParaRPr lang="en-GB" sz="800" i="1" dirty="0" smtClean="0"/>
          </a:p>
          <a:p>
            <a:pPr marL="0" indent="0">
              <a:buNone/>
            </a:pPr>
            <a:r>
              <a:rPr lang="en-GB" sz="1800" i="1" dirty="0"/>
              <a:t>“I feel much more confident now; it’s nice not to feel so self-conscious</a:t>
            </a:r>
            <a:r>
              <a:rPr lang="en-GB" sz="1800" i="1" dirty="0" smtClean="0"/>
              <a:t>.”</a:t>
            </a:r>
            <a:endParaRPr lang="en-GB" sz="1800" dirty="0"/>
          </a:p>
        </p:txBody>
      </p:sp>
      <p:sp>
        <p:nvSpPr>
          <p:cNvPr id="3" name="Title 2"/>
          <p:cNvSpPr>
            <a:spLocks noGrp="1"/>
          </p:cNvSpPr>
          <p:nvPr>
            <p:ph type="title"/>
          </p:nvPr>
        </p:nvSpPr>
        <p:spPr>
          <a:xfrm>
            <a:off x="395536" y="476672"/>
            <a:ext cx="7488832" cy="1440160"/>
          </a:xfrm>
        </p:spPr>
        <p:txBody>
          <a:bodyPr/>
          <a:lstStyle/>
          <a:p>
            <a:r>
              <a:rPr lang="en-GB" dirty="0" smtClean="0"/>
              <a:t>Evaluation results</a:t>
            </a:r>
            <a:endParaRPr lang="en-GB" dirty="0"/>
          </a:p>
        </p:txBody>
      </p:sp>
    </p:spTree>
    <p:extLst>
      <p:ext uri="{BB962C8B-B14F-4D97-AF65-F5344CB8AC3E}">
        <p14:creationId xmlns:p14="http://schemas.microsoft.com/office/powerpoint/2010/main" val="224323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476672"/>
            <a:ext cx="7488832" cy="1440160"/>
          </a:xfrm>
        </p:spPr>
        <p:txBody>
          <a:bodyPr/>
          <a:lstStyle/>
          <a:p>
            <a:r>
              <a:rPr lang="en-GB" dirty="0" smtClean="0"/>
              <a:t>Singing Video</a:t>
            </a:r>
            <a:endParaRPr lang="en-GB" dirty="0"/>
          </a:p>
        </p:txBody>
      </p:sp>
    </p:spTree>
    <p:extLst>
      <p:ext uri="{BB962C8B-B14F-4D97-AF65-F5344CB8AC3E}">
        <p14:creationId xmlns:p14="http://schemas.microsoft.com/office/powerpoint/2010/main" val="354281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Continuing to develop and </a:t>
            </a:r>
          </a:p>
          <a:p>
            <a:pPr marL="0" indent="0">
              <a:buNone/>
            </a:pPr>
            <a:r>
              <a:rPr lang="en-GB" dirty="0" smtClean="0"/>
              <a:t>support our existing services</a:t>
            </a:r>
          </a:p>
          <a:p>
            <a:pPr marL="0" indent="0">
              <a:buNone/>
            </a:pPr>
            <a:endParaRPr lang="en-GB" dirty="0" smtClean="0"/>
          </a:p>
          <a:p>
            <a:r>
              <a:rPr lang="en-GB" dirty="0" smtClean="0"/>
              <a:t>Gardening</a:t>
            </a:r>
          </a:p>
          <a:p>
            <a:pPr marL="0" indent="0">
              <a:buNone/>
            </a:pPr>
            <a:endParaRPr lang="en-GB" dirty="0" smtClean="0"/>
          </a:p>
          <a:p>
            <a:r>
              <a:rPr lang="en-GB" dirty="0" smtClean="0"/>
              <a:t>Tai Chi</a:t>
            </a:r>
          </a:p>
          <a:p>
            <a:pPr marL="0" indent="0">
              <a:buNone/>
            </a:pPr>
            <a:endParaRPr lang="en-GB" dirty="0" smtClean="0"/>
          </a:p>
          <a:p>
            <a:r>
              <a:rPr lang="en-GB" dirty="0" smtClean="0"/>
              <a:t>Walking</a:t>
            </a:r>
            <a:endParaRPr lang="en-GB" dirty="0"/>
          </a:p>
        </p:txBody>
      </p:sp>
      <p:sp>
        <p:nvSpPr>
          <p:cNvPr id="3" name="Title 2"/>
          <p:cNvSpPr>
            <a:spLocks noGrp="1"/>
          </p:cNvSpPr>
          <p:nvPr>
            <p:ph type="title"/>
          </p:nvPr>
        </p:nvSpPr>
        <p:spPr/>
        <p:txBody>
          <a:bodyPr/>
          <a:lstStyle/>
          <a:p>
            <a:r>
              <a:rPr lang="en-GB" dirty="0" smtClean="0"/>
              <a:t>Next Steps</a:t>
            </a:r>
            <a:endParaRPr lang="en-GB" dirty="0"/>
          </a:p>
        </p:txBody>
      </p:sp>
      <p:pic>
        <p:nvPicPr>
          <p:cNvPr id="5" name="Picture 4"/>
          <p:cNvPicPr>
            <a:picLocks noChangeAspect="1"/>
          </p:cNvPicPr>
          <p:nvPr/>
        </p:nvPicPr>
        <p:blipFill rotWithShape="1">
          <a:blip r:embed="rId3"/>
          <a:srcRect l="28803" t="11586" r="26011" b="2020"/>
          <a:stretch/>
        </p:blipFill>
        <p:spPr>
          <a:xfrm>
            <a:off x="4535996" y="772509"/>
            <a:ext cx="3888432" cy="5575864"/>
          </a:xfrm>
          <a:prstGeom prst="rect">
            <a:avLst/>
          </a:prstGeom>
        </p:spPr>
      </p:pic>
    </p:spTree>
    <p:extLst>
      <p:ext uri="{BB962C8B-B14F-4D97-AF65-F5344CB8AC3E}">
        <p14:creationId xmlns:p14="http://schemas.microsoft.com/office/powerpoint/2010/main" val="83303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80528" y="1484784"/>
            <a:ext cx="7488832" cy="388843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baseline="0">
                <a:solidFill>
                  <a:schemeClr val="bg1"/>
                </a:solidFill>
                <a:latin typeface="+mj-lt"/>
                <a:ea typeface="+mj-ea"/>
                <a:cs typeface="+mj-cs"/>
              </a:defRPr>
            </a:lvl1pPr>
          </a:lstStyle>
          <a:p>
            <a:pPr algn="ctr"/>
            <a:r>
              <a:rPr lang="en-GB" sz="2800" b="0" dirty="0" smtClean="0"/>
              <a:t>Sign up to our newsletter: </a:t>
            </a:r>
          </a:p>
          <a:p>
            <a:pPr algn="ctr"/>
            <a:r>
              <a:rPr lang="en-GB" sz="2800" b="1" dirty="0" smtClean="0"/>
              <a:t>blf.org.uk/sign-up</a:t>
            </a:r>
          </a:p>
          <a:p>
            <a:pPr algn="ctr"/>
            <a:endParaRPr lang="en-GB" sz="2800" b="1" dirty="0" smtClean="0"/>
          </a:p>
          <a:p>
            <a:pPr algn="ctr"/>
            <a:r>
              <a:rPr lang="en-GB" sz="2800" b="0" dirty="0" smtClean="0"/>
              <a:t>Follow us on Twitter: </a:t>
            </a:r>
          </a:p>
          <a:p>
            <a:pPr algn="ctr"/>
            <a:r>
              <a:rPr lang="en-GB" sz="2800" b="1" dirty="0" smtClean="0"/>
              <a:t>twitter.com/</a:t>
            </a:r>
            <a:r>
              <a:rPr lang="en-GB" sz="2800" b="1" dirty="0" err="1" smtClean="0"/>
              <a:t>lunguk</a:t>
            </a:r>
            <a:endParaRPr lang="en-GB" sz="2800" b="1" dirty="0"/>
          </a:p>
        </p:txBody>
      </p:sp>
      <p:sp>
        <p:nvSpPr>
          <p:cNvPr id="5" name="Title 3"/>
          <p:cNvSpPr txBox="1">
            <a:spLocks/>
          </p:cNvSpPr>
          <p:nvPr/>
        </p:nvSpPr>
        <p:spPr>
          <a:xfrm>
            <a:off x="-108520" y="1340768"/>
            <a:ext cx="7236296" cy="1440160"/>
          </a:xfrm>
          <a:prstGeom prst="rect">
            <a:avLst/>
          </a:prstGeom>
        </p:spPr>
        <p:txBody>
          <a:bodyPr>
            <a:normAutofit/>
          </a:bodyPr>
          <a:lstStyle>
            <a:lvl1pPr algn="ctr" defTabSz="914400" rtl="0" eaLnBrk="1" latinLnBrk="0" hangingPunct="1">
              <a:spcBef>
                <a:spcPct val="0"/>
              </a:spcBef>
              <a:buNone/>
              <a:defRPr sz="4000" b="1" kern="1200" baseline="0">
                <a:solidFill>
                  <a:schemeClr val="bg1"/>
                </a:solidFill>
                <a:latin typeface="+mj-lt"/>
                <a:ea typeface="+mj-ea"/>
                <a:cs typeface="+mj-cs"/>
              </a:defRPr>
            </a:lvl1pPr>
          </a:lstStyle>
          <a:p>
            <a:r>
              <a:rPr lang="en-US" dirty="0" smtClean="0"/>
              <a:t>Stay informed</a:t>
            </a:r>
            <a:endParaRPr lang="en-GB" dirty="0"/>
          </a:p>
        </p:txBody>
      </p:sp>
    </p:spTree>
    <p:extLst>
      <p:ext uri="{BB962C8B-B14F-4D97-AF65-F5344CB8AC3E}">
        <p14:creationId xmlns:p14="http://schemas.microsoft.com/office/powerpoint/2010/main" val="209219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556"/>
          <a:stretch/>
        </p:blipFill>
        <p:spPr bwMode="auto">
          <a:xfrm>
            <a:off x="0" y="-12398"/>
            <a:ext cx="9164635" cy="6900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Placeholder 1"/>
          <p:cNvSpPr txBox="1">
            <a:spLocks/>
          </p:cNvSpPr>
          <p:nvPr/>
        </p:nvSpPr>
        <p:spPr>
          <a:xfrm>
            <a:off x="179512" y="1052736"/>
            <a:ext cx="3384376" cy="5800870"/>
          </a:xfrm>
          <a:prstGeom prst="rect">
            <a:avLst/>
          </a:prstGeom>
        </p:spPr>
        <p:txBody>
          <a:bodyPr/>
          <a:lstStyle>
            <a:lvl1pPr marL="342900" indent="-342900" algn="l" defTabSz="914400" rtl="0" eaLnBrk="1" latinLnBrk="0" hangingPunct="1">
              <a:spcBef>
                <a:spcPct val="20000"/>
              </a:spcBef>
              <a:spcAft>
                <a:spcPts val="600"/>
              </a:spcAft>
              <a:buFont typeface="Arial" panose="020B0604020202020204" pitchFamily="34" charset="0"/>
              <a:buChar char="•"/>
              <a:defRPr sz="2000" kern="1200" baseline="0">
                <a:solidFill>
                  <a:srgbClr val="002D72"/>
                </a:solidFill>
                <a:latin typeface="Trebuchet MS" panose="020B0603020202020204" pitchFamily="34" charset="0"/>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kern="1200">
                <a:solidFill>
                  <a:srgbClr val="002D72"/>
                </a:solidFill>
                <a:latin typeface="Trebuchet MS" panose="020B0603020202020204" pitchFamily="34" charset="0"/>
                <a:ea typeface="+mn-ea"/>
                <a:cs typeface="+mn-cs"/>
              </a:defRPr>
            </a:lvl2pPr>
            <a:lvl3pPr marL="1143000" indent="-228600" algn="l" defTabSz="914400" rtl="0" eaLnBrk="1" latinLnBrk="0" hangingPunct="1">
              <a:spcBef>
                <a:spcPct val="20000"/>
              </a:spcBef>
              <a:spcAft>
                <a:spcPts val="600"/>
              </a:spcAft>
              <a:buFont typeface="Arial" pitchFamily="34" charset="0"/>
              <a:buChar char="•"/>
              <a:defRPr sz="2000" kern="1200">
                <a:solidFill>
                  <a:srgbClr val="002D72"/>
                </a:solidFill>
                <a:latin typeface="Trebuchet MS" panose="020B0603020202020204" pitchFamily="34" charset="0"/>
                <a:ea typeface="+mn-ea"/>
                <a:cs typeface="+mn-cs"/>
              </a:defRPr>
            </a:lvl3pPr>
            <a:lvl4pPr marL="1600200" indent="-228600" algn="l" defTabSz="914400" rtl="0" eaLnBrk="1" latinLnBrk="0" hangingPunct="1">
              <a:spcBef>
                <a:spcPct val="20000"/>
              </a:spcBef>
              <a:spcAft>
                <a:spcPts val="600"/>
              </a:spcAft>
              <a:buFont typeface="Arial" pitchFamily="34" charset="0"/>
              <a:buChar char="–"/>
              <a:defRPr sz="2000" kern="1200">
                <a:solidFill>
                  <a:srgbClr val="002D72"/>
                </a:solidFill>
                <a:latin typeface="Trebuchet MS" panose="020B0603020202020204" pitchFamily="34" charset="0"/>
                <a:ea typeface="+mn-ea"/>
                <a:cs typeface="+mn-cs"/>
              </a:defRPr>
            </a:lvl4pPr>
            <a:lvl5pPr marL="2057400" indent="-228600" algn="l" defTabSz="914400" rtl="0" eaLnBrk="1" latinLnBrk="0" hangingPunct="1">
              <a:spcBef>
                <a:spcPct val="20000"/>
              </a:spcBef>
              <a:spcAft>
                <a:spcPts val="600"/>
              </a:spcAft>
              <a:buFont typeface="Arial" pitchFamily="34" charset="0"/>
              <a:buChar char="»"/>
              <a:defRPr sz="2000" kern="1200">
                <a:solidFill>
                  <a:srgbClr val="002D72"/>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400" dirty="0"/>
              <a:t>Every person with a lung disease knows about the importance of self-management in improving health and well-being, maintaining current levels of health, or managing deteriorating health, and has access to a co-ordinated local range of appropriate, affordable and fun evidence-based activity</a:t>
            </a:r>
          </a:p>
        </p:txBody>
      </p:sp>
      <p:sp>
        <p:nvSpPr>
          <p:cNvPr id="6" name="Title 2"/>
          <p:cNvSpPr txBox="1">
            <a:spLocks/>
          </p:cNvSpPr>
          <p:nvPr/>
        </p:nvSpPr>
        <p:spPr>
          <a:xfrm>
            <a:off x="172012" y="29864"/>
            <a:ext cx="8424936" cy="116688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baseline="0">
                <a:solidFill>
                  <a:srgbClr val="2F7ECE"/>
                </a:solidFill>
                <a:latin typeface="+mj-lt"/>
                <a:ea typeface="+mj-ea"/>
                <a:cs typeface="+mj-cs"/>
              </a:defRPr>
            </a:lvl1pPr>
          </a:lstStyle>
          <a:p>
            <a:r>
              <a:rPr lang="en-GB" dirty="0" smtClean="0"/>
              <a:t>Self-management aims</a:t>
            </a:r>
            <a:endParaRPr lang="en-GB" dirty="0"/>
          </a:p>
        </p:txBody>
      </p:sp>
    </p:spTree>
    <p:extLst>
      <p:ext uri="{BB962C8B-B14F-4D97-AF65-F5344CB8AC3E}">
        <p14:creationId xmlns:p14="http://schemas.microsoft.com/office/powerpoint/2010/main" val="76869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Cycle </a:t>
            </a:r>
            <a:r>
              <a:rPr lang="en-GB" dirty="0"/>
              <a:t>of Inactivity</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701" y="1576970"/>
            <a:ext cx="5938002" cy="470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97495" y="2932738"/>
            <a:ext cx="1737042" cy="369332"/>
          </a:xfrm>
          <a:prstGeom prst="rect">
            <a:avLst/>
          </a:prstGeom>
          <a:noFill/>
        </p:spPr>
        <p:txBody>
          <a:bodyPr wrap="square" rtlCol="0">
            <a:spAutoFit/>
          </a:bodyPr>
          <a:lstStyle/>
          <a:p>
            <a:pPr algn="ctr"/>
            <a:r>
              <a:rPr lang="en-GB" b="1" dirty="0">
                <a:solidFill>
                  <a:srgbClr val="4F81BD">
                    <a:lumMod val="50000"/>
                  </a:srgbClr>
                </a:solidFill>
                <a:latin typeface="Calibri" panose="020F0502020204030204" pitchFamily="34" charset="0"/>
              </a:rPr>
              <a:t>ACTIVITY</a:t>
            </a:r>
          </a:p>
        </p:txBody>
      </p:sp>
      <p:sp>
        <p:nvSpPr>
          <p:cNvPr id="15" name="Up Arrow 14"/>
          <p:cNvSpPr/>
          <p:nvPr/>
        </p:nvSpPr>
        <p:spPr>
          <a:xfrm>
            <a:off x="7564571" y="1245654"/>
            <a:ext cx="1232116" cy="3024336"/>
          </a:xfrm>
          <a:prstGeom prst="up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TextBox 15"/>
          <p:cNvSpPr txBox="1"/>
          <p:nvPr/>
        </p:nvSpPr>
        <p:spPr>
          <a:xfrm>
            <a:off x="7236297" y="876322"/>
            <a:ext cx="1888664" cy="369332"/>
          </a:xfrm>
          <a:prstGeom prst="rect">
            <a:avLst/>
          </a:prstGeom>
          <a:noFill/>
        </p:spPr>
        <p:txBody>
          <a:bodyPr wrap="square" rtlCol="0">
            <a:spAutoFit/>
          </a:bodyPr>
          <a:lstStyle/>
          <a:p>
            <a:pPr algn="ctr"/>
            <a:r>
              <a:rPr lang="en-GB" b="1" dirty="0" smtClean="0">
                <a:solidFill>
                  <a:srgbClr val="4F81BD">
                    <a:lumMod val="50000"/>
                  </a:srgbClr>
                </a:solidFill>
                <a:latin typeface="Calibri" panose="020F0502020204030204" pitchFamily="34" charset="0"/>
              </a:rPr>
              <a:t>BREATHLESSNESS</a:t>
            </a:r>
            <a:endParaRPr lang="en-GB" b="1" dirty="0">
              <a:solidFill>
                <a:srgbClr val="4F81BD">
                  <a:lumMod val="50000"/>
                </a:srgbClr>
              </a:solidFill>
              <a:latin typeface="Calibri" panose="020F0502020204030204" pitchFamily="34" charset="0"/>
            </a:endParaRPr>
          </a:p>
        </p:txBody>
      </p:sp>
      <p:sp>
        <p:nvSpPr>
          <p:cNvPr id="17" name="Down Arrow 16"/>
          <p:cNvSpPr/>
          <p:nvPr/>
        </p:nvSpPr>
        <p:spPr>
          <a:xfrm>
            <a:off x="459734" y="3429000"/>
            <a:ext cx="1212564" cy="281732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78258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1268760"/>
            <a:ext cx="4211960" cy="4092844"/>
          </a:xfrm>
        </p:spPr>
        <p:txBody>
          <a:bodyPr/>
          <a:lstStyle/>
          <a:p>
            <a:r>
              <a:rPr lang="en-GB" sz="1900" b="1" dirty="0"/>
              <a:t>Peer Support, social </a:t>
            </a:r>
            <a:r>
              <a:rPr lang="en-GB" sz="1900" b="1" dirty="0" smtClean="0"/>
              <a:t>contact and Information</a:t>
            </a:r>
          </a:p>
          <a:p>
            <a:r>
              <a:rPr lang="en-GB" sz="1900" b="1" dirty="0" smtClean="0"/>
              <a:t>Led by volunteers with support from BLF</a:t>
            </a:r>
          </a:p>
          <a:p>
            <a:r>
              <a:rPr lang="en-GB" sz="1900" b="1" dirty="0"/>
              <a:t>Healthcare professionals input into monthly </a:t>
            </a:r>
            <a:r>
              <a:rPr lang="en-GB" sz="1900" b="1" dirty="0" smtClean="0"/>
              <a:t>meetings</a:t>
            </a:r>
            <a:endParaRPr lang="en-GB" sz="1900" b="1" dirty="0"/>
          </a:p>
          <a:p>
            <a:pPr>
              <a:lnSpc>
                <a:spcPct val="150000"/>
              </a:lnSpc>
            </a:pPr>
            <a:r>
              <a:rPr lang="en-GB" sz="1900" b="1" dirty="0" smtClean="0"/>
              <a:t>230 groups across the UK</a:t>
            </a:r>
          </a:p>
          <a:p>
            <a:r>
              <a:rPr lang="en-GB" sz="1900" b="1" dirty="0"/>
              <a:t>Innovative activities (singing, exercise)</a:t>
            </a:r>
          </a:p>
          <a:p>
            <a:pPr marL="0" indent="0">
              <a:buNone/>
            </a:pPr>
            <a:r>
              <a:rPr lang="en-GB" sz="1900" b="1" dirty="0" smtClean="0"/>
              <a:t> </a:t>
            </a:r>
            <a:endParaRPr lang="en-GB" b="1" dirty="0" smtClean="0"/>
          </a:p>
          <a:p>
            <a:pPr marL="0" indent="0">
              <a:buNone/>
            </a:pPr>
            <a:endParaRPr lang="en-GB" b="1" dirty="0" smtClean="0"/>
          </a:p>
          <a:p>
            <a:pPr marL="0" indent="0">
              <a:buNone/>
            </a:pPr>
            <a:endParaRPr lang="en-GB" dirty="0" smtClean="0"/>
          </a:p>
          <a:p>
            <a:pPr marL="0" indent="0">
              <a:buNone/>
            </a:pPr>
            <a:endParaRPr lang="en-GB" dirty="0" smtClean="0"/>
          </a:p>
          <a:p>
            <a:pPr marL="0" indent="0">
              <a:buNone/>
            </a:pP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0542" y="1673360"/>
            <a:ext cx="4569442" cy="3283644"/>
          </a:xfrm>
          <a:prstGeom prst="rect">
            <a:avLst/>
          </a:prstGeom>
        </p:spPr>
      </p:pic>
      <p:sp>
        <p:nvSpPr>
          <p:cNvPr id="4" name="TextBox 3"/>
          <p:cNvSpPr txBox="1"/>
          <p:nvPr/>
        </p:nvSpPr>
        <p:spPr>
          <a:xfrm>
            <a:off x="395536" y="5661248"/>
            <a:ext cx="8604448" cy="830997"/>
          </a:xfrm>
          <a:prstGeom prst="rect">
            <a:avLst/>
          </a:prstGeom>
          <a:noFill/>
        </p:spPr>
        <p:txBody>
          <a:bodyPr wrap="square" rtlCol="0">
            <a:spAutoFit/>
          </a:bodyPr>
          <a:lstStyle/>
          <a:p>
            <a:pPr algn="ctr"/>
            <a:r>
              <a:rPr lang="en-GB" sz="2400" b="1" dirty="0">
                <a:solidFill>
                  <a:srgbClr val="002D72"/>
                </a:solidFill>
                <a:latin typeface="+mj-lt"/>
              </a:rPr>
              <a:t>“</a:t>
            </a:r>
            <a:r>
              <a:rPr lang="en-GB" sz="2400" b="1" i="1" dirty="0">
                <a:solidFill>
                  <a:srgbClr val="002D72"/>
                </a:solidFill>
                <a:latin typeface="+mj-lt"/>
              </a:rPr>
              <a:t>Make new friends and learn more about living with a lung condition</a:t>
            </a:r>
            <a:r>
              <a:rPr lang="en-GB" sz="2400" b="1" dirty="0">
                <a:solidFill>
                  <a:srgbClr val="002D72"/>
                </a:solidFill>
                <a:latin typeface="+mj-lt"/>
              </a:rPr>
              <a:t>”</a:t>
            </a:r>
          </a:p>
        </p:txBody>
      </p:sp>
      <p:sp>
        <p:nvSpPr>
          <p:cNvPr id="7" name="Title 2"/>
          <p:cNvSpPr txBox="1">
            <a:spLocks/>
          </p:cNvSpPr>
          <p:nvPr/>
        </p:nvSpPr>
        <p:spPr>
          <a:xfrm>
            <a:off x="323528" y="188640"/>
            <a:ext cx="8424936" cy="144016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baseline="0">
                <a:solidFill>
                  <a:srgbClr val="2F7ECE"/>
                </a:solidFill>
                <a:latin typeface="+mj-lt"/>
                <a:ea typeface="+mj-ea"/>
                <a:cs typeface="+mj-cs"/>
              </a:defRPr>
            </a:lvl1pPr>
          </a:lstStyle>
          <a:p>
            <a:r>
              <a:rPr lang="en-GB" dirty="0" smtClean="0"/>
              <a:t>Breathe Easy</a:t>
            </a:r>
            <a:endParaRPr lang="en-GB" dirty="0"/>
          </a:p>
        </p:txBody>
      </p:sp>
    </p:spTree>
    <p:extLst>
      <p:ext uri="{BB962C8B-B14F-4D97-AF65-F5344CB8AC3E}">
        <p14:creationId xmlns:p14="http://schemas.microsoft.com/office/powerpoint/2010/main" val="345506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60648"/>
            <a:ext cx="8424936" cy="1440160"/>
          </a:xfrm>
        </p:spPr>
        <p:txBody>
          <a:bodyPr/>
          <a:lstStyle/>
          <a:p>
            <a:r>
              <a:rPr lang="en-GB" dirty="0" smtClean="0"/>
              <a:t>Integrated Breathe Easy</a:t>
            </a:r>
            <a:endParaRPr lang="en-GB" dirty="0"/>
          </a:p>
        </p:txBody>
      </p:sp>
      <p:sp>
        <p:nvSpPr>
          <p:cNvPr id="6" name="TextBox 5"/>
          <p:cNvSpPr txBox="1"/>
          <p:nvPr/>
        </p:nvSpPr>
        <p:spPr>
          <a:xfrm>
            <a:off x="699244" y="1345727"/>
            <a:ext cx="7992888" cy="3170099"/>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solidFill>
                  <a:srgbClr val="002D72"/>
                </a:solidFill>
                <a:latin typeface="+mj-lt"/>
              </a:rPr>
              <a:t>Formal partnership between groups and respiratory services</a:t>
            </a:r>
          </a:p>
          <a:p>
            <a:pPr marL="285750" indent="-285750">
              <a:buFont typeface="Arial" panose="020B0604020202020204" pitchFamily="34" charset="0"/>
              <a:buChar char="•"/>
            </a:pPr>
            <a:endParaRPr lang="en-GB" sz="2000" dirty="0" smtClean="0">
              <a:solidFill>
                <a:srgbClr val="002D72"/>
              </a:solidFill>
              <a:latin typeface="+mj-lt"/>
            </a:endParaRPr>
          </a:p>
          <a:p>
            <a:pPr marL="285750" indent="-285750">
              <a:buFont typeface="Arial" panose="020B0604020202020204" pitchFamily="34" charset="0"/>
              <a:buChar char="•"/>
            </a:pPr>
            <a:r>
              <a:rPr lang="en-GB" sz="2000" b="1" dirty="0">
                <a:solidFill>
                  <a:srgbClr val="002D72"/>
                </a:solidFill>
                <a:latin typeface="+mj-lt"/>
              </a:rPr>
              <a:t>Working together to engage more people</a:t>
            </a:r>
          </a:p>
          <a:p>
            <a:endParaRPr lang="en-GB" sz="2000" b="1" dirty="0">
              <a:solidFill>
                <a:srgbClr val="002D72"/>
              </a:solidFill>
              <a:latin typeface="+mj-lt"/>
            </a:endParaRPr>
          </a:p>
          <a:p>
            <a:pPr marL="285750" indent="-285750">
              <a:buFont typeface="Arial" panose="020B0604020202020204" pitchFamily="34" charset="0"/>
              <a:buChar char="•"/>
            </a:pPr>
            <a:r>
              <a:rPr lang="en-GB" sz="2000" b="1" dirty="0">
                <a:solidFill>
                  <a:srgbClr val="002D72"/>
                </a:solidFill>
                <a:latin typeface="+mj-lt"/>
              </a:rPr>
              <a:t>Embedded into respiratory pathways</a:t>
            </a:r>
          </a:p>
          <a:p>
            <a:endParaRPr lang="en-GB" sz="2000" b="1" dirty="0">
              <a:solidFill>
                <a:srgbClr val="002D72"/>
              </a:solidFill>
              <a:latin typeface="+mj-lt"/>
            </a:endParaRPr>
          </a:p>
          <a:p>
            <a:pPr marL="285750" indent="-285750">
              <a:buFont typeface="Arial" panose="020B0604020202020204" pitchFamily="34" charset="0"/>
              <a:buChar char="•"/>
            </a:pPr>
            <a:r>
              <a:rPr lang="en-GB" sz="2000" b="1" dirty="0">
                <a:solidFill>
                  <a:srgbClr val="002D72"/>
                </a:solidFill>
                <a:latin typeface="+mj-lt"/>
              </a:rPr>
              <a:t>Offering a choice of activity and support</a:t>
            </a:r>
          </a:p>
          <a:p>
            <a:pPr marL="285750" indent="-285750">
              <a:buFont typeface="Arial" panose="020B0604020202020204" pitchFamily="34" charset="0"/>
              <a:buChar char="•"/>
            </a:pPr>
            <a:endParaRPr lang="en-GB" sz="2000" dirty="0">
              <a:solidFill>
                <a:srgbClr val="002D72"/>
              </a:solidFill>
              <a:latin typeface="+mj-lt"/>
            </a:endParaRPr>
          </a:p>
          <a:p>
            <a:pPr marL="285750" indent="-285750">
              <a:buFont typeface="Arial" panose="020B0604020202020204" pitchFamily="34" charset="0"/>
              <a:buChar char="•"/>
            </a:pPr>
            <a:endParaRPr lang="en-GB" sz="2000" b="1" dirty="0" smtClean="0">
              <a:solidFill>
                <a:srgbClr val="002D72"/>
              </a:solidFill>
              <a:latin typeface="+mj-lt"/>
            </a:endParaRPr>
          </a:p>
          <a:p>
            <a:endParaRPr lang="en-GB" sz="2000" b="1" dirty="0" smtClean="0">
              <a:solidFill>
                <a:srgbClr val="002D72"/>
              </a:solidFill>
              <a:latin typeface="+mj-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12" y="3794700"/>
            <a:ext cx="4445544" cy="253142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3856788"/>
            <a:ext cx="3124218" cy="2463678"/>
          </a:xfrm>
          <a:prstGeom prst="rect">
            <a:avLst/>
          </a:prstGeom>
        </p:spPr>
      </p:pic>
    </p:spTree>
    <p:extLst>
      <p:ext uri="{BB962C8B-B14F-4D97-AF65-F5344CB8AC3E}">
        <p14:creationId xmlns:p14="http://schemas.microsoft.com/office/powerpoint/2010/main" val="384808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51520" y="404664"/>
            <a:ext cx="3744416" cy="2964914"/>
          </a:xfrm>
          <a:prstGeom prst="rect">
            <a:avLst/>
          </a:prstGeom>
          <a:noFill/>
        </p:spPr>
        <p:txBody>
          <a:bodyPr wrap="square" rtlCol="0">
            <a:spAutoFit/>
          </a:bodyPr>
          <a:lstStyle/>
          <a:p>
            <a:r>
              <a:rPr lang="en-GB" sz="4000" baseline="30000" dirty="0">
                <a:solidFill>
                  <a:srgbClr val="2F7ECE"/>
                </a:solidFill>
                <a:latin typeface="+mj-lt"/>
              </a:rPr>
              <a:t>Attendees at IBE groups are </a:t>
            </a:r>
            <a:r>
              <a:rPr lang="en-GB" sz="4000" baseline="30000" dirty="0" smtClean="0">
                <a:solidFill>
                  <a:srgbClr val="2F7ECE"/>
                </a:solidFill>
                <a:latin typeface="+mj-lt"/>
              </a:rPr>
              <a:t>more </a:t>
            </a:r>
            <a:r>
              <a:rPr lang="en-GB" sz="4000" baseline="30000" dirty="0">
                <a:solidFill>
                  <a:srgbClr val="2F7ECE"/>
                </a:solidFill>
                <a:latin typeface="+mj-lt"/>
              </a:rPr>
              <a:t>confident managing their lung condition than in groups not integrated into local health pathways.</a:t>
            </a:r>
          </a:p>
        </p:txBody>
      </p:sp>
    </p:spTree>
    <p:extLst>
      <p:ext uri="{BB962C8B-B14F-4D97-AF65-F5344CB8AC3E}">
        <p14:creationId xmlns:p14="http://schemas.microsoft.com/office/powerpoint/2010/main" val="366352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95536" y="1988840"/>
            <a:ext cx="8424936" cy="4464050"/>
          </a:xfrm>
        </p:spPr>
        <p:txBody>
          <a:bodyPr/>
          <a:lstStyle/>
          <a:p>
            <a:pPr marL="0" indent="0">
              <a:buNone/>
            </a:pPr>
            <a:endParaRPr lang="en-GB" dirty="0"/>
          </a:p>
        </p:txBody>
      </p:sp>
      <p:sp>
        <p:nvSpPr>
          <p:cNvPr id="2" name="Title 1"/>
          <p:cNvSpPr>
            <a:spLocks noGrp="1"/>
          </p:cNvSpPr>
          <p:nvPr>
            <p:ph type="title"/>
          </p:nvPr>
        </p:nvSpPr>
        <p:spPr>
          <a:xfrm>
            <a:off x="395536" y="476672"/>
            <a:ext cx="7488832" cy="1440160"/>
          </a:xfrm>
        </p:spPr>
        <p:txBody>
          <a:bodyPr/>
          <a:lstStyle/>
          <a:p>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1170216"/>
            <a:ext cx="3024336" cy="666849"/>
          </a:xfrm>
          <a:prstGeom prst="rect">
            <a:avLst/>
          </a:prstGeom>
          <a:noFill/>
        </p:spPr>
        <p:txBody>
          <a:bodyPr wrap="square" rtlCol="0">
            <a:spAutoFit/>
          </a:bodyPr>
          <a:lstStyle/>
          <a:p>
            <a:r>
              <a:rPr lang="en-GB" sz="2800" b="1" baseline="30000" dirty="0">
                <a:solidFill>
                  <a:srgbClr val="2F7ECE"/>
                </a:solidFill>
                <a:latin typeface="+mj-lt"/>
              </a:rPr>
              <a:t>reduction in rates of unplanned GP visits</a:t>
            </a:r>
          </a:p>
        </p:txBody>
      </p:sp>
      <p:sp>
        <p:nvSpPr>
          <p:cNvPr id="7" name="TextBox 6"/>
          <p:cNvSpPr txBox="1"/>
          <p:nvPr/>
        </p:nvSpPr>
        <p:spPr>
          <a:xfrm>
            <a:off x="3275856" y="1170216"/>
            <a:ext cx="3024336" cy="666849"/>
          </a:xfrm>
          <a:prstGeom prst="rect">
            <a:avLst/>
          </a:prstGeom>
          <a:noFill/>
        </p:spPr>
        <p:txBody>
          <a:bodyPr wrap="square" rtlCol="0">
            <a:spAutoFit/>
          </a:bodyPr>
          <a:lstStyle/>
          <a:p>
            <a:r>
              <a:rPr lang="en-GB" sz="2800" b="1" baseline="30000" dirty="0">
                <a:solidFill>
                  <a:srgbClr val="2F7ECE"/>
                </a:solidFill>
                <a:latin typeface="+mj-lt"/>
              </a:rPr>
              <a:t>reduction in emergency hospital admissions</a:t>
            </a:r>
          </a:p>
        </p:txBody>
      </p:sp>
      <p:sp>
        <p:nvSpPr>
          <p:cNvPr id="8" name="TextBox 7"/>
          <p:cNvSpPr txBox="1"/>
          <p:nvPr/>
        </p:nvSpPr>
        <p:spPr>
          <a:xfrm>
            <a:off x="827584" y="365755"/>
            <a:ext cx="1368152" cy="830997"/>
          </a:xfrm>
          <a:prstGeom prst="rect">
            <a:avLst/>
          </a:prstGeom>
          <a:noFill/>
        </p:spPr>
        <p:txBody>
          <a:bodyPr wrap="square" rtlCol="0">
            <a:spAutoFit/>
          </a:bodyPr>
          <a:lstStyle/>
          <a:p>
            <a:r>
              <a:rPr lang="en-GB" sz="4800" b="1" dirty="0">
                <a:solidFill>
                  <a:srgbClr val="2F7ECE"/>
                </a:solidFill>
                <a:latin typeface="+mj-lt"/>
              </a:rPr>
              <a:t>42%</a:t>
            </a:r>
          </a:p>
        </p:txBody>
      </p:sp>
      <p:sp>
        <p:nvSpPr>
          <p:cNvPr id="10" name="TextBox 9"/>
          <p:cNvSpPr txBox="1"/>
          <p:nvPr/>
        </p:nvSpPr>
        <p:spPr>
          <a:xfrm>
            <a:off x="3635896" y="339219"/>
            <a:ext cx="1368152" cy="830997"/>
          </a:xfrm>
          <a:prstGeom prst="rect">
            <a:avLst/>
          </a:prstGeom>
          <a:noFill/>
        </p:spPr>
        <p:txBody>
          <a:bodyPr wrap="square" rtlCol="0">
            <a:spAutoFit/>
          </a:bodyPr>
          <a:lstStyle/>
          <a:p>
            <a:r>
              <a:rPr lang="en-GB" sz="4800" b="1" dirty="0">
                <a:solidFill>
                  <a:srgbClr val="2F7ECE"/>
                </a:solidFill>
                <a:latin typeface="+mj-lt"/>
              </a:rPr>
              <a:t>57</a:t>
            </a:r>
            <a:r>
              <a:rPr lang="en-GB" sz="4800" dirty="0">
                <a:solidFill>
                  <a:srgbClr val="2F7ECE"/>
                </a:solidFill>
                <a:latin typeface="+mj-lt"/>
              </a:rPr>
              <a:t>%</a:t>
            </a:r>
          </a:p>
        </p:txBody>
      </p:sp>
    </p:spTree>
    <p:extLst>
      <p:ext uri="{BB962C8B-B14F-4D97-AF65-F5344CB8AC3E}">
        <p14:creationId xmlns:p14="http://schemas.microsoft.com/office/powerpoint/2010/main" val="1103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9532" y="1916832"/>
            <a:ext cx="8352928" cy="4104456"/>
          </a:xfrm>
        </p:spPr>
        <p:txBody>
          <a:bodyPr/>
          <a:lstStyle/>
          <a:p>
            <a:r>
              <a:rPr lang="en-GB" dirty="0" smtClean="0"/>
              <a:t>Exercise is one of the best things you can do to manage your lung condition</a:t>
            </a:r>
          </a:p>
          <a:p>
            <a:pPr marL="0" indent="0">
              <a:buNone/>
            </a:pPr>
            <a:endParaRPr lang="en-GB" dirty="0" smtClean="0"/>
          </a:p>
          <a:p>
            <a:r>
              <a:rPr lang="en-GB" dirty="0" smtClean="0"/>
              <a:t>BLF Active </a:t>
            </a:r>
            <a:r>
              <a:rPr lang="en-GB" dirty="0"/>
              <a:t>provides people finishing pulmonary rehabilitation with the opportunity to continue exercising </a:t>
            </a:r>
            <a:r>
              <a:rPr lang="en-GB" dirty="0" smtClean="0"/>
              <a:t>safely</a:t>
            </a:r>
          </a:p>
          <a:p>
            <a:pPr marL="0" indent="0">
              <a:buNone/>
            </a:pPr>
            <a:endParaRPr lang="en-GB" dirty="0" smtClean="0"/>
          </a:p>
          <a:p>
            <a:pPr>
              <a:spcBef>
                <a:spcPts val="0"/>
              </a:spcBef>
              <a:spcAft>
                <a:spcPts val="0"/>
              </a:spcAft>
            </a:pPr>
            <a:r>
              <a:rPr lang="en-GB" dirty="0" smtClean="0"/>
              <a:t>There </a:t>
            </a:r>
            <a:r>
              <a:rPr lang="en-GB" dirty="0"/>
              <a:t>are around 130 </a:t>
            </a:r>
            <a:r>
              <a:rPr lang="en-GB" dirty="0" smtClean="0"/>
              <a:t>respiratory</a:t>
            </a:r>
          </a:p>
          <a:p>
            <a:pPr marL="0" indent="0">
              <a:spcBef>
                <a:spcPts val="0"/>
              </a:spcBef>
              <a:spcAft>
                <a:spcPts val="0"/>
              </a:spcAft>
              <a:buNone/>
            </a:pPr>
            <a:r>
              <a:rPr lang="en-GB" dirty="0" smtClean="0"/>
              <a:t>exercise </a:t>
            </a:r>
            <a:r>
              <a:rPr lang="en-GB" dirty="0"/>
              <a:t>classes running each week, </a:t>
            </a:r>
            <a:endParaRPr lang="en-GB" dirty="0" smtClean="0"/>
          </a:p>
          <a:p>
            <a:pPr marL="0" indent="0">
              <a:spcBef>
                <a:spcPts val="0"/>
              </a:spcBef>
              <a:spcAft>
                <a:spcPts val="0"/>
              </a:spcAft>
              <a:buNone/>
            </a:pPr>
            <a:r>
              <a:rPr lang="en-GB" dirty="0" smtClean="0"/>
              <a:t>with</a:t>
            </a:r>
            <a:r>
              <a:rPr lang="en-GB" dirty="0"/>
              <a:t> more than 1,300 people enjoying </a:t>
            </a:r>
            <a:endParaRPr lang="en-GB" dirty="0" smtClean="0"/>
          </a:p>
          <a:p>
            <a:pPr marL="0" indent="0">
              <a:spcBef>
                <a:spcPts val="0"/>
              </a:spcBef>
              <a:spcAft>
                <a:spcPts val="0"/>
              </a:spcAft>
              <a:buNone/>
            </a:pPr>
            <a:r>
              <a:rPr lang="en-GB" dirty="0" smtClean="0"/>
              <a:t>the </a:t>
            </a:r>
            <a:r>
              <a:rPr lang="en-GB" dirty="0"/>
              <a:t>health benefits of these classes.</a:t>
            </a:r>
          </a:p>
        </p:txBody>
      </p:sp>
      <p:sp>
        <p:nvSpPr>
          <p:cNvPr id="3" name="Title 2"/>
          <p:cNvSpPr>
            <a:spLocks noGrp="1"/>
          </p:cNvSpPr>
          <p:nvPr>
            <p:ph type="title"/>
          </p:nvPr>
        </p:nvSpPr>
        <p:spPr/>
        <p:txBody>
          <a:bodyPr/>
          <a:lstStyle/>
          <a:p>
            <a:r>
              <a:rPr lang="en-GB" dirty="0" smtClean="0"/>
              <a:t>BLF Active</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4077072"/>
            <a:ext cx="3888432" cy="2594645"/>
          </a:xfrm>
          <a:prstGeom prst="rect">
            <a:avLst/>
          </a:prstGeom>
        </p:spPr>
      </p:pic>
    </p:spTree>
    <p:extLst>
      <p:ext uri="{BB962C8B-B14F-4D97-AF65-F5344CB8AC3E}">
        <p14:creationId xmlns:p14="http://schemas.microsoft.com/office/powerpoint/2010/main" val="118385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73792" y="2564904"/>
            <a:ext cx="3960440" cy="4104456"/>
          </a:xfrm>
        </p:spPr>
        <p:txBody>
          <a:bodyPr/>
          <a:lstStyle/>
          <a:p>
            <a:pPr marL="0" indent="0">
              <a:buNone/>
            </a:pPr>
            <a:r>
              <a:rPr lang="en-GB" dirty="0" smtClean="0"/>
              <a:t>“Exercise</a:t>
            </a:r>
            <a:r>
              <a:rPr lang="en-GB" dirty="0"/>
              <a:t> is such good medicine for those of us with COPD. </a:t>
            </a:r>
            <a:r>
              <a:rPr lang="en-GB" b="1" dirty="0">
                <a:solidFill>
                  <a:srgbClr val="FF0000"/>
                </a:solidFill>
              </a:rPr>
              <a:t>Never underestimate what it can do for you.</a:t>
            </a:r>
            <a:r>
              <a:rPr lang="en-GB" dirty="0"/>
              <a:t> If you can only manage a few steps that's fine - just make sure you do them as often and as regularly as you can and soon you will be surprising </a:t>
            </a:r>
            <a:r>
              <a:rPr lang="en-GB" dirty="0" smtClean="0"/>
              <a:t>yourself” Vanessa</a:t>
            </a:r>
            <a:endParaRPr lang="en-GB" dirty="0"/>
          </a:p>
        </p:txBody>
      </p:sp>
      <p:sp>
        <p:nvSpPr>
          <p:cNvPr id="4" name="Title 2"/>
          <p:cNvSpPr>
            <a:spLocks noGrp="1"/>
          </p:cNvSpPr>
          <p:nvPr>
            <p:ph type="title"/>
          </p:nvPr>
        </p:nvSpPr>
        <p:spPr/>
        <p:txBody>
          <a:bodyPr/>
          <a:lstStyle/>
          <a:p>
            <a:r>
              <a:rPr lang="en-GB" dirty="0" smtClean="0"/>
              <a:t>BLF Active</a:t>
            </a:r>
            <a:endParaRPr lang="en-GB" dirty="0"/>
          </a:p>
        </p:txBody>
      </p:sp>
      <p:sp>
        <p:nvSpPr>
          <p:cNvPr id="6" name="Flowchart: Sequential Access Storage 5"/>
          <p:cNvSpPr/>
          <p:nvPr/>
        </p:nvSpPr>
        <p:spPr>
          <a:xfrm>
            <a:off x="251520" y="1628800"/>
            <a:ext cx="4752528" cy="4536504"/>
          </a:xfrm>
          <a:prstGeom prst="flowChartMagnetic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Vanessa Smith great north run wal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496" y="2348880"/>
            <a:ext cx="3860338" cy="257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43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General template2 2017" id="{C95B7A3C-DBA4-4C44-BB9F-3BDD4D8C0619}" vid="{4BC6D3AF-050D-40E3-A718-CC7EC087FCC1}"/>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2016" id="{7BD6CDCA-B6D3-4AEB-942D-76166541D314}" vid="{DC3134BE-D498-448E-BFD7-E70B2AA485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F43B545B686B4FBC471902C156B0B1" ma:contentTypeVersion="8" ma:contentTypeDescription="Create a new document." ma:contentTypeScope="" ma:versionID="d58dfa64c4bb9e5f855dd474e221252e">
  <xsd:schema xmlns:xsd="http://www.w3.org/2001/XMLSchema" xmlns:xs="http://www.w3.org/2001/XMLSchema" xmlns:p="http://schemas.microsoft.com/office/2006/metadata/properties" xmlns:ns2="6db2b5d7-8882-4bb4-a74b-acbd32e8e70d" xmlns:ns3="bfc4b5c7-cdb8-4202-a672-5e31d42a9516" targetNamespace="http://schemas.microsoft.com/office/2006/metadata/properties" ma:root="true" ma:fieldsID="86336a1fea1690f58ef5760b009bdcc5" ns2:_="" ns3:_="">
    <xsd:import namespace="6db2b5d7-8882-4bb4-a74b-acbd32e8e70d"/>
    <xsd:import namespace="bfc4b5c7-cdb8-4202-a672-5e31d42a9516"/>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Laura_x0020_Abl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b2b5d7-8882-4bb4-a74b-acbd32e8e7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fc4b5c7-cdb8-4202-a672-5e31d42a9516" elementFormDefault="qualified">
    <xsd:import namespace="http://schemas.microsoft.com/office/2006/documentManagement/types"/>
    <xsd:import namespace="http://schemas.microsoft.com/office/infopath/2007/PartnerControls"/>
    <xsd:element name="Laura_x0020_Able" ma:index="12" nillable="true" ma:displayName="Laura Able" ma:SearchPeopleOnly="false" ma:SharePointGroup="0" ma:internalName="Laura_x0020_Ab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ura_x0020_Able xmlns="bfc4b5c7-cdb8-4202-a672-5e31d42a9516">
      <UserInfo>
        <DisplayName/>
        <AccountId xsi:nil="true"/>
        <AccountType/>
      </UserInfo>
    </Laura_x0020_Able>
  </documentManagement>
</p:properties>
</file>

<file path=customXml/itemProps1.xml><?xml version="1.0" encoding="utf-8"?>
<ds:datastoreItem xmlns:ds="http://schemas.openxmlformats.org/officeDocument/2006/customXml" ds:itemID="{583776D4-4C0C-481D-A909-EC00653AC921}">
  <ds:schemaRefs>
    <ds:schemaRef ds:uri="http://schemas.microsoft.com/sharepoint/v3/contenttype/forms"/>
  </ds:schemaRefs>
</ds:datastoreItem>
</file>

<file path=customXml/itemProps2.xml><?xml version="1.0" encoding="utf-8"?>
<ds:datastoreItem xmlns:ds="http://schemas.openxmlformats.org/officeDocument/2006/customXml" ds:itemID="{53606C8A-E338-4117-9B93-A4BF4B2FD9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b2b5d7-8882-4bb4-a74b-acbd32e8e70d"/>
    <ds:schemaRef ds:uri="bfc4b5c7-cdb8-4202-a672-5e31d42a95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3F9428-1477-4529-9CA9-259DC303B643}">
  <ds:schemaRefs>
    <ds:schemaRef ds:uri="http://schemas.openxmlformats.org/package/2006/metadata/core-properties"/>
    <ds:schemaRef ds:uri="bfc4b5c7-cdb8-4202-a672-5e31d42a9516"/>
    <ds:schemaRef ds:uri="http://purl.org/dc/terms/"/>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6db2b5d7-8882-4bb4-a74b-acbd32e8e70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PPT%20General%20template2%202017</Template>
  <TotalTime>590</TotalTime>
  <Words>1637</Words>
  <Application>Microsoft Office PowerPoint</Application>
  <PresentationFormat>On-screen Show (4:3)</PresentationFormat>
  <Paragraphs>195</Paragraphs>
  <Slides>18</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Georgia</vt:lpstr>
      <vt:lpstr>Trebuchet MS</vt:lpstr>
      <vt:lpstr>Office Theme</vt:lpstr>
      <vt:lpstr>2_Office Theme</vt:lpstr>
      <vt:lpstr>British Lung Foundation Self Care</vt:lpstr>
      <vt:lpstr>PowerPoint Presentation</vt:lpstr>
      <vt:lpstr>Cycle of Inactivity</vt:lpstr>
      <vt:lpstr>PowerPoint Presentation</vt:lpstr>
      <vt:lpstr>Integrated Breathe Easy</vt:lpstr>
      <vt:lpstr>PowerPoint Presentation</vt:lpstr>
      <vt:lpstr>PowerPoint Presentation</vt:lpstr>
      <vt:lpstr>BLF Active</vt:lpstr>
      <vt:lpstr>BLF Active</vt:lpstr>
      <vt:lpstr>Keep Active, Keep Well</vt:lpstr>
      <vt:lpstr>Programme Model</vt:lpstr>
      <vt:lpstr>Case Study: Natalie</vt:lpstr>
      <vt:lpstr>Singing for lung health</vt:lpstr>
      <vt:lpstr>Activity</vt:lpstr>
      <vt:lpstr>Evaluation results</vt:lpstr>
      <vt:lpstr>Singing Video</vt:lpstr>
      <vt:lpstr>Next Steps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Lung Foundation induction day July 2017 </dc:title>
  <dc:creator>Mayana McDermott</dc:creator>
  <cp:lastModifiedBy>Mayana McDermott</cp:lastModifiedBy>
  <cp:revision>34</cp:revision>
  <cp:lastPrinted>2017-07-05T10:37:25Z</cp:lastPrinted>
  <dcterms:created xsi:type="dcterms:W3CDTF">2017-07-14T09:02:44Z</dcterms:created>
  <dcterms:modified xsi:type="dcterms:W3CDTF">2017-07-25T10:12:01Z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0x010100FDF43B545B686B4FBC471902C156B0B1</vt:lpwstr>
  </property>
</Properties>
</file>