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11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8" r:id="rId4"/>
    <p:sldId id="276" r:id="rId5"/>
    <p:sldId id="280" r:id="rId6"/>
    <p:sldId id="281" r:id="rId7"/>
    <p:sldId id="282" r:id="rId8"/>
    <p:sldId id="283" r:id="rId9"/>
    <p:sldId id="284" r:id="rId10"/>
    <p:sldId id="285" r:id="rId11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DAFB2"/>
    <a:srgbClr val="F02932"/>
    <a:srgbClr val="BBB9B9"/>
    <a:srgbClr val="FFFFFF"/>
    <a:srgbClr val="000000"/>
    <a:srgbClr val="F8F30D"/>
    <a:srgbClr val="F8F8F8"/>
    <a:srgbClr val="E98300"/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71287" autoAdjust="0"/>
  </p:normalViewPr>
  <p:slideViewPr>
    <p:cSldViewPr>
      <p:cViewPr>
        <p:scale>
          <a:sx n="75" d="100"/>
          <a:sy n="75" d="100"/>
        </p:scale>
        <p:origin x="-1482" y="198"/>
      </p:cViewPr>
      <p:guideLst>
        <p:guide orient="horz" pos="1298"/>
        <p:guide orient="horz" pos="3702"/>
        <p:guide pos="580"/>
        <p:guide pos="5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Vulnerable Residents</c:v>
                </c:pt>
                <c:pt idx="1">
                  <c:v>Non-Vulnerable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Vulnerable Residents</c:v>
                </c:pt>
                <c:pt idx="1">
                  <c:v>Non-Vulnerable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Vulnerable Residents</c:v>
                </c:pt>
                <c:pt idx="1">
                  <c:v>Non-Vulnerable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D9DAEC2-8A64-4B45-B99B-1F31D191472D}" type="datetimeFigureOut">
              <a:rPr lang="en-US" altLang="en-US"/>
              <a:pPr>
                <a:defRPr/>
              </a:pPr>
              <a:t>10/4/2019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596FAD1-5748-4681-AA0E-D7BD19277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95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71BF3E-FA4F-4653-942D-CEFC72E4C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893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49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Who am I?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	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 do I work?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K&amp;C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3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12 Watches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130 Staff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is my role?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Operational Role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Manage Stations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Community Safety Lead for the Borough – all different activities, talks, school visits,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primarily Home Fire Safety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1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Slide 2 – Community Fire Safety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Primary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Intervention Method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Home Fire Safety Visits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Smoke Detection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Flame Retardant Bedding/Throws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Partnership Working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1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Kensington &amp; Chelsea is one of the wealthiest boroughs in London</a:t>
            </a:r>
          </a:p>
          <a:p>
            <a:r>
              <a:rPr lang="en-GB" baseline="0" dirty="0" smtClean="0"/>
              <a:t>2 of them have received Home Fire Safety Visits in last 2 years, you’re in good company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However, there are significant numbers of people in the borough vulnerable to the risk of fire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making CFS Effective – identifying those people for intervention first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Priority Postcode Areas – Driving Down Fires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	How they are formed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	Small number in Kensington &amp; Chelsea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	Definitely high number of vulnerable people – high levels of older people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Priority People – Reducing Harm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Want to identify people and prioritise them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Fatal Fires all occurred in Non-P1 areas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Well known to partners, but not to 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2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Everyone has a different part of the jigsaw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to Improve Vulnerable People identification – Partnership Engagement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Needed partnership working to target our delivery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Integrate with safeguarding structures to meet people in need identified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Build relationships with partner agencies to provide training on risk and arranging visits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24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Visit all sheltered housing schemes (39 done)</a:t>
            </a:r>
          </a:p>
          <a:p>
            <a:endParaRPr lang="en-GB" dirty="0" smtClean="0"/>
          </a:p>
          <a:p>
            <a:r>
              <a:rPr lang="en-GB" dirty="0" smtClean="0"/>
              <a:t>How did we do it?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9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Number of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HFSVs static as they’re based on the resources we have available in the borough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Success so far – 38% up to 52% - best increase in brigade, scope for more.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34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Building on existing relationships to create a network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Sharing our messages but also those of our partners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Community Engagement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3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contact with your local LFB Borough Team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Identify anyone who might have issues with PDE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Refer them to us – smokealarms@london-fire.gov.uk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1BF3E-FA4F-4653-942D-CEFC72E4C1A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4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FB_logo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990850"/>
            <a:ext cx="20161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9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earning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arning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slide" Target="../slides/slide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15451" r="26669"/>
          <a:stretch>
            <a:fillRect/>
          </a:stretch>
        </p:blipFill>
        <p:spPr bwMode="auto">
          <a:xfrm>
            <a:off x="0" y="28575"/>
            <a:ext cx="617696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15552" y="0"/>
            <a:ext cx="6177136" cy="6858000"/>
            <a:chOff x="0" y="0"/>
            <a:chExt cx="6177136" cy="6858000"/>
          </a:xfrm>
          <a:solidFill>
            <a:srgbClr val="F02932">
              <a:alpha val="69020"/>
            </a:srgbClr>
          </a:solidFill>
        </p:grpSpPr>
        <p:sp>
          <p:nvSpPr>
            <p:cNvPr id="8" name="Right Triangle 7"/>
            <p:cNvSpPr/>
            <p:nvPr/>
          </p:nvSpPr>
          <p:spPr>
            <a:xfrm rot="5400000">
              <a:off x="731912" y="1412776"/>
              <a:ext cx="6858000" cy="403244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214468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5" name="Right Triangle 14"/>
          <p:cNvSpPr/>
          <p:nvPr userDrawn="1"/>
        </p:nvSpPr>
        <p:spPr>
          <a:xfrm rot="16200000">
            <a:off x="674687" y="1374775"/>
            <a:ext cx="6900863" cy="410368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1" r:id="rId2"/>
    <p:sldLayoutId id="214748414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Station Commander\SS7 - Operational Contingency Planning\ORD\uniform lin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56609" b="7613"/>
          <a:stretch>
            <a:fillRect/>
          </a:stretch>
        </p:blipFill>
        <p:spPr bwMode="auto">
          <a:xfrm>
            <a:off x="0" y="0"/>
            <a:ext cx="279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LFB_logo_CMY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143625"/>
            <a:ext cx="1366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Triangle 13"/>
          <p:cNvSpPr/>
          <p:nvPr userDrawn="1"/>
        </p:nvSpPr>
        <p:spPr>
          <a:xfrm rot="16200000">
            <a:off x="-2046287" y="2057400"/>
            <a:ext cx="6858000" cy="2797175"/>
          </a:xfrm>
          <a:prstGeom prst="rt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rot="5400000">
            <a:off x="7604125" y="6272213"/>
            <a:ext cx="846137" cy="344488"/>
          </a:xfrm>
          <a:prstGeom prst="rtTriangle">
            <a:avLst/>
          </a:prstGeom>
          <a:solidFill>
            <a:srgbClr val="ADAFB2"/>
          </a:solidFill>
          <a:ln>
            <a:solidFill>
              <a:srgbClr val="ADA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6021388"/>
            <a:ext cx="7854950" cy="836612"/>
          </a:xfrm>
          <a:prstGeom prst="rect">
            <a:avLst/>
          </a:prstGeom>
          <a:solidFill>
            <a:srgbClr val="ADAFB2"/>
          </a:solidFill>
          <a:ln>
            <a:solidFill>
              <a:srgbClr val="ADA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Triangle 7"/>
          <p:cNvSpPr/>
          <p:nvPr/>
        </p:nvSpPr>
        <p:spPr>
          <a:xfrm rot="5400000">
            <a:off x="-2035175" y="2030412"/>
            <a:ext cx="6858000" cy="2797176"/>
          </a:xfrm>
          <a:prstGeom prst="rtTriangle">
            <a:avLst/>
          </a:prstGeom>
          <a:solidFill>
            <a:srgbClr val="F02932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Action Button: Home 2">
            <a:hlinkClick r:id="rId5" action="ppaction://hlinksldjump" highlightClick="1"/>
          </p:cNvPr>
          <p:cNvSpPr/>
          <p:nvPr userDrawn="1"/>
        </p:nvSpPr>
        <p:spPr>
          <a:xfrm>
            <a:off x="371475" y="6215063"/>
            <a:ext cx="504825" cy="504825"/>
          </a:xfrm>
          <a:prstGeom prst="actionButtonHom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960737" y="4013200"/>
            <a:ext cx="52737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200" b="1" dirty="0" smtClean="0">
                <a:solidFill>
                  <a:srgbClr val="ADAFB2"/>
                </a:solidFill>
                <a:latin typeface="Foundry Sans" pitchFamily="2" charset="0"/>
              </a:rPr>
              <a:t>Effective Community Safety</a:t>
            </a:r>
          </a:p>
          <a:p>
            <a:pPr algn="r"/>
            <a:r>
              <a:rPr lang="en-GB" altLang="en-US" sz="3200" b="1" dirty="0" smtClean="0">
                <a:solidFill>
                  <a:srgbClr val="ADAFB2"/>
                </a:solidFill>
                <a:latin typeface="Foundry Sans" pitchFamily="2" charset="0"/>
              </a:rPr>
              <a:t>SM Ben King</a:t>
            </a:r>
          </a:p>
          <a:p>
            <a:pPr algn="r"/>
            <a:r>
              <a:rPr lang="en-GB" altLang="en-US" sz="3200" b="1" dirty="0" smtClean="0">
                <a:solidFill>
                  <a:srgbClr val="ADAFB2"/>
                </a:solidFill>
                <a:latin typeface="Foundry Sans" pitchFamily="2" charset="0"/>
              </a:rPr>
              <a:t>4</a:t>
            </a:r>
            <a:r>
              <a:rPr lang="en-GB" altLang="en-US" sz="3200" b="1" baseline="30000" dirty="0" smtClean="0">
                <a:solidFill>
                  <a:srgbClr val="ADAFB2"/>
                </a:solidFill>
                <a:latin typeface="Foundry Sans" pitchFamily="2" charset="0"/>
              </a:rPr>
              <a:t>th</a:t>
            </a:r>
            <a:r>
              <a:rPr lang="en-GB" altLang="en-US" sz="3200" b="1" dirty="0" smtClean="0">
                <a:solidFill>
                  <a:srgbClr val="ADAFB2"/>
                </a:solidFill>
                <a:latin typeface="Foundry Sans" pitchFamily="2" charset="0"/>
              </a:rPr>
              <a:t> October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432050" y="333375"/>
            <a:ext cx="684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Introduction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pic>
        <p:nvPicPr>
          <p:cNvPr id="3" name="Picture 2" descr="X:\Station Commander\SS8 - Community Safety and Engagemnent\Twitter\Chels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6" y="958032"/>
            <a:ext cx="4417988" cy="2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Station Commander\SS8 - Community Safety and Engagemnent\Twitter\Kensingt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r="25359"/>
          <a:stretch/>
        </p:blipFill>
        <p:spPr bwMode="auto">
          <a:xfrm>
            <a:off x="1496616" y="980728"/>
            <a:ext cx="3556001" cy="4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Station Commander\SS8 - Community Safety and Engagemnent\Twitter\North K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5311" r="8684" b="11610"/>
          <a:stretch/>
        </p:blipFill>
        <p:spPr bwMode="auto">
          <a:xfrm>
            <a:off x="5199856" y="3447002"/>
            <a:ext cx="4417988" cy="25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772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7165" y="1844824"/>
            <a:ext cx="38270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ADAFB2"/>
                </a:solidFill>
                <a:latin typeface="Foundry Sans" pitchFamily="2" charset="0"/>
              </a:rPr>
              <a:t>Home Fire Safety Visits</a:t>
            </a:r>
          </a:p>
          <a:p>
            <a:endParaRPr lang="en-GB" sz="2800" dirty="0">
              <a:solidFill>
                <a:srgbClr val="ADAFB2"/>
              </a:solidFill>
              <a:latin typeface="Foundry Sans" pitchFamily="2" charset="0"/>
            </a:endParaRPr>
          </a:p>
          <a:p>
            <a:r>
              <a:rPr lang="en-GB" sz="2800" dirty="0" smtClean="0">
                <a:solidFill>
                  <a:srgbClr val="ADAFB2"/>
                </a:solidFill>
                <a:latin typeface="Foundry Sans" pitchFamily="2" charset="0"/>
              </a:rPr>
              <a:t>Smoke Detection</a:t>
            </a:r>
          </a:p>
          <a:p>
            <a:endParaRPr lang="en-GB" sz="2800" dirty="0">
              <a:solidFill>
                <a:srgbClr val="ADAFB2"/>
              </a:solidFill>
              <a:latin typeface="Foundry Sans" pitchFamily="2" charset="0"/>
            </a:endParaRPr>
          </a:p>
          <a:p>
            <a:r>
              <a:rPr lang="en-GB" sz="2800" dirty="0" smtClean="0">
                <a:solidFill>
                  <a:srgbClr val="ADAFB2"/>
                </a:solidFill>
                <a:latin typeface="Foundry Sans" pitchFamily="2" charset="0"/>
              </a:rPr>
              <a:t>Flame-Retardant Bedding</a:t>
            </a:r>
          </a:p>
          <a:p>
            <a:endParaRPr lang="en-GB" sz="2800" dirty="0">
              <a:solidFill>
                <a:srgbClr val="ADAFB2"/>
              </a:solidFill>
              <a:latin typeface="Foundry Sans" pitchFamily="2" charset="0"/>
            </a:endParaRPr>
          </a:p>
          <a:p>
            <a:r>
              <a:rPr lang="en-GB" sz="2800" dirty="0" smtClean="0">
                <a:solidFill>
                  <a:srgbClr val="ADAFB2"/>
                </a:solidFill>
                <a:latin typeface="Foundry Sans" pitchFamily="2" charset="0"/>
              </a:rPr>
              <a:t>Partnership Working</a:t>
            </a:r>
            <a:endParaRPr lang="en-GB" sz="2800" dirty="0">
              <a:solidFill>
                <a:srgbClr val="ADAFB2"/>
              </a:solidFill>
              <a:latin typeface="Foundry Sans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2050" y="333375"/>
            <a:ext cx="684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Home Fire Safety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628800"/>
            <a:ext cx="51657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6856" y="2780928"/>
            <a:ext cx="4269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ADAFB2"/>
                </a:solidFill>
                <a:latin typeface="Foundry Sans" pitchFamily="2" charset="0"/>
              </a:rPr>
              <a:t>Priority Areas</a:t>
            </a:r>
          </a:p>
          <a:p>
            <a:endParaRPr lang="en-GB" sz="2800" b="1" dirty="0">
              <a:solidFill>
                <a:srgbClr val="ADAFB2"/>
              </a:solidFill>
              <a:latin typeface="Foundry Sans" pitchFamily="2" charset="0"/>
            </a:endParaRPr>
          </a:p>
          <a:p>
            <a:r>
              <a:rPr lang="en-GB" sz="2800" b="1" dirty="0" smtClean="0">
                <a:solidFill>
                  <a:srgbClr val="ADAFB2"/>
                </a:solidFill>
                <a:latin typeface="Foundry Sans" pitchFamily="2" charset="0"/>
              </a:rPr>
              <a:t>Priority People</a:t>
            </a:r>
            <a:endParaRPr lang="en-GB" sz="28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Effective Community Fire Safety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Partnership Working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3936" r="1"/>
          <a:stretch/>
        </p:blipFill>
        <p:spPr bwMode="auto">
          <a:xfrm>
            <a:off x="3440832" y="1196752"/>
            <a:ext cx="4968552" cy="45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6856" y="908720"/>
            <a:ext cx="44809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Age UK K&amp;C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K&amp;C Forum for Older Residents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Faith Groups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Residents Associations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ADAFB2"/>
                </a:solidFill>
                <a:latin typeface="Foundry Sans" pitchFamily="2" charset="0"/>
              </a:rPr>
              <a:t>Dalgarno</a:t>
            </a: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 Trust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Care </a:t>
            </a:r>
            <a:r>
              <a:rPr lang="en-GB" sz="2400" b="1" dirty="0">
                <a:solidFill>
                  <a:srgbClr val="ADAFB2"/>
                </a:solidFill>
                <a:latin typeface="Foundry Sans" pitchFamily="2" charset="0"/>
              </a:rPr>
              <a:t>Leavers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ADAFB2"/>
                </a:solidFill>
                <a:latin typeface="Foundry Sans" pitchFamily="2" charset="0"/>
              </a:rPr>
              <a:t>Action Disability </a:t>
            </a: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K&amp;C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Dementia Action Alliance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Youth Organisations</a:t>
            </a:r>
            <a:endParaRPr lang="en-GB" sz="24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Partnership Working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Results So Far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53936672"/>
              </p:ext>
            </p:extLst>
          </p:nvPr>
        </p:nvGraphicFramePr>
        <p:xfrm>
          <a:off x="2216696" y="1345268"/>
          <a:ext cx="3601970" cy="330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52823090"/>
              </p:ext>
            </p:extLst>
          </p:nvPr>
        </p:nvGraphicFramePr>
        <p:xfrm>
          <a:off x="5673080" y="1345268"/>
          <a:ext cx="3600400" cy="330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88904" y="5445224"/>
            <a:ext cx="367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Vulnerable Resident Not Identified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88904" y="4869160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Vulnerable Resident Identified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52800" y="4869160"/>
            <a:ext cx="648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52800" y="5400516"/>
            <a:ext cx="648072" cy="36933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Where Next?</a:t>
            </a:r>
            <a:endParaRPr lang="en-GB" altLang="en-US" sz="36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  <p:pic>
        <p:nvPicPr>
          <p:cNvPr id="9218" name="Picture 2" descr="Teachers need to work on building their in-person 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0" y="1268760"/>
            <a:ext cx="4319364" cy="43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4033" y="332656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 smtClean="0">
                <a:solidFill>
                  <a:srgbClr val="ADAFB2"/>
                </a:solidFill>
                <a:latin typeface="Foundry Sans" pitchFamily="2" charset="0"/>
              </a:rPr>
              <a:t>How Could You Help?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832" y="1916832"/>
            <a:ext cx="49643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Get in touch with Your Local LFB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ADAFB2"/>
              </a:solidFill>
              <a:latin typeface="Foundry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Identify Vulnerable Residents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ADAFB2"/>
              </a:solidFill>
              <a:latin typeface="Foundry Sans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ADAFB2"/>
                </a:solidFill>
                <a:latin typeface="Foundry Sans" pitchFamily="2" charset="0"/>
              </a:rPr>
              <a:t>Refer them for a HFSV</a:t>
            </a:r>
            <a:endParaRPr lang="en-GB" sz="2400" b="1" dirty="0">
              <a:solidFill>
                <a:srgbClr val="ADAFB2"/>
              </a:solidFill>
              <a:latin typeface="Foundr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r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Lear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272</Words>
  <Application>Microsoft Office PowerPoint</Application>
  <PresentationFormat>A4 Paper (210x297 mm)</PresentationFormat>
  <Paragraphs>114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ELearning</vt:lpstr>
      <vt:lpstr>1_ELearning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Brochet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 Pike</dc:creator>
  <cp:lastModifiedBy>kingb</cp:lastModifiedBy>
  <cp:revision>195</cp:revision>
  <dcterms:created xsi:type="dcterms:W3CDTF">2008-04-16T15:03:28Z</dcterms:created>
  <dcterms:modified xsi:type="dcterms:W3CDTF">2019-10-04T07:52:29Z</dcterms:modified>
</cp:coreProperties>
</file>