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9" r:id="rId1"/>
    <p:sldMasterId id="2147483744" r:id="rId2"/>
    <p:sldMasterId id="2147483756" r:id="rId3"/>
  </p:sldMasterIdLst>
  <p:notesMasterIdLst>
    <p:notesMasterId r:id="rId11"/>
  </p:notesMasterIdLst>
  <p:handoutMasterIdLst>
    <p:handoutMasterId r:id="rId12"/>
  </p:handoutMasterIdLst>
  <p:sldIdLst>
    <p:sldId id="256" r:id="rId4"/>
    <p:sldId id="310" r:id="rId5"/>
    <p:sldId id="308" r:id="rId6"/>
    <p:sldId id="309" r:id="rId7"/>
    <p:sldId id="311" r:id="rId8"/>
    <p:sldId id="312" r:id="rId9"/>
    <p:sldId id="313" r:id="rId1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88821" autoAdjust="0"/>
  </p:normalViewPr>
  <p:slideViewPr>
    <p:cSldViewPr>
      <p:cViewPr>
        <p:scale>
          <a:sx n="80" d="100"/>
          <a:sy n="80" d="100"/>
        </p:scale>
        <p:origin x="-88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3461-FFE8-4389-8D74-97678042726E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0679-E868-466A-B000-83B111EB78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3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38F93-E031-4093-97C7-A1A7191FAD3F}" type="datetimeFigureOut">
              <a:rPr lang="en-GB" smtClean="0"/>
              <a:pPr/>
              <a:t>20/01/2016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6B33E-69DD-426B-B01D-46AC1A4FA5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1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not only</a:t>
            </a:r>
            <a:r>
              <a:rPr lang="en-GB" baseline="0" dirty="0" smtClean="0"/>
              <a:t> trying to change government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B33E-69DD-426B-B01D-46AC1A4FA58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not only</a:t>
            </a:r>
            <a:r>
              <a:rPr lang="en-GB" baseline="0" dirty="0" smtClean="0"/>
              <a:t> trying to change government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B33E-69DD-426B-B01D-46AC1A4FA589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Blog, publications and events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6B33E-69DD-426B-B01D-46AC1A4FA58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6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62208"/>
            <a:ext cx="7772400" cy="1255711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Projection style template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338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/>
          <a:lstStyle/>
          <a:p>
            <a:fld id="{5EA46A58-4A5B-4D4D-86DA-47D5F363092D}" type="datetime1">
              <a:rPr lang="en-US" smtClean="0"/>
              <a:pPr/>
              <a:t>1/20/2016</a:t>
            </a:fld>
            <a:endParaRPr lang="en-GB" dirty="0"/>
          </a:p>
        </p:txBody>
      </p:sp>
      <p:pic>
        <p:nvPicPr>
          <p:cNvPr id="7" name="Picture 2" descr="C:\Users\interactive freelanc\Desktop\MARCO_IFG\11503_Letterhead from Marco\InstGov_PMS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67"/>
            <a:ext cx="3473448" cy="929515"/>
          </a:xfrm>
          <a:prstGeom prst="rect">
            <a:avLst/>
          </a:prstGeom>
          <a:noFill/>
        </p:spPr>
      </p:pic>
      <p:pic>
        <p:nvPicPr>
          <p:cNvPr id="6" name="Picture 2" descr="C:\Users\interactive freelanc\Desktop\MARCO_IFG\11503_Letterhead from Marco\InstGov_PMS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67"/>
            <a:ext cx="3473448" cy="929515"/>
          </a:xfrm>
          <a:prstGeom prst="rect">
            <a:avLst/>
          </a:prstGeom>
          <a:noFill/>
        </p:spPr>
      </p:pic>
      <p:pic>
        <p:nvPicPr>
          <p:cNvPr id="8" name="Picture 2" descr="C:\Users\interactive freelanc\Desktop\MARCO_IFG\11503_Letterhead from Marco\InstGov_PMS.ep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67"/>
            <a:ext cx="3473448" cy="92951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1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4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4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7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7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7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988840"/>
            <a:ext cx="8229600" cy="144016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Standard slide:</a:t>
            </a:r>
            <a:br>
              <a:rPr lang="en-US" dirty="0" smtClean="0"/>
            </a:br>
            <a:r>
              <a:rPr lang="en-US" dirty="0" smtClean="0"/>
              <a:t>Right click and choose </a:t>
            </a:r>
            <a:br>
              <a:rPr lang="en-US" dirty="0" smtClean="0"/>
            </a:br>
            <a:r>
              <a:rPr lang="en-US" dirty="0" smtClean="0"/>
              <a:t>a layout for your slide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3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2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6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4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5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2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5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3A355-E1E8-4505-8B7F-7D16735A8A88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CBD889-CBD7-46C5-A6A7-18CD80B854BD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1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274638"/>
            <a:ext cx="6635080" cy="63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Text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274638"/>
            <a:ext cx="6635080" cy="63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Text slide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7544" y="1124744"/>
            <a:ext cx="8229600" cy="792088"/>
          </a:xfrm>
        </p:spPr>
        <p:txBody>
          <a:bodyPr/>
          <a:lstStyle>
            <a:lvl1pPr>
              <a:spcBef>
                <a:spcPts val="0"/>
              </a:spcBef>
              <a:defRPr sz="2400" b="0"/>
            </a:lvl1pPr>
          </a:lstStyle>
          <a:p>
            <a:pPr lvl="0"/>
            <a:r>
              <a:rPr lang="en-GB" dirty="0" smtClean="0"/>
              <a:t>Insert subheading here </a:t>
            </a:r>
          </a:p>
          <a:p>
            <a:pPr lvl="0"/>
            <a:r>
              <a:rPr lang="en-GB" dirty="0" smtClean="0"/>
              <a:t>[2 lines max]</a:t>
            </a:r>
          </a:p>
          <a:p>
            <a:pPr lvl="0"/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916832"/>
            <a:ext cx="8229600" cy="4392488"/>
          </a:xfrm>
        </p:spPr>
        <p:txBody>
          <a:bodyPr>
            <a:normAutofit/>
          </a:bodyPr>
          <a:lstStyle>
            <a:lvl1pPr marL="0">
              <a:defRPr sz="2400"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 indent="-180000">
              <a:defRPr sz="2400"/>
            </a:lvl3pPr>
            <a:lvl4pPr marL="540000" indent="-180000">
              <a:defRPr sz="2400"/>
            </a:lvl4pPr>
          </a:lstStyle>
          <a:p>
            <a:pPr lvl="0"/>
            <a:r>
              <a:rPr lang="en-US" dirty="0" smtClean="0"/>
              <a:t>Insert regular text (highlight text and press tab to create bullets) [24pt]</a:t>
            </a:r>
          </a:p>
          <a:p>
            <a:pPr lvl="2"/>
            <a:r>
              <a:rPr lang="en-US" dirty="0" smtClean="0"/>
              <a:t>First bullet level</a:t>
            </a:r>
          </a:p>
          <a:p>
            <a:pPr lvl="3"/>
            <a:r>
              <a:rPr lang="en-US" dirty="0" smtClean="0"/>
              <a:t>Second bullet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274638"/>
            <a:ext cx="6635080" cy="63408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Text and 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124744"/>
            <a:ext cx="3970800" cy="792088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spcBef>
                <a:spcPts val="0"/>
              </a:spcBef>
              <a:defRPr sz="2400" b="0"/>
            </a:lvl1pPr>
          </a:lstStyle>
          <a:p>
            <a:pPr lvl="0"/>
            <a:r>
              <a:rPr lang="en-GB" dirty="0" smtClean="0"/>
              <a:t>Insert subheading here </a:t>
            </a:r>
          </a:p>
          <a:p>
            <a:pPr lvl="0"/>
            <a:r>
              <a:rPr lang="en-GB" dirty="0" smtClean="0"/>
              <a:t>[2 lines max]</a:t>
            </a:r>
          </a:p>
          <a:p>
            <a:pPr lvl="0"/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4716000" y="1124744"/>
            <a:ext cx="3970800" cy="792087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spcBef>
                <a:spcPts val="0"/>
              </a:spcBef>
              <a:defRPr sz="2400" b="0" baseline="0"/>
            </a:lvl1pPr>
          </a:lstStyle>
          <a:p>
            <a:pPr lvl="0"/>
            <a:r>
              <a:rPr lang="en-GB" dirty="0" smtClean="0"/>
              <a:t>Descriptive title </a:t>
            </a:r>
          </a:p>
          <a:p>
            <a:pPr lvl="0"/>
            <a:r>
              <a:rPr lang="en-GB" dirty="0" smtClean="0"/>
              <a:t>‘Annual spending on X (£)’</a:t>
            </a:r>
          </a:p>
          <a:p>
            <a:pPr lvl="0"/>
            <a:endParaRPr lang="en-GB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4716000" y="1916832"/>
            <a:ext cx="3970800" cy="4391893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916832"/>
            <a:ext cx="3970800" cy="4391893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>
              <a:defRPr sz="2400" b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Insert regular text (highlight text and press tab to create bullets) [24pt]</a:t>
            </a:r>
          </a:p>
          <a:p>
            <a:pPr lvl="2"/>
            <a:r>
              <a:rPr lang="en-US" dirty="0" smtClean="0"/>
              <a:t>First bullet level</a:t>
            </a:r>
          </a:p>
          <a:p>
            <a:pPr lvl="3"/>
            <a:r>
              <a:rPr lang="en-US" dirty="0" smtClean="0"/>
              <a:t>Second bullet level</a:t>
            </a:r>
          </a:p>
          <a:p>
            <a:pPr lvl="3"/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16" y="6309320"/>
            <a:ext cx="1655762" cy="3603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400" dirty="0" smtClean="0"/>
              <a:t>Source:</a:t>
            </a:r>
          </a:p>
          <a:p>
            <a:pPr lvl="0"/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6340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Two box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457200" y="1124744"/>
            <a:ext cx="3970800" cy="7920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spcBef>
                <a:spcPts val="0"/>
              </a:spcBef>
              <a:defRPr sz="2400" b="0"/>
            </a:lvl1pPr>
          </a:lstStyle>
          <a:p>
            <a:pPr lvl="0"/>
            <a:r>
              <a:rPr lang="en-GB" dirty="0" smtClean="0"/>
              <a:t>Insert subheading here </a:t>
            </a:r>
          </a:p>
          <a:p>
            <a:pPr lvl="0"/>
            <a:r>
              <a:rPr lang="en-GB" dirty="0" smtClean="0"/>
              <a:t>[2 lines max]</a:t>
            </a:r>
          </a:p>
          <a:p>
            <a:pPr lvl="0"/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4716016" y="1124744"/>
            <a:ext cx="3970800" cy="7920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spcBef>
                <a:spcPts val="0"/>
              </a:spcBef>
              <a:defRPr sz="2400" b="0"/>
            </a:lvl1pPr>
          </a:lstStyle>
          <a:p>
            <a:pPr lvl="0"/>
            <a:r>
              <a:rPr lang="en-GB" dirty="0" smtClean="0"/>
              <a:t>Insert subheading here</a:t>
            </a:r>
          </a:p>
          <a:p>
            <a:pPr lvl="0"/>
            <a:r>
              <a:rPr lang="en-GB" dirty="0" smtClean="0"/>
              <a:t>[2lines max]</a:t>
            </a:r>
          </a:p>
          <a:p>
            <a:pPr lvl="0"/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57200" y="1916832"/>
            <a:ext cx="3970800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>
              <a:defRPr sz="2400" b="0" baseline="0">
                <a:solidFill>
                  <a:schemeClr val="tx1"/>
                </a:solidFill>
              </a:defRPr>
            </a:lvl1pPr>
            <a:lvl2pPr marL="360000">
              <a:buFont typeface="Arial" pitchFamily="34" charset="0"/>
              <a:buChar char="•"/>
              <a:defRPr sz="2400"/>
            </a:lvl2pPr>
            <a:lvl3pPr marL="540000">
              <a:buFont typeface="Calibri" pitchFamily="34" charset="0"/>
              <a:buChar char="‒"/>
              <a:defRPr sz="2400" baseline="0"/>
            </a:lvl3pPr>
            <a:lvl4pPr>
              <a:buSzPct val="100000"/>
              <a:buFont typeface="Wingdings" pitchFamily="2" charset="2"/>
              <a:buNone/>
              <a:defRPr sz="1200"/>
            </a:lvl4pPr>
          </a:lstStyle>
          <a:p>
            <a:pPr lvl="0"/>
            <a:r>
              <a:rPr lang="en-US" dirty="0" smtClean="0"/>
              <a:t>Insert regular text (</a:t>
            </a:r>
            <a:r>
              <a:rPr lang="en-US" dirty="0" err="1" smtClean="0"/>
              <a:t>highight</a:t>
            </a:r>
            <a:r>
              <a:rPr lang="en-US" dirty="0" smtClean="0"/>
              <a:t> text and press tab to create bullets) [24pt]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bullet level</a:t>
            </a:r>
          </a:p>
          <a:p>
            <a:pPr lvl="3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  <p:custDataLst>
              <p:tags r:id="rId4"/>
            </p:custDataLst>
          </p:nvPr>
        </p:nvSpPr>
        <p:spPr>
          <a:xfrm>
            <a:off x="4716016" y="1916832"/>
            <a:ext cx="3970800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>
              <a:defRPr sz="2400" b="0" baseline="0">
                <a:solidFill>
                  <a:schemeClr val="tx1"/>
                </a:solidFill>
              </a:defRPr>
            </a:lvl1pPr>
            <a:lvl2pPr marL="360000">
              <a:buFont typeface="Arial" pitchFamily="34" charset="0"/>
              <a:buChar char="•"/>
              <a:defRPr sz="2400"/>
            </a:lvl2pPr>
            <a:lvl3pPr marL="540000">
              <a:buFont typeface="Calibri" pitchFamily="34" charset="0"/>
              <a:buChar char="‒"/>
              <a:defRPr sz="2400" baseline="0"/>
            </a:lvl3pPr>
            <a:lvl4pPr>
              <a:buSzPct val="100000"/>
              <a:buFont typeface="Wingdings" pitchFamily="2" charset="2"/>
              <a:buNone/>
              <a:defRPr sz="1200"/>
            </a:lvl4pPr>
          </a:lstStyle>
          <a:p>
            <a:pPr lvl="0"/>
            <a:r>
              <a:rPr lang="en-US" dirty="0" smtClean="0"/>
              <a:t>Insert regular text (</a:t>
            </a:r>
            <a:r>
              <a:rPr lang="en-US" dirty="0" err="1" smtClean="0"/>
              <a:t>highight</a:t>
            </a:r>
            <a:r>
              <a:rPr lang="en-US" dirty="0" smtClean="0"/>
              <a:t> text and press tab to create bullets) [24pt]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bullet level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DF044-C6A7-439B-A8B7-83B47AA3480D}" type="datetimeFigureOut">
              <a:rPr lang="en-GB" smtClean="0">
                <a:solidFill>
                  <a:prstClr val="black"/>
                </a:solidFill>
              </a:rPr>
              <a:pPr/>
              <a:t>20/01/2016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44080-9519-42E9-9FB5-2F2DB4944F5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3600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6000" tIns="45720" rIns="91440" bIns="45720" rtlCol="0">
            <a:normAutofit/>
          </a:bodyPr>
          <a:lstStyle/>
          <a:p>
            <a:pPr lvl="0"/>
            <a:r>
              <a:rPr lang="en-US" dirty="0" smtClean="0"/>
              <a:t>Insert subheading here</a:t>
            </a:r>
          </a:p>
          <a:p>
            <a:pPr lvl="1"/>
            <a:r>
              <a:rPr lang="en-US" dirty="0" smtClean="0"/>
              <a:t>Increase list level by 1 to get to regular text</a:t>
            </a:r>
          </a:p>
          <a:p>
            <a:pPr lvl="2"/>
            <a:r>
              <a:rPr lang="en-US" dirty="0" smtClean="0"/>
              <a:t>Increase list level by 2 to get first level bullets</a:t>
            </a:r>
          </a:p>
          <a:p>
            <a:pPr lvl="3"/>
            <a:r>
              <a:rPr lang="en-US" dirty="0" smtClean="0"/>
              <a:t>Increase list level by 3 to get second level bullets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fld id="{254246F0-3EF0-4F6F-BB05-06FCCD65EFC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74633" y="266880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74633" y="6635771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interactive freelanc\Desktop\MARCO_IFG\11503_Letterhead from Marco\InstGov_PMS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3292" y="407167"/>
            <a:ext cx="1535098" cy="4108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7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176213" algn="l" defTabSz="914400" rtl="0" eaLnBrk="1" latinLnBrk="0" hangingPunct="1">
        <a:spcBef>
          <a:spcPct val="20000"/>
        </a:spcBef>
        <a:buFont typeface="Calibri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4246F0-3EF0-4F6F-BB05-06FCCD65EFC8}" type="slidenum">
              <a:rPr lang="en-GB" smtClean="0">
                <a:solidFill>
                  <a:srgbClr val="CF007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CF007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474633" y="266880"/>
            <a:ext cx="8215370" cy="1588"/>
          </a:xfrm>
          <a:prstGeom prst="line">
            <a:avLst/>
          </a:prstGeom>
          <a:noFill/>
          <a:ln w="9525" cap="flat" cmpd="sng" algn="ctr">
            <a:solidFill>
              <a:srgbClr val="CF0072"/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rot="10800000">
            <a:off x="474633" y="6635771"/>
            <a:ext cx="8215370" cy="1588"/>
          </a:xfrm>
          <a:prstGeom prst="line">
            <a:avLst/>
          </a:prstGeom>
          <a:noFill/>
          <a:ln w="9525" cap="flat" cmpd="sng" algn="ctr">
            <a:solidFill>
              <a:srgbClr val="CF0072"/>
            </a:solidFill>
            <a:prstDash val="solid"/>
          </a:ln>
          <a:effectLst/>
        </p:spPr>
      </p:cxnSp>
      <p:pic>
        <p:nvPicPr>
          <p:cNvPr id="18" name="Picture 2" descr="C:\Users\interactive freelanc\Desktop\MARCO_IFG\11503_Letterhead from Marco\InstGov_PMS.ep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92" y="407167"/>
            <a:ext cx="1535098" cy="41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3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54246F0-3EF0-4F6F-BB05-06FCCD65EFC8}" type="slidenum">
              <a:rPr lang="en-GB" smtClean="0">
                <a:solidFill>
                  <a:srgbClr val="8037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0379B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74633" y="266880"/>
            <a:ext cx="8215370" cy="1588"/>
          </a:xfrm>
          <a:prstGeom prst="line">
            <a:avLst/>
          </a:prstGeom>
          <a:noFill/>
          <a:ln w="9525" cap="flat" cmpd="sng" algn="ctr">
            <a:solidFill>
              <a:srgbClr val="80379B"/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rot="10800000">
            <a:off x="474633" y="6635771"/>
            <a:ext cx="8215370" cy="1588"/>
          </a:xfrm>
          <a:prstGeom prst="line">
            <a:avLst/>
          </a:prstGeom>
          <a:noFill/>
          <a:ln w="9525" cap="flat" cmpd="sng" algn="ctr">
            <a:solidFill>
              <a:srgbClr val="80379B"/>
            </a:solidFill>
            <a:prstDash val="solid"/>
          </a:ln>
          <a:effectLst/>
        </p:spPr>
      </p:cxnSp>
      <p:pic>
        <p:nvPicPr>
          <p:cNvPr id="10" name="Picture 2" descr="C:\Users\interactive freelanc\Desktop\MARCO_IFG\11503_Letterhead from Marco\InstGov_PMS.ep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92" y="407167"/>
            <a:ext cx="1535098" cy="41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75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134672" cy="6347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Influencing government through select committees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Hannah White, Institute for Government</a:t>
            </a:r>
            <a:endParaRPr lang="en-GB" sz="2400" dirty="0"/>
          </a:p>
          <a:p>
            <a:r>
              <a:rPr lang="en-GB" sz="2400" dirty="0" smtClean="0"/>
              <a:t>4 December 2015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928992" cy="144016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/>
              <a:t>1. How can you influence government through select committees?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2. What new trends are there to watch out for?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376" y="620688"/>
            <a:ext cx="6635080" cy="634082"/>
          </a:xfrm>
        </p:spPr>
        <p:txBody>
          <a:bodyPr>
            <a:normAutofit/>
          </a:bodyPr>
          <a:lstStyle/>
          <a:p>
            <a:r>
              <a:rPr lang="en-GB" sz="2900" dirty="0" smtClean="0"/>
              <a:t>What are committees trying to do?</a:t>
            </a:r>
            <a:endParaRPr lang="en-GB" sz="2900" dirty="0"/>
          </a:p>
        </p:txBody>
      </p:sp>
      <p:sp>
        <p:nvSpPr>
          <p:cNvPr id="5" name="Flowchart: Or 4"/>
          <p:cNvSpPr/>
          <p:nvPr/>
        </p:nvSpPr>
        <p:spPr>
          <a:xfrm>
            <a:off x="1763688" y="1628800"/>
            <a:ext cx="5040560" cy="4752528"/>
          </a:xfrm>
          <a:prstGeom prst="flowChartOr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8529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Influence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43030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Hold to account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429503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Set an 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85293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5126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>
                <a:solidFill>
                  <a:srgbClr val="00B9E4"/>
                </a:solidFill>
              </a:rPr>
              <a:pPr/>
              <a:t>4</a:t>
            </a:fld>
            <a:endParaRPr lang="en-GB" dirty="0">
              <a:solidFill>
                <a:srgbClr val="00B9E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964488" cy="634082"/>
          </a:xfrm>
        </p:spPr>
        <p:txBody>
          <a:bodyPr>
            <a:noAutofit/>
          </a:bodyPr>
          <a:lstStyle/>
          <a:p>
            <a:r>
              <a:rPr lang="en-GB" sz="2900" dirty="0" smtClean="0"/>
              <a:t>What can committees actually change in government?</a:t>
            </a:r>
            <a:endParaRPr lang="en-GB" sz="29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12033"/>
              </p:ext>
            </p:extLst>
          </p:nvPr>
        </p:nvGraphicFramePr>
        <p:xfrm>
          <a:off x="827584" y="1916832"/>
          <a:ext cx="7512496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48"/>
                <a:gridCol w="375624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because</a:t>
                      </a:r>
                      <a:r>
                        <a:rPr lang="en-GB" baseline="0" dirty="0" smtClean="0"/>
                        <a:t> a committee (for example)…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800" smtClean="0">
                          <a:solidFill>
                            <a:srgbClr val="37424A"/>
                          </a:solidFill>
                        </a:rPr>
                        <a:t>… receives new </a:t>
                      </a:r>
                      <a:r>
                        <a:rPr lang="en-GB" sz="1800" b="1" smtClean="0">
                          <a:solidFill>
                            <a:srgbClr val="37424A"/>
                          </a:solidFill>
                        </a:rPr>
                        <a:t>evidence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…listens to different voices or commissions new research</a:t>
                      </a:r>
                      <a:endParaRPr lang="en-GB" sz="1800" b="1" dirty="0" smtClean="0">
                        <a:solidFill>
                          <a:srgbClr val="37424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 hears different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…achieves cross-party consensus</a:t>
                      </a:r>
                      <a:endParaRPr lang="en-GB" sz="1800" b="1" dirty="0" smtClean="0">
                        <a:solidFill>
                          <a:srgbClr val="37424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…becomes more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open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…compels government to talk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 has a forum for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lesson 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…provides space to review and learn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 changes how it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operates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…undertakes</a:t>
                      </a:r>
                      <a:r>
                        <a:rPr lang="en-GB" sz="1800" baseline="0" dirty="0" smtClean="0">
                          <a:solidFill>
                            <a:srgbClr val="37424A"/>
                          </a:solidFill>
                        </a:rPr>
                        <a:t> scrutiny that stimulates change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 operates in a different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context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…influences third parties</a:t>
                      </a:r>
                      <a:r>
                        <a:rPr lang="en-GB" sz="1800" baseline="0" dirty="0" smtClean="0">
                          <a:solidFill>
                            <a:srgbClr val="37424A"/>
                          </a:solidFill>
                        </a:rPr>
                        <a:t> through its work, who then influence government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 is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seen differently by citizens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…is seen to have fulfilled its unique scrutiny role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6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31917"/>
              </p:ext>
            </p:extLst>
          </p:nvPr>
        </p:nvGraphicFramePr>
        <p:xfrm>
          <a:off x="467544" y="1196752"/>
          <a:ext cx="835292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Government…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 because you (for example)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 receives new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evidence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</a:t>
                      </a:r>
                      <a:r>
                        <a:rPr lang="en-GB" baseline="0" dirty="0" smtClean="0"/>
                        <a:t> o</a:t>
                      </a:r>
                      <a:r>
                        <a:rPr lang="en-GB" dirty="0" smtClean="0"/>
                        <a:t>ral and written evidence including</a:t>
                      </a:r>
                      <a:r>
                        <a:rPr lang="en-GB" baseline="0" dirty="0" smtClean="0"/>
                        <a:t> your own data and anecdotal evidence; allow site visits and committee engagement with your stakeholders; suggest new witnesses.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 hears different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</a:t>
                      </a:r>
                      <a:r>
                        <a:rPr lang="en-GB" baseline="0" dirty="0" smtClean="0"/>
                        <a:t> o</a:t>
                      </a:r>
                      <a:r>
                        <a:rPr lang="en-GB" dirty="0" smtClean="0"/>
                        <a:t>ral and written evidence including your own analysis and ideas.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…becomes more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open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Build a relationship with relevant committee teams - brief staff on possible areas for questioning of ministers.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7424A"/>
                          </a:solidFill>
                        </a:rPr>
                        <a:t>… has a forum for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lesson learning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 ideas for new areas of committee work;</a:t>
                      </a:r>
                      <a:r>
                        <a:rPr lang="en-GB" baseline="0" dirty="0" smtClean="0"/>
                        <a:t> provide evidence of the impact of government policies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 changes how it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operates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Stay</a:t>
                      </a:r>
                      <a:r>
                        <a:rPr lang="en-GB" baseline="0" dirty="0" smtClean="0"/>
                        <a:t> in touch with committee agendas; e</a:t>
                      </a:r>
                      <a:r>
                        <a:rPr lang="en-GB" dirty="0" smtClean="0"/>
                        <a:t>ngage committees</a:t>
                      </a:r>
                      <a:r>
                        <a:rPr lang="en-GB" baseline="0" dirty="0" smtClean="0"/>
                        <a:t> with existing campaigns; build coalitions using committee work as a catalyst.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37424A"/>
                          </a:solidFill>
                        </a:rPr>
                        <a:t>… operates in a different </a:t>
                      </a:r>
                      <a:r>
                        <a:rPr lang="en-GB" sz="1800" b="1" dirty="0" smtClean="0">
                          <a:solidFill>
                            <a:srgbClr val="37424A"/>
                          </a:solidFill>
                        </a:rPr>
                        <a:t>context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Highlight</a:t>
                      </a:r>
                      <a:r>
                        <a:rPr lang="en-GB" baseline="0" dirty="0" smtClean="0"/>
                        <a:t> the contribution of committees within your organisation and amongst your stakeholders.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>
                <a:solidFill>
                  <a:srgbClr val="00B9E4"/>
                </a:solidFill>
              </a:rPr>
              <a:pPr/>
              <a:t>5</a:t>
            </a:fld>
            <a:endParaRPr lang="en-GB" dirty="0">
              <a:solidFill>
                <a:srgbClr val="00B9E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56784" cy="634082"/>
          </a:xfrm>
        </p:spPr>
        <p:txBody>
          <a:bodyPr>
            <a:noAutofit/>
          </a:bodyPr>
          <a:lstStyle/>
          <a:p>
            <a:r>
              <a:rPr lang="en-GB" sz="2900" dirty="0" smtClean="0"/>
              <a:t>What can you contribute?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2741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663508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new trends are there to look out for?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More chairs (and members) developing their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Greater efforts on public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Some appetite for joint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Desire for feedback </a:t>
            </a:r>
          </a:p>
        </p:txBody>
      </p:sp>
    </p:spTree>
    <p:extLst>
      <p:ext uri="{BB962C8B-B14F-4D97-AF65-F5344CB8AC3E}">
        <p14:creationId xmlns:p14="http://schemas.microsoft.com/office/powerpoint/2010/main" val="3990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246F0-3EF0-4F6F-BB05-06FCCD65EFC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776864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hannah.white@instituteforgovernment.org.uk</a:t>
            </a:r>
            <a:br>
              <a:rPr lang="en-GB" dirty="0" smtClean="0"/>
            </a:br>
            <a:r>
              <a:rPr lang="en-GB" dirty="0" smtClean="0"/>
              <a:t>@</a:t>
            </a:r>
            <a:r>
              <a:rPr lang="en-GB" dirty="0" err="1" smtClean="0"/>
              <a:t>DrHannahWhite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www.instituteforgovernment.org.uk</a:t>
            </a:r>
            <a:br>
              <a:rPr lang="en-GB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015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dSQf4qSE6KVCF9V9G_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RGCgH.vESTUmT7QUBS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RGCgH.vESTUmT7QUBS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v1r3W3ckenwieo5_DE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v1r3W3ckenwieo5_DE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dSQf4qSE6KVCF9V9G_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v1r3W3ckenwieo5_DE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dSQf4qSE6KVCF9V9G_y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dSQf4qSE6KVCF9V9G_yQ"/>
</p:tagLst>
</file>

<file path=ppt/theme/theme1.xml><?xml version="1.0" encoding="utf-8"?>
<a:theme xmlns:a="http://schemas.openxmlformats.org/drawingml/2006/main" name="Projection-Style PowerPoint Template v2">
  <a:themeElements>
    <a:clrScheme name="IFG official palette">
      <a:dk1>
        <a:srgbClr val="37424A"/>
      </a:dk1>
      <a:lt1>
        <a:sysClr val="window" lastClr="FFFFFF"/>
      </a:lt1>
      <a:dk2>
        <a:srgbClr val="37424A"/>
      </a:dk2>
      <a:lt2>
        <a:srgbClr val="EEECE1"/>
      </a:lt2>
      <a:accent1>
        <a:srgbClr val="00B9E4"/>
      </a:accent1>
      <a:accent2>
        <a:srgbClr val="949D9E"/>
      </a:accent2>
      <a:accent3>
        <a:srgbClr val="CF0072"/>
      </a:accent3>
      <a:accent4>
        <a:srgbClr val="80379B"/>
      </a:accent4>
      <a:accent5>
        <a:srgbClr val="ACC0C6"/>
      </a:accent5>
      <a:accent6>
        <a:srgbClr val="AB842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</a:spPr>
      <a:bodyPr rtlCol="0" anchor="ctr"/>
      <a:lstStyle>
        <a:defPPr algn="ctr">
          <a:defRPr dirty="0">
            <a:solidFill>
              <a:schemeClr val="tx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Projection-Style PowerPoint Template v2</Template>
  <TotalTime>38492</TotalTime>
  <Words>362</Words>
  <Application>Microsoft Office PowerPoint</Application>
  <PresentationFormat>On-screen Show (4:3)</PresentationFormat>
  <Paragraphs>59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Wingdings</vt:lpstr>
      <vt:lpstr>Calibri</vt:lpstr>
      <vt:lpstr>Projection-Style PowerPoint Template v2</vt:lpstr>
      <vt:lpstr>Custom Design</vt:lpstr>
      <vt:lpstr>1_Custom Design</vt:lpstr>
      <vt:lpstr>think-cell Slide</vt:lpstr>
      <vt:lpstr>Influencing government through select committees</vt:lpstr>
      <vt:lpstr>1. How can you influence government through select committees?  2. What new trends are there to watch out for?</vt:lpstr>
      <vt:lpstr>What are committees trying to do?</vt:lpstr>
      <vt:lpstr>What can committees actually change in government?</vt:lpstr>
      <vt:lpstr>What can you contribute?</vt:lpstr>
      <vt:lpstr>What new trends are there to look out for?</vt:lpstr>
      <vt:lpstr>Thank you!  hannah.white@instituteforgovernment.org.uk @DrHannahWhite  www.instituteforgovernment.org.uk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Projection-Style PPt Template</dc:title>
  <dc:creator>Jill Rutter</dc:creator>
  <cp:lastModifiedBy>sharon.tynan</cp:lastModifiedBy>
  <cp:revision>188</cp:revision>
  <cp:lastPrinted>2015-05-13T09:13:05Z</cp:lastPrinted>
  <dcterms:created xsi:type="dcterms:W3CDTF">2013-02-05T15:36:14Z</dcterms:created>
  <dcterms:modified xsi:type="dcterms:W3CDTF">2016-01-20T12:49:49Z</dcterms:modified>
</cp:coreProperties>
</file>