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0"/>
  </p:notes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79" r:id="rId22"/>
    <p:sldId id="283" r:id="rId23"/>
    <p:sldId id="284" r:id="rId24"/>
    <p:sldId id="287" r:id="rId25"/>
    <p:sldId id="288"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CB43D7A-2128-4979-BA6C-DD12FE60932B}">
          <p14:sldIdLst>
            <p14:sldId id="256"/>
            <p14:sldId id="258"/>
            <p14:sldId id="259"/>
            <p14:sldId id="260"/>
            <p14:sldId id="261"/>
            <p14:sldId id="262"/>
            <p14:sldId id="264"/>
            <p14:sldId id="265"/>
            <p14:sldId id="266"/>
            <p14:sldId id="267"/>
            <p14:sldId id="268"/>
            <p14:sldId id="269"/>
            <p14:sldId id="270"/>
            <p14:sldId id="271"/>
            <p14:sldId id="272"/>
            <p14:sldId id="274"/>
            <p14:sldId id="275"/>
            <p14:sldId id="276"/>
            <p14:sldId id="277"/>
            <p14:sldId id="278"/>
            <p14:sldId id="279"/>
            <p14:sldId id="283"/>
            <p14:sldId id="284"/>
            <p14:sldId id="287"/>
            <p14:sldId id="288"/>
            <p14:sldId id="280"/>
            <p14:sldId id="281"/>
            <p14:sldId id="28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FFCC"/>
    <a:srgbClr val="0000CC"/>
    <a:srgbClr val="006699"/>
    <a:srgbClr val="003399"/>
    <a:srgbClr val="000099"/>
    <a:srgbClr val="000066"/>
    <a:srgbClr val="3366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83199" autoAdjust="0"/>
  </p:normalViewPr>
  <p:slideViewPr>
    <p:cSldViewPr snapToGrid="0">
      <p:cViewPr>
        <p:scale>
          <a:sx n="50" d="100"/>
          <a:sy n="50" d="100"/>
        </p:scale>
        <p:origin x="1038" y="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CD731-C9F1-4BFF-B86A-31626A0E2554}" type="datetimeFigureOut">
              <a:rPr lang="en-GB" smtClean="0"/>
              <a:t>22/07/2017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6AFBE-F1F1-43A9-BCC6-2E62D891AB0C}" type="slidenum">
              <a:rPr lang="en-GB" smtClean="0"/>
              <a:t>‹#›</a:t>
            </a:fld>
            <a:endParaRPr lang="en-GB"/>
          </a:p>
        </p:txBody>
      </p:sp>
    </p:spTree>
    <p:extLst>
      <p:ext uri="{BB962C8B-B14F-4D97-AF65-F5344CB8AC3E}">
        <p14:creationId xmlns:p14="http://schemas.microsoft.com/office/powerpoint/2010/main" val="122720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Eg</a:t>
            </a:r>
            <a:r>
              <a:rPr lang="en-GB" dirty="0" smtClean="0"/>
              <a:t> </a:t>
            </a:r>
            <a:r>
              <a:rPr lang="en-GB" dirty="0" err="1" smtClean="0"/>
              <a:t>Maniadakis</a:t>
            </a:r>
            <a:r>
              <a:rPr lang="en-GB" dirty="0" smtClean="0"/>
              <a:t> found that back pain alone cost the UK economy £10.7 billion in 1998, of which £1.6</a:t>
            </a:r>
            <a:r>
              <a:rPr lang="en-GB" baseline="0" dirty="0" smtClean="0"/>
              <a:t> billion was direct healthcare costs</a:t>
            </a:r>
            <a:endParaRPr lang="en-GB" dirty="0"/>
          </a:p>
        </p:txBody>
      </p:sp>
      <p:sp>
        <p:nvSpPr>
          <p:cNvPr id="4" name="Slide Number Placeholder 3"/>
          <p:cNvSpPr>
            <a:spLocks noGrp="1"/>
          </p:cNvSpPr>
          <p:nvPr>
            <p:ph type="sldNum" sz="quarter" idx="10"/>
          </p:nvPr>
        </p:nvSpPr>
        <p:spPr/>
        <p:txBody>
          <a:bodyPr/>
          <a:lstStyle/>
          <a:p>
            <a:fld id="{1247B99C-1C64-4C49-85C2-272CDFA1D01E}" type="slidenum">
              <a:rPr lang="en-GB" smtClean="0"/>
              <a:pPr/>
              <a:t>5</a:t>
            </a:fld>
            <a:endParaRPr lang="en-GB"/>
          </a:p>
        </p:txBody>
      </p:sp>
    </p:spTree>
    <p:extLst>
      <p:ext uri="{BB962C8B-B14F-4D97-AF65-F5344CB8AC3E}">
        <p14:creationId xmlns:p14="http://schemas.microsoft.com/office/powerpoint/2010/main" val="15069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5F29FE-A880-4F01-A64D-189929F844C5}" type="slidenum">
              <a:rPr lang="en-US"/>
              <a:pPr eaLnBrk="1" hangingPunct="1"/>
              <a:t>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3825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5EFB356-E6F1-4062-8A7B-74AC2677B6D8}" type="slidenum">
              <a:rPr lang="en-GB" altLang="en-US"/>
              <a:pPr/>
              <a:t>9</a:t>
            </a:fld>
            <a:endParaRPr lang="en-GB" altLang="en-US"/>
          </a:p>
        </p:txBody>
      </p:sp>
      <p:sp>
        <p:nvSpPr>
          <p:cNvPr id="286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755651"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0541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9973BAC-8AA3-4961-B608-9723E189AB4F}" type="slidenum">
              <a:rPr lang="en-GB" altLang="en-US"/>
              <a:pPr/>
              <a:t>11</a:t>
            </a:fld>
            <a:endParaRPr lang="en-GB" altLang="en-US"/>
          </a:p>
        </p:txBody>
      </p:sp>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0484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F43C1BC-4788-477F-A7C7-A6E672370C8B}" type="slidenum">
              <a:rPr lang="en-GB" altLang="en-US"/>
              <a:pPr/>
              <a:t>12</a:t>
            </a:fld>
            <a:endParaRPr lang="en-GB" altLang="en-US"/>
          </a:p>
        </p:txBody>
      </p:sp>
      <p:sp>
        <p:nvSpPr>
          <p:cNvPr id="317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1"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6354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E24F5E1-144C-4255-AFB1-77414950EC78}" type="slidenum">
              <a:rPr lang="en-GB" altLang="en-US"/>
              <a:pPr/>
              <a:t>13</a:t>
            </a:fld>
            <a:endParaRPr lang="en-GB" altLang="en-US"/>
          </a:p>
        </p:txBody>
      </p:sp>
      <p:sp>
        <p:nvSpPr>
          <p:cNvPr id="327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55651"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4031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53282DB-7460-48A2-94BA-FD89D6EBA1A7}" type="slidenum">
              <a:rPr lang="en-GB" altLang="en-US"/>
              <a:pPr/>
              <a:t>14</a:t>
            </a:fld>
            <a:endParaRPr lang="en-GB" altLang="en-US"/>
          </a:p>
        </p:txBody>
      </p:sp>
      <p:sp>
        <p:nvSpPr>
          <p:cNvPr id="337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55651"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7050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BDAD4FD-6649-4D0F-AE4A-81F7BAF01176}" type="slidenum">
              <a:rPr lang="en-GB" smtClean="0"/>
              <a:t>28</a:t>
            </a:fld>
            <a:endParaRPr lang="en-GB"/>
          </a:p>
        </p:txBody>
      </p:sp>
    </p:spTree>
    <p:extLst>
      <p:ext uri="{BB962C8B-B14F-4D97-AF65-F5344CB8AC3E}">
        <p14:creationId xmlns:p14="http://schemas.microsoft.com/office/powerpoint/2010/main" val="168433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857447" y="6356353"/>
            <a:ext cx="998195" cy="365125"/>
          </a:xfrm>
        </p:spPr>
        <p:txBody>
          <a:bodyPr/>
          <a:lstStyle/>
          <a:p>
            <a:fld id="{509E890D-B0A2-4DD6-9D42-857405BD751E}" type="datetimeFigureOut">
              <a:rPr lang="en-GB" smtClean="0"/>
              <a:t>22/07/2017</a:t>
            </a:fld>
            <a:endParaRPr lang="en-GB"/>
          </a:p>
        </p:txBody>
      </p:sp>
      <p:sp>
        <p:nvSpPr>
          <p:cNvPr id="5" name="Footer Placeholder 4"/>
          <p:cNvSpPr>
            <a:spLocks noGrp="1"/>
          </p:cNvSpPr>
          <p:nvPr>
            <p:ph type="ftr" sz="quarter" idx="11"/>
          </p:nvPr>
        </p:nvSpPr>
        <p:spPr>
          <a:xfrm>
            <a:off x="3939410" y="6356353"/>
            <a:ext cx="3086100" cy="365125"/>
          </a:xfrm>
        </p:spPr>
        <p:txBody>
          <a:bodyPr/>
          <a:lstStyle/>
          <a:p>
            <a:endParaRPr lang="en-GB" dirty="0"/>
          </a:p>
        </p:txBody>
      </p:sp>
      <p:sp>
        <p:nvSpPr>
          <p:cNvPr id="6" name="Slide Number Placeholder 5"/>
          <p:cNvSpPr>
            <a:spLocks noGrp="1"/>
          </p:cNvSpPr>
          <p:nvPr>
            <p:ph type="sldNum" sz="quarter" idx="12"/>
          </p:nvPr>
        </p:nvSpPr>
        <p:spPr>
          <a:xfrm>
            <a:off x="7150618" y="6356353"/>
            <a:ext cx="874485" cy="365125"/>
          </a:xfrm>
        </p:spPr>
        <p:txBody>
          <a:bodyPr/>
          <a:lstStyle/>
          <a:p>
            <a:fld id="{62EB5621-A25D-4A13-8CCD-BA9CB3FA6369}" type="slidenum">
              <a:rPr lang="en-GB" smtClean="0"/>
              <a:t>‹#›</a:t>
            </a:fld>
            <a:endParaRPr lang="en-GB"/>
          </a:p>
        </p:txBody>
      </p:sp>
      <p:sp>
        <p:nvSpPr>
          <p:cNvPr id="3" name="Subtitle 2"/>
          <p:cNvSpPr>
            <a:spLocks noGrp="1"/>
          </p:cNvSpPr>
          <p:nvPr>
            <p:ph type="subTitle" idx="1"/>
          </p:nvPr>
        </p:nvSpPr>
        <p:spPr>
          <a:xfrm>
            <a:off x="1143000" y="3602038"/>
            <a:ext cx="6858000"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dirty="0"/>
          </a:p>
        </p:txBody>
      </p:sp>
      <p:sp>
        <p:nvSpPr>
          <p:cNvPr id="2" name="Title 1"/>
          <p:cNvSpPr>
            <a:spLocks noGrp="1"/>
          </p:cNvSpPr>
          <p:nvPr>
            <p:ph type="ctrTitle"/>
          </p:nvPr>
        </p:nvSpPr>
        <p:spPr>
          <a:xfrm>
            <a:off x="1143000" y="1122363"/>
            <a:ext cx="6858000" cy="2387600"/>
          </a:xfrm>
        </p:spPr>
        <p:txBody>
          <a:bodyPr anchor="b"/>
          <a:lstStyle>
            <a:lvl1pPr algn="l">
              <a:lnSpc>
                <a:spcPct val="100000"/>
              </a:lnSpc>
              <a:defRPr sz="6000"/>
            </a:lvl1pPr>
          </a:lstStyle>
          <a:p>
            <a:r>
              <a:rPr lang="en-US" smtClean="0"/>
              <a:t>Click to edit Master title style</a:t>
            </a:r>
            <a:endParaRPr lang="en-GB" dirty="0"/>
          </a:p>
        </p:txBody>
      </p:sp>
    </p:spTree>
    <p:extLst>
      <p:ext uri="{BB962C8B-B14F-4D97-AF65-F5344CB8AC3E}">
        <p14:creationId xmlns:p14="http://schemas.microsoft.com/office/powerpoint/2010/main" val="25000567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9E890D-B0A2-4DD6-9D42-857405BD751E}" type="datetimeFigureOut">
              <a:rPr lang="en-GB" smtClean="0"/>
              <a:t>22/07/2017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EB5621-A25D-4A13-8CCD-BA9CB3FA6369}" type="slidenum">
              <a:rPr lang="en-GB" smtClean="0"/>
              <a:t>‹#›</a:t>
            </a:fld>
            <a:endParaRPr lang="en-GB"/>
          </a:p>
        </p:txBody>
      </p:sp>
    </p:spTree>
    <p:extLst>
      <p:ext uri="{BB962C8B-B14F-4D97-AF65-F5344CB8AC3E}">
        <p14:creationId xmlns:p14="http://schemas.microsoft.com/office/powerpoint/2010/main" val="122841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9E890D-B0A2-4DD6-9D42-857405BD751E}" type="datetimeFigureOut">
              <a:rPr lang="en-GB" smtClean="0"/>
              <a:t>22/07/2017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EB5621-A25D-4A13-8CCD-BA9CB3FA6369}" type="slidenum">
              <a:rPr lang="en-GB" smtClean="0"/>
              <a:t>‹#›</a:t>
            </a:fld>
            <a:endParaRPr lang="en-GB"/>
          </a:p>
        </p:txBody>
      </p:sp>
    </p:spTree>
    <p:extLst>
      <p:ext uri="{BB962C8B-B14F-4D97-AF65-F5344CB8AC3E}">
        <p14:creationId xmlns:p14="http://schemas.microsoft.com/office/powerpoint/2010/main" val="38673877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9E890D-B0A2-4DD6-9D42-857405BD751E}" type="datetimeFigureOut">
              <a:rPr lang="en-GB" smtClean="0"/>
              <a:t>22/07/2017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EB5621-A25D-4A13-8CCD-BA9CB3FA6369}" type="slidenum">
              <a:rPr lang="en-GB" smtClean="0"/>
              <a:t>‹#›</a:t>
            </a:fld>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42600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9E890D-B0A2-4DD6-9D42-857405BD751E}" type="datetimeFigureOut">
              <a:rPr lang="en-GB" smtClean="0"/>
              <a:t>22/07/2017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EB5621-A25D-4A13-8CCD-BA9CB3FA6369}" type="slidenum">
              <a:rPr lang="en-GB" smtClean="0"/>
              <a:t>‹#›</a:t>
            </a:fld>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GB"/>
          </a:p>
        </p:txBody>
      </p:sp>
    </p:spTree>
    <p:extLst>
      <p:ext uri="{BB962C8B-B14F-4D97-AF65-F5344CB8AC3E}">
        <p14:creationId xmlns:p14="http://schemas.microsoft.com/office/powerpoint/2010/main" val="21034193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9E890D-B0A2-4DD6-9D42-857405BD751E}" type="datetimeFigureOut">
              <a:rPr lang="en-GB" smtClean="0"/>
              <a:t>22/07/2017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EB5621-A25D-4A13-8CCD-BA9CB3FA6369}" type="slidenum">
              <a:rPr lang="en-GB" smtClean="0"/>
              <a:t>‹#›</a:t>
            </a:fld>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628650" y="1069521"/>
            <a:ext cx="7886700" cy="756107"/>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789583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09E890D-B0A2-4DD6-9D42-857405BD751E}" type="datetimeFigureOut">
              <a:rPr lang="en-GB" smtClean="0"/>
              <a:t>22/07/2017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EB5621-A25D-4A13-8CCD-BA9CB3FA6369}" type="slidenum">
              <a:rPr lang="en-GB" smtClean="0"/>
              <a:t>‹#›</a:t>
            </a:fld>
            <a:endParaRPr lang="en-GB"/>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29151" y="1690687"/>
            <a:ext cx="3887391" cy="81438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ext Placeholder 2"/>
          <p:cNvSpPr>
            <a:spLocks noGrp="1"/>
          </p:cNvSpPr>
          <p:nvPr>
            <p:ph type="body" idx="1"/>
          </p:nvPr>
        </p:nvSpPr>
        <p:spPr>
          <a:xfrm>
            <a:off x="629842" y="1690690"/>
            <a:ext cx="3868340" cy="814387"/>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 name="Title 1"/>
          <p:cNvSpPr>
            <a:spLocks noGrp="1"/>
          </p:cNvSpPr>
          <p:nvPr>
            <p:ph type="title"/>
          </p:nvPr>
        </p:nvSpPr>
        <p:spPr>
          <a:xfrm>
            <a:off x="629841" y="1020536"/>
            <a:ext cx="7886700" cy="670155"/>
          </a:xfrm>
        </p:spPr>
        <p:txBody>
          <a:bodyPr/>
          <a:lstStyle/>
          <a:p>
            <a:r>
              <a:rPr lang="en-US" smtClean="0"/>
              <a:t>Click to edit Master title style</a:t>
            </a:r>
            <a:endParaRPr lang="en-GB"/>
          </a:p>
        </p:txBody>
      </p:sp>
    </p:spTree>
    <p:extLst>
      <p:ext uri="{BB962C8B-B14F-4D97-AF65-F5344CB8AC3E}">
        <p14:creationId xmlns:p14="http://schemas.microsoft.com/office/powerpoint/2010/main" val="28566806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9E890D-B0A2-4DD6-9D42-857405BD751E}" type="datetimeFigureOut">
              <a:rPr lang="en-GB" smtClean="0"/>
              <a:t>22/07/2017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EB5621-A25D-4A13-8CCD-BA9CB3FA6369}"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546870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E890D-B0A2-4DD6-9D42-857405BD751E}" type="datetimeFigureOut">
              <a:rPr lang="en-GB" smtClean="0"/>
              <a:t>22/07/2017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EB5621-A25D-4A13-8CCD-BA9CB3FA6369}" type="slidenum">
              <a:rPr lang="en-GB" smtClean="0"/>
              <a:t>‹#›</a:t>
            </a:fld>
            <a:endParaRPr lang="en-GB"/>
          </a:p>
        </p:txBody>
      </p:sp>
    </p:spTree>
    <p:extLst>
      <p:ext uri="{BB962C8B-B14F-4D97-AF65-F5344CB8AC3E}">
        <p14:creationId xmlns:p14="http://schemas.microsoft.com/office/powerpoint/2010/main" val="8879466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6"/>
            <a:ext cx="2949178" cy="922564"/>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1134836"/>
            <a:ext cx="4629150" cy="47262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E890D-B0A2-4DD6-9D42-857405BD751E}" type="datetimeFigureOut">
              <a:rPr lang="en-GB" smtClean="0"/>
              <a:t>22/07/2017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EB5621-A25D-4A13-8CCD-BA9CB3FA6369}" type="slidenum">
              <a:rPr lang="en-GB" smtClean="0"/>
              <a:t>‹#›</a:t>
            </a:fld>
            <a:endParaRPr lang="en-GB"/>
          </a:p>
        </p:txBody>
      </p:sp>
    </p:spTree>
    <p:extLst>
      <p:ext uri="{BB962C8B-B14F-4D97-AF65-F5344CB8AC3E}">
        <p14:creationId xmlns:p14="http://schemas.microsoft.com/office/powerpoint/2010/main" val="65472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E890D-B0A2-4DD6-9D42-857405BD751E}" type="datetimeFigureOut">
              <a:rPr lang="en-GB" smtClean="0"/>
              <a:t>22/07/2017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EB5621-A25D-4A13-8CCD-BA9CB3FA6369}" type="slidenum">
              <a:rPr lang="en-GB" smtClean="0"/>
              <a:t>‹#›</a:t>
            </a:fld>
            <a:endParaRPr lang="en-GB"/>
          </a:p>
        </p:txBody>
      </p:sp>
    </p:spTree>
    <p:extLst>
      <p:ext uri="{BB962C8B-B14F-4D97-AF65-F5344CB8AC3E}">
        <p14:creationId xmlns:p14="http://schemas.microsoft.com/office/powerpoint/2010/main" val="222186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50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47430" y="6356353"/>
            <a:ext cx="18386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E890D-B0A2-4DD6-9D42-857405BD751E}" type="datetimeFigureOut">
              <a:rPr lang="en-GB" smtClean="0"/>
              <a:t>22/07/2017</a:t>
            </a:fld>
            <a:endParaRPr lang="en-GB"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B5621-A25D-4A13-8CCD-BA9CB3FA6369}" type="slidenum">
              <a:rPr lang="en-GB" smtClean="0"/>
              <a:t>‹#›</a:t>
            </a:fld>
            <a:endParaRPr lang="en-GB"/>
          </a:p>
        </p:txBody>
      </p:sp>
      <p:sp>
        <p:nvSpPr>
          <p:cNvPr id="3" name="Text Placeholder 2"/>
          <p:cNvSpPr>
            <a:spLocks noGrp="1"/>
          </p:cNvSpPr>
          <p:nvPr>
            <p:ph type="body" idx="1"/>
          </p:nvPr>
        </p:nvSpPr>
        <p:spPr>
          <a:xfrm>
            <a:off x="854433" y="2339246"/>
            <a:ext cx="7660918" cy="36561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Placeholder 1"/>
          <p:cNvSpPr>
            <a:spLocks noGrp="1"/>
          </p:cNvSpPr>
          <p:nvPr>
            <p:ph type="title"/>
          </p:nvPr>
        </p:nvSpPr>
        <p:spPr>
          <a:xfrm>
            <a:off x="854433" y="1242031"/>
            <a:ext cx="7660918" cy="962281"/>
          </a:xfrm>
          <a:prstGeom prst="rect">
            <a:avLst/>
          </a:prstGeom>
        </p:spPr>
        <p:txBody>
          <a:bodyPr vert="horz" lIns="91440" tIns="45720" rIns="91440" bIns="45720" rtlCol="0" anchor="ctr">
            <a:normAutofit/>
          </a:bodyPr>
          <a:lstStyle/>
          <a:p>
            <a:r>
              <a:rPr lang="en-US" smtClean="0"/>
              <a:t>Click to edit Master title style</a:t>
            </a:r>
            <a:endParaRPr lang="en-GB" dirty="0"/>
          </a:p>
        </p:txBody>
      </p:sp>
      <p:pic>
        <p:nvPicPr>
          <p:cNvPr id="9" name="Picture 8" descr="Anglia_Ruskin_Logo_RGB.png" title="Anglia Ruski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6826" y="285826"/>
            <a:ext cx="2045208" cy="679704"/>
          </a:xfrm>
          <a:prstGeom prst="rect">
            <a:avLst/>
          </a:prstGeom>
        </p:spPr>
      </p:pic>
    </p:spTree>
    <p:extLst>
      <p:ext uri="{BB962C8B-B14F-4D97-AF65-F5344CB8AC3E}">
        <p14:creationId xmlns:p14="http://schemas.microsoft.com/office/powerpoint/2010/main" val="6103433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000" kern="1200">
          <a:solidFill>
            <a:srgbClr val="003366"/>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00000"/>
        </a:lnSpc>
        <a:spcBef>
          <a:spcPts val="600"/>
        </a:spcBef>
        <a:buFont typeface="Arial" panose="020B0604020202020204" pitchFamily="34" charset="0"/>
        <a:buChar char="•"/>
        <a:defRPr sz="3200" kern="1200">
          <a:solidFill>
            <a:srgbClr val="003366"/>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500"/>
        </a:spcBef>
        <a:buFont typeface="Arial" panose="020B0604020202020204" pitchFamily="34" charset="0"/>
        <a:buChar char="•"/>
        <a:defRPr sz="3000" kern="1200">
          <a:solidFill>
            <a:srgbClr val="003366"/>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2600" kern="1200">
          <a:solidFill>
            <a:srgbClr val="003366"/>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00000"/>
        </a:lnSpc>
        <a:spcBef>
          <a:spcPts val="500"/>
        </a:spcBef>
        <a:buFont typeface="Arial" panose="020B0604020202020204" pitchFamily="34" charset="0"/>
        <a:buChar char="•"/>
        <a:defRPr sz="2200" kern="1200">
          <a:solidFill>
            <a:srgbClr val="003366"/>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0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dirty="0"/>
              <a:t>Professor Pat Schofield</a:t>
            </a:r>
          </a:p>
          <a:p>
            <a:endParaRPr lang="en-US" dirty="0"/>
          </a:p>
          <a:p>
            <a:r>
              <a:rPr lang="en-US" dirty="0" smtClean="0"/>
              <a:t>Positive Ageing Research Institute</a:t>
            </a:r>
            <a:endParaRPr lang="en-US" dirty="0"/>
          </a:p>
          <a:p>
            <a:r>
              <a:rPr lang="en-US" dirty="0" smtClean="0"/>
              <a:t>Anglia Ruskin University</a:t>
            </a:r>
            <a:endParaRPr lang="en-US" dirty="0"/>
          </a:p>
          <a:p>
            <a:endParaRPr lang="en-US" dirty="0"/>
          </a:p>
          <a:p>
            <a:r>
              <a:rPr lang="en-US" sz="2800" dirty="0" smtClean="0"/>
              <a:t>28</a:t>
            </a:r>
            <a:r>
              <a:rPr lang="en-US" sz="2800" baseline="30000" dirty="0" smtClean="0"/>
              <a:t>th</a:t>
            </a:r>
            <a:r>
              <a:rPr lang="en-US" sz="2800" dirty="0" smtClean="0"/>
              <a:t> </a:t>
            </a:r>
            <a:r>
              <a:rPr lang="en-US" sz="2800" dirty="0" smtClean="0"/>
              <a:t> July 2017 </a:t>
            </a:r>
            <a:endParaRPr lang="en-US" sz="2800" dirty="0"/>
          </a:p>
          <a:p>
            <a:endParaRPr lang="en-GB" dirty="0"/>
          </a:p>
        </p:txBody>
      </p:sp>
      <p:sp>
        <p:nvSpPr>
          <p:cNvPr id="2" name="Title 1"/>
          <p:cNvSpPr>
            <a:spLocks noGrp="1"/>
          </p:cNvSpPr>
          <p:nvPr>
            <p:ph type="ctrTitle"/>
          </p:nvPr>
        </p:nvSpPr>
        <p:spPr>
          <a:xfrm>
            <a:off x="1143000" y="1572321"/>
            <a:ext cx="6858000" cy="1937641"/>
          </a:xfrm>
        </p:spPr>
        <p:txBody>
          <a:bodyPr>
            <a:normAutofit fontScale="90000"/>
          </a:bodyPr>
          <a:lstStyle/>
          <a:p>
            <a:r>
              <a:rPr lang="en-GB" sz="4000" i="1" dirty="0" smtClean="0"/>
              <a:t/>
            </a:r>
            <a:br>
              <a:rPr lang="en-GB" sz="4000" i="1" dirty="0" smtClean="0"/>
            </a:br>
            <a:r>
              <a:rPr lang="en-GB" sz="4000" i="1" dirty="0"/>
              <a:t/>
            </a:r>
            <a:br>
              <a:rPr lang="en-GB" sz="4000" i="1" dirty="0"/>
            </a:br>
            <a:r>
              <a:rPr lang="en-GB" sz="4000" i="1" dirty="0" smtClean="0"/>
              <a:t/>
            </a:r>
            <a:br>
              <a:rPr lang="en-GB" sz="4000" i="1" dirty="0" smtClean="0"/>
            </a:br>
            <a:r>
              <a:rPr lang="en-GB" sz="4000" i="1" dirty="0"/>
              <a:t/>
            </a:r>
            <a:br>
              <a:rPr lang="en-GB" sz="4000" i="1" dirty="0"/>
            </a:br>
            <a:r>
              <a:rPr lang="en-GB" sz="4000" i="1" dirty="0" smtClean="0"/>
              <a:t/>
            </a:r>
            <a:br>
              <a:rPr lang="en-GB" sz="4000" i="1" dirty="0" smtClean="0"/>
            </a:br>
            <a:r>
              <a:rPr lang="en-GB" sz="4000" i="1" dirty="0"/>
              <a:t/>
            </a:r>
            <a:br>
              <a:rPr lang="en-GB" sz="4000" i="1" dirty="0"/>
            </a:br>
            <a:r>
              <a:rPr lang="en-GB" sz="4000" i="1" dirty="0" smtClean="0"/>
              <a:t/>
            </a:r>
            <a:br>
              <a:rPr lang="en-GB" sz="4000" i="1" dirty="0" smtClean="0"/>
            </a:br>
            <a:r>
              <a:rPr lang="en-GB" sz="4000" i="1" dirty="0"/>
              <a:t/>
            </a:r>
            <a:br>
              <a:rPr lang="en-GB" sz="4000" i="1" dirty="0"/>
            </a:br>
            <a:r>
              <a:rPr lang="en-GB" sz="4000" i="1" dirty="0" smtClean="0"/>
              <a:t/>
            </a:r>
            <a:br>
              <a:rPr lang="en-GB" sz="4000" i="1" dirty="0" smtClean="0"/>
            </a:br>
            <a:r>
              <a:rPr lang="en-GB" sz="4000" i="1" dirty="0"/>
              <a:t/>
            </a:r>
            <a:br>
              <a:rPr lang="en-GB" sz="4000" i="1" dirty="0"/>
            </a:br>
            <a:r>
              <a:rPr lang="en-GB" sz="4000" i="1" dirty="0" smtClean="0"/>
              <a:t>Pain is to be expected at your age: or should it?:</a:t>
            </a:r>
            <a:r>
              <a:rPr lang="en-GB" sz="3600" i="1" dirty="0"/>
              <a:t> </a:t>
            </a:r>
            <a:r>
              <a:rPr lang="en-GB" sz="3600" i="1" dirty="0" smtClean="0"/>
              <a:t>Managing pain in long term conditions</a:t>
            </a:r>
            <a:r>
              <a:rPr lang="en-GB" sz="3600" i="1" dirty="0"/>
              <a:t/>
            </a:r>
            <a:br>
              <a:rPr lang="en-GB" sz="3600" i="1" dirty="0"/>
            </a:br>
            <a:endParaRPr lang="en-GB" sz="3600" dirty="0">
              <a:solidFill>
                <a:srgbClr val="003366"/>
              </a:solidFill>
            </a:endParaRPr>
          </a:p>
        </p:txBody>
      </p:sp>
    </p:spTree>
    <p:extLst>
      <p:ext uri="{BB962C8B-B14F-4D97-AF65-F5344CB8AC3E}">
        <p14:creationId xmlns:p14="http://schemas.microsoft.com/office/powerpoint/2010/main" val="2928474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Systematic Review - Management</a:t>
            </a:r>
            <a:endParaRPr lang="en-US" dirty="0"/>
          </a:p>
        </p:txBody>
      </p:sp>
      <p:sp>
        <p:nvSpPr>
          <p:cNvPr id="3" name="Content Placeholder 2"/>
          <p:cNvSpPr>
            <a:spLocks noGrp="1"/>
          </p:cNvSpPr>
          <p:nvPr>
            <p:ph idx="1"/>
          </p:nvPr>
        </p:nvSpPr>
        <p:spPr/>
        <p:txBody>
          <a:bodyPr/>
          <a:lstStyle/>
          <a:p>
            <a:pPr marL="0" indent="0">
              <a:buNone/>
            </a:pPr>
            <a:r>
              <a:rPr lang="en-US" b="1" dirty="0" smtClean="0"/>
              <a:t>Guidance on the management of pain in older people </a:t>
            </a:r>
            <a:r>
              <a:rPr lang="en-US" sz="1200" b="1" dirty="0" smtClean="0"/>
              <a:t>(Schofield, Abdulla, Adams, Bone, Elliott, </a:t>
            </a:r>
            <a:r>
              <a:rPr lang="en-US" sz="1200" b="1" dirty="0" err="1" smtClean="0"/>
              <a:t>Gaffin</a:t>
            </a:r>
            <a:r>
              <a:rPr lang="en-US" sz="1200" b="1" dirty="0" smtClean="0"/>
              <a:t>, Jones, </a:t>
            </a:r>
            <a:r>
              <a:rPr lang="en-US" sz="1200" b="1" dirty="0" err="1" smtClean="0"/>
              <a:t>Knaggs</a:t>
            </a:r>
            <a:r>
              <a:rPr lang="en-US" sz="1200" b="1" dirty="0" smtClean="0"/>
              <a:t>, Martin, Sampson) </a:t>
            </a:r>
          </a:p>
          <a:p>
            <a:pPr marL="0" indent="0">
              <a:buNone/>
            </a:pPr>
            <a:r>
              <a:rPr lang="en-US" i="1" dirty="0" smtClean="0"/>
              <a:t>Age Ageing (2013) 42 (</a:t>
            </a:r>
            <a:r>
              <a:rPr lang="en-US" i="1" dirty="0" err="1" smtClean="0"/>
              <a:t>suppl</a:t>
            </a:r>
            <a:r>
              <a:rPr lang="en-US" i="1" dirty="0" smtClean="0"/>
              <a:t> 1): i1-i57 doi:10.1093/ageing/afs200 </a:t>
            </a:r>
          </a:p>
          <a:p>
            <a:pPr marL="0" indent="0">
              <a:buNone/>
            </a:pPr>
            <a:endParaRPr lang="en-US" dirty="0" smtClean="0"/>
          </a:p>
          <a:p>
            <a:endParaRPr lang="en-US" dirty="0"/>
          </a:p>
        </p:txBody>
      </p:sp>
      <p:pic>
        <p:nvPicPr>
          <p:cNvPr id="4" name="Picture 3" descr="Screen Shot 2014-10-02 at 14.03.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869" y="4415882"/>
            <a:ext cx="3560523" cy="2119415"/>
          </a:xfrm>
          <a:prstGeom prst="rect">
            <a:avLst/>
          </a:prstGeom>
        </p:spPr>
      </p:pic>
    </p:spTree>
    <p:extLst>
      <p:ext uri="{BB962C8B-B14F-4D97-AF65-F5344CB8AC3E}">
        <p14:creationId xmlns:p14="http://schemas.microsoft.com/office/powerpoint/2010/main" val="3923851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400" u="sng"/>
              <a:t>Guidelines: Summary</a:t>
            </a:r>
          </a:p>
        </p:txBody>
      </p:sp>
      <p:sp>
        <p:nvSpPr>
          <p:cNvPr id="13314" name="Text Box 2"/>
          <p:cNvSpPr txBox="1">
            <a:spLocks noChangeArrowheads="1"/>
          </p:cNvSpPr>
          <p:nvPr/>
        </p:nvSpPr>
        <p:spPr bwMode="auto">
          <a:xfrm>
            <a:off x="457200" y="2074127"/>
            <a:ext cx="8229600" cy="40520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9pPr>
          </a:lstStyle>
          <a:p>
            <a:pPr hangingPunct="1">
              <a:lnSpc>
                <a:spcPct val="80000"/>
              </a:lnSpc>
              <a:spcBef>
                <a:spcPts val="638"/>
              </a:spcBef>
              <a:spcAft>
                <a:spcPts val="1425"/>
              </a:spcAft>
              <a:buSzPct val="45000"/>
              <a:buFont typeface="Arial" charset="0"/>
              <a:buChar char="•"/>
            </a:pPr>
            <a:r>
              <a:rPr lang="en-US" altLang="en-US" sz="2000" dirty="0">
                <a:latin typeface="Calibri" charset="0"/>
              </a:rPr>
              <a:t>Substantial differences in the population, methods, and definitions used in published research makes it difficult to compare across studies and impossible to determine a single definitive prevalence of pain in older persons. </a:t>
            </a:r>
          </a:p>
          <a:p>
            <a:pPr hangingPunct="1">
              <a:lnSpc>
                <a:spcPct val="80000"/>
              </a:lnSpc>
              <a:spcBef>
                <a:spcPts val="638"/>
              </a:spcBef>
              <a:spcAft>
                <a:spcPts val="1425"/>
              </a:spcAft>
              <a:buSzPct val="45000"/>
              <a:buFont typeface="Arial" charset="0"/>
              <a:buChar char="•"/>
            </a:pPr>
            <a:r>
              <a:rPr lang="en-US" altLang="en-US" sz="2000" dirty="0">
                <a:latin typeface="Calibri" charset="0"/>
              </a:rPr>
              <a:t>The prevalence of pain in older persons living in residential care is consistently higher than the prevalence of pain in older persons living in the community, regardless of the definition of pain used.  </a:t>
            </a:r>
          </a:p>
          <a:p>
            <a:pPr hangingPunct="1">
              <a:lnSpc>
                <a:spcPct val="80000"/>
              </a:lnSpc>
              <a:spcBef>
                <a:spcPts val="638"/>
              </a:spcBef>
              <a:spcAft>
                <a:spcPts val="1425"/>
              </a:spcAft>
              <a:buSzPct val="45000"/>
              <a:buFont typeface="Arial" charset="0"/>
              <a:buChar char="•"/>
            </a:pPr>
            <a:r>
              <a:rPr lang="en-US" altLang="en-US" sz="2000" dirty="0">
                <a:latin typeface="Calibri" charset="0"/>
              </a:rPr>
              <a:t>Older women have higher prevalence rates of pain than older men. </a:t>
            </a:r>
          </a:p>
          <a:p>
            <a:pPr hangingPunct="1">
              <a:lnSpc>
                <a:spcPct val="80000"/>
              </a:lnSpc>
              <a:spcBef>
                <a:spcPts val="638"/>
              </a:spcBef>
              <a:spcAft>
                <a:spcPts val="1425"/>
              </a:spcAft>
              <a:buSzPct val="45000"/>
              <a:buFont typeface="Arial" charset="0"/>
              <a:buChar char="•"/>
            </a:pPr>
            <a:r>
              <a:rPr lang="en-US" altLang="en-US" sz="2000" dirty="0">
                <a:latin typeface="Calibri" charset="0"/>
              </a:rPr>
              <a:t>The reported effect of age on pain prevalence in older persons is inconsistent with some studies reporting an increase in prevalence with age and others reporting a decrease in prevalence with age. The effect also varies by gender and site of pain.</a:t>
            </a:r>
            <a:r>
              <a:rPr lang="en-US" altLang="en-US" sz="2000" i="1" dirty="0">
                <a:latin typeface="Calibri" charset="0"/>
              </a:rPr>
              <a:t> </a:t>
            </a:r>
          </a:p>
          <a:p>
            <a:pPr hangingPunct="1">
              <a:lnSpc>
                <a:spcPct val="80000"/>
              </a:lnSpc>
              <a:spcBef>
                <a:spcPts val="638"/>
              </a:spcBef>
              <a:spcAft>
                <a:spcPts val="1425"/>
              </a:spcAft>
              <a:buSzPct val="45000"/>
              <a:buFont typeface="Arial" charset="0"/>
              <a:buChar char="•"/>
            </a:pPr>
            <a:r>
              <a:rPr lang="en-US" altLang="en-US" sz="2000" dirty="0">
                <a:latin typeface="Calibri" charset="0"/>
              </a:rPr>
              <a:t>The three commonest sites of pain in older persons are the back, leg/knee or hip, and other joints.</a:t>
            </a:r>
            <a:r>
              <a:rPr lang="en-US" altLang="en-US" sz="2000" i="1" dirty="0">
                <a:latin typeface="Calibri" charset="0"/>
              </a:rPr>
              <a:t> </a:t>
            </a:r>
          </a:p>
        </p:txBody>
      </p:sp>
    </p:spTree>
    <p:extLst>
      <p:ext uri="{BB962C8B-B14F-4D97-AF65-F5344CB8AC3E}">
        <p14:creationId xmlns:p14="http://schemas.microsoft.com/office/powerpoint/2010/main" val="6819125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400" u="sng"/>
              <a:t>Pharmacology</a:t>
            </a:r>
          </a:p>
        </p:txBody>
      </p:sp>
      <p:sp>
        <p:nvSpPr>
          <p:cNvPr id="14338" name="Text Box 2"/>
          <p:cNvSpPr txBox="1">
            <a:spLocks noChangeArrowheads="1"/>
          </p:cNvSpPr>
          <p:nvPr/>
        </p:nvSpPr>
        <p:spPr bwMode="auto">
          <a:xfrm>
            <a:off x="570092" y="2035098"/>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9pPr>
          </a:lstStyle>
          <a:p>
            <a:pPr hangingPunct="1">
              <a:lnSpc>
                <a:spcPct val="100000"/>
              </a:lnSpc>
              <a:spcBef>
                <a:spcPts val="638"/>
              </a:spcBef>
              <a:spcAft>
                <a:spcPts val="1425"/>
              </a:spcAft>
              <a:buSzPct val="45000"/>
              <a:buFont typeface="Arial" charset="0"/>
              <a:buChar char="•"/>
            </a:pPr>
            <a:r>
              <a:rPr lang="en-US" altLang="en-US" sz="2200">
                <a:latin typeface="Calibri" charset="0"/>
              </a:rPr>
              <a:t>Paracetamol should be considered as first-line treatment for the management of both acute and persistent pain.It is important that the maximum daily dose (4g/24 hours) is not exceeded.</a:t>
            </a:r>
          </a:p>
          <a:p>
            <a:pPr hangingPunct="1">
              <a:lnSpc>
                <a:spcPct val="100000"/>
              </a:lnSpc>
              <a:spcBef>
                <a:spcPts val="638"/>
              </a:spcBef>
              <a:spcAft>
                <a:spcPts val="1425"/>
              </a:spcAft>
              <a:buSzPct val="45000"/>
              <a:buFont typeface="Arial" charset="0"/>
              <a:buChar char="•"/>
            </a:pPr>
            <a:r>
              <a:rPr lang="en-US" altLang="en-US" sz="2200">
                <a:latin typeface="Calibri" charset="0"/>
              </a:rPr>
              <a:t>Non-selective non-steroidal anti-inflammatory drugs (NSAIDs) should be used with caution in older people after other safer treatments have not provided sufficient pain relief. The lowest dose should be provided for shortest duration</a:t>
            </a:r>
            <a:r>
              <a:rPr lang="en-US" altLang="en-US" sz="3200">
                <a:latin typeface="Calibri" charset="0"/>
              </a:rPr>
              <a:t>.</a:t>
            </a:r>
          </a:p>
          <a:p>
            <a:pPr hangingPunct="1">
              <a:lnSpc>
                <a:spcPct val="100000"/>
              </a:lnSpc>
              <a:spcBef>
                <a:spcPts val="638"/>
              </a:spcBef>
              <a:spcAft>
                <a:spcPts val="1425"/>
              </a:spcAft>
              <a:buSzPct val="45000"/>
              <a:buFont typeface="Arial" charset="0"/>
              <a:buChar char="•"/>
            </a:pPr>
            <a:r>
              <a:rPr lang="en-US" altLang="en-US" sz="2200">
                <a:latin typeface="Calibri" charset="0"/>
              </a:rPr>
              <a:t>All patients with moderate or severe pain should be considered for opioid therapy</a:t>
            </a:r>
          </a:p>
          <a:p>
            <a:pPr hangingPunct="1">
              <a:lnSpc>
                <a:spcPct val="100000"/>
              </a:lnSpc>
              <a:spcBef>
                <a:spcPts val="638"/>
              </a:spcBef>
              <a:spcAft>
                <a:spcPts val="1425"/>
              </a:spcAft>
              <a:buSzPct val="45000"/>
              <a:buFont typeface="Arial" charset="0"/>
              <a:buChar char="•"/>
            </a:pPr>
            <a:r>
              <a:rPr lang="en-US" altLang="en-US" sz="2200">
                <a:latin typeface="Calibri" charset="0"/>
              </a:rPr>
              <a:t>Tricyclic antidepressants and anti-epileptic drugs have demonstrated efficacy in several types of neuropathic pain</a:t>
            </a:r>
          </a:p>
        </p:txBody>
      </p:sp>
    </p:spTree>
    <p:extLst>
      <p:ext uri="{BB962C8B-B14F-4D97-AF65-F5344CB8AC3E}">
        <p14:creationId xmlns:p14="http://schemas.microsoft.com/office/powerpoint/2010/main" val="32121570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400" u="sng"/>
              <a:t>Invasive</a:t>
            </a:r>
          </a:p>
        </p:txBody>
      </p:sp>
      <p:sp>
        <p:nvSpPr>
          <p:cNvPr id="15362" name="Text Box 2"/>
          <p:cNvSpPr txBox="1">
            <a:spLocks noChangeArrowheads="1"/>
          </p:cNvSpPr>
          <p:nvPr/>
        </p:nvSpPr>
        <p:spPr bwMode="auto">
          <a:xfrm>
            <a:off x="434897" y="2046249"/>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9pPr>
          </a:lstStyle>
          <a:p>
            <a:pPr hangingPunct="1">
              <a:lnSpc>
                <a:spcPct val="100000"/>
              </a:lnSpc>
              <a:spcBef>
                <a:spcPts val="638"/>
              </a:spcBef>
              <a:spcAft>
                <a:spcPts val="1425"/>
              </a:spcAft>
              <a:buSzPct val="45000"/>
              <a:buFont typeface="Arial" charset="0"/>
              <a:buChar char="•"/>
            </a:pPr>
            <a:r>
              <a:rPr lang="en-US" altLang="en-US" sz="3200" dirty="0">
                <a:latin typeface="Calibri" charset="0"/>
              </a:rPr>
              <a:t>Intra-articular corticosteroid injections in osteoarthritis of the knee are effective in relieving pain in the short term with little risk of complications and/or joint damage. Intra-articular hyaluronic acid is effective and free of systemic adverse effects. </a:t>
            </a:r>
          </a:p>
          <a:p>
            <a:pPr hangingPunct="1">
              <a:lnSpc>
                <a:spcPct val="100000"/>
              </a:lnSpc>
              <a:spcBef>
                <a:spcPts val="638"/>
              </a:spcBef>
              <a:spcAft>
                <a:spcPts val="1425"/>
              </a:spcAft>
              <a:buSzPct val="45000"/>
              <a:buFont typeface="Arial" charset="0"/>
              <a:buChar char="•"/>
            </a:pPr>
            <a:r>
              <a:rPr lang="en-US" altLang="en-US" sz="3200" dirty="0">
                <a:latin typeface="Calibri" charset="0"/>
              </a:rPr>
              <a:t>The current evidence for the use of epidural steroid injections in the management of sciatica is conflicting</a:t>
            </a:r>
          </a:p>
        </p:txBody>
      </p:sp>
    </p:spTree>
    <p:extLst>
      <p:ext uri="{BB962C8B-B14F-4D97-AF65-F5344CB8AC3E}">
        <p14:creationId xmlns:p14="http://schemas.microsoft.com/office/powerpoint/2010/main" val="23762930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400" u="sng"/>
              <a:t>Non-Invasive</a:t>
            </a:r>
          </a:p>
        </p:txBody>
      </p:sp>
      <p:sp>
        <p:nvSpPr>
          <p:cNvPr id="16386" name="Text Box 2"/>
          <p:cNvSpPr txBox="1">
            <a:spLocks noChangeArrowheads="1"/>
          </p:cNvSpPr>
          <p:nvPr/>
        </p:nvSpPr>
        <p:spPr bwMode="auto">
          <a:xfrm>
            <a:off x="570092" y="2001644"/>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cs typeface="Arial Unicode MS" charset="0"/>
              </a:defRPr>
            </a:lvl9pPr>
          </a:lstStyle>
          <a:p>
            <a:pPr hangingPunct="1">
              <a:lnSpc>
                <a:spcPct val="100000"/>
              </a:lnSpc>
              <a:spcBef>
                <a:spcPts val="638"/>
              </a:spcBef>
              <a:spcAft>
                <a:spcPts val="1425"/>
              </a:spcAft>
              <a:buSzPct val="45000"/>
              <a:buFont typeface="Arial" charset="0"/>
              <a:buChar char="•"/>
            </a:pPr>
            <a:r>
              <a:rPr lang="en-US" altLang="en-US" sz="2600" dirty="0">
                <a:latin typeface="Calibri" charset="0"/>
              </a:rPr>
              <a:t>Assistive devices are widely used and ownership of devices increases with age.</a:t>
            </a:r>
          </a:p>
          <a:p>
            <a:pPr hangingPunct="1">
              <a:lnSpc>
                <a:spcPct val="100000"/>
              </a:lnSpc>
              <a:spcBef>
                <a:spcPts val="638"/>
              </a:spcBef>
              <a:spcAft>
                <a:spcPts val="1425"/>
              </a:spcAft>
              <a:buSzPct val="45000"/>
              <a:buFont typeface="Arial" charset="0"/>
              <a:buChar char="•"/>
            </a:pPr>
            <a:r>
              <a:rPr lang="en-US" altLang="en-US" sz="2600" dirty="0">
                <a:latin typeface="Calibri" charset="0"/>
              </a:rPr>
              <a:t>A number of complementary therapies have been found to have some efficacy amongst the older population including; acupuncture, TENS and massage.</a:t>
            </a:r>
          </a:p>
          <a:p>
            <a:pPr hangingPunct="1">
              <a:lnSpc>
                <a:spcPct val="100000"/>
              </a:lnSpc>
              <a:spcBef>
                <a:spcPts val="638"/>
              </a:spcBef>
              <a:spcAft>
                <a:spcPts val="1425"/>
              </a:spcAft>
              <a:buSzPct val="45000"/>
              <a:buFont typeface="Arial" charset="0"/>
              <a:buChar char="•"/>
            </a:pPr>
            <a:r>
              <a:rPr lang="en-US" altLang="en-US" sz="2600" dirty="0">
                <a:latin typeface="Calibri" charset="0"/>
              </a:rPr>
              <a:t>Guided imagery Biofeedback </a:t>
            </a:r>
            <a:r>
              <a:rPr lang="en-US" altLang="en-US" sz="2600" dirty="0" smtClean="0">
                <a:latin typeface="Calibri" charset="0"/>
              </a:rPr>
              <a:t>training, mindfulness training </a:t>
            </a:r>
            <a:r>
              <a:rPr lang="en-US" altLang="en-US" sz="2600" dirty="0">
                <a:latin typeface="Calibri" charset="0"/>
              </a:rPr>
              <a:t>and relaxation, CBT in nursing home populations</a:t>
            </a:r>
            <a:r>
              <a:rPr lang="en-US" altLang="en-US" sz="2600" dirty="0" smtClean="0">
                <a:latin typeface="Calibri" charset="0"/>
              </a:rPr>
              <a:t>.</a:t>
            </a:r>
          </a:p>
          <a:p>
            <a:pPr hangingPunct="1">
              <a:lnSpc>
                <a:spcPct val="100000"/>
              </a:lnSpc>
              <a:spcBef>
                <a:spcPts val="638"/>
              </a:spcBef>
              <a:spcAft>
                <a:spcPts val="1425"/>
              </a:spcAft>
              <a:buSzPct val="45000"/>
              <a:buFont typeface="Arial" charset="0"/>
              <a:buChar char="•"/>
            </a:pPr>
            <a:r>
              <a:rPr lang="en-US" altLang="en-US" sz="2600" dirty="0" smtClean="0">
                <a:latin typeface="Calibri" charset="0"/>
              </a:rPr>
              <a:t>Exercise &amp; physical activity – association with falls</a:t>
            </a:r>
            <a:endParaRPr lang="en-US" altLang="en-US" sz="2600" dirty="0">
              <a:latin typeface="Calibri" charset="0"/>
            </a:endParaRPr>
          </a:p>
          <a:p>
            <a:pPr hangingPunct="1">
              <a:lnSpc>
                <a:spcPct val="100000"/>
              </a:lnSpc>
              <a:spcBef>
                <a:spcPts val="638"/>
              </a:spcBef>
              <a:spcAft>
                <a:spcPts val="1425"/>
              </a:spcAft>
              <a:buSzPct val="45000"/>
              <a:buFont typeface="Arial" charset="0"/>
              <a:buChar char="•"/>
            </a:pPr>
            <a:r>
              <a:rPr lang="en-US" altLang="en-US" sz="2600" dirty="0">
                <a:latin typeface="Calibri" charset="0"/>
              </a:rPr>
              <a:t>Self management </a:t>
            </a:r>
            <a:r>
              <a:rPr lang="en-US" altLang="en-US" sz="2600" dirty="0" err="1">
                <a:latin typeface="Calibri" charset="0"/>
              </a:rPr>
              <a:t>programmes</a:t>
            </a:r>
            <a:r>
              <a:rPr lang="en-US" altLang="en-US" sz="2600" dirty="0">
                <a:latin typeface="Calibri" charset="0"/>
              </a:rPr>
              <a:t> may have benefit.</a:t>
            </a:r>
          </a:p>
        </p:txBody>
      </p:sp>
    </p:spTree>
    <p:extLst>
      <p:ext uri="{BB962C8B-B14F-4D97-AF65-F5344CB8AC3E}">
        <p14:creationId xmlns:p14="http://schemas.microsoft.com/office/powerpoint/2010/main" val="38634909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Managing pain in older adults</a:t>
            </a:r>
            <a:endParaRPr lang="en-GB" b="1" dirty="0">
              <a:solidFill>
                <a:srgbClr val="C00000"/>
              </a:solidFill>
            </a:endParaRPr>
          </a:p>
        </p:txBody>
      </p:sp>
      <p:sp>
        <p:nvSpPr>
          <p:cNvPr id="3" name="Content Placeholder 2"/>
          <p:cNvSpPr>
            <a:spLocks noGrp="1"/>
          </p:cNvSpPr>
          <p:nvPr>
            <p:ph idx="1"/>
          </p:nvPr>
        </p:nvSpPr>
        <p:spPr>
          <a:xfrm>
            <a:off x="467544" y="2007220"/>
            <a:ext cx="8435280" cy="4262959"/>
          </a:xfrm>
        </p:spPr>
        <p:txBody>
          <a:bodyPr>
            <a:normAutofit fontScale="70000" lnSpcReduction="20000"/>
          </a:bodyPr>
          <a:lstStyle/>
          <a:p>
            <a:r>
              <a:rPr lang="en-GB" dirty="0" smtClean="0"/>
              <a:t>65% of people with chronic pain use prescribed medicines</a:t>
            </a:r>
          </a:p>
          <a:p>
            <a:endParaRPr lang="en-GB" sz="1200" dirty="0" smtClean="0"/>
          </a:p>
          <a:p>
            <a:r>
              <a:rPr lang="en-GB" dirty="0" smtClean="0"/>
              <a:t>40% of are dissatisfied with their treatment </a:t>
            </a:r>
            <a:r>
              <a:rPr lang="en-GB" sz="2000" dirty="0" err="1" smtClean="0"/>
              <a:t>Breivik</a:t>
            </a:r>
            <a:r>
              <a:rPr lang="en-GB" sz="2000" dirty="0" smtClean="0"/>
              <a:t> </a:t>
            </a:r>
            <a:r>
              <a:rPr lang="en-GB" sz="2000" i="1" dirty="0" smtClean="0"/>
              <a:t>et al </a:t>
            </a:r>
            <a:r>
              <a:rPr lang="en-GB" sz="2000" dirty="0" smtClean="0"/>
              <a:t>2006</a:t>
            </a:r>
            <a:endParaRPr lang="en-GB" dirty="0" smtClean="0"/>
          </a:p>
          <a:p>
            <a:endParaRPr lang="en-GB" sz="1200" dirty="0" smtClean="0"/>
          </a:p>
          <a:p>
            <a:r>
              <a:rPr lang="en-GB" dirty="0" smtClean="0"/>
              <a:t>Particular difficulties with drugs in older adults</a:t>
            </a:r>
          </a:p>
          <a:p>
            <a:pPr lvl="1"/>
            <a:r>
              <a:rPr lang="en-GB" dirty="0" smtClean="0"/>
              <a:t>More (dangerous) side effects</a:t>
            </a:r>
          </a:p>
          <a:p>
            <a:pPr lvl="1"/>
            <a:r>
              <a:rPr lang="en-GB" dirty="0" smtClean="0"/>
              <a:t>Polypharmacy, with interactions</a:t>
            </a:r>
          </a:p>
          <a:p>
            <a:pPr lvl="1"/>
            <a:r>
              <a:rPr lang="en-GB" dirty="0" smtClean="0"/>
              <a:t>Changing physiology</a:t>
            </a:r>
          </a:p>
          <a:p>
            <a:endParaRPr lang="en-GB" sz="1200" dirty="0" smtClean="0"/>
          </a:p>
          <a:p>
            <a:r>
              <a:rPr lang="en-GB" dirty="0" smtClean="0"/>
              <a:t>Need to look at non-pharmaceutical management</a:t>
            </a:r>
          </a:p>
          <a:p>
            <a:pPr lvl="1"/>
            <a:r>
              <a:rPr lang="en-GB" dirty="0" err="1" smtClean="0"/>
              <a:t>Eg</a:t>
            </a:r>
            <a:r>
              <a:rPr lang="en-GB" dirty="0" smtClean="0"/>
              <a:t> self-management, education, CBT</a:t>
            </a:r>
          </a:p>
          <a:p>
            <a:pPr lvl="1"/>
            <a:r>
              <a:rPr lang="en-GB" dirty="0" smtClean="0"/>
              <a:t>These interventions may not transfer directly to older adults</a:t>
            </a:r>
            <a:endParaRPr lang="en-GB" dirty="0"/>
          </a:p>
        </p:txBody>
      </p:sp>
      <p:pic>
        <p:nvPicPr>
          <p:cNvPr id="5" name="Picture 2" descr="image001"/>
          <p:cNvPicPr>
            <a:picLocks noChangeAspect="1" noChangeArrowheads="1"/>
          </p:cNvPicPr>
          <p:nvPr/>
        </p:nvPicPr>
        <p:blipFill>
          <a:blip r:embed="rId2" cstate="print"/>
          <a:srcRect/>
          <a:stretch>
            <a:fillRect/>
          </a:stretch>
        </p:blipFill>
        <p:spPr bwMode="auto">
          <a:xfrm>
            <a:off x="-32" y="6134124"/>
            <a:ext cx="1466850" cy="723900"/>
          </a:xfrm>
          <a:prstGeom prst="rect">
            <a:avLst/>
          </a:prstGeom>
          <a:noFill/>
          <a:ln w="9525">
            <a:noFill/>
            <a:miter lim="800000"/>
            <a:headEnd/>
            <a:tailEnd/>
          </a:ln>
        </p:spPr>
      </p:pic>
    </p:spTree>
    <p:extLst>
      <p:ext uri="{BB962C8B-B14F-4D97-AF65-F5344CB8AC3E}">
        <p14:creationId xmlns:p14="http://schemas.microsoft.com/office/powerpoint/2010/main" val="3235498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smtClean="0"/>
              <a:t>EOPIC</a:t>
            </a:r>
            <a:r>
              <a:rPr lang="en-GB" sz="1400" b="1" dirty="0" smtClean="0"/>
              <a:t/>
            </a:r>
            <a:br>
              <a:rPr lang="en-GB" sz="1400" b="1" dirty="0" smtClean="0"/>
            </a:br>
            <a:r>
              <a:rPr lang="en-GB" sz="1400" dirty="0" smtClean="0"/>
              <a:t/>
            </a:r>
            <a:br>
              <a:rPr lang="en-GB" sz="1400" dirty="0" smtClean="0"/>
            </a:br>
            <a:r>
              <a:rPr lang="en-GB" sz="2800" b="1" dirty="0" smtClean="0">
                <a:solidFill>
                  <a:srgbClr val="FF0000"/>
                </a:solidFill>
              </a:rPr>
              <a:t>E</a:t>
            </a:r>
            <a:r>
              <a:rPr lang="en-GB" sz="2800" b="1" dirty="0" smtClean="0"/>
              <a:t>ngaging with Older </a:t>
            </a:r>
            <a:r>
              <a:rPr lang="en-GB" sz="2800" b="1" dirty="0" smtClean="0">
                <a:solidFill>
                  <a:srgbClr val="FF0000"/>
                </a:solidFill>
              </a:rPr>
              <a:t>P</a:t>
            </a:r>
            <a:r>
              <a:rPr lang="en-GB" sz="2800" b="1" dirty="0" smtClean="0"/>
              <a:t>eople and their carers to Develop and Deliver </a:t>
            </a:r>
            <a:r>
              <a:rPr lang="en-GB" sz="2800" b="1" dirty="0" smtClean="0">
                <a:solidFill>
                  <a:srgbClr val="FF0000"/>
                </a:solidFill>
              </a:rPr>
              <a:t>I</a:t>
            </a:r>
            <a:r>
              <a:rPr lang="en-GB" sz="2800" b="1" dirty="0" smtClean="0"/>
              <a:t>nterventions for the Self-management of </a:t>
            </a:r>
            <a:r>
              <a:rPr lang="en-GB" sz="2800" b="1" dirty="0" smtClean="0">
                <a:solidFill>
                  <a:srgbClr val="FF0000"/>
                </a:solidFill>
              </a:rPr>
              <a:t>C</a:t>
            </a:r>
            <a:r>
              <a:rPr lang="en-GB" sz="2800" b="1" dirty="0" smtClean="0"/>
              <a:t>hronic Pain </a:t>
            </a:r>
            <a:r>
              <a:rPr lang="en-GB" sz="3600" b="1" dirty="0" smtClean="0"/>
              <a:t/>
            </a:r>
            <a:br>
              <a:rPr lang="en-GB" sz="3600" b="1" dirty="0" smtClean="0"/>
            </a:br>
            <a:endParaRPr lang="en-GB" sz="3600" dirty="0"/>
          </a:p>
        </p:txBody>
      </p:sp>
      <p:pic>
        <p:nvPicPr>
          <p:cNvPr id="4" name="Picture 3" descr="Pain_pic.jpg"/>
          <p:cNvPicPr>
            <a:picLocks noChangeAspect="1"/>
          </p:cNvPicPr>
          <p:nvPr/>
        </p:nvPicPr>
        <p:blipFill>
          <a:blip r:embed="rId2" cstate="print"/>
          <a:stretch>
            <a:fillRect/>
          </a:stretch>
        </p:blipFill>
        <p:spPr>
          <a:xfrm>
            <a:off x="1769550" y="3512418"/>
            <a:ext cx="2364854" cy="2364854"/>
          </a:xfrm>
          <a:prstGeom prst="rect">
            <a:avLst/>
          </a:prstGeom>
        </p:spPr>
      </p:pic>
      <p:pic>
        <p:nvPicPr>
          <p:cNvPr id="1026" name="Picture 2" descr="S:\EOPIC Pain Project\14 Miscellaneous\4 Logos\RCUK_LHW_RGB.JPG"/>
          <p:cNvPicPr>
            <a:picLocks noChangeAspect="1" noChangeArrowheads="1"/>
          </p:cNvPicPr>
          <p:nvPr/>
        </p:nvPicPr>
        <p:blipFill>
          <a:blip r:embed="rId3" cstate="print"/>
          <a:srcRect/>
          <a:stretch>
            <a:fillRect/>
          </a:stretch>
        </p:blipFill>
        <p:spPr bwMode="auto">
          <a:xfrm>
            <a:off x="6372200" y="5877272"/>
            <a:ext cx="2376264" cy="864096"/>
          </a:xfrm>
          <a:prstGeom prst="rect">
            <a:avLst/>
          </a:prstGeom>
          <a:noFill/>
        </p:spPr>
      </p:pic>
    </p:spTree>
    <p:extLst>
      <p:ext uri="{BB962C8B-B14F-4D97-AF65-F5344CB8AC3E}">
        <p14:creationId xmlns:p14="http://schemas.microsoft.com/office/powerpoint/2010/main" val="2761109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MANAGEMENT</a:t>
            </a:r>
            <a:endParaRPr lang="en-US" dirty="0"/>
          </a:p>
        </p:txBody>
      </p:sp>
      <p:sp>
        <p:nvSpPr>
          <p:cNvPr id="3" name="Content Placeholder 2"/>
          <p:cNvSpPr>
            <a:spLocks noGrp="1"/>
          </p:cNvSpPr>
          <p:nvPr>
            <p:ph idx="1"/>
          </p:nvPr>
        </p:nvSpPr>
        <p:spPr/>
        <p:txBody>
          <a:bodyPr/>
          <a:lstStyle/>
          <a:p>
            <a:r>
              <a:rPr lang="en-GB" i="1" dirty="0"/>
              <a:t>a single approach or combination of approaches that can be initially taught by any health professional or learned by an individual to enable them to minimise the impact their chronic pain can have on everyday life</a:t>
            </a:r>
            <a:r>
              <a:rPr lang="en-GB" dirty="0" smtClean="0">
                <a:effectLst/>
              </a:rPr>
              <a:t> </a:t>
            </a:r>
            <a:endParaRPr lang="en-US" dirty="0"/>
          </a:p>
        </p:txBody>
      </p:sp>
    </p:spTree>
    <p:extLst>
      <p:ext uri="{BB962C8B-B14F-4D97-AF65-F5344CB8AC3E}">
        <p14:creationId xmlns:p14="http://schemas.microsoft.com/office/powerpoint/2010/main" val="3856286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1.JPG"/>
          <p:cNvPicPr>
            <a:picLocks noGrp="1" noChangeAspect="1"/>
          </p:cNvPicPr>
          <p:nvPr>
            <p:ph idx="4294967295"/>
          </p:nvPr>
        </p:nvPicPr>
        <p:blipFill>
          <a:blip r:embed="rId2">
            <a:extLst>
              <a:ext uri="{28A0092B-C50C-407E-A947-70E740481C1C}">
                <a14:useLocalDpi xmlns:a14="http://schemas.microsoft.com/office/drawing/2010/main" val="0"/>
              </a:ext>
            </a:extLst>
          </a:blip>
          <a:srcRect l="-43760" r="-43760"/>
          <a:stretch>
            <a:fillRect/>
          </a:stretch>
        </p:blipFill>
        <p:spPr>
          <a:xfrm>
            <a:off x="1494263" y="430755"/>
            <a:ext cx="8229600" cy="5851525"/>
          </a:xfrm>
        </p:spPr>
      </p:pic>
    </p:spTree>
    <p:extLst>
      <p:ext uri="{BB962C8B-B14F-4D97-AF65-F5344CB8AC3E}">
        <p14:creationId xmlns:p14="http://schemas.microsoft.com/office/powerpoint/2010/main" val="1084135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b="1" dirty="0" smtClean="0"/>
              <a:t>Systematically searching for and assessing the literature for self-management of chronic pain: a lay users’ perspective</a:t>
            </a:r>
            <a:br>
              <a:rPr lang="en-US" sz="2000" b="1" dirty="0" smtClean="0"/>
            </a:br>
            <a:r>
              <a:rPr lang="en-US" sz="2000" b="1" dirty="0" smtClean="0"/>
              <a:t/>
            </a:r>
            <a:br>
              <a:rPr lang="en-US" sz="2000" b="1" dirty="0" smtClean="0"/>
            </a:br>
            <a:r>
              <a:rPr lang="en-US" sz="1800" i="1" dirty="0" smtClean="0"/>
              <a:t>BMC Geriatrics</a:t>
            </a:r>
            <a:r>
              <a:rPr lang="en-US" sz="1800" dirty="0" smtClean="0"/>
              <a:t> 2014, </a:t>
            </a:r>
            <a:r>
              <a:rPr lang="en-US" sz="1800" b="1" dirty="0" smtClean="0"/>
              <a:t>14</a:t>
            </a:r>
            <a:r>
              <a:rPr lang="en-US" sz="1800" dirty="0" smtClean="0"/>
              <a:t>:86  doi:10.1186/1471-2318-14-86</a:t>
            </a:r>
            <a:br>
              <a:rPr lang="en-US" sz="1800" dirty="0" smtClean="0"/>
            </a:br>
            <a:endParaRPr lang="en-US" sz="2000" dirty="0"/>
          </a:p>
        </p:txBody>
      </p:sp>
      <p:pic>
        <p:nvPicPr>
          <p:cNvPr id="4" name="Content Placeholder 3" descr="Screen Shot 2014-10-02 at 13.45.52.png"/>
          <p:cNvPicPr>
            <a:picLocks noGrp="1" noChangeAspect="1"/>
          </p:cNvPicPr>
          <p:nvPr>
            <p:ph idx="1"/>
          </p:nvPr>
        </p:nvPicPr>
        <p:blipFill>
          <a:blip r:embed="rId2">
            <a:extLst>
              <a:ext uri="{28A0092B-C50C-407E-A947-70E740481C1C}">
                <a14:useLocalDpi xmlns:a14="http://schemas.microsoft.com/office/drawing/2010/main" val="0"/>
              </a:ext>
            </a:extLst>
          </a:blip>
          <a:srcRect t="9673" b="9673"/>
          <a:stretch>
            <a:fillRect/>
          </a:stretch>
        </p:blipFill>
        <p:spPr/>
      </p:pic>
    </p:spTree>
    <p:extLst>
      <p:ext uri="{BB962C8B-B14F-4D97-AF65-F5344CB8AC3E}">
        <p14:creationId xmlns:p14="http://schemas.microsoft.com/office/powerpoint/2010/main" val="408610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normAutofit/>
          </a:bodyPr>
          <a:lstStyle/>
          <a:p>
            <a:pPr eaLnBrk="1" fontAlgn="auto" hangingPunct="1">
              <a:spcAft>
                <a:spcPts val="0"/>
              </a:spcAft>
              <a:defRPr/>
            </a:pPr>
            <a:r>
              <a:rPr lang="en-GB" sz="2400" dirty="0" smtClean="0"/>
              <a:t>In the UK….</a:t>
            </a:r>
          </a:p>
        </p:txBody>
      </p:sp>
      <p:sp>
        <p:nvSpPr>
          <p:cNvPr id="2" name="Content Placeholder 1"/>
          <p:cNvSpPr>
            <a:spLocks noGrp="1"/>
          </p:cNvSpPr>
          <p:nvPr>
            <p:ph idx="1"/>
          </p:nvPr>
        </p:nvSpPr>
        <p:spPr/>
        <p:txBody>
          <a:bodyPr rtlCol="0">
            <a:normAutofit/>
          </a:bodyPr>
          <a:lstStyle/>
          <a:p>
            <a:pPr marL="365760" indent="-256032" eaLnBrk="1" fontAlgn="auto" hangingPunct="1">
              <a:spcAft>
                <a:spcPts val="0"/>
              </a:spcAft>
              <a:buFont typeface="Wingdings 3"/>
              <a:buChar char=""/>
              <a:defRPr/>
            </a:pPr>
            <a:r>
              <a:rPr lang="en-GB" sz="1800" dirty="0" smtClean="0"/>
              <a:t>10 million people in the UK are over 65 years old.  The latest projections are for 5½ million more older people in 20 years time and the number will have nearly doubled to around 19 million by 2050.</a:t>
            </a:r>
          </a:p>
          <a:p>
            <a:pPr marL="365760" indent="-256032" eaLnBrk="1" fontAlgn="auto" hangingPunct="1">
              <a:spcAft>
                <a:spcPts val="0"/>
              </a:spcAft>
              <a:buFont typeface="Wingdings 3"/>
              <a:buChar char=""/>
              <a:defRPr/>
            </a:pPr>
            <a:r>
              <a:rPr lang="en-GB" sz="1800" dirty="0" smtClean="0"/>
              <a:t>There are currently three million people aged more than 80 years and this is projected to almost double by 2030 and reach eight million by 2050. </a:t>
            </a:r>
          </a:p>
          <a:p>
            <a:pPr marL="365760" indent="-256032" eaLnBrk="1" fontAlgn="auto" hangingPunct="1">
              <a:spcAft>
                <a:spcPts val="0"/>
              </a:spcAft>
              <a:buFont typeface="Wingdings 3"/>
              <a:buChar char=""/>
              <a:defRPr/>
            </a:pPr>
            <a:r>
              <a:rPr lang="en-GB" sz="1800" dirty="0" smtClean="0"/>
              <a:t>The pensioner population is expected to rise despite the increase in the women’s state pension age to 65 between 2010 and 2020 and the increase for both men and women from 65 to 68 between 2024 and 2046.  In 2008 there were 3.2 people of working age for every person of pensionable age. This ratio is projected to fall to 2.8 by 2033.</a:t>
            </a:r>
          </a:p>
          <a:p>
            <a:pPr marL="365760" indent="-256032" eaLnBrk="1" fontAlgn="auto" hangingPunct="1">
              <a:spcAft>
                <a:spcPts val="0"/>
              </a:spcAft>
              <a:buFont typeface="Wingdings 3"/>
              <a:buChar char=""/>
              <a:defRPr/>
            </a:pPr>
            <a:endParaRPr lang="en-GB" dirty="0"/>
          </a:p>
        </p:txBody>
      </p:sp>
    </p:spTree>
    <p:extLst>
      <p:ext uri="{BB962C8B-B14F-4D97-AF65-F5344CB8AC3E}">
        <p14:creationId xmlns:p14="http://schemas.microsoft.com/office/powerpoint/2010/main" val="2428146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png"/>
          <p:cNvPicPr>
            <a:picLocks noChangeAspect="1"/>
          </p:cNvPicPr>
          <p:nvPr/>
        </p:nvPicPr>
        <p:blipFill rotWithShape="1">
          <a:blip r:embed="rId2">
            <a:extLst>
              <a:ext uri="{28A0092B-C50C-407E-A947-70E740481C1C}">
                <a14:useLocalDpi xmlns:a14="http://schemas.microsoft.com/office/drawing/2010/main" val="0"/>
              </a:ext>
            </a:extLst>
          </a:blip>
          <a:srcRect l="35460" t="26159" r="36229" b="17772"/>
          <a:stretch/>
        </p:blipFill>
        <p:spPr>
          <a:xfrm>
            <a:off x="1176421" y="1600200"/>
            <a:ext cx="5454315" cy="4108115"/>
          </a:xfrm>
          <a:prstGeom prst="rect">
            <a:avLst/>
          </a:prstGeom>
        </p:spPr>
      </p:pic>
    </p:spTree>
    <p:extLst>
      <p:ext uri="{BB962C8B-B14F-4D97-AF65-F5344CB8AC3E}">
        <p14:creationId xmlns:p14="http://schemas.microsoft.com/office/powerpoint/2010/main" val="2458127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rotWithShape="1">
          <a:blip r:embed="rId2">
            <a:extLst>
              <a:ext uri="{28A0092B-C50C-407E-A947-70E740481C1C}">
                <a14:useLocalDpi xmlns:a14="http://schemas.microsoft.com/office/drawing/2010/main" val="0"/>
              </a:ext>
            </a:extLst>
          </a:blip>
          <a:srcRect l="16461" t="25777" r="10078" b="8729"/>
          <a:stretch/>
        </p:blipFill>
        <p:spPr>
          <a:xfrm>
            <a:off x="708526" y="882316"/>
            <a:ext cx="6791158" cy="4866105"/>
          </a:xfrm>
          <a:prstGeom prst="rect">
            <a:avLst/>
          </a:prstGeom>
        </p:spPr>
      </p:pic>
    </p:spTree>
    <p:extLst>
      <p:ext uri="{BB962C8B-B14F-4D97-AF65-F5344CB8AC3E}">
        <p14:creationId xmlns:p14="http://schemas.microsoft.com/office/powerpoint/2010/main" val="1918812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 Ageing</a:t>
            </a:r>
            <a:endParaRPr lang="en-GB" dirty="0"/>
          </a:p>
        </p:txBody>
      </p:sp>
      <p:sp>
        <p:nvSpPr>
          <p:cNvPr id="3" name="Content Placeholder 2"/>
          <p:cNvSpPr>
            <a:spLocks noGrp="1"/>
          </p:cNvSpPr>
          <p:nvPr>
            <p:ph idx="1"/>
          </p:nvPr>
        </p:nvSpPr>
        <p:spPr/>
        <p:txBody>
          <a:bodyPr/>
          <a:lstStyle/>
          <a:p>
            <a:r>
              <a:rPr lang="en-GB" dirty="0" smtClean="0"/>
              <a:t>What is Positive Ageing?</a:t>
            </a:r>
          </a:p>
          <a:p>
            <a:pPr lvl="1"/>
            <a:r>
              <a:rPr lang="en-GB" dirty="0" smtClean="0"/>
              <a:t>Barriers</a:t>
            </a:r>
          </a:p>
          <a:p>
            <a:pPr lvl="1"/>
            <a:r>
              <a:rPr lang="en-GB" dirty="0" smtClean="0"/>
              <a:t>Facilitators</a:t>
            </a:r>
            <a:endParaRPr lang="en-GB" dirty="0"/>
          </a:p>
        </p:txBody>
      </p:sp>
    </p:spTree>
    <p:extLst>
      <p:ext uri="{BB962C8B-B14F-4D97-AF65-F5344CB8AC3E}">
        <p14:creationId xmlns:p14="http://schemas.microsoft.com/office/powerpoint/2010/main" val="1155964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Positive Ageing – views of older adults</a:t>
            </a:r>
            <a:endParaRPr lang="en-GB" dirty="0"/>
          </a:p>
        </p:txBody>
      </p:sp>
      <p:sp>
        <p:nvSpPr>
          <p:cNvPr id="3" name="Content Placeholder 2"/>
          <p:cNvSpPr>
            <a:spLocks noGrp="1"/>
          </p:cNvSpPr>
          <p:nvPr>
            <p:ph idx="1"/>
          </p:nvPr>
        </p:nvSpPr>
        <p:spPr/>
        <p:txBody>
          <a:bodyPr>
            <a:normAutofit fontScale="47500" lnSpcReduction="20000"/>
          </a:bodyPr>
          <a:lstStyle/>
          <a:p>
            <a:r>
              <a:rPr lang="en-GB" dirty="0"/>
              <a:t>Being able to get out of bed and carry on with life – does that mean you are not ageing positively if you are bed bound (physical only)</a:t>
            </a:r>
          </a:p>
          <a:p>
            <a:r>
              <a:rPr lang="en-GB" dirty="0"/>
              <a:t>Focus on </a:t>
            </a:r>
            <a:r>
              <a:rPr lang="en-GB" dirty="0" err="1"/>
              <a:t>mindset</a:t>
            </a:r>
            <a:r>
              <a:rPr lang="en-GB" dirty="0"/>
              <a:t> rather than limitations – living in the now, what could I do from bed (if unable to get up)</a:t>
            </a:r>
          </a:p>
          <a:p>
            <a:r>
              <a:rPr lang="en-GB" dirty="0"/>
              <a:t>Need to not use words like “should” “could” “ought to” – negative expectations, need to develop/learn self-compassion and acceptance. </a:t>
            </a:r>
          </a:p>
          <a:p>
            <a:r>
              <a:rPr lang="en-GB" dirty="0"/>
              <a:t>It’s a mind set – if I rest today, I will be able to carry on tomorrow, but it is OK to stay in bed and read a whole book. Give self permission to have a day off for recovery, do not allow feeling sorry for self for too </a:t>
            </a:r>
            <a:r>
              <a:rPr lang="en-GB" dirty="0" err="1"/>
              <a:t>longAccept</a:t>
            </a:r>
            <a:r>
              <a:rPr lang="en-GB" dirty="0"/>
              <a:t> and prepare for ailments that may occur – use sticks if they help</a:t>
            </a:r>
          </a:p>
          <a:p>
            <a:r>
              <a:rPr lang="en-GB" dirty="0"/>
              <a:t>Trolleys are only associated with the very old</a:t>
            </a:r>
          </a:p>
          <a:p>
            <a:r>
              <a:rPr lang="en-GB" dirty="0"/>
              <a:t>It is about acceptance and adapting – physical and mental constraints. Knowing that things may change in the future but confidence that could adapt “if decline happens I could cope with it”</a:t>
            </a:r>
          </a:p>
          <a:p>
            <a:endParaRPr lang="en-GB" dirty="0"/>
          </a:p>
        </p:txBody>
      </p:sp>
    </p:spTree>
    <p:extLst>
      <p:ext uri="{BB962C8B-B14F-4D97-AF65-F5344CB8AC3E}">
        <p14:creationId xmlns:p14="http://schemas.microsoft.com/office/powerpoint/2010/main" val="1703601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 Ageing</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91987" y="485049"/>
            <a:ext cx="2205204" cy="283368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928" y="2204312"/>
            <a:ext cx="2473037" cy="2228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77" y="3144346"/>
            <a:ext cx="2909454" cy="34001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391" y="4380093"/>
            <a:ext cx="1828800" cy="129301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5767" y="4380092"/>
            <a:ext cx="2757488" cy="928688"/>
          </a:xfrm>
          <a:prstGeom prst="rect">
            <a:avLst/>
          </a:prstGeom>
        </p:spPr>
      </p:pic>
    </p:spTree>
    <p:extLst>
      <p:ext uri="{BB962C8B-B14F-4D97-AF65-F5344CB8AC3E}">
        <p14:creationId xmlns:p14="http://schemas.microsoft.com/office/powerpoint/2010/main" val="2870623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Chat Bot for Pain</a:t>
            </a:r>
            <a:endParaRPr lang="en-GB" dirty="0"/>
          </a:p>
        </p:txBody>
      </p:sp>
      <p:pic>
        <p:nvPicPr>
          <p:cNvPr id="4" name="Content Placeholder 3"/>
          <p:cNvPicPr>
            <a:picLocks noGrp="1" noChangeAspect="1"/>
          </p:cNvPicPr>
          <p:nvPr>
            <p:ph idx="1"/>
          </p:nvPr>
        </p:nvPicPr>
        <p:blipFill>
          <a:blip r:embed="rId2"/>
          <a:stretch>
            <a:fillRect/>
          </a:stretch>
        </p:blipFill>
        <p:spPr>
          <a:xfrm>
            <a:off x="1443451" y="2057400"/>
            <a:ext cx="6257098" cy="4800600"/>
          </a:xfrm>
          <a:prstGeom prst="rect">
            <a:avLst/>
          </a:prstGeom>
        </p:spPr>
      </p:pic>
    </p:spTree>
    <p:extLst>
      <p:ext uri="{BB962C8B-B14F-4D97-AF65-F5344CB8AC3E}">
        <p14:creationId xmlns:p14="http://schemas.microsoft.com/office/powerpoint/2010/main" val="676621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Many of the studies looking at pharmacology and invasive interventions have been translated across from younger to older adults. We need age specific studies.</a:t>
            </a:r>
          </a:p>
          <a:p>
            <a:r>
              <a:rPr lang="en-US" dirty="0" smtClean="0"/>
              <a:t>We have a plethora of pain assessment tools that can be used with the older population including those with communication difficulties. We do </a:t>
            </a:r>
            <a:r>
              <a:rPr lang="en-US" dirty="0" err="1" smtClean="0"/>
              <a:t>nt</a:t>
            </a:r>
            <a:r>
              <a:rPr lang="en-US" dirty="0" smtClean="0"/>
              <a:t> need to develop more.</a:t>
            </a:r>
          </a:p>
          <a:p>
            <a:r>
              <a:rPr lang="en-US" dirty="0" smtClean="0"/>
              <a:t>Our older adults of today are not the older adults of tomorrow, so we need to change our thinking with each age cohort.</a:t>
            </a:r>
          </a:p>
          <a:p>
            <a:r>
              <a:rPr lang="en-US" dirty="0" smtClean="0"/>
              <a:t>Education is a strong message for all health care professionals.</a:t>
            </a:r>
            <a:endParaRPr lang="en-US" dirty="0"/>
          </a:p>
        </p:txBody>
      </p:sp>
      <p:pic>
        <p:nvPicPr>
          <p:cNvPr id="4" name="Picture 3"/>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00616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to help?</a:t>
            </a:r>
            <a:endParaRPr lang="en-US" dirty="0"/>
          </a:p>
        </p:txBody>
      </p:sp>
      <p:sp>
        <p:nvSpPr>
          <p:cNvPr id="3" name="Content Placeholder 2"/>
          <p:cNvSpPr>
            <a:spLocks noGrp="1"/>
          </p:cNvSpPr>
          <p:nvPr>
            <p:ph idx="1"/>
          </p:nvPr>
        </p:nvSpPr>
        <p:spPr/>
        <p:txBody>
          <a:bodyPr>
            <a:normAutofit/>
          </a:bodyPr>
          <a:lstStyle/>
          <a:p>
            <a:r>
              <a:rPr lang="en-US" dirty="0" smtClean="0"/>
              <a:t>Positive Ageing Research Institute</a:t>
            </a:r>
            <a:endParaRPr lang="en-US" dirty="0" smtClean="0"/>
          </a:p>
          <a:p>
            <a:endParaRPr lang="en-US" dirty="0"/>
          </a:p>
          <a:p>
            <a:r>
              <a:rPr lang="en-US" dirty="0" err="1" smtClean="0"/>
              <a:t>Chatbot</a:t>
            </a:r>
            <a:endParaRPr lang="en-US" dirty="0" smtClean="0"/>
          </a:p>
          <a:p>
            <a:endParaRPr lang="en-US" dirty="0"/>
          </a:p>
          <a:p>
            <a:r>
              <a:rPr lang="en-US" dirty="0" smtClean="0"/>
              <a:t>Smart Living Accelerator</a:t>
            </a:r>
            <a:endParaRPr lang="en-US" dirty="0"/>
          </a:p>
        </p:txBody>
      </p:sp>
    </p:spTree>
    <p:extLst>
      <p:ext uri="{BB962C8B-B14F-4D97-AF65-F5344CB8AC3E}">
        <p14:creationId xmlns:p14="http://schemas.microsoft.com/office/powerpoint/2010/main" val="3653179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79512" y="2132856"/>
            <a:ext cx="8229600" cy="2492990"/>
          </a:xfrm>
          <a:prstGeom prst="rect">
            <a:avLst/>
          </a:prstGeom>
          <a:noFill/>
          <a:ln w="9525">
            <a:noFill/>
            <a:miter lim="800000"/>
            <a:headEnd/>
            <a:tailEnd/>
          </a:ln>
        </p:spPr>
        <p:txBody>
          <a:bodyPr wrap="square">
            <a:spAutoFit/>
          </a:bodyPr>
          <a:lstStyle/>
          <a:p>
            <a:pPr algn="ctr" eaLnBrk="1" hangingPunct="1"/>
            <a:r>
              <a:rPr lang="en-GB" sz="4000" b="1" dirty="0"/>
              <a:t>Thanks for listening</a:t>
            </a:r>
          </a:p>
          <a:p>
            <a:pPr algn="ctr" eaLnBrk="1" hangingPunct="1"/>
            <a:r>
              <a:rPr lang="en-GB" sz="2000" b="1" dirty="0" smtClean="0"/>
              <a:t>Patricia.Schofield@Anglia.ac.uk</a:t>
            </a:r>
            <a:endParaRPr lang="en-GB" sz="2000" b="1" dirty="0"/>
          </a:p>
          <a:p>
            <a:pPr eaLnBrk="1" hangingPunct="1"/>
            <a:endParaRPr lang="en-GB" sz="2000" u="sng" dirty="0" smtClean="0"/>
          </a:p>
          <a:p>
            <a:pPr eaLnBrk="1" hangingPunct="1"/>
            <a:endParaRPr lang="en-GB" sz="2000" u="sng" dirty="0"/>
          </a:p>
          <a:p>
            <a:pPr eaLnBrk="1" hangingPunct="1"/>
            <a:endParaRPr lang="en-GB" sz="2000" u="sng" dirty="0"/>
          </a:p>
          <a:p>
            <a:endParaRPr lang="en-GB" dirty="0"/>
          </a:p>
          <a:p>
            <a:endParaRPr lang="en-GB" dirty="0"/>
          </a:p>
        </p:txBody>
      </p:sp>
      <p:sp>
        <p:nvSpPr>
          <p:cNvPr id="15363" name="TextBox 6"/>
          <p:cNvSpPr txBox="1">
            <a:spLocks noChangeArrowheads="1"/>
          </p:cNvSpPr>
          <p:nvPr/>
        </p:nvSpPr>
        <p:spPr bwMode="auto">
          <a:xfrm>
            <a:off x="457200" y="1031875"/>
            <a:ext cx="8229600" cy="584775"/>
          </a:xfrm>
          <a:prstGeom prst="rect">
            <a:avLst/>
          </a:prstGeom>
          <a:noFill/>
          <a:ln w="9525">
            <a:noFill/>
            <a:miter lim="800000"/>
            <a:headEnd/>
            <a:tailEnd/>
          </a:ln>
        </p:spPr>
        <p:txBody>
          <a:bodyPr>
            <a:spAutoFit/>
          </a:bodyPr>
          <a:lstStyle/>
          <a:p>
            <a:endParaRPr lang="en-US" sz="3200" b="1" dirty="0">
              <a:solidFill>
                <a:srgbClr val="103E8A"/>
              </a:solidFill>
            </a:endParaRPr>
          </a:p>
        </p:txBody>
      </p:sp>
    </p:spTree>
    <p:extLst>
      <p:ext uri="{BB962C8B-B14F-4D97-AF65-F5344CB8AC3E}">
        <p14:creationId xmlns:p14="http://schemas.microsoft.com/office/powerpoint/2010/main" val="74221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expectancy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1900 – LE of women at 65 years was 11 years</a:t>
            </a:r>
          </a:p>
          <a:p>
            <a:r>
              <a:rPr lang="en-US" dirty="0" smtClean="0"/>
              <a:t>2014 – LE 21 years</a:t>
            </a:r>
          </a:p>
          <a:p>
            <a:endParaRPr lang="en-US" dirty="0" smtClean="0"/>
          </a:p>
          <a:p>
            <a:endParaRPr lang="en-US" dirty="0"/>
          </a:p>
          <a:p>
            <a:endParaRPr lang="en-US" dirty="0" smtClean="0"/>
          </a:p>
          <a:p>
            <a:endParaRPr lang="en-US" dirty="0"/>
          </a:p>
          <a:p>
            <a:r>
              <a:rPr lang="en-US" dirty="0" smtClean="0"/>
              <a:t>Rising life expectancy makes people older people younger, fitter and healthier</a:t>
            </a:r>
            <a:endParaRPr lang="en-US" dirty="0"/>
          </a:p>
        </p:txBody>
      </p:sp>
    </p:spTree>
    <p:extLst>
      <p:ext uri="{BB962C8B-B14F-4D97-AF65-F5344CB8AC3E}">
        <p14:creationId xmlns:p14="http://schemas.microsoft.com/office/powerpoint/2010/main" val="2571807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9" y="562670"/>
            <a:ext cx="7892397" cy="706090"/>
          </a:xfrm>
        </p:spPr>
        <p:txBody>
          <a:bodyPr>
            <a:noAutofit/>
          </a:bodyPr>
          <a:lstStyle/>
          <a:p>
            <a:r>
              <a:rPr lang="en-GB" sz="3200" b="1" dirty="0" smtClean="0">
                <a:solidFill>
                  <a:srgbClr val="C00000"/>
                </a:solidFill>
              </a:rPr>
              <a:t>Chronic pain in older adults</a:t>
            </a:r>
            <a:endParaRPr lang="en-GB" sz="3200" b="1" dirty="0">
              <a:solidFill>
                <a:srgbClr val="C00000"/>
              </a:solidFill>
            </a:endParaRPr>
          </a:p>
        </p:txBody>
      </p:sp>
      <p:sp>
        <p:nvSpPr>
          <p:cNvPr id="3" name="Content Placeholder 2"/>
          <p:cNvSpPr>
            <a:spLocks noGrp="1"/>
          </p:cNvSpPr>
          <p:nvPr>
            <p:ph idx="1"/>
          </p:nvPr>
        </p:nvSpPr>
        <p:spPr>
          <a:xfrm>
            <a:off x="251520" y="1268760"/>
            <a:ext cx="8640960" cy="5040560"/>
          </a:xfrm>
        </p:spPr>
        <p:txBody>
          <a:bodyPr>
            <a:noAutofit/>
          </a:bodyPr>
          <a:lstStyle/>
          <a:p>
            <a:r>
              <a:rPr lang="en-GB" sz="2800" dirty="0" smtClean="0"/>
              <a:t>Significant chronic pain affects 20% of adults </a:t>
            </a:r>
          </a:p>
          <a:p>
            <a:pPr marL="0" indent="0">
              <a:buNone/>
            </a:pPr>
            <a:r>
              <a:rPr lang="en-GB" sz="1600" dirty="0"/>
              <a:t>	</a:t>
            </a:r>
            <a:r>
              <a:rPr lang="en-GB" sz="1600" dirty="0" err="1" smtClean="0"/>
              <a:t>Breivik</a:t>
            </a:r>
            <a:r>
              <a:rPr lang="en-GB" sz="1600" dirty="0" smtClean="0"/>
              <a:t> </a:t>
            </a:r>
            <a:r>
              <a:rPr lang="en-GB" sz="1600" i="1" dirty="0" smtClean="0"/>
              <a:t>et al</a:t>
            </a:r>
            <a:r>
              <a:rPr lang="en-GB" sz="1600" dirty="0" smtClean="0"/>
              <a:t> 2007</a:t>
            </a:r>
            <a:endParaRPr lang="en-GB" sz="1200" dirty="0" smtClean="0"/>
          </a:p>
          <a:p>
            <a:pPr lvl="1"/>
            <a:r>
              <a:rPr lang="en-GB" sz="2400" dirty="0" smtClean="0"/>
              <a:t>Rising to 62% of those over 75 </a:t>
            </a:r>
            <a:r>
              <a:rPr lang="en-GB" sz="1600" dirty="0" smtClean="0"/>
              <a:t>Elliott </a:t>
            </a:r>
            <a:r>
              <a:rPr lang="en-GB" sz="1600" i="1" dirty="0" smtClean="0"/>
              <a:t>et al</a:t>
            </a:r>
            <a:r>
              <a:rPr lang="en-GB" sz="1600" dirty="0" smtClean="0"/>
              <a:t> 1999</a:t>
            </a:r>
            <a:endParaRPr lang="en-GB" sz="1050" dirty="0" smtClean="0"/>
          </a:p>
          <a:p>
            <a:endParaRPr lang="en-GB" sz="1600" dirty="0" smtClean="0"/>
          </a:p>
          <a:p>
            <a:r>
              <a:rPr lang="en-GB" sz="2800" dirty="0" smtClean="0"/>
              <a:t>Many diseases causing chronic pain increase with age</a:t>
            </a:r>
          </a:p>
          <a:p>
            <a:pPr lvl="1"/>
            <a:r>
              <a:rPr lang="en-GB" sz="2400" dirty="0" smtClean="0"/>
              <a:t>E.g. arthritis, diabetes</a:t>
            </a:r>
            <a:endParaRPr lang="en-GB" sz="1050" dirty="0" smtClean="0"/>
          </a:p>
          <a:p>
            <a:endParaRPr lang="en-GB" sz="1600" dirty="0" smtClean="0"/>
          </a:p>
          <a:p>
            <a:r>
              <a:rPr lang="en-GB" sz="2800" dirty="0" smtClean="0"/>
              <a:t>Many risk factors for chronic pain are associated with ageing</a:t>
            </a:r>
          </a:p>
          <a:p>
            <a:pPr lvl="1"/>
            <a:r>
              <a:rPr lang="en-GB" sz="2400" dirty="0" smtClean="0"/>
              <a:t>E.g. reduced physical activity, co-morbidities, reduced social networks </a:t>
            </a:r>
            <a:r>
              <a:rPr lang="en-GB" sz="1600" dirty="0" err="1" smtClean="0"/>
              <a:t>Evenson</a:t>
            </a:r>
            <a:r>
              <a:rPr lang="en-GB" sz="1600" dirty="0" smtClean="0"/>
              <a:t> </a:t>
            </a:r>
            <a:r>
              <a:rPr lang="en-GB" sz="1600" i="1" dirty="0" smtClean="0"/>
              <a:t>et al </a:t>
            </a:r>
            <a:r>
              <a:rPr lang="en-GB" sz="1600" dirty="0" smtClean="0"/>
              <a:t>2002,</a:t>
            </a:r>
            <a:r>
              <a:rPr lang="en-GB" sz="1600" i="1" dirty="0" smtClean="0"/>
              <a:t> </a:t>
            </a:r>
            <a:r>
              <a:rPr lang="en-GB" sz="1600" dirty="0" smtClean="0"/>
              <a:t>Peat </a:t>
            </a:r>
            <a:r>
              <a:rPr lang="en-GB" sz="1600" i="1" dirty="0" smtClean="0"/>
              <a:t>et al</a:t>
            </a:r>
            <a:r>
              <a:rPr lang="en-GB" sz="1600" dirty="0" smtClean="0"/>
              <a:t> 2004 </a:t>
            </a:r>
            <a:endParaRPr lang="en-GB" sz="2400" dirty="0" smtClean="0"/>
          </a:p>
        </p:txBody>
      </p:sp>
      <p:pic>
        <p:nvPicPr>
          <p:cNvPr id="5" name="Picture 2" descr="image001"/>
          <p:cNvPicPr>
            <a:picLocks noChangeAspect="1" noChangeArrowheads="1"/>
          </p:cNvPicPr>
          <p:nvPr/>
        </p:nvPicPr>
        <p:blipFill>
          <a:blip r:embed="rId2" cstate="print"/>
          <a:srcRect/>
          <a:stretch>
            <a:fillRect/>
          </a:stretch>
        </p:blipFill>
        <p:spPr bwMode="auto">
          <a:xfrm>
            <a:off x="-32" y="6134124"/>
            <a:ext cx="1466850" cy="723900"/>
          </a:xfrm>
          <a:prstGeom prst="rect">
            <a:avLst/>
          </a:prstGeom>
          <a:noFill/>
          <a:ln w="9525">
            <a:noFill/>
            <a:miter lim="800000"/>
            <a:headEnd/>
            <a:tailEnd/>
          </a:ln>
        </p:spPr>
      </p:pic>
    </p:spTree>
    <p:extLst>
      <p:ext uri="{BB962C8B-B14F-4D97-AF65-F5344CB8AC3E}">
        <p14:creationId xmlns:p14="http://schemas.microsoft.com/office/powerpoint/2010/main" val="2670204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001"/>
          <p:cNvPicPr>
            <a:picLocks noChangeAspect="1" noChangeArrowheads="1"/>
          </p:cNvPicPr>
          <p:nvPr/>
        </p:nvPicPr>
        <p:blipFill>
          <a:blip r:embed="rId3" cstate="print"/>
          <a:srcRect/>
          <a:stretch>
            <a:fillRect/>
          </a:stretch>
        </p:blipFill>
        <p:spPr bwMode="auto">
          <a:xfrm>
            <a:off x="-32" y="6062686"/>
            <a:ext cx="1466850" cy="723900"/>
          </a:xfrm>
          <a:prstGeom prst="rect">
            <a:avLst/>
          </a:prstGeom>
          <a:noFill/>
          <a:ln w="9525">
            <a:noFill/>
            <a:miter lim="800000"/>
            <a:headEnd/>
            <a:tailEnd/>
          </a:ln>
        </p:spPr>
      </p:pic>
      <p:sp>
        <p:nvSpPr>
          <p:cNvPr id="2" name="Title 1"/>
          <p:cNvSpPr>
            <a:spLocks noGrp="1"/>
          </p:cNvSpPr>
          <p:nvPr>
            <p:ph type="title"/>
          </p:nvPr>
        </p:nvSpPr>
        <p:spPr/>
        <p:txBody>
          <a:bodyPr/>
          <a:lstStyle/>
          <a:p>
            <a:r>
              <a:rPr lang="en-GB" b="1" dirty="0" smtClean="0">
                <a:solidFill>
                  <a:srgbClr val="C00000"/>
                </a:solidFill>
              </a:rPr>
              <a:t>Impact of pain on older adults</a:t>
            </a:r>
            <a:endParaRPr lang="en-GB" b="1" dirty="0">
              <a:solidFill>
                <a:srgbClr val="C00000"/>
              </a:solidFill>
            </a:endParaRPr>
          </a:p>
        </p:txBody>
      </p:sp>
      <p:sp>
        <p:nvSpPr>
          <p:cNvPr id="3" name="Content Placeholder 2"/>
          <p:cNvSpPr>
            <a:spLocks noGrp="1"/>
          </p:cNvSpPr>
          <p:nvPr>
            <p:ph idx="1"/>
          </p:nvPr>
        </p:nvSpPr>
        <p:spPr>
          <a:xfrm>
            <a:off x="467544" y="1924049"/>
            <a:ext cx="7992888" cy="4313263"/>
          </a:xfrm>
        </p:spPr>
        <p:txBody>
          <a:bodyPr>
            <a:normAutofit fontScale="77500" lnSpcReduction="20000"/>
          </a:bodyPr>
          <a:lstStyle/>
          <a:p>
            <a:endParaRPr lang="en-GB" b="1" dirty="0" smtClean="0"/>
          </a:p>
          <a:p>
            <a:r>
              <a:rPr lang="en-GB" b="1" dirty="0" smtClean="0"/>
              <a:t>Chronic pain is associated with</a:t>
            </a:r>
          </a:p>
          <a:p>
            <a:pPr lvl="1"/>
            <a:r>
              <a:rPr lang="en-GB" dirty="0" smtClean="0"/>
              <a:t>Poor general health (physical, psychological, social) </a:t>
            </a:r>
            <a:r>
              <a:rPr lang="en-GB" sz="1600" dirty="0" smtClean="0"/>
              <a:t>Smith </a:t>
            </a:r>
            <a:r>
              <a:rPr lang="en-GB" sz="1600" i="1" dirty="0" smtClean="0"/>
              <a:t>et al </a:t>
            </a:r>
            <a:r>
              <a:rPr lang="en-GB" sz="1600" dirty="0" smtClean="0"/>
              <a:t>2001</a:t>
            </a:r>
            <a:endParaRPr lang="en-GB" dirty="0" smtClean="0"/>
          </a:p>
          <a:p>
            <a:pPr lvl="1"/>
            <a:r>
              <a:rPr lang="en-GB" dirty="0" smtClean="0"/>
              <a:t>Increased </a:t>
            </a:r>
            <a:r>
              <a:rPr lang="en-GB" dirty="0" smtClean="0"/>
              <a:t>resource use (carers, NHS, benefits) </a:t>
            </a:r>
            <a:r>
              <a:rPr lang="en-GB" sz="1600" dirty="0" err="1" smtClean="0"/>
              <a:t>Maniadakis</a:t>
            </a:r>
            <a:r>
              <a:rPr lang="en-GB" sz="1600" dirty="0" smtClean="0"/>
              <a:t> and Gray 1999</a:t>
            </a:r>
          </a:p>
          <a:p>
            <a:pPr lvl="1"/>
            <a:endParaRPr lang="en-GB" dirty="0" smtClean="0"/>
          </a:p>
          <a:p>
            <a:r>
              <a:rPr lang="en-GB" b="1" dirty="0" smtClean="0"/>
              <a:t>In older adults chronic pain is</a:t>
            </a:r>
          </a:p>
          <a:p>
            <a:pPr lvl="1"/>
            <a:r>
              <a:rPr lang="en-GB" dirty="0" smtClean="0"/>
              <a:t>Often under-reported </a:t>
            </a:r>
            <a:r>
              <a:rPr lang="en-GB" sz="1600" dirty="0" err="1" smtClean="0"/>
              <a:t>Sofaer-Bennet</a:t>
            </a:r>
            <a:r>
              <a:rPr lang="en-GB" sz="1600" dirty="0" smtClean="0"/>
              <a:t> </a:t>
            </a:r>
            <a:r>
              <a:rPr lang="en-GB" sz="1600" i="1" dirty="0" smtClean="0"/>
              <a:t>et al</a:t>
            </a:r>
            <a:r>
              <a:rPr lang="en-GB" sz="1600" dirty="0" smtClean="0"/>
              <a:t> 2007</a:t>
            </a:r>
            <a:endParaRPr lang="en-GB" dirty="0" smtClean="0"/>
          </a:p>
          <a:p>
            <a:pPr lvl="1"/>
            <a:r>
              <a:rPr lang="en-GB" dirty="0" smtClean="0"/>
              <a:t>More likely to be intense, disabling and need treatment </a:t>
            </a:r>
            <a:r>
              <a:rPr lang="en-GB" sz="1600" dirty="0" smtClean="0"/>
              <a:t>Elliott </a:t>
            </a:r>
            <a:r>
              <a:rPr lang="en-GB" sz="1600" i="1" dirty="0" smtClean="0"/>
              <a:t>et al</a:t>
            </a:r>
            <a:r>
              <a:rPr lang="en-GB" sz="1600" dirty="0" smtClean="0"/>
              <a:t>  1999</a:t>
            </a:r>
            <a:endParaRPr lang="en-GB" dirty="0" smtClean="0"/>
          </a:p>
          <a:p>
            <a:pPr lvl="1"/>
            <a:r>
              <a:rPr lang="en-GB" dirty="0" smtClean="0"/>
              <a:t>Particularly likely to cause isolation, disability and depression </a:t>
            </a:r>
            <a:r>
              <a:rPr lang="en-GB" sz="1600" dirty="0" smtClean="0"/>
              <a:t>Citra </a:t>
            </a:r>
            <a:r>
              <a:rPr lang="en-GB" sz="1600" i="1" dirty="0" smtClean="0"/>
              <a:t>et al</a:t>
            </a:r>
            <a:r>
              <a:rPr lang="en-GB" sz="1600" dirty="0" smtClean="0"/>
              <a:t> 2006</a:t>
            </a:r>
            <a:endParaRPr lang="en-GB" dirty="0"/>
          </a:p>
        </p:txBody>
      </p:sp>
    </p:spTree>
    <p:extLst>
      <p:ext uri="{BB962C8B-B14F-4D97-AF65-F5344CB8AC3E}">
        <p14:creationId xmlns:p14="http://schemas.microsoft.com/office/powerpoint/2010/main" val="4024634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GB"/>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868459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4149725"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88913"/>
            <a:ext cx="2808288" cy="353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6227763" y="4005263"/>
            <a:ext cx="2520950" cy="2800350"/>
          </a:xfrm>
          <a:prstGeom prst="rect">
            <a:avLst/>
          </a:prstGeom>
          <a:solidFill>
            <a:srgbClr val="FFFF00"/>
          </a:solidFill>
        </p:spPr>
        <p:txBody>
          <a:bodyPr>
            <a:spAutoFit/>
          </a:bodyPr>
          <a:lstStyle/>
          <a:p>
            <a:pPr>
              <a:defRPr/>
            </a:pPr>
            <a:r>
              <a:rPr lang="en-GB" dirty="0">
                <a:solidFill>
                  <a:schemeClr val="accent3">
                    <a:lumMod val="10000"/>
                  </a:schemeClr>
                </a:solidFill>
              </a:rPr>
              <a:t>Pain in Residential Aged Care </a:t>
            </a:r>
            <a:r>
              <a:rPr lang="en-GB" b="1" dirty="0">
                <a:solidFill>
                  <a:schemeClr val="accent3">
                    <a:lumMod val="10000"/>
                  </a:schemeClr>
                </a:solidFill>
              </a:rPr>
              <a:t>Facilities</a:t>
            </a:r>
            <a:br>
              <a:rPr lang="en-GB" b="1" dirty="0">
                <a:solidFill>
                  <a:schemeClr val="accent3">
                    <a:lumMod val="10000"/>
                  </a:schemeClr>
                </a:solidFill>
              </a:rPr>
            </a:br>
            <a:r>
              <a:rPr lang="en-GB" b="1" dirty="0">
                <a:solidFill>
                  <a:schemeClr val="accent3">
                    <a:lumMod val="10000"/>
                  </a:schemeClr>
                </a:solidFill>
              </a:rPr>
              <a:t/>
            </a:r>
            <a:br>
              <a:rPr lang="en-GB" b="1" dirty="0">
                <a:solidFill>
                  <a:schemeClr val="accent3">
                    <a:lumMod val="10000"/>
                  </a:schemeClr>
                </a:solidFill>
              </a:rPr>
            </a:br>
            <a:r>
              <a:rPr lang="en-GB" sz="1400" b="1" dirty="0">
                <a:solidFill>
                  <a:schemeClr val="accent3">
                    <a:lumMod val="10000"/>
                  </a:schemeClr>
                </a:solidFill>
              </a:rPr>
              <a:t>Management Strategies</a:t>
            </a:r>
            <a:r>
              <a:rPr lang="en-GB" dirty="0">
                <a:solidFill>
                  <a:schemeClr val="accent3">
                    <a:lumMod val="10000"/>
                  </a:schemeClr>
                </a:solidFill>
              </a:rPr>
              <a:t/>
            </a:r>
            <a:br>
              <a:rPr lang="en-GB" dirty="0">
                <a:solidFill>
                  <a:schemeClr val="accent3">
                    <a:lumMod val="10000"/>
                  </a:schemeClr>
                </a:solidFill>
              </a:rPr>
            </a:br>
            <a:r>
              <a:rPr lang="en-GB" dirty="0">
                <a:solidFill>
                  <a:schemeClr val="accent3">
                    <a:lumMod val="10000"/>
                  </a:schemeClr>
                </a:solidFill>
              </a:rPr>
              <a:t/>
            </a:r>
            <a:br>
              <a:rPr lang="en-GB" dirty="0">
                <a:solidFill>
                  <a:schemeClr val="accent3">
                    <a:lumMod val="10000"/>
                  </a:schemeClr>
                </a:solidFill>
              </a:rPr>
            </a:br>
            <a:r>
              <a:rPr lang="en-GB" dirty="0">
                <a:solidFill>
                  <a:schemeClr val="accent3">
                    <a:lumMod val="10000"/>
                  </a:schemeClr>
                </a:solidFill>
              </a:rPr>
              <a:t/>
            </a:r>
            <a:br>
              <a:rPr lang="en-GB" dirty="0">
                <a:solidFill>
                  <a:schemeClr val="accent3">
                    <a:lumMod val="10000"/>
                  </a:schemeClr>
                </a:solidFill>
              </a:rPr>
            </a:br>
            <a:r>
              <a:rPr lang="en-GB" dirty="0">
                <a:solidFill>
                  <a:schemeClr val="accent3">
                    <a:lumMod val="10000"/>
                  </a:schemeClr>
                </a:solidFill>
              </a:rPr>
              <a:t>August 2005</a:t>
            </a:r>
            <a:br>
              <a:rPr lang="en-GB" dirty="0">
                <a:solidFill>
                  <a:schemeClr val="accent3">
                    <a:lumMod val="10000"/>
                  </a:schemeClr>
                </a:solidFill>
              </a:rPr>
            </a:br>
            <a:r>
              <a:rPr lang="en-GB" dirty="0">
                <a:solidFill>
                  <a:schemeClr val="accent3">
                    <a:lumMod val="10000"/>
                  </a:schemeClr>
                </a:solidFill>
              </a:rPr>
              <a:t/>
            </a:r>
            <a:br>
              <a:rPr lang="en-GB" dirty="0">
                <a:solidFill>
                  <a:schemeClr val="accent3">
                    <a:lumMod val="10000"/>
                  </a:schemeClr>
                </a:solidFill>
              </a:rPr>
            </a:br>
            <a:r>
              <a:rPr lang="en-GB" dirty="0">
                <a:solidFill>
                  <a:schemeClr val="accent3">
                    <a:lumMod val="10000"/>
                  </a:schemeClr>
                </a:solidFill>
              </a:rPr>
              <a:t>The Australian Pain Society </a:t>
            </a:r>
          </a:p>
        </p:txBody>
      </p:sp>
      <p:pic>
        <p:nvPicPr>
          <p:cNvPr id="1536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3213100"/>
            <a:ext cx="2379663" cy="3487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2997200"/>
            <a:ext cx="2574925" cy="362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0171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ok_thumb_pain_in_older_age_ID78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801" y="648261"/>
            <a:ext cx="3910484" cy="5526818"/>
          </a:xfrm>
          <a:prstGeom prst="rect">
            <a:avLst/>
          </a:prstGeom>
        </p:spPr>
      </p:pic>
    </p:spTree>
    <p:extLst>
      <p:ext uri="{BB962C8B-B14F-4D97-AF65-F5344CB8AC3E}">
        <p14:creationId xmlns:p14="http://schemas.microsoft.com/office/powerpoint/2010/main" val="3777849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287338" y="1238250"/>
            <a:ext cx="8229600" cy="4933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61950" indent="-255588">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a:solidFill>
                  <a:srgbClr val="000000"/>
                </a:solidFill>
                <a:latin typeface="Arial" charset="0"/>
                <a:cs typeface="Arial Unicode MS" charset="0"/>
              </a:defRPr>
            </a:lvl1pPr>
            <a:lvl2pPr>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a:solidFill>
                  <a:srgbClr val="000000"/>
                </a:solidFill>
                <a:latin typeface="Arial" charset="0"/>
                <a:cs typeface="Arial Unicode MS" charset="0"/>
              </a:defRPr>
            </a:lvl2pPr>
            <a:lvl3pPr>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a:solidFill>
                  <a:srgbClr val="000000"/>
                </a:solidFill>
                <a:latin typeface="Arial" charset="0"/>
                <a:cs typeface="Arial Unicode MS" charset="0"/>
              </a:defRPr>
            </a:lvl3pPr>
            <a:lvl4pPr>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a:solidFill>
                  <a:srgbClr val="000000"/>
                </a:solidFill>
                <a:latin typeface="Arial" charset="0"/>
                <a:cs typeface="Arial Unicode MS" charset="0"/>
              </a:defRPr>
            </a:lvl4pPr>
            <a:lvl5pPr>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a:solidFill>
                  <a:srgbClr val="000000"/>
                </a:solidFill>
                <a:latin typeface="Arial" charset="0"/>
                <a:cs typeface="Arial Unicode MS" charset="0"/>
              </a:defRPr>
            </a:lvl9pPr>
          </a:lstStyle>
          <a:p>
            <a:pPr algn="just" hangingPunct="1">
              <a:lnSpc>
                <a:spcPct val="100000"/>
              </a:lnSpc>
              <a:buSzPct val="45000"/>
              <a:buFont typeface="Wingdings 3" charset="2"/>
              <a:buChar char=""/>
            </a:pPr>
            <a:r>
              <a:rPr lang="en-US" altLang="en-US" sz="2000" dirty="0">
                <a:latin typeface="Calibri" charset="0"/>
              </a:rPr>
              <a:t>“Pain is exhausting… You have to walk slowly. You have to stop and make an excuse or pretend to look in a shop window so that you can put your hand on the window and rest a moment. It’s humiliating”.</a:t>
            </a:r>
          </a:p>
          <a:p>
            <a:pPr algn="just" hangingPunct="1">
              <a:lnSpc>
                <a:spcPct val="100000"/>
              </a:lnSpc>
              <a:buClrTx/>
              <a:buFontTx/>
              <a:buNone/>
            </a:pPr>
            <a:endParaRPr lang="en-US" altLang="en-US" sz="2000" dirty="0">
              <a:latin typeface="Calibri" charset="0"/>
            </a:endParaRPr>
          </a:p>
          <a:p>
            <a:pPr hangingPunct="1">
              <a:lnSpc>
                <a:spcPct val="100000"/>
              </a:lnSpc>
              <a:spcBef>
                <a:spcPts val="638"/>
              </a:spcBef>
              <a:buSzPct val="45000"/>
              <a:buFont typeface="Wingdings 3" charset="2"/>
              <a:buChar char=""/>
            </a:pPr>
            <a:r>
              <a:rPr lang="en-US" altLang="en-US" sz="2000" dirty="0">
                <a:latin typeface="Calibri" charset="0"/>
              </a:rPr>
              <a:t>‘Pain is frustrating because you can’t do things for yourself…Everything’s a challenge.’</a:t>
            </a:r>
          </a:p>
          <a:p>
            <a:pPr hangingPunct="1">
              <a:lnSpc>
                <a:spcPct val="100000"/>
              </a:lnSpc>
              <a:spcBef>
                <a:spcPts val="638"/>
              </a:spcBef>
              <a:buClrTx/>
              <a:buFontTx/>
              <a:buNone/>
            </a:pPr>
            <a:endParaRPr lang="en-US" altLang="en-US" sz="2000" dirty="0">
              <a:latin typeface="Calibri" charset="0"/>
            </a:endParaRPr>
          </a:p>
          <a:p>
            <a:pPr hangingPunct="1">
              <a:lnSpc>
                <a:spcPct val="100000"/>
              </a:lnSpc>
              <a:spcBef>
                <a:spcPts val="638"/>
              </a:spcBef>
              <a:buSzPct val="45000"/>
              <a:buFont typeface="Wingdings 3" charset="2"/>
              <a:buChar char=""/>
            </a:pPr>
            <a:r>
              <a:rPr lang="en-US" altLang="en-US" sz="2000" dirty="0">
                <a:latin typeface="Calibri" charset="0"/>
              </a:rPr>
              <a:t>‘I get very depressed and anxious about it…it’s frightening, especially when you live on your own.’</a:t>
            </a:r>
          </a:p>
          <a:p>
            <a:pPr hangingPunct="1">
              <a:lnSpc>
                <a:spcPct val="100000"/>
              </a:lnSpc>
              <a:spcBef>
                <a:spcPts val="638"/>
              </a:spcBef>
              <a:buClrTx/>
              <a:buFontTx/>
              <a:buNone/>
            </a:pPr>
            <a:endParaRPr lang="en-US" altLang="en-US" sz="2000" dirty="0">
              <a:latin typeface="Calibri" charset="0"/>
            </a:endParaRPr>
          </a:p>
          <a:p>
            <a:pPr hangingPunct="1">
              <a:lnSpc>
                <a:spcPct val="100000"/>
              </a:lnSpc>
              <a:spcBef>
                <a:spcPts val="638"/>
              </a:spcBef>
              <a:buSzPct val="45000"/>
              <a:buFont typeface="Wingdings 3" charset="2"/>
              <a:buChar char=""/>
            </a:pPr>
            <a:r>
              <a:rPr lang="en-US" altLang="en-US" sz="2000" dirty="0">
                <a:latin typeface="Calibri" charset="0"/>
              </a:rPr>
              <a:t>‘Pain can make you feel lonely because you feel that you’re the only one that is suffering and can cope with it, and that is a lonely experience.’</a:t>
            </a:r>
          </a:p>
          <a:p>
            <a:pPr hangingPunct="1">
              <a:lnSpc>
                <a:spcPct val="100000"/>
              </a:lnSpc>
              <a:spcBef>
                <a:spcPts val="638"/>
              </a:spcBef>
              <a:buClrTx/>
              <a:buFontTx/>
              <a:buNone/>
            </a:pPr>
            <a:endParaRPr lang="en-US" altLang="en-US" sz="2000" i="1" dirty="0">
              <a:latin typeface="Calibri" charset="0"/>
            </a:endParaRPr>
          </a:p>
          <a:p>
            <a:pPr hangingPunct="1">
              <a:lnSpc>
                <a:spcPct val="100000"/>
              </a:lnSpc>
              <a:spcBef>
                <a:spcPts val="638"/>
              </a:spcBef>
              <a:buClrTx/>
              <a:buFontTx/>
              <a:buNone/>
            </a:pPr>
            <a:r>
              <a:rPr lang="en-US" altLang="en-US" i="1" dirty="0">
                <a:latin typeface="Calibri" charset="0"/>
              </a:rPr>
              <a:t>Extracts taken from ‘listening events’ and interviews held with older people who suffer pain (Help the Aged )</a:t>
            </a:r>
          </a:p>
        </p:txBody>
      </p:sp>
      <p:sp>
        <p:nvSpPr>
          <p:cNvPr id="11266" name="Rectangle 2"/>
          <p:cNvSpPr>
            <a:spLocks noGrp="1" noChangeArrowheads="1"/>
          </p:cNvSpPr>
          <p:nvPr>
            <p:ph type="title"/>
          </p:nvPr>
        </p:nvSpPr>
        <p:spPr>
          <a:xfrm>
            <a:off x="2609385" y="410826"/>
            <a:ext cx="5733469" cy="608349"/>
          </a:xfrm>
          <a:ln/>
        </p:spPr>
        <p:txBody>
          <a:bodyPr>
            <a:normAutofit fontScale="90000"/>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200" u="sng" dirty="0"/>
              <a:t>Perspectives from Older People</a:t>
            </a:r>
          </a:p>
        </p:txBody>
      </p:sp>
    </p:spTree>
    <p:extLst>
      <p:ext uri="{BB962C8B-B14F-4D97-AF65-F5344CB8AC3E}">
        <p14:creationId xmlns:p14="http://schemas.microsoft.com/office/powerpoint/2010/main" val="32714318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ff_Blank Accessible Template.potx" id="{14A62D41-1448-416F-AF07-FCBC4F6AEB5B}" vid="{ECEF6575-A890-43BF-98F4-087014A9D1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Staff_Blank_Template</Template>
  <TotalTime>42</TotalTime>
  <Words>1066</Words>
  <Application>Microsoft Office PowerPoint</Application>
  <PresentationFormat>On-screen Show (4:3)</PresentationFormat>
  <Paragraphs>128</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 Unicode MS</vt:lpstr>
      <vt:lpstr>Arial</vt:lpstr>
      <vt:lpstr>Calibri</vt:lpstr>
      <vt:lpstr>Wingdings 3</vt:lpstr>
      <vt:lpstr>2_Custom Design</vt:lpstr>
      <vt:lpstr>          Pain is to be expected at your age: or should it?: Managing pain in long term conditions </vt:lpstr>
      <vt:lpstr>In the UK….</vt:lpstr>
      <vt:lpstr>Life expectancy</vt:lpstr>
      <vt:lpstr>Chronic pain in older adults</vt:lpstr>
      <vt:lpstr>Impact of pain on older adults</vt:lpstr>
      <vt:lpstr>PowerPoint Presentation</vt:lpstr>
      <vt:lpstr>PowerPoint Presentation</vt:lpstr>
      <vt:lpstr>PowerPoint Presentation</vt:lpstr>
      <vt:lpstr>Perspectives from Older People</vt:lpstr>
      <vt:lpstr>Systematic Review - Management</vt:lpstr>
      <vt:lpstr>Guidelines: Summary</vt:lpstr>
      <vt:lpstr>Pharmacology</vt:lpstr>
      <vt:lpstr>Invasive</vt:lpstr>
      <vt:lpstr>Non-Invasive</vt:lpstr>
      <vt:lpstr>Managing pain in older adults</vt:lpstr>
      <vt:lpstr>   EOPIC  Engaging with Older People and their carers to Develop and Deliver Interventions for the Self-management of Chronic Pain  </vt:lpstr>
      <vt:lpstr>SELF MANAGEMENT</vt:lpstr>
      <vt:lpstr>PowerPoint Presentation</vt:lpstr>
      <vt:lpstr>Systematically searching for and assessing the literature for self-management of chronic pain: a lay users’ perspective  BMC Geriatrics 2014, 14:86  doi:10.1186/1471-2318-14-86 </vt:lpstr>
      <vt:lpstr>PowerPoint Presentation</vt:lpstr>
      <vt:lpstr>PowerPoint Presentation</vt:lpstr>
      <vt:lpstr>Positive Ageing</vt:lpstr>
      <vt:lpstr>Positive Ageing – views of older adults</vt:lpstr>
      <vt:lpstr>Positive Ageing</vt:lpstr>
      <vt:lpstr>Chat Bot for Pain</vt:lpstr>
      <vt:lpstr>In Summary</vt:lpstr>
      <vt:lpstr>What can you do to help?</vt:lpstr>
      <vt:lpstr>PowerPoint Presentation</vt:lpstr>
    </vt:vector>
  </TitlesOfParts>
  <Company>Anglia Ruskin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Management of Pain in Older Adults – Considerations &amp; Recommendations</dc:title>
  <dc:creator>Schofield, Patricia</dc:creator>
  <cp:lastModifiedBy>Schofield, Patricia</cp:lastModifiedBy>
  <cp:revision>8</cp:revision>
  <dcterms:created xsi:type="dcterms:W3CDTF">2016-10-19T15:01:33Z</dcterms:created>
  <dcterms:modified xsi:type="dcterms:W3CDTF">2017-07-22T21:50:01Z</dcterms:modified>
</cp:coreProperties>
</file>