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1267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12A7-4CDE-3040-A4C5-3FB055E7418F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5273-FC99-B242-8732-25BE8FA6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4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12A7-4CDE-3040-A4C5-3FB055E7418F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5273-FC99-B242-8732-25BE8FA6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12A7-4CDE-3040-A4C5-3FB055E7418F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5273-FC99-B242-8732-25BE8FA6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0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12A7-4CDE-3040-A4C5-3FB055E7418F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5273-FC99-B242-8732-25BE8FA6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3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12A7-4CDE-3040-A4C5-3FB055E7418F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5273-FC99-B242-8732-25BE8FA6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5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12A7-4CDE-3040-A4C5-3FB055E7418F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5273-FC99-B242-8732-25BE8FA6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29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12A7-4CDE-3040-A4C5-3FB055E7418F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5273-FC99-B242-8732-25BE8FA6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7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12A7-4CDE-3040-A4C5-3FB055E7418F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5273-FC99-B242-8732-25BE8FA6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39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12A7-4CDE-3040-A4C5-3FB055E7418F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5273-FC99-B242-8732-25BE8FA6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5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12A7-4CDE-3040-A4C5-3FB055E7418F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5273-FC99-B242-8732-25BE8FA6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9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12A7-4CDE-3040-A4C5-3FB055E7418F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5273-FC99-B242-8732-25BE8FA6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7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D12A7-4CDE-3040-A4C5-3FB055E7418F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55273-FC99-B242-8732-25BE8FA65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4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COUNSELLING IN LATER LIFE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David Richards, Psychotherapist </a:t>
            </a:r>
          </a:p>
          <a:p>
            <a:r>
              <a:rPr lang="en-US" sz="3600" dirty="0" smtClean="0"/>
              <a:t>&amp; previously </a:t>
            </a:r>
            <a:r>
              <a:rPr lang="en-US" sz="3600" dirty="0" err="1" smtClean="0"/>
              <a:t>Counselling</a:t>
            </a:r>
            <a:r>
              <a:rPr lang="en-US" sz="3600" dirty="0" smtClean="0"/>
              <a:t> Services Manager, Age UK Camden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35267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Why so few? 1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It is important to ask the question: Why have there been so few other </a:t>
            </a:r>
            <a:r>
              <a:rPr lang="en-US" sz="4000" dirty="0" err="1" smtClean="0"/>
              <a:t>counselling</a:t>
            </a:r>
            <a:r>
              <a:rPr lang="en-US" sz="4000" dirty="0" smtClean="0"/>
              <a:t> services within local Age UK agencies?</a:t>
            </a:r>
          </a:p>
          <a:p>
            <a:r>
              <a:rPr lang="en-US" sz="4000" dirty="0" smtClean="0"/>
              <a:t>Resources may always be limited, but </a:t>
            </a:r>
            <a:r>
              <a:rPr lang="en-US" sz="4000" dirty="0"/>
              <a:t>C</a:t>
            </a:r>
            <a:r>
              <a:rPr lang="en-US" sz="4000" dirty="0" smtClean="0"/>
              <a:t>amden’s experience shows what can be achieved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88958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Why so few? 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Is there some resistance to setting up a psychological service within the Age UK environment?</a:t>
            </a:r>
          </a:p>
          <a:p>
            <a:r>
              <a:rPr lang="en-US" sz="4000" dirty="0" smtClean="0"/>
              <a:t>Such a service is of course different to many of the other kinds of services commonly provided, which are primarily practical and social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11222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Why so few? 3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Maybe there’s lack of understanding about what is required to establish a </a:t>
            </a:r>
            <a:r>
              <a:rPr lang="en-US" sz="4000" dirty="0" err="1" smtClean="0"/>
              <a:t>counselling</a:t>
            </a:r>
            <a:r>
              <a:rPr lang="en-US" sz="4000" dirty="0" smtClean="0"/>
              <a:t> service?</a:t>
            </a:r>
          </a:p>
          <a:p>
            <a:r>
              <a:rPr lang="en-US" sz="4000" dirty="0" smtClean="0"/>
              <a:t>Maybe emotional/psychological support is seen as less important than practical/social support? </a:t>
            </a:r>
          </a:p>
          <a:p>
            <a:r>
              <a:rPr lang="en-US" sz="4000" dirty="0" smtClean="0"/>
              <a:t>We are living longer: emotional needs are also very important</a:t>
            </a:r>
            <a:r>
              <a:rPr lang="mr-IN" sz="4000" dirty="0" smtClean="0"/>
              <a:t>…</a:t>
            </a:r>
            <a:endParaRPr lang="en-US" sz="40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2021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Emotional needs in later life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Loneliness: importance of relationships and social interaction</a:t>
            </a:r>
          </a:p>
          <a:p>
            <a:r>
              <a:rPr lang="en-US" sz="4000" dirty="0" smtClean="0"/>
              <a:t>Housing: need for safe and secure accommodation  </a:t>
            </a:r>
          </a:p>
          <a:p>
            <a:r>
              <a:rPr lang="en-US" sz="4000" dirty="0" smtClean="0"/>
              <a:t>Equally need for personal contentment &amp; peace of mind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8419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Why </a:t>
            </a:r>
            <a:r>
              <a:rPr lang="en-US" sz="4800" dirty="0" err="1" smtClean="0"/>
              <a:t>counselling</a:t>
            </a:r>
            <a:r>
              <a:rPr lang="en-US" sz="4800" dirty="0" smtClean="0"/>
              <a:t>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Counselling</a:t>
            </a:r>
            <a:r>
              <a:rPr lang="en-US" sz="4000" dirty="0" smtClean="0"/>
              <a:t> is not for all</a:t>
            </a:r>
          </a:p>
          <a:p>
            <a:r>
              <a:rPr lang="en-US" sz="4000" dirty="0" smtClean="0"/>
              <a:t>Important emotional needs may be met by other experiences/services:</a:t>
            </a:r>
          </a:p>
          <a:p>
            <a:r>
              <a:rPr lang="en-US" sz="4000" dirty="0" smtClean="0"/>
              <a:t>E.g. reliable group of family/friends</a:t>
            </a:r>
          </a:p>
          <a:p>
            <a:r>
              <a:rPr lang="en-US" sz="4000" dirty="0" smtClean="0"/>
              <a:t>Befriending, social/support groups</a:t>
            </a:r>
          </a:p>
          <a:p>
            <a:r>
              <a:rPr lang="en-US" sz="4000" dirty="0" smtClean="0"/>
              <a:t>Our social/support needs vary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22692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Internal world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Our psychological needs reflect our character and our personal history</a:t>
            </a:r>
          </a:p>
          <a:p>
            <a:r>
              <a:rPr lang="en-US" sz="4000" dirty="0" smtClean="0"/>
              <a:t>Our situation in later life may have changed, esp. in terms of experience of loss</a:t>
            </a:r>
          </a:p>
          <a:p>
            <a:r>
              <a:rPr lang="en-US" sz="4000" dirty="0" smtClean="0"/>
              <a:t>Our needs may therefore be similar or different than in the past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18411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Camden’s approach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Age Concern </a:t>
            </a:r>
            <a:r>
              <a:rPr lang="en-US" sz="4000" dirty="0"/>
              <a:t>C</a:t>
            </a:r>
            <a:r>
              <a:rPr lang="en-US" sz="4000" dirty="0" smtClean="0"/>
              <a:t>amden (as it was in 1998) identified research about depression in parts of the borough within communities of older adults</a:t>
            </a:r>
          </a:p>
          <a:p>
            <a:r>
              <a:rPr lang="en-US" sz="4000" dirty="0" smtClean="0"/>
              <a:t>ACC bid for funding from two trust funds, one local and one national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59987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Funding &amp; Resources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Initial funding was just for 18 months</a:t>
            </a:r>
          </a:p>
          <a:p>
            <a:r>
              <a:rPr lang="en-US" sz="4000" dirty="0" smtClean="0"/>
              <a:t>One p/t </a:t>
            </a:r>
            <a:r>
              <a:rPr lang="en-US" sz="4000" dirty="0" err="1" smtClean="0"/>
              <a:t>Counselling</a:t>
            </a:r>
            <a:r>
              <a:rPr lang="en-US" sz="4000" dirty="0" smtClean="0"/>
              <a:t> Manager</a:t>
            </a:r>
          </a:p>
          <a:p>
            <a:r>
              <a:rPr lang="en-US" sz="4000" dirty="0" smtClean="0"/>
              <a:t>Use of volunteer </a:t>
            </a:r>
            <a:r>
              <a:rPr lang="en-US" sz="4000" dirty="0" err="1" smtClean="0"/>
              <a:t>counsellors</a:t>
            </a:r>
            <a:r>
              <a:rPr lang="en-US" sz="4000" dirty="0" smtClean="0"/>
              <a:t> (trainees wishing to develop their clinical experience): expenses paid</a:t>
            </a:r>
          </a:p>
          <a:p>
            <a:r>
              <a:rPr lang="en-US" sz="4000" dirty="0" smtClean="0"/>
              <a:t>Thus limited financial resources to support a fully functioning service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91777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How it worked 1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Manager assessed each client referred</a:t>
            </a:r>
          </a:p>
          <a:p>
            <a:r>
              <a:rPr lang="en-US" sz="4000" dirty="0" smtClean="0"/>
              <a:t>Clients referred by GPs and other professionals</a:t>
            </a:r>
          </a:p>
          <a:p>
            <a:r>
              <a:rPr lang="en-US" sz="4000" dirty="0" smtClean="0"/>
              <a:t>But clients could also self-refer</a:t>
            </a:r>
          </a:p>
          <a:p>
            <a:r>
              <a:rPr lang="en-US" sz="4000" dirty="0" smtClean="0"/>
              <a:t>Provision of home visits where needed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38724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How it worked 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Volunteer </a:t>
            </a:r>
            <a:r>
              <a:rPr lang="en-US" sz="4000" dirty="0" err="1" smtClean="0"/>
              <a:t>counsellors</a:t>
            </a:r>
            <a:r>
              <a:rPr lang="en-US" sz="4000" dirty="0" smtClean="0"/>
              <a:t> provided weekly sessions for up to one year</a:t>
            </a:r>
          </a:p>
          <a:p>
            <a:r>
              <a:rPr lang="en-US" sz="4000" dirty="0" err="1" smtClean="0"/>
              <a:t>Counsellors</a:t>
            </a:r>
            <a:r>
              <a:rPr lang="en-US" sz="4000" dirty="0" smtClean="0"/>
              <a:t> attended clinical supervision with manager on fortnightly basis</a:t>
            </a:r>
          </a:p>
          <a:p>
            <a:r>
              <a:rPr lang="en-US" sz="4000" dirty="0" smtClean="0"/>
              <a:t>Volunteers attended regular training workshops run by ACC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1042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Ongoing funding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Further funding was successfully achieved, initially from the local Primary Care Group</a:t>
            </a:r>
          </a:p>
          <a:p>
            <a:r>
              <a:rPr lang="en-US" sz="4000" dirty="0" smtClean="0"/>
              <a:t>This has developed over time into a new partnership (from 2011) with the local NHS Trust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0979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421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Mangal</vt:lpstr>
      <vt:lpstr>Office Theme</vt:lpstr>
      <vt:lpstr>COUNSELLING IN LATER LIFE</vt:lpstr>
      <vt:lpstr>Emotional needs in later life</vt:lpstr>
      <vt:lpstr>Why counselling?</vt:lpstr>
      <vt:lpstr>Internal world</vt:lpstr>
      <vt:lpstr>Camden’s approach</vt:lpstr>
      <vt:lpstr>Funding &amp; Resources</vt:lpstr>
      <vt:lpstr>How it worked 1</vt:lpstr>
      <vt:lpstr>How it worked 2</vt:lpstr>
      <vt:lpstr>Ongoing funding</vt:lpstr>
      <vt:lpstr>Why so few? 1</vt:lpstr>
      <vt:lpstr>Why so few? 2</vt:lpstr>
      <vt:lpstr>Why so few?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Counselling in later life</dc:title>
  <dc:creator>Paul Martin</dc:creator>
  <cp:lastModifiedBy>Helen Ramsbottom</cp:lastModifiedBy>
  <cp:revision>6</cp:revision>
  <dcterms:created xsi:type="dcterms:W3CDTF">2017-10-30T15:13:23Z</dcterms:created>
  <dcterms:modified xsi:type="dcterms:W3CDTF">2017-10-31T09:40:02Z</dcterms:modified>
</cp:coreProperties>
</file>