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771" r:id="rId2"/>
    <p:sldMasterId id="2147483783" r:id="rId3"/>
    <p:sldMasterId id="2147483795" r:id="rId4"/>
  </p:sldMasterIdLst>
  <p:notesMasterIdLst>
    <p:notesMasterId r:id="rId22"/>
  </p:notesMasterIdLst>
  <p:handoutMasterIdLst>
    <p:handoutMasterId r:id="rId23"/>
  </p:handoutMasterIdLst>
  <p:sldIdLst>
    <p:sldId id="280" r:id="rId5"/>
    <p:sldId id="281" r:id="rId6"/>
    <p:sldId id="282" r:id="rId7"/>
    <p:sldId id="294" r:id="rId8"/>
    <p:sldId id="295" r:id="rId9"/>
    <p:sldId id="296" r:id="rId10"/>
    <p:sldId id="297" r:id="rId11"/>
    <p:sldId id="279" r:id="rId12"/>
    <p:sldId id="293" r:id="rId13"/>
    <p:sldId id="284" r:id="rId14"/>
    <p:sldId id="285" r:id="rId15"/>
    <p:sldId id="286" r:id="rId16"/>
    <p:sldId id="287" r:id="rId17"/>
    <p:sldId id="298" r:id="rId18"/>
    <p:sldId id="301" r:id="rId19"/>
    <p:sldId id="290"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73" d="100"/>
          <a:sy n="73" d="100"/>
        </p:scale>
        <p:origin x="150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1st Choice</c:v>
                </c:pt>
              </c:strCache>
            </c:strRef>
          </c:tx>
          <c:spPr>
            <a:solidFill>
              <a:schemeClr val="accent1"/>
            </a:solidFill>
            <a:ln>
              <a:noFill/>
            </a:ln>
            <a:effectLst/>
          </c:spPr>
          <c:invertIfNegative val="0"/>
          <c:cat>
            <c:strRef>
              <c:f>Sheet1!$A$2:$A$7</c:f>
              <c:strCache>
                <c:ptCount val="6"/>
                <c:pt idx="0">
                  <c:v>Benefits</c:v>
                </c:pt>
                <c:pt idx="1">
                  <c:v>NHS Funding</c:v>
                </c:pt>
                <c:pt idx="2">
                  <c:v>LA Funding</c:v>
                </c:pt>
                <c:pt idx="3">
                  <c:v>Care choices</c:v>
                </c:pt>
                <c:pt idx="4">
                  <c:v>Financial Advice</c:v>
                </c:pt>
                <c:pt idx="5">
                  <c:v>Legal Adivice</c:v>
                </c:pt>
              </c:strCache>
            </c:strRef>
          </c:cat>
          <c:val>
            <c:numRef>
              <c:f>Sheet1!$B$2:$B$7</c:f>
              <c:numCache>
                <c:formatCode>General</c:formatCode>
                <c:ptCount val="6"/>
                <c:pt idx="0">
                  <c:v>76</c:v>
                </c:pt>
                <c:pt idx="1">
                  <c:v>38</c:v>
                </c:pt>
                <c:pt idx="2">
                  <c:v>76</c:v>
                </c:pt>
                <c:pt idx="3">
                  <c:v>40</c:v>
                </c:pt>
                <c:pt idx="4">
                  <c:v>10</c:v>
                </c:pt>
                <c:pt idx="5">
                  <c:v>15</c:v>
                </c:pt>
              </c:numCache>
            </c:numRef>
          </c:val>
          <c:extLst>
            <c:ext xmlns:c16="http://schemas.microsoft.com/office/drawing/2014/chart" uri="{C3380CC4-5D6E-409C-BE32-E72D297353CC}">
              <c16:uniqueId val="{00000000-602B-4731-9715-C8D12D724A1C}"/>
            </c:ext>
          </c:extLst>
        </c:ser>
        <c:ser>
          <c:idx val="1"/>
          <c:order val="1"/>
          <c:tx>
            <c:strRef>
              <c:f>Sheet1!$C$1</c:f>
              <c:strCache>
                <c:ptCount val="1"/>
                <c:pt idx="0">
                  <c:v>2nd Choice</c:v>
                </c:pt>
              </c:strCache>
            </c:strRef>
          </c:tx>
          <c:spPr>
            <a:solidFill>
              <a:schemeClr val="accent2"/>
            </a:solidFill>
            <a:ln>
              <a:noFill/>
            </a:ln>
            <a:effectLst/>
          </c:spPr>
          <c:invertIfNegative val="0"/>
          <c:cat>
            <c:strRef>
              <c:f>Sheet1!$A$2:$A$7</c:f>
              <c:strCache>
                <c:ptCount val="6"/>
                <c:pt idx="0">
                  <c:v>Benefits</c:v>
                </c:pt>
                <c:pt idx="1">
                  <c:v>NHS Funding</c:v>
                </c:pt>
                <c:pt idx="2">
                  <c:v>LA Funding</c:v>
                </c:pt>
                <c:pt idx="3">
                  <c:v>Care choices</c:v>
                </c:pt>
                <c:pt idx="4">
                  <c:v>Financial Advice</c:v>
                </c:pt>
                <c:pt idx="5">
                  <c:v>Legal Adivice</c:v>
                </c:pt>
              </c:strCache>
            </c:strRef>
          </c:cat>
          <c:val>
            <c:numRef>
              <c:f>Sheet1!$C$2:$C$7</c:f>
              <c:numCache>
                <c:formatCode>General</c:formatCode>
                <c:ptCount val="6"/>
                <c:pt idx="0">
                  <c:v>83</c:v>
                </c:pt>
                <c:pt idx="1">
                  <c:v>31</c:v>
                </c:pt>
                <c:pt idx="2">
                  <c:v>70</c:v>
                </c:pt>
                <c:pt idx="3">
                  <c:v>54</c:v>
                </c:pt>
                <c:pt idx="4">
                  <c:v>20</c:v>
                </c:pt>
                <c:pt idx="5">
                  <c:v>15</c:v>
                </c:pt>
              </c:numCache>
            </c:numRef>
          </c:val>
          <c:extLst>
            <c:ext xmlns:c16="http://schemas.microsoft.com/office/drawing/2014/chart" uri="{C3380CC4-5D6E-409C-BE32-E72D297353CC}">
              <c16:uniqueId val="{00000001-602B-4731-9715-C8D12D724A1C}"/>
            </c:ext>
          </c:extLst>
        </c:ser>
        <c:dLbls>
          <c:showLegendKey val="0"/>
          <c:showVal val="0"/>
          <c:showCatName val="0"/>
          <c:showSerName val="0"/>
          <c:showPercent val="0"/>
          <c:showBubbleSize val="0"/>
        </c:dLbls>
        <c:gapWidth val="150"/>
        <c:overlap val="100"/>
        <c:axId val="563253720"/>
        <c:axId val="563258424"/>
      </c:barChart>
      <c:catAx>
        <c:axId val="56325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3258424"/>
        <c:crosses val="autoZero"/>
        <c:auto val="1"/>
        <c:lblAlgn val="ctr"/>
        <c:lblOffset val="100"/>
        <c:noMultiLvlLbl val="0"/>
      </c:catAx>
      <c:valAx>
        <c:axId val="563258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3253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43-4C0B-B28F-681AF11730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43-4C0B-B28F-681AF11730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43-4C0B-B28F-681AF11730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43-4C0B-B28F-681AF11730E5}"/>
              </c:ext>
            </c:extLst>
          </c:dPt>
          <c:dLbls>
            <c:dLbl>
              <c:idx val="0"/>
              <c:layout>
                <c:manualLayout>
                  <c:x val="-7.3373240692035033E-2"/>
                  <c:y val="0.13537720428978928"/>
                </c:manualLayout>
              </c:layout>
              <c:tx>
                <c:rich>
                  <a:bodyPr/>
                  <a:lstStyle/>
                  <a:p>
                    <a:fld id="{3D24765F-0E1F-45FA-9DC6-3CD0598C165E}" type="VALUE">
                      <a:rPr lang="en-US" sz="24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43-4C0B-B28F-681AF11730E5}"/>
                </c:ext>
              </c:extLst>
            </c:dLbl>
            <c:dLbl>
              <c:idx val="1"/>
              <c:layout>
                <c:manualLayout>
                  <c:x val="7.5633083646951288E-2"/>
                  <c:y val="-0.21740264170375789"/>
                </c:manualLayout>
              </c:layout>
              <c:tx>
                <c:rich>
                  <a:bodyPr/>
                  <a:lstStyle/>
                  <a:p>
                    <a:fld id="{41DA02C9-540B-47B2-BB06-C727715FD306}" type="VALUE">
                      <a:rPr lang="en-US" sz="24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43-4C0B-B28F-681AF11730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Regulated</c:v>
                </c:pt>
                <c:pt idx="1">
                  <c:v>Unregulated</c:v>
                </c:pt>
              </c:strCache>
            </c:strRef>
          </c:cat>
          <c:val>
            <c:numRef>
              <c:f>Sheet1!$B$2:$B$5</c:f>
              <c:numCache>
                <c:formatCode>General</c:formatCode>
                <c:ptCount val="4"/>
                <c:pt idx="0">
                  <c:v>30</c:v>
                </c:pt>
                <c:pt idx="1">
                  <c:v>234</c:v>
                </c:pt>
              </c:numCache>
            </c:numRef>
          </c:val>
          <c:extLst>
            <c:ext xmlns:c16="http://schemas.microsoft.com/office/drawing/2014/chart" uri="{C3380CC4-5D6E-409C-BE32-E72D297353CC}">
              <c16:uniqueId val="{00000008-CA43-4C0B-B28F-681AF11730E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2E850-B6E0-4C98-BFE8-DE2DBF9EF504}"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GB"/>
        </a:p>
      </dgm:t>
    </dgm:pt>
    <dgm:pt modelId="{33D63063-051B-483B-BA2F-DA47217A4CC5}">
      <dgm:prSet phldrT="[Text]"/>
      <dgm:spPr/>
      <dgm:t>
        <a:bodyPr/>
        <a:lstStyle/>
        <a:p>
          <a:r>
            <a:rPr lang="en-GB" dirty="0"/>
            <a:t>Care </a:t>
          </a:r>
        </a:p>
      </dgm:t>
    </dgm:pt>
    <dgm:pt modelId="{15049D41-D9E3-4DF5-B861-BBA6E8BF0ACB}" type="parTrans" cxnId="{C72DEF88-BE3D-4F30-B56A-9526012F4658}">
      <dgm:prSet/>
      <dgm:spPr/>
      <dgm:t>
        <a:bodyPr/>
        <a:lstStyle/>
        <a:p>
          <a:endParaRPr lang="en-GB"/>
        </a:p>
      </dgm:t>
    </dgm:pt>
    <dgm:pt modelId="{4E30C04E-C3CB-4326-BA84-C676976B13C1}" type="sibTrans" cxnId="{C72DEF88-BE3D-4F30-B56A-9526012F4658}">
      <dgm:prSet/>
      <dgm:spPr/>
      <dgm:t>
        <a:bodyPr/>
        <a:lstStyle/>
        <a:p>
          <a:endParaRPr lang="en-GB"/>
        </a:p>
      </dgm:t>
    </dgm:pt>
    <dgm:pt modelId="{A134E7D6-4894-48B1-9E1B-4C9ED288DAB7}">
      <dgm:prSet phldrT="[Text]"/>
      <dgm:spPr/>
      <dgm:t>
        <a:bodyPr/>
        <a:lstStyle/>
        <a:p>
          <a:r>
            <a:rPr lang="en-GB" dirty="0"/>
            <a:t>Advice </a:t>
          </a:r>
        </a:p>
      </dgm:t>
    </dgm:pt>
    <dgm:pt modelId="{4A5BC437-29CC-4764-AEF3-45A948802CD0}" type="parTrans" cxnId="{E8D323FD-7F26-4658-AD4F-0C9888197939}">
      <dgm:prSet/>
      <dgm:spPr/>
      <dgm:t>
        <a:bodyPr/>
        <a:lstStyle/>
        <a:p>
          <a:endParaRPr lang="en-GB"/>
        </a:p>
      </dgm:t>
    </dgm:pt>
    <dgm:pt modelId="{CAFAED2D-3CE5-4F0E-89C5-76AA91080242}" type="sibTrans" cxnId="{E8D323FD-7F26-4658-AD4F-0C9888197939}">
      <dgm:prSet/>
      <dgm:spPr/>
      <dgm:t>
        <a:bodyPr/>
        <a:lstStyle/>
        <a:p>
          <a:endParaRPr lang="en-GB"/>
        </a:p>
      </dgm:t>
    </dgm:pt>
    <dgm:pt modelId="{01A2CE51-B124-4167-B327-E6518EE04CB5}">
      <dgm:prSet phldrT="[Text]"/>
      <dgm:spPr/>
      <dgm:t>
        <a:bodyPr/>
        <a:lstStyle/>
        <a:p>
          <a:r>
            <a:rPr lang="en-GB" dirty="0"/>
            <a:t>Funding</a:t>
          </a:r>
        </a:p>
      </dgm:t>
    </dgm:pt>
    <dgm:pt modelId="{1789562E-79FD-42EC-86EB-1FDDF1547420}" type="parTrans" cxnId="{A07FC52A-CEFB-47D4-8351-707E5AEEBE4B}">
      <dgm:prSet/>
      <dgm:spPr/>
      <dgm:t>
        <a:bodyPr/>
        <a:lstStyle/>
        <a:p>
          <a:endParaRPr lang="en-US"/>
        </a:p>
      </dgm:t>
    </dgm:pt>
    <dgm:pt modelId="{5854072D-3039-4D52-A738-1913E8C83220}" type="sibTrans" cxnId="{A07FC52A-CEFB-47D4-8351-707E5AEEBE4B}">
      <dgm:prSet/>
      <dgm:spPr/>
      <dgm:t>
        <a:bodyPr/>
        <a:lstStyle/>
        <a:p>
          <a:endParaRPr lang="en-US"/>
        </a:p>
      </dgm:t>
    </dgm:pt>
    <dgm:pt modelId="{577D0999-7546-4005-94B3-3F355A6D2E1B}" type="pres">
      <dgm:prSet presAssocID="{60B2E850-B6E0-4C98-BFE8-DE2DBF9EF504}" presName="CompostProcess" presStyleCnt="0">
        <dgm:presLayoutVars>
          <dgm:dir/>
          <dgm:resizeHandles val="exact"/>
        </dgm:presLayoutVars>
      </dgm:prSet>
      <dgm:spPr/>
      <dgm:t>
        <a:bodyPr/>
        <a:lstStyle/>
        <a:p>
          <a:endParaRPr lang="en-US"/>
        </a:p>
      </dgm:t>
    </dgm:pt>
    <dgm:pt modelId="{DC960A79-DB64-4B8A-9CB1-F3104436C1D1}" type="pres">
      <dgm:prSet presAssocID="{60B2E850-B6E0-4C98-BFE8-DE2DBF9EF504}" presName="arrow" presStyleLbl="bgShp" presStyleIdx="0" presStyleCnt="1"/>
      <dgm:spPr>
        <a:solidFill>
          <a:schemeClr val="bg1"/>
        </a:solidFill>
      </dgm:spPr>
    </dgm:pt>
    <dgm:pt modelId="{DECA60AB-A234-4947-B36B-D3427BBBA3F5}" type="pres">
      <dgm:prSet presAssocID="{60B2E850-B6E0-4C98-BFE8-DE2DBF9EF504}" presName="linearProcess" presStyleCnt="0"/>
      <dgm:spPr/>
    </dgm:pt>
    <dgm:pt modelId="{EB21908D-4318-436C-B950-ACEC64E45E2E}" type="pres">
      <dgm:prSet presAssocID="{33D63063-051B-483B-BA2F-DA47217A4CC5}" presName="textNode" presStyleLbl="node1" presStyleIdx="0" presStyleCnt="3">
        <dgm:presLayoutVars>
          <dgm:bulletEnabled val="1"/>
        </dgm:presLayoutVars>
      </dgm:prSet>
      <dgm:spPr/>
      <dgm:t>
        <a:bodyPr/>
        <a:lstStyle/>
        <a:p>
          <a:endParaRPr lang="en-US"/>
        </a:p>
      </dgm:t>
    </dgm:pt>
    <dgm:pt modelId="{519D2D55-9B74-478D-B08E-6B0DE2A935CE}" type="pres">
      <dgm:prSet presAssocID="{4E30C04E-C3CB-4326-BA84-C676976B13C1}" presName="sibTrans" presStyleCnt="0"/>
      <dgm:spPr/>
    </dgm:pt>
    <dgm:pt modelId="{CCD332E4-75EE-44A7-9B83-5DB049352C6F}" type="pres">
      <dgm:prSet presAssocID="{01A2CE51-B124-4167-B327-E6518EE04CB5}" presName="textNode" presStyleLbl="node1" presStyleIdx="1" presStyleCnt="3">
        <dgm:presLayoutVars>
          <dgm:bulletEnabled val="1"/>
        </dgm:presLayoutVars>
      </dgm:prSet>
      <dgm:spPr/>
      <dgm:t>
        <a:bodyPr/>
        <a:lstStyle/>
        <a:p>
          <a:endParaRPr lang="en-US"/>
        </a:p>
      </dgm:t>
    </dgm:pt>
    <dgm:pt modelId="{2B0CD99D-5406-42E0-9FB6-7E44C4FC2FCC}" type="pres">
      <dgm:prSet presAssocID="{5854072D-3039-4D52-A738-1913E8C83220}" presName="sibTrans" presStyleCnt="0"/>
      <dgm:spPr/>
    </dgm:pt>
    <dgm:pt modelId="{86F72AFA-69CE-4F13-A735-18DD90C1490E}" type="pres">
      <dgm:prSet presAssocID="{A134E7D6-4894-48B1-9E1B-4C9ED288DAB7}" presName="textNode" presStyleLbl="node1" presStyleIdx="2" presStyleCnt="3">
        <dgm:presLayoutVars>
          <dgm:bulletEnabled val="1"/>
        </dgm:presLayoutVars>
      </dgm:prSet>
      <dgm:spPr/>
      <dgm:t>
        <a:bodyPr/>
        <a:lstStyle/>
        <a:p>
          <a:endParaRPr lang="en-US"/>
        </a:p>
      </dgm:t>
    </dgm:pt>
  </dgm:ptLst>
  <dgm:cxnLst>
    <dgm:cxn modelId="{A07FC52A-CEFB-47D4-8351-707E5AEEBE4B}" srcId="{60B2E850-B6E0-4C98-BFE8-DE2DBF9EF504}" destId="{01A2CE51-B124-4167-B327-E6518EE04CB5}" srcOrd="1" destOrd="0" parTransId="{1789562E-79FD-42EC-86EB-1FDDF1547420}" sibTransId="{5854072D-3039-4D52-A738-1913E8C83220}"/>
    <dgm:cxn modelId="{592792DA-7CFE-4D7E-8DB6-25A6D34BD71A}" type="presOf" srcId="{A134E7D6-4894-48B1-9E1B-4C9ED288DAB7}" destId="{86F72AFA-69CE-4F13-A735-18DD90C1490E}" srcOrd="0" destOrd="0" presId="urn:microsoft.com/office/officeart/2005/8/layout/hProcess9"/>
    <dgm:cxn modelId="{26798B34-BB18-41E0-81BA-2B29AFF47302}" type="presOf" srcId="{60B2E850-B6E0-4C98-BFE8-DE2DBF9EF504}" destId="{577D0999-7546-4005-94B3-3F355A6D2E1B}" srcOrd="0" destOrd="0" presId="urn:microsoft.com/office/officeart/2005/8/layout/hProcess9"/>
    <dgm:cxn modelId="{E4B3B0D3-2127-4E2C-904C-C8762505DA4A}" type="presOf" srcId="{01A2CE51-B124-4167-B327-E6518EE04CB5}" destId="{CCD332E4-75EE-44A7-9B83-5DB049352C6F}" srcOrd="0" destOrd="0" presId="urn:microsoft.com/office/officeart/2005/8/layout/hProcess9"/>
    <dgm:cxn modelId="{C72DEF88-BE3D-4F30-B56A-9526012F4658}" srcId="{60B2E850-B6E0-4C98-BFE8-DE2DBF9EF504}" destId="{33D63063-051B-483B-BA2F-DA47217A4CC5}" srcOrd="0" destOrd="0" parTransId="{15049D41-D9E3-4DF5-B861-BBA6E8BF0ACB}" sibTransId="{4E30C04E-C3CB-4326-BA84-C676976B13C1}"/>
    <dgm:cxn modelId="{E8D323FD-7F26-4658-AD4F-0C9888197939}" srcId="{60B2E850-B6E0-4C98-BFE8-DE2DBF9EF504}" destId="{A134E7D6-4894-48B1-9E1B-4C9ED288DAB7}" srcOrd="2" destOrd="0" parTransId="{4A5BC437-29CC-4764-AEF3-45A948802CD0}" sibTransId="{CAFAED2D-3CE5-4F0E-89C5-76AA91080242}"/>
    <dgm:cxn modelId="{AAD54602-F9E2-46FF-AC9C-2BE6461D9016}" type="presOf" srcId="{33D63063-051B-483B-BA2F-DA47217A4CC5}" destId="{EB21908D-4318-436C-B950-ACEC64E45E2E}" srcOrd="0" destOrd="0" presId="urn:microsoft.com/office/officeart/2005/8/layout/hProcess9"/>
    <dgm:cxn modelId="{3D5AFDD2-773F-4DCE-AEF2-D35E09CE61A4}" type="presParOf" srcId="{577D0999-7546-4005-94B3-3F355A6D2E1B}" destId="{DC960A79-DB64-4B8A-9CB1-F3104436C1D1}" srcOrd="0" destOrd="0" presId="urn:microsoft.com/office/officeart/2005/8/layout/hProcess9"/>
    <dgm:cxn modelId="{9B4C524E-11A7-48D9-A131-1D68F4262A2F}" type="presParOf" srcId="{577D0999-7546-4005-94B3-3F355A6D2E1B}" destId="{DECA60AB-A234-4947-B36B-D3427BBBA3F5}" srcOrd="1" destOrd="0" presId="urn:microsoft.com/office/officeart/2005/8/layout/hProcess9"/>
    <dgm:cxn modelId="{FC65839B-51A7-48C0-BBA7-BD62F9C549E1}" type="presParOf" srcId="{DECA60AB-A234-4947-B36B-D3427BBBA3F5}" destId="{EB21908D-4318-436C-B950-ACEC64E45E2E}" srcOrd="0" destOrd="0" presId="urn:microsoft.com/office/officeart/2005/8/layout/hProcess9"/>
    <dgm:cxn modelId="{1EBAA579-5D9E-4032-B8AB-F78D94F78C2D}" type="presParOf" srcId="{DECA60AB-A234-4947-B36B-D3427BBBA3F5}" destId="{519D2D55-9B74-478D-B08E-6B0DE2A935CE}" srcOrd="1" destOrd="0" presId="urn:microsoft.com/office/officeart/2005/8/layout/hProcess9"/>
    <dgm:cxn modelId="{0B07480F-CDAA-4B2F-A707-F8456BF8276C}" type="presParOf" srcId="{DECA60AB-A234-4947-B36B-D3427BBBA3F5}" destId="{CCD332E4-75EE-44A7-9B83-5DB049352C6F}" srcOrd="2" destOrd="0" presId="urn:microsoft.com/office/officeart/2005/8/layout/hProcess9"/>
    <dgm:cxn modelId="{7AF4E713-FE92-4554-85CA-D249F4985535}" type="presParOf" srcId="{DECA60AB-A234-4947-B36B-D3427BBBA3F5}" destId="{2B0CD99D-5406-42E0-9FB6-7E44C4FC2FCC}" srcOrd="3" destOrd="0" presId="urn:microsoft.com/office/officeart/2005/8/layout/hProcess9"/>
    <dgm:cxn modelId="{E00A5F7F-F042-4CC5-80DD-4D1E5B4BA2DC}" type="presParOf" srcId="{DECA60AB-A234-4947-B36B-D3427BBBA3F5}" destId="{86F72AFA-69CE-4F13-A735-18DD90C1490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60A79-DB64-4B8A-9CB1-F3104436C1D1}">
      <dsp:nvSpPr>
        <dsp:cNvPr id="0" name=""/>
        <dsp:cNvSpPr/>
      </dsp:nvSpPr>
      <dsp:spPr>
        <a:xfrm>
          <a:off x="201170" y="0"/>
          <a:ext cx="2279930" cy="1337726"/>
        </a:xfrm>
        <a:prstGeom prst="rightArrow">
          <a:avLst/>
        </a:prstGeom>
        <a:solidFill>
          <a:schemeClr val="bg1"/>
        </a:solidFill>
        <a:ln>
          <a:noFill/>
        </a:ln>
        <a:effectLst/>
      </dsp:spPr>
      <dsp:style>
        <a:lnRef idx="0">
          <a:scrgbClr r="0" g="0" b="0"/>
        </a:lnRef>
        <a:fillRef idx="1">
          <a:scrgbClr r="0" g="0" b="0"/>
        </a:fillRef>
        <a:effectRef idx="1">
          <a:scrgbClr r="0" g="0" b="0"/>
        </a:effectRef>
        <a:fontRef idx="minor"/>
      </dsp:style>
    </dsp:sp>
    <dsp:sp modelId="{EB21908D-4318-436C-B950-ACEC64E45E2E}">
      <dsp:nvSpPr>
        <dsp:cNvPr id="0" name=""/>
        <dsp:cNvSpPr/>
      </dsp:nvSpPr>
      <dsp:spPr>
        <a:xfrm>
          <a:off x="572" y="401317"/>
          <a:ext cx="859001" cy="535090"/>
        </a:xfrm>
        <a:prstGeom prst="roundRect">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Care </a:t>
          </a:r>
        </a:p>
      </dsp:txBody>
      <dsp:txXfrm>
        <a:off x="26693" y="427438"/>
        <a:ext cx="806759" cy="482848"/>
      </dsp:txXfrm>
    </dsp:sp>
    <dsp:sp modelId="{CCD332E4-75EE-44A7-9B83-5DB049352C6F}">
      <dsp:nvSpPr>
        <dsp:cNvPr id="0" name=""/>
        <dsp:cNvSpPr/>
      </dsp:nvSpPr>
      <dsp:spPr>
        <a:xfrm>
          <a:off x="911634" y="401317"/>
          <a:ext cx="859001" cy="535090"/>
        </a:xfrm>
        <a:prstGeom prst="roundRect">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Funding</a:t>
          </a:r>
        </a:p>
      </dsp:txBody>
      <dsp:txXfrm>
        <a:off x="937755" y="427438"/>
        <a:ext cx="806759" cy="482848"/>
      </dsp:txXfrm>
    </dsp:sp>
    <dsp:sp modelId="{86F72AFA-69CE-4F13-A735-18DD90C1490E}">
      <dsp:nvSpPr>
        <dsp:cNvPr id="0" name=""/>
        <dsp:cNvSpPr/>
      </dsp:nvSpPr>
      <dsp:spPr>
        <a:xfrm>
          <a:off x="1822696" y="401317"/>
          <a:ext cx="859001" cy="535090"/>
        </a:xfrm>
        <a:prstGeom prst="roundRect">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Advice </a:t>
          </a:r>
        </a:p>
      </dsp:txBody>
      <dsp:txXfrm>
        <a:off x="1848817" y="427438"/>
        <a:ext cx="806759" cy="4828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C6A432-9313-44F4-955C-266C55D2E93F}" type="datetimeFigureOut">
              <a:rPr lang="en-GB" smtClean="0"/>
              <a:t>24/11/2017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B16B5F-D652-4924-97A8-53D7F12FEEAD}" type="slidenum">
              <a:rPr lang="en-GB" smtClean="0"/>
              <a:t>‹#›</a:t>
            </a:fld>
            <a:endParaRPr lang="en-GB"/>
          </a:p>
        </p:txBody>
      </p:sp>
    </p:spTree>
    <p:extLst>
      <p:ext uri="{BB962C8B-B14F-4D97-AF65-F5344CB8AC3E}">
        <p14:creationId xmlns:p14="http://schemas.microsoft.com/office/powerpoint/2010/main" val="2494025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52654-A071-45CE-A796-4DB37A3B8B3A}" type="datetimeFigureOut">
              <a:rPr lang="en-GB" smtClean="0"/>
              <a:t>24/11/2017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5E155-4871-4CC6-8C52-3C6B58CE6103}" type="slidenum">
              <a:rPr lang="en-GB" smtClean="0"/>
              <a:t>‹#›</a:t>
            </a:fld>
            <a:endParaRPr lang="en-GB"/>
          </a:p>
        </p:txBody>
      </p:sp>
    </p:spTree>
    <p:extLst>
      <p:ext uri="{BB962C8B-B14F-4D97-AF65-F5344CB8AC3E}">
        <p14:creationId xmlns:p14="http://schemas.microsoft.com/office/powerpoint/2010/main" val="101669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5146B9-92F8-48FD-87C7-9DE409A0798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2058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659C008-38C2-4DDC-B2A5-6361A78824E2}"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04322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659C008-38C2-4DDC-B2A5-6361A78824E2}"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27383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659C008-38C2-4DDC-B2A5-6361A78824E2}"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22961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659C008-38C2-4DDC-B2A5-6361A78824E2}"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34216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E99B9E1-0EE0-454B-88AA-E9C6826A43B0}"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182262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84869-9931-4E23-BEA7-B08154AAC3EB}"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91865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984F960D-A184-4A47-AA70-8E58DD8D9A98}"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a:xfrm>
            <a:off x="581192" y="5951810"/>
            <a:ext cx="5922209" cy="365125"/>
          </a:xfrm>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312597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6E3B854-A231-4D05-9752-8B421D15EF26}"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4036086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0864E-4169-44CB-B04D-31371E86F04A}"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136580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44F510E-7196-42C0-B5D4-34013F6B75E5}"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84039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1920D-3EC6-4416-A712-76570AAD0866}"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84104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583709-A495-48C0-82C4-7C43BF47ACE4}" type="datetime1">
              <a:rPr lang="en-GB" smtClean="0">
                <a:solidFill>
                  <a:srgbClr val="A5644E"/>
                </a:solidFill>
              </a:rPr>
              <a:t>24/11/2017</a:t>
            </a:fld>
            <a:endParaRPr lang="en-GB">
              <a:solidFill>
                <a:srgbClr val="A5644E"/>
              </a:solidFill>
            </a:endParaRPr>
          </a:p>
        </p:txBody>
      </p:sp>
      <p:sp>
        <p:nvSpPr>
          <p:cNvPr id="8" name="Footer Placeholder 7"/>
          <p:cNvSpPr>
            <a:spLocks noGrp="1"/>
          </p:cNvSpPr>
          <p:nvPr>
            <p:ph type="ftr" sz="quarter" idx="11"/>
          </p:nvPr>
        </p:nvSpPr>
        <p:spPr/>
        <p:txBody>
          <a:bodyPr/>
          <a:lstStyle/>
          <a:p>
            <a:r>
              <a:rPr lang="en-GB">
                <a:solidFill>
                  <a:srgbClr val="A5644E"/>
                </a:solidFill>
              </a:rPr>
              <a:t>Care Adviser Network 2011- 2017 © All rights reserved</a:t>
            </a:r>
          </a:p>
        </p:txBody>
      </p:sp>
      <p:sp>
        <p:nvSpPr>
          <p:cNvPr id="9" name="Slide Number Placeholder 8"/>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224409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EB2B5A-DB98-4C53-9FC1-42BD66AC1465}" type="datetime1">
              <a:rPr lang="en-GB" smtClean="0">
                <a:solidFill>
                  <a:srgbClr val="A5644E"/>
                </a:solidFill>
              </a:rPr>
              <a:t>24/11/2017</a:t>
            </a:fld>
            <a:endParaRPr lang="en-GB">
              <a:solidFill>
                <a:srgbClr val="A5644E"/>
              </a:solidFill>
            </a:endParaRPr>
          </a:p>
        </p:txBody>
      </p:sp>
      <p:sp>
        <p:nvSpPr>
          <p:cNvPr id="4" name="Footer Placeholder 3"/>
          <p:cNvSpPr>
            <a:spLocks noGrp="1"/>
          </p:cNvSpPr>
          <p:nvPr>
            <p:ph type="ftr" sz="quarter" idx="11"/>
          </p:nvPr>
        </p:nvSpPr>
        <p:spPr/>
        <p:txBody>
          <a:bodyPr/>
          <a:lstStyle/>
          <a:p>
            <a:r>
              <a:rPr lang="en-GB">
                <a:solidFill>
                  <a:srgbClr val="A5644E"/>
                </a:solidFill>
              </a:rPr>
              <a:t>Care Adviser Network 2011- 2017 © All rights reserved</a:t>
            </a:r>
          </a:p>
        </p:txBody>
      </p:sp>
      <p:sp>
        <p:nvSpPr>
          <p:cNvPr id="5" name="Slide Number Placeholder 4"/>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765970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F0432-070F-4DAD-B107-2F2904139657}" type="datetime1">
              <a:rPr lang="en-GB" smtClean="0">
                <a:solidFill>
                  <a:srgbClr val="A5644E"/>
                </a:solidFill>
              </a:rPr>
              <a:t>24/11/2017</a:t>
            </a:fld>
            <a:endParaRPr lang="en-GB">
              <a:solidFill>
                <a:srgbClr val="A5644E"/>
              </a:solidFill>
            </a:endParaRPr>
          </a:p>
        </p:txBody>
      </p:sp>
      <p:sp>
        <p:nvSpPr>
          <p:cNvPr id="3" name="Footer Placeholder 2"/>
          <p:cNvSpPr>
            <a:spLocks noGrp="1"/>
          </p:cNvSpPr>
          <p:nvPr>
            <p:ph type="ftr" sz="quarter" idx="11"/>
          </p:nvPr>
        </p:nvSpPr>
        <p:spPr/>
        <p:txBody>
          <a:bodyPr/>
          <a:lstStyle/>
          <a:p>
            <a:r>
              <a:rPr lang="en-GB">
                <a:solidFill>
                  <a:srgbClr val="A5644E"/>
                </a:solidFill>
              </a:rPr>
              <a:t>Care Adviser Network 2011- 2017 © All rights reserved</a:t>
            </a:r>
          </a:p>
        </p:txBody>
      </p:sp>
      <p:sp>
        <p:nvSpPr>
          <p:cNvPr id="4" name="Slide Number Placeholder 3"/>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106505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E4AA73E-C613-4D4B-A93C-AEF15C68FC8C}"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4397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B541F-7D83-4C12-B881-37AA597FF4ED}"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771889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765EBB-07E4-41C2-B328-795E46B51CAE}"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940862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971450-0CB1-4D6C-A829-0B1405AE3E5D}"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136059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6725B639-C1C9-4A31-94B0-169146A19726}"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a:xfrm>
            <a:off x="581192" y="5951810"/>
            <a:ext cx="5922209" cy="365125"/>
          </a:xfrm>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157388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B305966-AED9-4BD6-93FD-02AC746C75B3}"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3115803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24A235-6710-4422-BC29-6856827CF8CB}"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4002470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232899A-3AED-4B76-9B09-4E4E3A851EFD}"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252248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C8A8DE-8240-4FDA-8809-2C8C1E18CD61}"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1695351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C48E5B-A22D-4313-A685-10FDECAB1390}" type="datetime1">
              <a:rPr lang="en-GB" smtClean="0">
                <a:solidFill>
                  <a:srgbClr val="A5644E"/>
                </a:solidFill>
              </a:rPr>
              <a:t>24/11/2017</a:t>
            </a:fld>
            <a:endParaRPr lang="en-GB">
              <a:solidFill>
                <a:srgbClr val="A5644E"/>
              </a:solidFill>
            </a:endParaRPr>
          </a:p>
        </p:txBody>
      </p:sp>
      <p:sp>
        <p:nvSpPr>
          <p:cNvPr id="8" name="Footer Placeholder 7"/>
          <p:cNvSpPr>
            <a:spLocks noGrp="1"/>
          </p:cNvSpPr>
          <p:nvPr>
            <p:ph type="ftr" sz="quarter" idx="11"/>
          </p:nvPr>
        </p:nvSpPr>
        <p:spPr/>
        <p:txBody>
          <a:bodyPr/>
          <a:lstStyle/>
          <a:p>
            <a:r>
              <a:rPr lang="en-GB">
                <a:solidFill>
                  <a:srgbClr val="A5644E"/>
                </a:solidFill>
              </a:rPr>
              <a:t>Care Adviser Network 2011- 2017 © All rights reserved</a:t>
            </a:r>
          </a:p>
        </p:txBody>
      </p:sp>
      <p:sp>
        <p:nvSpPr>
          <p:cNvPr id="9" name="Slide Number Placeholder 8"/>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152742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A455FE-CFA7-4451-B7F3-D9EEB8666BB9}" type="datetime1">
              <a:rPr lang="en-GB" smtClean="0">
                <a:solidFill>
                  <a:srgbClr val="A5644E"/>
                </a:solidFill>
              </a:rPr>
              <a:t>24/11/2017</a:t>
            </a:fld>
            <a:endParaRPr lang="en-GB">
              <a:solidFill>
                <a:srgbClr val="A5644E"/>
              </a:solidFill>
            </a:endParaRPr>
          </a:p>
        </p:txBody>
      </p:sp>
      <p:sp>
        <p:nvSpPr>
          <p:cNvPr id="4" name="Footer Placeholder 3"/>
          <p:cNvSpPr>
            <a:spLocks noGrp="1"/>
          </p:cNvSpPr>
          <p:nvPr>
            <p:ph type="ftr" sz="quarter" idx="11"/>
          </p:nvPr>
        </p:nvSpPr>
        <p:spPr/>
        <p:txBody>
          <a:bodyPr/>
          <a:lstStyle/>
          <a:p>
            <a:r>
              <a:rPr lang="en-GB">
                <a:solidFill>
                  <a:srgbClr val="A5644E"/>
                </a:solidFill>
              </a:rPr>
              <a:t>Care Adviser Network 2011- 2017 © All rights reserved</a:t>
            </a:r>
          </a:p>
        </p:txBody>
      </p:sp>
      <p:sp>
        <p:nvSpPr>
          <p:cNvPr id="5" name="Slide Number Placeholder 4"/>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78842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6CC81-3626-4F31-9030-9443C8306FA9}" type="datetime1">
              <a:rPr lang="en-GB" smtClean="0">
                <a:solidFill>
                  <a:srgbClr val="A5644E"/>
                </a:solidFill>
              </a:rPr>
              <a:t>24/11/2017</a:t>
            </a:fld>
            <a:endParaRPr lang="en-GB">
              <a:solidFill>
                <a:srgbClr val="A5644E"/>
              </a:solidFill>
            </a:endParaRPr>
          </a:p>
        </p:txBody>
      </p:sp>
      <p:sp>
        <p:nvSpPr>
          <p:cNvPr id="3" name="Footer Placeholder 2"/>
          <p:cNvSpPr>
            <a:spLocks noGrp="1"/>
          </p:cNvSpPr>
          <p:nvPr>
            <p:ph type="ftr" sz="quarter" idx="11"/>
          </p:nvPr>
        </p:nvSpPr>
        <p:spPr/>
        <p:txBody>
          <a:bodyPr/>
          <a:lstStyle/>
          <a:p>
            <a:r>
              <a:rPr lang="en-GB">
                <a:solidFill>
                  <a:srgbClr val="A5644E"/>
                </a:solidFill>
              </a:rPr>
              <a:t>Care Adviser Network 2011- 2017 © All rights reserved</a:t>
            </a:r>
          </a:p>
        </p:txBody>
      </p:sp>
      <p:sp>
        <p:nvSpPr>
          <p:cNvPr id="4" name="Slide Number Placeholder 3"/>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20312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93B3EAF-87C1-4FF1-A5A8-BCE2FC442144}"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1958406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32F0BAE-58AE-4012-A41B-858535BC9247}"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441983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D0B5CD-CB2B-4E3D-8EF2-12061E0F962C}"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148745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7FA11-1E50-424E-8F3B-DAE67BB71291}"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957490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8F84EF6F-CD1B-4A87-9EF9-7807A153A08C}"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a:xfrm>
            <a:off x="581192" y="5951810"/>
            <a:ext cx="5922209" cy="365125"/>
          </a:xfrm>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3773350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8DABE28-803D-4A6D-A632-9316263E739C}"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2031699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B12E0-1D3F-42B8-AEAE-68A5D2DB6458}"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1597921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B346EED-1E02-4F22-849A-2CC3060B3772}"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2703294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9736AC-E690-4E2F-8D70-3CFBE7E43D62}"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2164930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61F2A5-89B3-43FB-9C8D-96EFE9B453EF}" type="datetime1">
              <a:rPr lang="en-GB" smtClean="0">
                <a:solidFill>
                  <a:srgbClr val="A5644E"/>
                </a:solidFill>
              </a:rPr>
              <a:t>24/11/2017</a:t>
            </a:fld>
            <a:endParaRPr lang="en-GB">
              <a:solidFill>
                <a:srgbClr val="A5644E"/>
              </a:solidFill>
            </a:endParaRPr>
          </a:p>
        </p:txBody>
      </p:sp>
      <p:sp>
        <p:nvSpPr>
          <p:cNvPr id="8" name="Footer Placeholder 7"/>
          <p:cNvSpPr>
            <a:spLocks noGrp="1"/>
          </p:cNvSpPr>
          <p:nvPr>
            <p:ph type="ftr" sz="quarter" idx="11"/>
          </p:nvPr>
        </p:nvSpPr>
        <p:spPr/>
        <p:txBody>
          <a:bodyPr/>
          <a:lstStyle/>
          <a:p>
            <a:r>
              <a:rPr lang="en-GB">
                <a:solidFill>
                  <a:srgbClr val="A5644E"/>
                </a:solidFill>
              </a:rPr>
              <a:t>Care Adviser Network 2011- 2017 © All rights reserved</a:t>
            </a:r>
          </a:p>
        </p:txBody>
      </p:sp>
      <p:sp>
        <p:nvSpPr>
          <p:cNvPr id="9" name="Slide Number Placeholder 8"/>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373457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A3CB1-213F-45F8-ADA9-04429B369B5E}" type="datetime1">
              <a:rPr lang="en-GB" smtClean="0">
                <a:solidFill>
                  <a:srgbClr val="A5644E"/>
                </a:solidFill>
              </a:rPr>
              <a:t>24/11/2017</a:t>
            </a:fld>
            <a:endParaRPr lang="en-GB">
              <a:solidFill>
                <a:srgbClr val="A5644E"/>
              </a:solidFill>
            </a:endParaRPr>
          </a:p>
        </p:txBody>
      </p:sp>
      <p:sp>
        <p:nvSpPr>
          <p:cNvPr id="4" name="Footer Placeholder 3"/>
          <p:cNvSpPr>
            <a:spLocks noGrp="1"/>
          </p:cNvSpPr>
          <p:nvPr>
            <p:ph type="ftr" sz="quarter" idx="11"/>
          </p:nvPr>
        </p:nvSpPr>
        <p:spPr/>
        <p:txBody>
          <a:bodyPr/>
          <a:lstStyle/>
          <a:p>
            <a:r>
              <a:rPr lang="en-GB">
                <a:solidFill>
                  <a:srgbClr val="A5644E"/>
                </a:solidFill>
              </a:rPr>
              <a:t>Care Adviser Network 2011- 2017 © All rights reserved</a:t>
            </a:r>
          </a:p>
        </p:txBody>
      </p:sp>
      <p:sp>
        <p:nvSpPr>
          <p:cNvPr id="5" name="Slide Number Placeholder 4"/>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223323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34BFE-CA65-4034-A532-B2A18D2AB46B}"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1273392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A324C-2EAB-44D7-98F5-24A5D56C892E}" type="datetime1">
              <a:rPr lang="en-GB" smtClean="0">
                <a:solidFill>
                  <a:srgbClr val="A5644E"/>
                </a:solidFill>
              </a:rPr>
              <a:t>24/11/2017</a:t>
            </a:fld>
            <a:endParaRPr lang="en-GB">
              <a:solidFill>
                <a:srgbClr val="A5644E"/>
              </a:solidFill>
            </a:endParaRPr>
          </a:p>
        </p:txBody>
      </p:sp>
      <p:sp>
        <p:nvSpPr>
          <p:cNvPr id="3" name="Footer Placeholder 2"/>
          <p:cNvSpPr>
            <a:spLocks noGrp="1"/>
          </p:cNvSpPr>
          <p:nvPr>
            <p:ph type="ftr" sz="quarter" idx="11"/>
          </p:nvPr>
        </p:nvSpPr>
        <p:spPr/>
        <p:txBody>
          <a:bodyPr/>
          <a:lstStyle/>
          <a:p>
            <a:r>
              <a:rPr lang="en-GB">
                <a:solidFill>
                  <a:srgbClr val="A5644E"/>
                </a:solidFill>
              </a:rPr>
              <a:t>Care Adviser Network 2011- 2017 © All rights reserved</a:t>
            </a:r>
          </a:p>
        </p:txBody>
      </p:sp>
      <p:sp>
        <p:nvSpPr>
          <p:cNvPr id="4" name="Slide Number Placeholder 3"/>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1645571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E36D5CC-00FA-4CE9-927B-6F55E91715C9}"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3373187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BB31F9-B35B-440B-B4BC-836F8DBCB511}"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4240277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F6C72-EC26-4D3C-9D52-562193D7E653}"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11"/>
          </p:nvPr>
        </p:nvSpPr>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4290004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F3BBC252-5B6C-4600-86E5-4E8127D654A7}"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5" name="Footer Placeholder 4"/>
          <p:cNvSpPr>
            <a:spLocks noGrp="1"/>
          </p:cNvSpPr>
          <p:nvPr>
            <p:ph type="ftr" sz="quarter" idx="11"/>
          </p:nvPr>
        </p:nvSpPr>
        <p:spPr>
          <a:xfrm>
            <a:off x="581192" y="5951810"/>
            <a:ext cx="5922209" cy="365125"/>
          </a:xfrm>
        </p:spPr>
        <p:txBody>
          <a:bodyPr/>
          <a:lstStyle/>
          <a:p>
            <a:r>
              <a:rPr lang="en-GB">
                <a:solidFill>
                  <a:srgbClr val="A5644E"/>
                </a:solidFill>
              </a:rPr>
              <a:t>Care Adviser Network 2011- 2017 ©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347038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48A014-1820-4F9C-9DCF-919ABB1903BB}" type="datetime1">
              <a:rPr lang="en-GB" smtClean="0">
                <a:solidFill>
                  <a:srgbClr val="A5644E"/>
                </a:solidFill>
              </a:rPr>
              <a:t>24/11/2017</a:t>
            </a:fld>
            <a:endParaRPr lang="en-GB">
              <a:solidFill>
                <a:srgbClr val="A5644E"/>
              </a:solidFill>
            </a:endParaRPr>
          </a:p>
        </p:txBody>
      </p:sp>
      <p:sp>
        <p:nvSpPr>
          <p:cNvPr id="8" name="Footer Placeholder 7"/>
          <p:cNvSpPr>
            <a:spLocks noGrp="1"/>
          </p:cNvSpPr>
          <p:nvPr>
            <p:ph type="ftr" sz="quarter" idx="11"/>
          </p:nvPr>
        </p:nvSpPr>
        <p:spPr/>
        <p:txBody>
          <a:bodyPr/>
          <a:lstStyle/>
          <a:p>
            <a:r>
              <a:rPr lang="en-GB">
                <a:solidFill>
                  <a:srgbClr val="A5644E"/>
                </a:solidFill>
              </a:rPr>
              <a:t>Care Adviser Network 2011- 2017 © All rights reserved</a:t>
            </a:r>
          </a:p>
        </p:txBody>
      </p:sp>
      <p:sp>
        <p:nvSpPr>
          <p:cNvPr id="9" name="Slide Number Placeholder 8"/>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383505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984674-C3BD-45B7-AACC-CF269875AA0A}" type="datetime1">
              <a:rPr lang="en-GB" smtClean="0">
                <a:solidFill>
                  <a:srgbClr val="A5644E"/>
                </a:solidFill>
              </a:rPr>
              <a:t>24/11/2017</a:t>
            </a:fld>
            <a:endParaRPr lang="en-GB">
              <a:solidFill>
                <a:srgbClr val="A5644E"/>
              </a:solidFill>
            </a:endParaRPr>
          </a:p>
        </p:txBody>
      </p:sp>
      <p:sp>
        <p:nvSpPr>
          <p:cNvPr id="4" name="Footer Placeholder 3"/>
          <p:cNvSpPr>
            <a:spLocks noGrp="1"/>
          </p:cNvSpPr>
          <p:nvPr>
            <p:ph type="ftr" sz="quarter" idx="11"/>
          </p:nvPr>
        </p:nvSpPr>
        <p:spPr/>
        <p:txBody>
          <a:bodyPr/>
          <a:lstStyle/>
          <a:p>
            <a:r>
              <a:rPr lang="en-GB">
                <a:solidFill>
                  <a:srgbClr val="A5644E"/>
                </a:solidFill>
              </a:rPr>
              <a:t>Care Adviser Network 2011- 2017 © All rights reserved</a:t>
            </a:r>
          </a:p>
        </p:txBody>
      </p:sp>
      <p:sp>
        <p:nvSpPr>
          <p:cNvPr id="5" name="Slide Number Placeholder 4"/>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281300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8A2F8-EC9A-46F8-8759-DDF923327695}" type="datetime1">
              <a:rPr lang="en-GB" smtClean="0">
                <a:solidFill>
                  <a:srgbClr val="A5644E"/>
                </a:solidFill>
              </a:rPr>
              <a:t>24/11/2017</a:t>
            </a:fld>
            <a:endParaRPr lang="en-GB">
              <a:solidFill>
                <a:srgbClr val="A5644E"/>
              </a:solidFill>
            </a:endParaRPr>
          </a:p>
        </p:txBody>
      </p:sp>
      <p:sp>
        <p:nvSpPr>
          <p:cNvPr id="3" name="Footer Placeholder 2"/>
          <p:cNvSpPr>
            <a:spLocks noGrp="1"/>
          </p:cNvSpPr>
          <p:nvPr>
            <p:ph type="ftr" sz="quarter" idx="11"/>
          </p:nvPr>
        </p:nvSpPr>
        <p:spPr/>
        <p:txBody>
          <a:bodyPr/>
          <a:lstStyle/>
          <a:p>
            <a:r>
              <a:rPr lang="en-GB">
                <a:solidFill>
                  <a:srgbClr val="A5644E"/>
                </a:solidFill>
              </a:rPr>
              <a:t>Care Adviser Network 2011- 2017 © All rights reserved</a:t>
            </a:r>
          </a:p>
        </p:txBody>
      </p:sp>
      <p:sp>
        <p:nvSpPr>
          <p:cNvPr id="4" name="Slide Number Placeholder 3"/>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5233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0937D14-6788-4872-8A31-075F7164B1D1}" type="datetime1">
              <a:rPr lang="en-GB" smtClean="0">
                <a:solidFill>
                  <a:srgbClr val="F0A22E">
                    <a:lumMod val="75000"/>
                    <a:lumOff val="25000"/>
                  </a:srgbClr>
                </a:solidFill>
              </a:rPr>
              <a:t>24/11/2017</a:t>
            </a:fld>
            <a:endParaRPr lang="en-GB">
              <a:solidFill>
                <a:srgbClr val="F0A22E">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GB">
                <a:solidFill>
                  <a:srgbClr val="F0A22E">
                    <a:lumMod val="75000"/>
                    <a:lumOff val="25000"/>
                  </a:srgbClr>
                </a:solidFill>
              </a:rPr>
              <a:t>Care Adviser Network 2011- 2017 ©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BAC82DA-1C42-433A-BEF2-AB7F86681534}" type="slidenum">
              <a:rPr lang="en-GB" smtClean="0">
                <a:solidFill>
                  <a:srgbClr val="F0A22E">
                    <a:lumMod val="75000"/>
                    <a:lumOff val="25000"/>
                  </a:srgbClr>
                </a:solidFill>
              </a:rPr>
              <a:pPr/>
              <a:t>‹#›</a:t>
            </a:fld>
            <a:endParaRPr lang="en-GB">
              <a:solidFill>
                <a:srgbClr val="F0A22E">
                  <a:lumMod val="75000"/>
                  <a:lumOff val="25000"/>
                </a:srgbClr>
              </a:solidFill>
            </a:endParaRPr>
          </a:p>
        </p:txBody>
      </p:sp>
    </p:spTree>
    <p:extLst>
      <p:ext uri="{BB962C8B-B14F-4D97-AF65-F5344CB8AC3E}">
        <p14:creationId xmlns:p14="http://schemas.microsoft.com/office/powerpoint/2010/main" val="135840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83A17C-7770-427C-931E-6CBB48E67063}" type="datetime1">
              <a:rPr lang="en-GB" smtClean="0">
                <a:solidFill>
                  <a:srgbClr val="A5644E"/>
                </a:solidFill>
              </a:rPr>
              <a:t>24/11/2017</a:t>
            </a:fld>
            <a:endParaRPr lang="en-GB">
              <a:solidFill>
                <a:srgbClr val="A5644E"/>
              </a:solidFill>
            </a:endParaRPr>
          </a:p>
        </p:txBody>
      </p:sp>
      <p:sp>
        <p:nvSpPr>
          <p:cNvPr id="6" name="Footer Placeholder 5"/>
          <p:cNvSpPr>
            <a:spLocks noGrp="1"/>
          </p:cNvSpPr>
          <p:nvPr>
            <p:ph type="ftr" sz="quarter" idx="11"/>
          </p:nvPr>
        </p:nvSpPr>
        <p:spPr/>
        <p:txBody>
          <a:bodyPr/>
          <a:lstStyle/>
          <a:p>
            <a:r>
              <a:rPr lang="en-GB">
                <a:solidFill>
                  <a:srgbClr val="A5644E"/>
                </a:solidFill>
              </a:rPr>
              <a:t>Care Adviser Network 2011- 2017 © All rights reserved</a:t>
            </a:r>
          </a:p>
        </p:txBody>
      </p:sp>
      <p:sp>
        <p:nvSpPr>
          <p:cNvPr id="7" name="Slide Number Placeholder 6"/>
          <p:cNvSpPr>
            <a:spLocks noGrp="1"/>
          </p:cNvSpPr>
          <p:nvPr>
            <p:ph type="sldNum" sz="quarter" idx="12"/>
          </p:nvPr>
        </p:nvSpPr>
        <p:spPr/>
        <p:txBody>
          <a:bodyPr/>
          <a:lstStyle/>
          <a:p>
            <a:fld id="{CBAC82DA-1C42-433A-BEF2-AB7F86681534}" type="slidenum">
              <a:rPr lang="en-GB" smtClean="0">
                <a:solidFill>
                  <a:srgbClr val="A5644E"/>
                </a:solidFill>
              </a:rPr>
              <a:pPr/>
              <a:t>‹#›</a:t>
            </a:fld>
            <a:endParaRPr lang="en-GB">
              <a:solidFill>
                <a:srgbClr val="A5644E"/>
              </a:solidFill>
            </a:endParaRPr>
          </a:p>
        </p:txBody>
      </p:sp>
    </p:spTree>
    <p:extLst>
      <p:ext uri="{BB962C8B-B14F-4D97-AF65-F5344CB8AC3E}">
        <p14:creationId xmlns:p14="http://schemas.microsoft.com/office/powerpoint/2010/main" val="296964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A0D6FAA2-D402-4CB1-87E2-146EAFC27E3E}"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GB">
                <a:solidFill>
                  <a:srgbClr val="A5644E"/>
                </a:solidFill>
              </a:rPr>
              <a:t>Care Adviser Network 2011- 2017 © All rights reserved</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BAC82DA-1C42-433A-BEF2-AB7F86681534}" type="slidenum">
              <a:rPr lang="en-GB" smtClean="0">
                <a:solidFill>
                  <a:srgbClr val="A5644E"/>
                </a:solidFill>
              </a:rPr>
              <a:pPr/>
              <a:t>‹#›</a:t>
            </a:fld>
            <a:endParaRPr lang="en-GB">
              <a:solidFill>
                <a:srgbClr val="A5644E"/>
              </a:solidFill>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108202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DE84114B-267B-41FB-A6DC-367D58622180}"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GB">
                <a:solidFill>
                  <a:srgbClr val="A5644E"/>
                </a:solidFill>
              </a:rPr>
              <a:t>Care Adviser Network 2011- 2017 © All rights reserved</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BAC82DA-1C42-433A-BEF2-AB7F86681534}" type="slidenum">
              <a:rPr lang="en-GB" smtClean="0">
                <a:solidFill>
                  <a:srgbClr val="A5644E"/>
                </a:solidFill>
              </a:rPr>
              <a:pPr/>
              <a:t>‹#›</a:t>
            </a:fld>
            <a:endParaRPr lang="en-GB">
              <a:solidFill>
                <a:srgbClr val="A5644E"/>
              </a:solidFill>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93700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235D1F15-C816-425E-BB0E-D7CD07731E55}"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GB">
                <a:solidFill>
                  <a:srgbClr val="A5644E"/>
                </a:solidFill>
              </a:rPr>
              <a:t>Care Adviser Network 2011- 2017 © All rights reserved</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BAC82DA-1C42-433A-BEF2-AB7F86681534}" type="slidenum">
              <a:rPr lang="en-GB" smtClean="0">
                <a:solidFill>
                  <a:srgbClr val="A5644E"/>
                </a:solidFill>
              </a:rPr>
              <a:pPr/>
              <a:t>‹#›</a:t>
            </a:fld>
            <a:endParaRPr lang="en-GB">
              <a:solidFill>
                <a:srgbClr val="A5644E"/>
              </a:solidFill>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013538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4200542B-6759-47EE-9DA3-75110A03D02E}" type="datetime1">
              <a:rPr lang="en-GB" smtClean="0">
                <a:solidFill>
                  <a:srgbClr val="A5644E"/>
                </a:solidFill>
              </a:rPr>
              <a:t>24/11/2017</a:t>
            </a:fld>
            <a:endParaRPr lang="en-GB">
              <a:solidFill>
                <a:srgbClr val="A5644E"/>
              </a:solidFill>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GB">
                <a:solidFill>
                  <a:srgbClr val="A5644E"/>
                </a:solidFill>
              </a:rPr>
              <a:t>Care Adviser Network 2011- 2017 © All rights reserved</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BAC82DA-1C42-433A-BEF2-AB7F86681534}" type="slidenum">
              <a:rPr lang="en-GB" smtClean="0">
                <a:solidFill>
                  <a:srgbClr val="A5644E"/>
                </a:solidFill>
              </a:rPr>
              <a:pPr/>
              <a:t>‹#›</a:t>
            </a:fld>
            <a:endParaRPr lang="en-GB">
              <a:solidFill>
                <a:srgbClr val="A5644E"/>
              </a:solidFill>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29297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mailto:nicola@careadvisernetwork.co.uk" TargetMode="External"/><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ca.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53" y="1200150"/>
            <a:ext cx="8025809" cy="304938"/>
          </a:xfrm>
        </p:spPr>
        <p:txBody>
          <a:bodyPr>
            <a:noAutofit/>
          </a:bodyPr>
          <a:lstStyle/>
          <a:p>
            <a:r>
              <a:rPr lang="en-GB" sz="3200" dirty="0"/>
              <a:t>The value of Advice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2693" y="2297727"/>
            <a:ext cx="5632507" cy="3757565"/>
          </a:xfrm>
        </p:spPr>
      </p:pic>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7" name="Footer Placeholder 6">
            <a:extLst>
              <a:ext uri="{FF2B5EF4-FFF2-40B4-BE49-F238E27FC236}">
                <a16:creationId xmlns:a16="http://schemas.microsoft.com/office/drawing/2014/main" id="{8B2D326C-8C5C-4625-914E-44E25E4BA2B0}"/>
              </a:ext>
            </a:extLst>
          </p:cNvPr>
          <p:cNvSpPr>
            <a:spLocks noGrp="1"/>
          </p:cNvSpPr>
          <p:nvPr>
            <p:ph type="ftr" sz="quarter" idx="11"/>
          </p:nvPr>
        </p:nvSpPr>
        <p:spPr>
          <a:xfrm>
            <a:off x="1682693" y="6276732"/>
            <a:ext cx="6703447" cy="365125"/>
          </a:xfrm>
        </p:spPr>
        <p:txBody>
          <a:bodyPr/>
          <a:lstStyle/>
          <a:p>
            <a:r>
              <a:rPr lang="en-GB" sz="2000" dirty="0">
                <a:solidFill>
                  <a:srgbClr val="A5644E"/>
                </a:solidFill>
              </a:rPr>
              <a:t>Nicola Taylor – Care ADVISER NETWORK</a:t>
            </a:r>
          </a:p>
        </p:txBody>
      </p:sp>
    </p:spTree>
    <p:extLst>
      <p:ext uri="{BB962C8B-B14F-4D97-AF65-F5344CB8AC3E}">
        <p14:creationId xmlns:p14="http://schemas.microsoft.com/office/powerpoint/2010/main" val="263786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REGULATED/UNREGULATED</a:t>
            </a:r>
          </a:p>
        </p:txBody>
      </p:sp>
      <p:sp>
        <p:nvSpPr>
          <p:cNvPr id="3" name="Footer Placeholder 2"/>
          <p:cNvSpPr>
            <a:spLocks noGrp="1"/>
          </p:cNvSpPr>
          <p:nvPr>
            <p:ph type="ftr" sz="quarter" idx="11"/>
          </p:nvPr>
        </p:nvSpPr>
        <p:spPr>
          <a:xfrm>
            <a:off x="581192" y="6485714"/>
            <a:ext cx="4870585" cy="273844"/>
          </a:xfrm>
        </p:spPr>
        <p:txBody>
          <a:bodyPr/>
          <a:lstStyle/>
          <a:p>
            <a:r>
              <a:rPr lang="en-GB">
                <a:solidFill>
                  <a:srgbClr val="A5644E"/>
                </a:solidFill>
              </a:rPr>
              <a:t>Care Adviser Network 2011- 2017 © All rights reserved</a:t>
            </a: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graphicFrame>
        <p:nvGraphicFramePr>
          <p:cNvPr id="9" name="Chart 8"/>
          <p:cNvGraphicFramePr/>
          <p:nvPr>
            <p:extLst>
              <p:ext uri="{D42A27DB-BD31-4B8C-83A1-F6EECF244321}">
                <p14:modId xmlns:p14="http://schemas.microsoft.com/office/powerpoint/2010/main" val="1740095037"/>
              </p:ext>
            </p:extLst>
          </p:nvPr>
        </p:nvGraphicFramePr>
        <p:xfrm>
          <a:off x="453478" y="2379523"/>
          <a:ext cx="8117466" cy="37258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685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REGULATED/UNREGULATED</a:t>
            </a:r>
          </a:p>
        </p:txBody>
      </p:sp>
      <p:sp>
        <p:nvSpPr>
          <p:cNvPr id="5" name="Footer Placeholder 4"/>
          <p:cNvSpPr>
            <a:spLocks noGrp="1"/>
          </p:cNvSpPr>
          <p:nvPr>
            <p:ph type="ftr" sz="quarter" idx="11"/>
          </p:nvPr>
        </p:nvSpPr>
        <p:spPr>
          <a:xfrm>
            <a:off x="581192" y="6104950"/>
            <a:ext cx="4870585" cy="273844"/>
          </a:xfrm>
        </p:spPr>
        <p:txBody>
          <a:bodyPr/>
          <a:lstStyle/>
          <a:p>
            <a:r>
              <a:rPr lang="en-GB">
                <a:solidFill>
                  <a:srgbClr val="A5644E"/>
                </a:solidFill>
              </a:rPr>
              <a:t>Care Adviser Network 2011- 2017 © All rights reserved</a:t>
            </a: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3" name="Rectangle 2"/>
          <p:cNvSpPr/>
          <p:nvPr/>
        </p:nvSpPr>
        <p:spPr>
          <a:xfrm>
            <a:off x="581192" y="2242755"/>
            <a:ext cx="2795054" cy="830997"/>
          </a:xfrm>
          <a:prstGeom prst="rect">
            <a:avLst/>
          </a:prstGeom>
        </p:spPr>
        <p:txBody>
          <a:bodyPr wrap="square">
            <a:spAutoFit/>
          </a:bodyPr>
          <a:lstStyle/>
          <a:p>
            <a:r>
              <a:rPr lang="en-GB" sz="2400" kern="0" dirty="0">
                <a:solidFill>
                  <a:sysClr val="windowText" lastClr="000000"/>
                </a:solidFill>
              </a:rPr>
              <a:t>11.4% Regulated</a:t>
            </a:r>
          </a:p>
          <a:p>
            <a:r>
              <a:rPr lang="en-GB" sz="2400" kern="0" dirty="0">
                <a:solidFill>
                  <a:sysClr val="windowText" lastClr="000000"/>
                </a:solidFill>
              </a:rPr>
              <a:t>88.6% Unregulated</a:t>
            </a:r>
          </a:p>
        </p:txBody>
      </p:sp>
      <p:graphicFrame>
        <p:nvGraphicFramePr>
          <p:cNvPr id="8" name="Chart 7"/>
          <p:cNvGraphicFramePr/>
          <p:nvPr>
            <p:extLst>
              <p:ext uri="{D42A27DB-BD31-4B8C-83A1-F6EECF244321}">
                <p14:modId xmlns:p14="http://schemas.microsoft.com/office/powerpoint/2010/main" val="118023243"/>
              </p:ext>
            </p:extLst>
          </p:nvPr>
        </p:nvGraphicFramePr>
        <p:xfrm>
          <a:off x="2489982" y="2489095"/>
          <a:ext cx="6080962" cy="3461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741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The need FOR ADVICE – DEMAND?</a:t>
            </a:r>
          </a:p>
        </p:txBody>
      </p:sp>
      <p:sp>
        <p:nvSpPr>
          <p:cNvPr id="3" name="Content Placeholder 2"/>
          <p:cNvSpPr>
            <a:spLocks noGrp="1"/>
          </p:cNvSpPr>
          <p:nvPr>
            <p:ph idx="1"/>
          </p:nvPr>
        </p:nvSpPr>
        <p:spPr>
          <a:xfrm>
            <a:off x="599860" y="2592658"/>
            <a:ext cx="7971083" cy="3554638"/>
          </a:xfrm>
        </p:spPr>
        <p:txBody>
          <a:bodyPr>
            <a:normAutofit fontScale="85000" lnSpcReduction="20000"/>
          </a:bodyPr>
          <a:lstStyle/>
          <a:p>
            <a:r>
              <a:rPr lang="en-GB" sz="3300" dirty="0">
                <a:latin typeface="Trebuchet MS" panose="020B0603020202020204" pitchFamily="34" charset="0"/>
              </a:rPr>
              <a:t>Raised Awareness </a:t>
            </a:r>
          </a:p>
          <a:p>
            <a:r>
              <a:rPr lang="en-GB" sz="3300" dirty="0">
                <a:latin typeface="Trebuchet MS" panose="020B0603020202020204" pitchFamily="34" charset="0"/>
              </a:rPr>
              <a:t>Ageing Population </a:t>
            </a:r>
          </a:p>
          <a:p>
            <a:r>
              <a:rPr lang="en-GB" sz="3300" dirty="0">
                <a:latin typeface="Trebuchet MS" panose="020B0603020202020204" pitchFamily="34" charset="0"/>
              </a:rPr>
              <a:t>Life Events</a:t>
            </a:r>
          </a:p>
          <a:p>
            <a:pPr marL="0" indent="0">
              <a:buNone/>
            </a:pPr>
            <a:endParaRPr lang="en-GB" sz="2600" dirty="0">
              <a:latin typeface="Trebuchet MS" panose="020B0603020202020204" pitchFamily="34" charset="0"/>
            </a:endParaRPr>
          </a:p>
          <a:p>
            <a:endParaRPr lang="en-GB" sz="1800" dirty="0">
              <a:latin typeface="Trebuchet MS" panose="020B0603020202020204" pitchFamily="34" charset="0"/>
            </a:endParaRPr>
          </a:p>
          <a:p>
            <a:endParaRPr lang="en-GB" sz="1800" dirty="0">
              <a:latin typeface="Trebuchet MS" panose="020B0603020202020204" pitchFamily="34" charset="0"/>
            </a:endParaRPr>
          </a:p>
          <a:p>
            <a:endParaRPr lang="en-GB" sz="1800" dirty="0">
              <a:latin typeface="Trebuchet MS" panose="020B0603020202020204" pitchFamily="34" charset="0"/>
            </a:endParaRPr>
          </a:p>
          <a:p>
            <a:pPr marL="0" indent="0">
              <a:buNone/>
            </a:pPr>
            <a:endParaRPr lang="en-GB" sz="1800" dirty="0"/>
          </a:p>
          <a:p>
            <a:pPr marL="0" indent="0">
              <a:buNone/>
            </a:pPr>
            <a:r>
              <a:rPr lang="en-GB" sz="1800" dirty="0"/>
              <a:t/>
            </a:r>
            <a:br>
              <a:rPr lang="en-GB" sz="1800" dirty="0"/>
            </a:br>
            <a:endParaRPr lang="en-GB" sz="1275" dirty="0"/>
          </a:p>
        </p:txBody>
      </p:sp>
      <p:sp>
        <p:nvSpPr>
          <p:cNvPr id="5" name="Footer Placeholder 4"/>
          <p:cNvSpPr>
            <a:spLocks noGrp="1"/>
          </p:cNvSpPr>
          <p:nvPr>
            <p:ph type="ftr" sz="quarter" idx="11"/>
          </p:nvPr>
        </p:nvSpPr>
        <p:spPr>
          <a:xfrm>
            <a:off x="581192" y="6147296"/>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89" y="4511597"/>
            <a:ext cx="1526655" cy="132628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7386" y="4221002"/>
            <a:ext cx="2293557" cy="19495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7814" y="4593072"/>
            <a:ext cx="1690301" cy="1127431"/>
          </a:xfrm>
          <a:prstGeom prst="rect">
            <a:avLst/>
          </a:prstGeom>
        </p:spPr>
      </p:pic>
    </p:spTree>
    <p:extLst>
      <p:ext uri="{BB962C8B-B14F-4D97-AF65-F5344CB8AC3E}">
        <p14:creationId xmlns:p14="http://schemas.microsoft.com/office/powerpoint/2010/main" val="15538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MEETING THE NEED – who?</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312" y="5556739"/>
            <a:ext cx="1076291" cy="832182"/>
          </a:xfrm>
        </p:spPr>
      </p:pic>
      <p:sp>
        <p:nvSpPr>
          <p:cNvPr id="6" name="TextBox 5"/>
          <p:cNvSpPr txBox="1"/>
          <p:nvPr/>
        </p:nvSpPr>
        <p:spPr>
          <a:xfrm>
            <a:off x="1836657" y="2196242"/>
            <a:ext cx="6953437" cy="3993401"/>
          </a:xfrm>
          <a:prstGeom prst="rect">
            <a:avLst/>
          </a:prstGeom>
          <a:noFill/>
        </p:spPr>
        <p:txBody>
          <a:bodyPr wrap="square" rtlCol="0">
            <a:spAutoFit/>
          </a:bodyPr>
          <a:lstStyle/>
          <a:p>
            <a:pPr marL="214313" indent="-214313">
              <a:buFont typeface="Arial" panose="020B0604020202020204" pitchFamily="34" charset="0"/>
              <a:buChar char="•"/>
            </a:pPr>
            <a:r>
              <a:rPr lang="en-GB" sz="2400" kern="0" dirty="0">
                <a:solidFill>
                  <a:prstClr val="black"/>
                </a:solidFill>
              </a:rPr>
              <a:t>LA - Care Act; Information, Advice, Advocacy </a:t>
            </a:r>
          </a:p>
          <a:p>
            <a:pPr marL="214313" indent="-214313">
              <a:buFont typeface="Arial" panose="020B0604020202020204" pitchFamily="34" charset="0"/>
              <a:buChar char="•"/>
            </a:pPr>
            <a:r>
              <a:rPr lang="en-GB" sz="2400" kern="0" dirty="0">
                <a:solidFill>
                  <a:prstClr val="black"/>
                </a:solidFill>
              </a:rPr>
              <a:t>1.63 million jobs in the social care sector (England)</a:t>
            </a:r>
          </a:p>
          <a:p>
            <a:pPr marL="214313" indent="-214313">
              <a:buFont typeface="Arial" panose="020B0604020202020204" pitchFamily="34" charset="0"/>
              <a:buChar char="•"/>
            </a:pPr>
            <a:r>
              <a:rPr lang="en-GB" sz="2400" kern="0" dirty="0">
                <a:solidFill>
                  <a:prstClr val="black"/>
                </a:solidFill>
              </a:rPr>
              <a:t>Carers – 5.8 million informal carers</a:t>
            </a:r>
          </a:p>
          <a:p>
            <a:pPr marL="214313" indent="-214313">
              <a:buFont typeface="Arial" panose="020B0604020202020204" pitchFamily="34" charset="0"/>
              <a:buChar char="•"/>
            </a:pPr>
            <a:r>
              <a:rPr lang="en-GB" sz="2400" kern="0" dirty="0">
                <a:solidFill>
                  <a:prstClr val="black"/>
                </a:solidFill>
              </a:rPr>
              <a:t>NHS teams </a:t>
            </a:r>
            <a:r>
              <a:rPr lang="en-GB" sz="2400" kern="0" dirty="0">
                <a:solidFill>
                  <a:sysClr val="windowText" lastClr="000000"/>
                </a:solidFill>
              </a:rPr>
              <a:t>deal with 1 million patients every 36 hours</a:t>
            </a:r>
            <a:endParaRPr lang="en-GB" sz="2400" kern="0" dirty="0">
              <a:solidFill>
                <a:prstClr val="black"/>
              </a:solidFill>
            </a:endParaRPr>
          </a:p>
          <a:p>
            <a:pPr marL="214313" indent="-214313">
              <a:buFont typeface="Arial" panose="020B0604020202020204" pitchFamily="34" charset="0"/>
              <a:buChar char="•"/>
            </a:pPr>
            <a:r>
              <a:rPr lang="en-GB" sz="2400" kern="0" dirty="0">
                <a:solidFill>
                  <a:prstClr val="black"/>
                </a:solidFill>
              </a:rPr>
              <a:t>Care providers: Domiciliary and Permanent care</a:t>
            </a:r>
          </a:p>
          <a:p>
            <a:pPr marL="214313" indent="-214313">
              <a:buFont typeface="Arial" panose="020B0604020202020204" pitchFamily="34" charset="0"/>
              <a:buChar char="•"/>
            </a:pPr>
            <a:r>
              <a:rPr lang="en-GB" sz="2400" kern="0" dirty="0">
                <a:solidFill>
                  <a:prstClr val="black"/>
                </a:solidFill>
              </a:rPr>
              <a:t>Voluntary Sector: Independent Age, </a:t>
            </a:r>
            <a:r>
              <a:rPr lang="en-GB" sz="2400" kern="0" dirty="0" err="1">
                <a:solidFill>
                  <a:prstClr val="black"/>
                </a:solidFill>
              </a:rPr>
              <a:t>AgeUK</a:t>
            </a:r>
            <a:r>
              <a:rPr lang="en-GB" sz="2400" kern="0" dirty="0">
                <a:solidFill>
                  <a:prstClr val="black"/>
                </a:solidFill>
              </a:rPr>
              <a:t>, CAB</a:t>
            </a:r>
          </a:p>
          <a:p>
            <a:pPr marL="214313" indent="-214313">
              <a:buFont typeface="Arial" panose="020B0604020202020204" pitchFamily="34" charset="0"/>
              <a:buChar char="•"/>
            </a:pPr>
            <a:r>
              <a:rPr lang="en-GB" sz="2400" kern="0" dirty="0">
                <a:solidFill>
                  <a:prstClr val="black"/>
                </a:solidFill>
              </a:rPr>
              <a:t>Disability related organisations: Dementia friends</a:t>
            </a:r>
          </a:p>
          <a:p>
            <a:pPr marL="214313" indent="-214313">
              <a:buFont typeface="Arial" panose="020B0604020202020204" pitchFamily="34" charset="0"/>
              <a:buChar char="•"/>
            </a:pPr>
            <a:r>
              <a:rPr lang="en-GB" sz="2400" kern="0" dirty="0">
                <a:solidFill>
                  <a:prstClr val="black"/>
                </a:solidFill>
              </a:rPr>
              <a:t>Care Navigators/Planners/Brokers/Advocates</a:t>
            </a:r>
          </a:p>
          <a:p>
            <a:pPr marL="214313" indent="-214313">
              <a:buFont typeface="Arial" panose="020B0604020202020204" pitchFamily="34" charset="0"/>
              <a:buChar char="•"/>
            </a:pPr>
            <a:r>
              <a:rPr lang="en-GB" sz="2400" kern="0" dirty="0">
                <a:solidFill>
                  <a:prstClr val="black"/>
                </a:solidFill>
              </a:rPr>
              <a:t>Legal and Financial Advisers</a:t>
            </a:r>
          </a:p>
          <a:p>
            <a:endParaRPr lang="en-GB" sz="1350" kern="0" dirty="0">
              <a:solidFill>
                <a:prstClr val="black"/>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86" y="3119076"/>
            <a:ext cx="1026617" cy="107386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312" y="4440858"/>
            <a:ext cx="1216955" cy="93193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596" y="1954748"/>
            <a:ext cx="1346207" cy="1321783"/>
          </a:xfrm>
          <a:prstGeom prst="rect">
            <a:avLst/>
          </a:prstGeom>
        </p:spPr>
      </p:pic>
      <p:sp>
        <p:nvSpPr>
          <p:cNvPr id="8" name="Footer Placeholder 7">
            <a:extLst>
              <a:ext uri="{FF2B5EF4-FFF2-40B4-BE49-F238E27FC236}">
                <a16:creationId xmlns:a16="http://schemas.microsoft.com/office/drawing/2014/main" id="{AAB206C0-6A5E-474A-9602-6067E1C56138}"/>
              </a:ext>
            </a:extLst>
          </p:cNvPr>
          <p:cNvSpPr>
            <a:spLocks noGrp="1"/>
          </p:cNvSpPr>
          <p:nvPr>
            <p:ph type="ftr" sz="quarter" idx="11"/>
          </p:nvPr>
        </p:nvSpPr>
        <p:spPr>
          <a:xfrm>
            <a:off x="581192" y="6454273"/>
            <a:ext cx="4870585" cy="365125"/>
          </a:xfrm>
        </p:spPr>
        <p:txBody>
          <a:bodyPr/>
          <a:lstStyle/>
          <a:p>
            <a:r>
              <a:rPr lang="en-GB" dirty="0">
                <a:solidFill>
                  <a:srgbClr val="A5644E"/>
                </a:solidFill>
              </a:rPr>
              <a:t>Care Adviser Network 2011- 2017 © All rights reserved</a:t>
            </a:r>
          </a:p>
        </p:txBody>
      </p:sp>
    </p:spTree>
    <p:extLst>
      <p:ext uri="{BB962C8B-B14F-4D97-AF65-F5344CB8AC3E}">
        <p14:creationId xmlns:p14="http://schemas.microsoft.com/office/powerpoint/2010/main" val="348385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MEETING THE NEED – how?</a:t>
            </a:r>
          </a:p>
        </p:txBody>
      </p:sp>
      <p:sp>
        <p:nvSpPr>
          <p:cNvPr id="8" name="Footer Placeholder 7">
            <a:extLst>
              <a:ext uri="{FF2B5EF4-FFF2-40B4-BE49-F238E27FC236}">
                <a16:creationId xmlns:a16="http://schemas.microsoft.com/office/drawing/2014/main" id="{AAB206C0-6A5E-474A-9602-6067E1C56138}"/>
              </a:ext>
            </a:extLst>
          </p:cNvPr>
          <p:cNvSpPr>
            <a:spLocks noGrp="1"/>
          </p:cNvSpPr>
          <p:nvPr>
            <p:ph type="ftr" sz="quarter" idx="11"/>
          </p:nvPr>
        </p:nvSpPr>
        <p:spPr>
          <a:xfrm>
            <a:off x="581192" y="6454273"/>
            <a:ext cx="4870585" cy="365125"/>
          </a:xfrm>
        </p:spPr>
        <p:txBody>
          <a:bodyPr/>
          <a:lstStyle/>
          <a:p>
            <a:r>
              <a:rPr lang="en-GB" dirty="0">
                <a:solidFill>
                  <a:srgbClr val="A5644E"/>
                </a:solidFill>
              </a:rPr>
              <a:t>Care Adviser Network 2011- 2017 © All rights reserved</a:t>
            </a:r>
          </a:p>
        </p:txBody>
      </p:sp>
      <p:pic>
        <p:nvPicPr>
          <p:cNvPr id="10" name="Picture 9">
            <a:extLst>
              <a:ext uri="{FF2B5EF4-FFF2-40B4-BE49-F238E27FC236}">
                <a16:creationId xmlns:a16="http://schemas.microsoft.com/office/drawing/2014/main" id="{7DDAEC1C-2A0A-4DEE-BB39-5DF53F4DB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34" y="2208628"/>
            <a:ext cx="8106710" cy="4245645"/>
          </a:xfrm>
          <a:prstGeom prst="rect">
            <a:avLst/>
          </a:prstGeom>
        </p:spPr>
      </p:pic>
    </p:spTree>
    <p:extLst>
      <p:ext uri="{BB962C8B-B14F-4D97-AF65-F5344CB8AC3E}">
        <p14:creationId xmlns:p14="http://schemas.microsoft.com/office/powerpoint/2010/main" val="426427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Jean and albert</a:t>
            </a:r>
          </a:p>
        </p:txBody>
      </p:sp>
      <p:sp>
        <p:nvSpPr>
          <p:cNvPr id="8" name="Footer Placeholder 7">
            <a:extLst>
              <a:ext uri="{FF2B5EF4-FFF2-40B4-BE49-F238E27FC236}">
                <a16:creationId xmlns:a16="http://schemas.microsoft.com/office/drawing/2014/main" id="{AAB206C0-6A5E-474A-9602-6067E1C56138}"/>
              </a:ext>
            </a:extLst>
          </p:cNvPr>
          <p:cNvSpPr>
            <a:spLocks noGrp="1"/>
          </p:cNvSpPr>
          <p:nvPr>
            <p:ph type="ftr" sz="quarter" idx="11"/>
          </p:nvPr>
        </p:nvSpPr>
        <p:spPr>
          <a:xfrm>
            <a:off x="581192" y="6454273"/>
            <a:ext cx="4870585" cy="365125"/>
          </a:xfrm>
        </p:spPr>
        <p:txBody>
          <a:bodyPr/>
          <a:lstStyle/>
          <a:p>
            <a:r>
              <a:rPr lang="en-GB" dirty="0">
                <a:solidFill>
                  <a:srgbClr val="A5644E"/>
                </a:solidFill>
              </a:rPr>
              <a:t>Care Adviser Network 2011- 2017 © All rights reserved</a:t>
            </a:r>
          </a:p>
        </p:txBody>
      </p:sp>
      <p:pic>
        <p:nvPicPr>
          <p:cNvPr id="10" name="Picture 9" descr="A picture containing object&#10;&#10;Description generated with very high confidence">
            <a:extLst>
              <a:ext uri="{FF2B5EF4-FFF2-40B4-BE49-F238E27FC236}">
                <a16:creationId xmlns:a16="http://schemas.microsoft.com/office/drawing/2014/main" id="{E25F36BA-49E4-4790-87FF-BE5AF4F2EDB2}"/>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19091"/>
          <a:stretch/>
        </p:blipFill>
        <p:spPr>
          <a:xfrm>
            <a:off x="2391508" y="2477168"/>
            <a:ext cx="4360984" cy="3270740"/>
          </a:xfrm>
          <a:prstGeom prst="rect">
            <a:avLst/>
          </a:prstGeom>
        </p:spPr>
      </p:pic>
    </p:spTree>
    <p:extLst>
      <p:ext uri="{BB962C8B-B14F-4D97-AF65-F5344CB8AC3E}">
        <p14:creationId xmlns:p14="http://schemas.microsoft.com/office/powerpoint/2010/main" val="178420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948" y="694121"/>
            <a:ext cx="5992314" cy="557821"/>
          </a:xfrm>
        </p:spPr>
        <p:txBody>
          <a:bodyPr>
            <a:noAutofit/>
          </a:bodyPr>
          <a:lstStyle/>
          <a:p>
            <a:r>
              <a:rPr lang="en-GB" sz="3200" dirty="0"/>
              <a:t>THANK YOU</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1407" y="2185809"/>
            <a:ext cx="5335480" cy="3300196"/>
          </a:xfrm>
        </p:spPr>
      </p:pic>
      <p:sp>
        <p:nvSpPr>
          <p:cNvPr id="7" name="Footer Placeholder 6"/>
          <p:cNvSpPr>
            <a:spLocks noGrp="1"/>
          </p:cNvSpPr>
          <p:nvPr>
            <p:ph type="ftr" sz="quarter" idx="11"/>
          </p:nvPr>
        </p:nvSpPr>
        <p:spPr>
          <a:xfrm>
            <a:off x="637463" y="6125838"/>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GB" sz="2100" dirty="0">
              <a:ln>
                <a:solidFill>
                  <a:prstClr val="black"/>
                </a:solidFill>
              </a:ln>
              <a:solidFill>
                <a:prstClr val="black"/>
              </a:solidFill>
            </a:endParaRPr>
          </a:p>
        </p:txBody>
      </p:sp>
      <p:sp>
        <p:nvSpPr>
          <p:cNvPr id="5" name="TextBox 4"/>
          <p:cNvSpPr txBox="1"/>
          <p:nvPr/>
        </p:nvSpPr>
        <p:spPr>
          <a:xfrm>
            <a:off x="1169948" y="1354812"/>
            <a:ext cx="7031616" cy="461665"/>
          </a:xfrm>
          <a:prstGeom prst="rect">
            <a:avLst/>
          </a:prstGeom>
          <a:noFill/>
        </p:spPr>
        <p:txBody>
          <a:bodyPr wrap="square" rtlCol="0">
            <a:spAutoFit/>
          </a:bodyPr>
          <a:lstStyle/>
          <a:p>
            <a:pPr>
              <a:defRPr/>
            </a:pPr>
            <a:r>
              <a:rPr lang="en-GB" sz="2400" kern="0" dirty="0">
                <a:solidFill>
                  <a:schemeClr val="bg1"/>
                </a:solidFill>
                <a:hlinkClick r:id="rId3"/>
              </a:rPr>
              <a:t>nicola@careadvisernetwork.co.uk</a:t>
            </a:r>
            <a:r>
              <a:rPr lang="en-GB" sz="2400" kern="0" dirty="0">
                <a:solidFill>
                  <a:schemeClr val="bg1"/>
                </a:solidFill>
              </a:rPr>
              <a:t>  0800 999 25 27</a:t>
            </a:r>
          </a:p>
        </p:txBody>
      </p:sp>
    </p:spTree>
    <p:extLst>
      <p:ext uri="{BB962C8B-B14F-4D97-AF65-F5344CB8AC3E}">
        <p14:creationId xmlns:p14="http://schemas.microsoft.com/office/powerpoint/2010/main" val="405235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a:t>These slides have been prepared for presentation  only and  whilst we strive to provide accurate information and services with reasonable care and skill the information and material is provided without any guarantees, conditions or warranties as to its accuracy.  The Care Adviser Network cannot be held responsible for individual interpretation or decisions made based on the information provided which should not be used for giving specific advice to clients.</a:t>
            </a:r>
          </a:p>
          <a:p>
            <a:endParaRPr lang="en-GB" dirty="0"/>
          </a:p>
        </p:txBody>
      </p:sp>
      <p:sp>
        <p:nvSpPr>
          <p:cNvPr id="4" name="Footer Placeholder 3"/>
          <p:cNvSpPr>
            <a:spLocks noGrp="1"/>
          </p:cNvSpPr>
          <p:nvPr>
            <p:ph type="ftr" sz="quarter" idx="11"/>
          </p:nvPr>
        </p:nvSpPr>
        <p:spPr/>
        <p:txBody>
          <a:bodyPr/>
          <a:lstStyle/>
          <a:p>
            <a:r>
              <a:rPr lang="en-GB" dirty="0">
                <a:solidFill>
                  <a:srgbClr val="A5644E"/>
                </a:solidFill>
              </a:rPr>
              <a:t>Care Adviser Network 2011- 2017 © All rights reserved</a:t>
            </a:r>
          </a:p>
        </p:txBody>
      </p:sp>
    </p:spTree>
    <p:extLst>
      <p:ext uri="{BB962C8B-B14F-4D97-AF65-F5344CB8AC3E}">
        <p14:creationId xmlns:p14="http://schemas.microsoft.com/office/powerpoint/2010/main" val="149734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6693" y="1219328"/>
            <a:ext cx="5992314" cy="317562"/>
          </a:xfrm>
        </p:spPr>
        <p:txBody>
          <a:bodyPr>
            <a:noAutofit/>
          </a:bodyPr>
          <a:lstStyle/>
          <a:p>
            <a:r>
              <a:rPr lang="en-GB" sz="3200" dirty="0"/>
              <a:t>Menu</a:t>
            </a:r>
          </a:p>
        </p:txBody>
      </p:sp>
      <p:sp>
        <p:nvSpPr>
          <p:cNvPr id="4" name="Footer Placeholder 3"/>
          <p:cNvSpPr>
            <a:spLocks noGrp="1"/>
          </p:cNvSpPr>
          <p:nvPr>
            <p:ph type="ftr" sz="quarter" idx="11"/>
          </p:nvPr>
        </p:nvSpPr>
        <p:spPr>
          <a:xfrm>
            <a:off x="688796" y="6174493"/>
            <a:ext cx="4870585" cy="273844"/>
          </a:xfrm>
        </p:spPr>
        <p:txBody>
          <a:bodyPr/>
          <a:lstStyle/>
          <a:p>
            <a:r>
              <a:rPr lang="en-GB" dirty="0">
                <a:solidFill>
                  <a:srgbClr val="A5644E"/>
                </a:solidFill>
              </a:rPr>
              <a:t>Care Adviser Network 2011- 2017 © All rights reserved</a:t>
            </a:r>
          </a:p>
        </p:txBody>
      </p:sp>
      <p:sp>
        <p:nvSpPr>
          <p:cNvPr id="8" name="Rectangle 7"/>
          <p:cNvSpPr/>
          <p:nvPr/>
        </p:nvSpPr>
        <p:spPr>
          <a:xfrm>
            <a:off x="2029143" y="4800007"/>
            <a:ext cx="6594352" cy="789003"/>
          </a:xfrm>
          <a:prstGeom prst="rect">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Aft>
                <a:spcPts val="600"/>
              </a:spcAft>
            </a:pPr>
            <a:r>
              <a:rPr lang="en-GB" sz="2400" kern="0" dirty="0">
                <a:solidFill>
                  <a:srgbClr val="000000"/>
                </a:solidFill>
                <a:ea typeface="Calibri" panose="020F0502020204030204" pitchFamily="34" charset="0"/>
                <a:cs typeface="Times New Roman" panose="02020603050405020304" pitchFamily="18" charset="0"/>
              </a:rPr>
              <a:t>MEETING THE NEED</a:t>
            </a:r>
          </a:p>
        </p:txBody>
      </p:sp>
      <p:sp>
        <p:nvSpPr>
          <p:cNvPr id="12" name="Rectangle 11"/>
          <p:cNvSpPr/>
          <p:nvPr/>
        </p:nvSpPr>
        <p:spPr>
          <a:xfrm>
            <a:off x="1924711" y="2464408"/>
            <a:ext cx="6698784" cy="80534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Aft>
                <a:spcPts val="600"/>
              </a:spcAft>
            </a:pPr>
            <a:r>
              <a:rPr lang="en-GB" sz="2400" kern="0" dirty="0">
                <a:solidFill>
                  <a:srgbClr val="000000"/>
                </a:solidFill>
                <a:ea typeface="Calibri" panose="020F0502020204030204" pitchFamily="34" charset="0"/>
                <a:cs typeface="Times New Roman" panose="02020603050405020304" pitchFamily="18" charset="0"/>
              </a:rPr>
              <a:t>INFORMATION AND ADVICE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93" y="4623127"/>
            <a:ext cx="1146034" cy="992190"/>
          </a:xfrm>
          <a:prstGeom prst="rect">
            <a:avLst/>
          </a:prstGeom>
        </p:spPr>
      </p:pic>
      <p:sp>
        <p:nvSpPr>
          <p:cNvPr id="14" name="Rectangle 13"/>
          <p:cNvSpPr/>
          <p:nvPr/>
        </p:nvSpPr>
        <p:spPr>
          <a:xfrm>
            <a:off x="2029143" y="3709707"/>
            <a:ext cx="6594352" cy="697765"/>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Aft>
                <a:spcPts val="600"/>
              </a:spcAft>
            </a:pPr>
            <a:r>
              <a:rPr lang="en-GB" sz="2400" kern="0" dirty="0">
                <a:solidFill>
                  <a:srgbClr val="000000"/>
                </a:solidFill>
                <a:ea typeface="Calibri" panose="020F0502020204030204" pitchFamily="34" charset="0"/>
                <a:cs typeface="Times New Roman" panose="02020603050405020304" pitchFamily="18" charset="0"/>
              </a:rPr>
              <a:t>THE NEED FOR ADVICE</a:t>
            </a:r>
          </a:p>
        </p:txBody>
      </p:sp>
      <p:graphicFrame>
        <p:nvGraphicFramePr>
          <p:cNvPr id="20" name="Diagram 19"/>
          <p:cNvGraphicFramePr/>
          <p:nvPr>
            <p:extLst>
              <p:ext uri="{D42A27DB-BD31-4B8C-83A1-F6EECF244321}">
                <p14:modId xmlns:p14="http://schemas.microsoft.com/office/powerpoint/2010/main" val="3119808361"/>
              </p:ext>
            </p:extLst>
          </p:nvPr>
        </p:nvGraphicFramePr>
        <p:xfrm>
          <a:off x="5669280" y="557541"/>
          <a:ext cx="2682271" cy="133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593" y="3587128"/>
            <a:ext cx="1070179" cy="870124"/>
          </a:xfrm>
          <a:prstGeom prst="rect">
            <a:avLst/>
          </a:prstGeom>
        </p:spPr>
      </p:pic>
      <p:pic>
        <p:nvPicPr>
          <p:cNvPr id="10" name="Picture 9">
            <a:extLst>
              <a:ext uri="{FF2B5EF4-FFF2-40B4-BE49-F238E27FC236}">
                <a16:creationId xmlns:a16="http://schemas.microsoft.com/office/drawing/2014/main" id="{0E47B25E-6622-4298-B3C2-4F13731DE6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593" y="2275218"/>
            <a:ext cx="948748" cy="1311909"/>
          </a:xfrm>
          <a:prstGeom prst="rect">
            <a:avLst/>
          </a:prstGeom>
        </p:spPr>
      </p:pic>
    </p:spTree>
    <p:extLst>
      <p:ext uri="{BB962C8B-B14F-4D97-AF65-F5344CB8AC3E}">
        <p14:creationId xmlns:p14="http://schemas.microsoft.com/office/powerpoint/2010/main" val="309196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Information AND Advice FOR CARE</a:t>
            </a:r>
          </a:p>
        </p:txBody>
      </p:sp>
      <p:sp>
        <p:nvSpPr>
          <p:cNvPr id="5" name="Footer Placeholder 4"/>
          <p:cNvSpPr>
            <a:spLocks noGrp="1"/>
          </p:cNvSpPr>
          <p:nvPr>
            <p:ph type="ftr" sz="quarter" idx="11"/>
          </p:nvPr>
        </p:nvSpPr>
        <p:spPr>
          <a:xfrm>
            <a:off x="581192" y="6285635"/>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3" name="TextBox 2"/>
          <p:cNvSpPr txBox="1"/>
          <p:nvPr/>
        </p:nvSpPr>
        <p:spPr>
          <a:xfrm>
            <a:off x="581192" y="2180646"/>
            <a:ext cx="7989752" cy="4862870"/>
          </a:xfrm>
          <a:prstGeom prst="rect">
            <a:avLst/>
          </a:prstGeom>
          <a:noFill/>
        </p:spPr>
        <p:txBody>
          <a:bodyPr wrap="square" rtlCol="0">
            <a:spAutoFit/>
          </a:bodyPr>
          <a:lstStyle/>
          <a:p>
            <a:r>
              <a:rPr lang="en-GB" sz="2400" dirty="0">
                <a:solidFill>
                  <a:prstClr val="black"/>
                </a:solidFill>
              </a:rPr>
              <a:t>Chapter 3 of the Care and Support Statutory Guidance defines information and advice as:</a:t>
            </a:r>
            <a:endParaRPr lang="en-GB" sz="2400" i="1" dirty="0">
              <a:solidFill>
                <a:prstClr val="black"/>
              </a:solidFill>
            </a:endParaRPr>
          </a:p>
          <a:p>
            <a:endParaRPr lang="en-GB" sz="2400" i="1" dirty="0">
              <a:solidFill>
                <a:prstClr val="black"/>
              </a:solidFill>
            </a:endParaRPr>
          </a:p>
          <a:p>
            <a:r>
              <a:rPr lang="en-GB" sz="2400" b="1" i="1" dirty="0">
                <a:solidFill>
                  <a:schemeClr val="accent1"/>
                </a:solidFill>
              </a:rPr>
              <a:t>‘Information’</a:t>
            </a:r>
            <a:r>
              <a:rPr lang="en-GB" sz="2400" i="1" dirty="0">
                <a:solidFill>
                  <a:schemeClr val="accent1"/>
                </a:solidFill>
              </a:rPr>
              <a:t> </a:t>
            </a:r>
            <a:r>
              <a:rPr lang="en-GB" sz="2400" i="1" dirty="0">
                <a:solidFill>
                  <a:prstClr val="black"/>
                </a:solidFill>
              </a:rPr>
              <a:t>means the communication of knowledge and facts regarding care and support.</a:t>
            </a:r>
          </a:p>
          <a:p>
            <a:endParaRPr lang="en-GB" sz="2400" i="1" dirty="0">
              <a:solidFill>
                <a:prstClr val="black"/>
              </a:solidFill>
            </a:endParaRPr>
          </a:p>
          <a:p>
            <a:r>
              <a:rPr lang="en-GB" sz="2400" i="1" dirty="0">
                <a:solidFill>
                  <a:prstClr val="black"/>
                </a:solidFill>
              </a:rPr>
              <a:t> </a:t>
            </a:r>
            <a:r>
              <a:rPr lang="en-GB" sz="2400" b="1" i="1" dirty="0">
                <a:solidFill>
                  <a:schemeClr val="accent1"/>
                </a:solidFill>
              </a:rPr>
              <a:t>‘Advice’</a:t>
            </a:r>
            <a:r>
              <a:rPr lang="en-GB" sz="2400" i="1" dirty="0">
                <a:solidFill>
                  <a:schemeClr val="accent1"/>
                </a:solidFill>
              </a:rPr>
              <a:t> </a:t>
            </a:r>
            <a:r>
              <a:rPr lang="en-GB" sz="2400" i="1" dirty="0">
                <a:solidFill>
                  <a:prstClr val="black"/>
                </a:solidFill>
              </a:rPr>
              <a:t>means helping a person to identify choices and/or providing an opinion or recommendation regarding a course of action in relation to care and support.</a:t>
            </a:r>
            <a:endParaRPr lang="en-GB" sz="2400" dirty="0">
              <a:solidFill>
                <a:prstClr val="black"/>
              </a:solidFill>
            </a:endParaRPr>
          </a:p>
          <a:p>
            <a:endParaRPr lang="en-GB" sz="2400" b="1" dirty="0">
              <a:solidFill>
                <a:prstClr val="black"/>
              </a:solidFill>
            </a:endParaRPr>
          </a:p>
          <a:p>
            <a:endParaRPr lang="en-GB" sz="2400" b="1" dirty="0">
              <a:solidFill>
                <a:prstClr val="black"/>
              </a:solidFill>
            </a:endParaRPr>
          </a:p>
          <a:p>
            <a:r>
              <a:rPr lang="en-GB" sz="1400" dirty="0">
                <a:solidFill>
                  <a:prstClr val="black"/>
                </a:solidFill>
              </a:rPr>
              <a:t>3.8</a:t>
            </a:r>
          </a:p>
          <a:p>
            <a:pPr marL="257175" indent="-257175">
              <a:buFont typeface="Arial" panose="020B0604020202020204" pitchFamily="34" charset="0"/>
              <a:buChar char="•"/>
            </a:pPr>
            <a:endParaRPr lang="en-GB" sz="2400" kern="0" dirty="0">
              <a:solidFill>
                <a:sysClr val="windowText" lastClr="000000"/>
              </a:solidFill>
            </a:endParaRPr>
          </a:p>
        </p:txBody>
      </p:sp>
    </p:spTree>
    <p:extLst>
      <p:ext uri="{BB962C8B-B14F-4D97-AF65-F5344CB8AC3E}">
        <p14:creationId xmlns:p14="http://schemas.microsoft.com/office/powerpoint/2010/main" val="222008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Information OR Advice</a:t>
            </a:r>
          </a:p>
        </p:txBody>
      </p:sp>
      <p:sp>
        <p:nvSpPr>
          <p:cNvPr id="5" name="Footer Placeholder 4"/>
          <p:cNvSpPr>
            <a:spLocks noGrp="1"/>
          </p:cNvSpPr>
          <p:nvPr>
            <p:ph type="ftr" sz="quarter" idx="11"/>
          </p:nvPr>
        </p:nvSpPr>
        <p:spPr>
          <a:xfrm>
            <a:off x="581192" y="6285635"/>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3" name="TextBox 2"/>
          <p:cNvSpPr txBox="1"/>
          <p:nvPr/>
        </p:nvSpPr>
        <p:spPr>
          <a:xfrm>
            <a:off x="581192" y="3066910"/>
            <a:ext cx="7989752" cy="1754326"/>
          </a:xfrm>
          <a:prstGeom prst="rect">
            <a:avLst/>
          </a:prstGeom>
          <a:noFill/>
        </p:spPr>
        <p:txBody>
          <a:bodyPr wrap="square" rtlCol="0">
            <a:spAutoFit/>
          </a:bodyPr>
          <a:lstStyle/>
          <a:p>
            <a:pPr algn="ctr">
              <a:defRPr/>
            </a:pPr>
            <a:r>
              <a:rPr lang="en-GB" sz="2800" b="1" dirty="0">
                <a:solidFill>
                  <a:schemeClr val="accent1">
                    <a:lumMod val="75000"/>
                  </a:schemeClr>
                </a:solidFill>
              </a:rPr>
              <a:t>Information/Advice</a:t>
            </a:r>
            <a:r>
              <a:rPr lang="en-GB" sz="2800" dirty="0">
                <a:solidFill>
                  <a:schemeClr val="accent1">
                    <a:lumMod val="75000"/>
                  </a:schemeClr>
                </a:solidFill>
              </a:rPr>
              <a:t> </a:t>
            </a:r>
            <a:r>
              <a:rPr lang="en-GB" sz="2800" dirty="0"/>
              <a:t>or both?</a:t>
            </a:r>
          </a:p>
          <a:p>
            <a:pPr algn="ctr">
              <a:defRPr/>
            </a:pPr>
            <a:endParaRPr lang="en-GB" sz="2800" dirty="0"/>
          </a:p>
          <a:p>
            <a:pPr algn="ctr">
              <a:defRPr/>
            </a:pPr>
            <a:r>
              <a:rPr lang="en-GB" sz="2800" b="1" dirty="0"/>
              <a:t>“</a:t>
            </a:r>
            <a:r>
              <a:rPr lang="en-GB" sz="2800" dirty="0"/>
              <a:t>Don’t eat the pasta in the fridge, it’s for tea”</a:t>
            </a:r>
          </a:p>
          <a:p>
            <a:endParaRPr lang="en-GB" sz="2400" i="1" dirty="0">
              <a:solidFill>
                <a:prstClr val="black"/>
              </a:solidFill>
            </a:endParaRPr>
          </a:p>
        </p:txBody>
      </p:sp>
    </p:spTree>
    <p:extLst>
      <p:ext uri="{BB962C8B-B14F-4D97-AF65-F5344CB8AC3E}">
        <p14:creationId xmlns:p14="http://schemas.microsoft.com/office/powerpoint/2010/main" val="175372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Independent financial advice</a:t>
            </a:r>
          </a:p>
        </p:txBody>
      </p:sp>
      <p:sp>
        <p:nvSpPr>
          <p:cNvPr id="5" name="Footer Placeholder 4"/>
          <p:cNvSpPr>
            <a:spLocks noGrp="1"/>
          </p:cNvSpPr>
          <p:nvPr>
            <p:ph type="ftr" sz="quarter" idx="11"/>
          </p:nvPr>
        </p:nvSpPr>
        <p:spPr>
          <a:xfrm>
            <a:off x="581192" y="6285635"/>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3" name="TextBox 2"/>
          <p:cNvSpPr txBox="1"/>
          <p:nvPr/>
        </p:nvSpPr>
        <p:spPr>
          <a:xfrm>
            <a:off x="461617" y="1945985"/>
            <a:ext cx="8228902" cy="4339650"/>
          </a:xfrm>
          <a:prstGeom prst="rect">
            <a:avLst/>
          </a:prstGeom>
          <a:noFill/>
        </p:spPr>
        <p:txBody>
          <a:bodyPr wrap="square" rtlCol="0">
            <a:spAutoFit/>
          </a:bodyPr>
          <a:lstStyle/>
          <a:p>
            <a:endParaRPr lang="en-GB" sz="2800" dirty="0">
              <a:solidFill>
                <a:srgbClr val="90C226"/>
              </a:solidFill>
            </a:endParaRPr>
          </a:p>
          <a:p>
            <a:r>
              <a:rPr lang="en-GB" sz="2800" dirty="0">
                <a:solidFill>
                  <a:prstClr val="black"/>
                </a:solidFill>
              </a:rPr>
              <a:t>The statutory guidance talks of ‘facilitating access’ to independent financial information or advice (3.50/3.51)</a:t>
            </a:r>
          </a:p>
          <a:p>
            <a:endParaRPr lang="en-GB" sz="2800" dirty="0">
              <a:solidFill>
                <a:prstClr val="black"/>
              </a:solidFill>
            </a:endParaRPr>
          </a:p>
          <a:p>
            <a:r>
              <a:rPr lang="en-GB" sz="2800" dirty="0">
                <a:solidFill>
                  <a:prstClr val="black"/>
                </a:solidFill>
              </a:rPr>
              <a:t>Independent meaning independent of the local authority</a:t>
            </a:r>
            <a:r>
              <a:rPr lang="en-GB" sz="2800" i="1" dirty="0">
                <a:solidFill>
                  <a:prstClr val="black"/>
                </a:solidFill>
              </a:rPr>
              <a:t> </a:t>
            </a:r>
          </a:p>
          <a:p>
            <a:endParaRPr lang="en-GB" sz="2800" i="1" dirty="0">
              <a:solidFill>
                <a:prstClr val="black"/>
              </a:solidFill>
            </a:endParaRPr>
          </a:p>
          <a:p>
            <a:r>
              <a:rPr lang="en-GB" sz="2800" i="1" dirty="0">
                <a:solidFill>
                  <a:prstClr val="black"/>
                </a:solidFill>
              </a:rPr>
              <a:t>This includes ‘Regulated Financial Advice’</a:t>
            </a:r>
          </a:p>
          <a:p>
            <a:endParaRPr lang="en-GB" sz="2800" i="1" dirty="0">
              <a:solidFill>
                <a:prstClr val="black"/>
              </a:solidFill>
            </a:endParaRPr>
          </a:p>
          <a:p>
            <a:endParaRPr lang="en-GB" sz="2400" i="1" dirty="0">
              <a:solidFill>
                <a:prstClr val="black"/>
              </a:solidFill>
            </a:endParaRPr>
          </a:p>
        </p:txBody>
      </p:sp>
    </p:spTree>
    <p:extLst>
      <p:ext uri="{BB962C8B-B14F-4D97-AF65-F5344CB8AC3E}">
        <p14:creationId xmlns:p14="http://schemas.microsoft.com/office/powerpoint/2010/main" val="50347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REGULATED financial advice</a:t>
            </a:r>
          </a:p>
        </p:txBody>
      </p:sp>
      <p:sp>
        <p:nvSpPr>
          <p:cNvPr id="5" name="Footer Placeholder 4"/>
          <p:cNvSpPr>
            <a:spLocks noGrp="1"/>
          </p:cNvSpPr>
          <p:nvPr>
            <p:ph type="ftr" sz="quarter" idx="11"/>
          </p:nvPr>
        </p:nvSpPr>
        <p:spPr>
          <a:xfrm>
            <a:off x="581192" y="6285635"/>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3" name="TextBox 2"/>
          <p:cNvSpPr txBox="1"/>
          <p:nvPr/>
        </p:nvSpPr>
        <p:spPr>
          <a:xfrm>
            <a:off x="461617" y="1945985"/>
            <a:ext cx="8228902" cy="3323987"/>
          </a:xfrm>
          <a:prstGeom prst="rect">
            <a:avLst/>
          </a:prstGeom>
          <a:noFill/>
        </p:spPr>
        <p:txBody>
          <a:bodyPr wrap="square" rtlCol="0">
            <a:spAutoFit/>
          </a:bodyPr>
          <a:lstStyle/>
          <a:p>
            <a:endParaRPr lang="en-GB" sz="2800" dirty="0">
              <a:solidFill>
                <a:srgbClr val="90C226"/>
              </a:solidFill>
            </a:endParaRPr>
          </a:p>
          <a:p>
            <a:endParaRPr lang="en-GB" dirty="0">
              <a:solidFill>
                <a:prstClr val="black"/>
              </a:solidFill>
            </a:endParaRPr>
          </a:p>
          <a:p>
            <a:r>
              <a:rPr lang="en-GB" sz="2800" i="1" dirty="0">
                <a:solidFill>
                  <a:prstClr val="black"/>
                </a:solidFill>
              </a:rPr>
              <a:t>Local Authorities should actively help and direct a person to a </a:t>
            </a:r>
            <a:r>
              <a:rPr lang="en-GB" sz="2800" b="1" i="1" dirty="0">
                <a:solidFill>
                  <a:prstClr val="black"/>
                </a:solidFill>
              </a:rPr>
              <a:t>choice </a:t>
            </a:r>
            <a:r>
              <a:rPr lang="en-GB" sz="2800" i="1" dirty="0">
                <a:solidFill>
                  <a:prstClr val="black"/>
                </a:solidFill>
              </a:rPr>
              <a:t>of financial advisers regulated by the </a:t>
            </a:r>
            <a:r>
              <a:rPr lang="en-GB" sz="2800" i="1" dirty="0">
                <a:solidFill>
                  <a:prstClr val="black"/>
                </a:solidFill>
                <a:hlinkClick r:id="rId2"/>
              </a:rPr>
              <a:t>Financial Conduct Authority</a:t>
            </a:r>
            <a:r>
              <a:rPr lang="en-GB" sz="2800" i="1" dirty="0">
                <a:solidFill>
                  <a:prstClr val="black"/>
                </a:solidFill>
              </a:rPr>
              <a:t> (FCA) with the appropriate qualifications and accreditation. 3.51</a:t>
            </a:r>
            <a:endParaRPr lang="en-GB" sz="2800" dirty="0">
              <a:solidFill>
                <a:prstClr val="black"/>
              </a:solidFill>
            </a:endParaRPr>
          </a:p>
          <a:p>
            <a:endParaRPr lang="en-GB" sz="2800" i="1" dirty="0">
              <a:solidFill>
                <a:prstClr val="black"/>
              </a:solidFill>
            </a:endParaRPr>
          </a:p>
          <a:p>
            <a:endParaRPr lang="en-GB" sz="2400" i="1" dirty="0">
              <a:solidFill>
                <a:prstClr val="black"/>
              </a:solidFill>
            </a:endParaRPr>
          </a:p>
        </p:txBody>
      </p:sp>
      <p:pic>
        <p:nvPicPr>
          <p:cNvPr id="6" name="Picture 5">
            <a:extLst>
              <a:ext uri="{FF2B5EF4-FFF2-40B4-BE49-F238E27FC236}">
                <a16:creationId xmlns:a16="http://schemas.microsoft.com/office/drawing/2014/main" id="{7306F9B4-72BA-4E41-87CA-4C6CE6134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125" y="5014941"/>
            <a:ext cx="2374006" cy="897940"/>
          </a:xfrm>
          <a:prstGeom prst="rect">
            <a:avLst/>
          </a:prstGeom>
        </p:spPr>
      </p:pic>
    </p:spTree>
    <p:extLst>
      <p:ext uri="{BB962C8B-B14F-4D97-AF65-F5344CB8AC3E}">
        <p14:creationId xmlns:p14="http://schemas.microsoft.com/office/powerpoint/2010/main" val="222425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Society of later life advisers (SOLLA)</a:t>
            </a:r>
          </a:p>
        </p:txBody>
      </p:sp>
      <p:sp>
        <p:nvSpPr>
          <p:cNvPr id="5" name="Footer Placeholder 4"/>
          <p:cNvSpPr>
            <a:spLocks noGrp="1"/>
          </p:cNvSpPr>
          <p:nvPr>
            <p:ph type="ftr" sz="quarter" idx="11"/>
          </p:nvPr>
        </p:nvSpPr>
        <p:spPr>
          <a:xfrm>
            <a:off x="581192" y="6285635"/>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3" name="TextBox 2"/>
          <p:cNvSpPr txBox="1"/>
          <p:nvPr/>
        </p:nvSpPr>
        <p:spPr>
          <a:xfrm>
            <a:off x="461617" y="2227339"/>
            <a:ext cx="8228902" cy="4154984"/>
          </a:xfrm>
          <a:prstGeom prst="rect">
            <a:avLst/>
          </a:prstGeom>
          <a:noFill/>
        </p:spPr>
        <p:txBody>
          <a:bodyPr wrap="square" rtlCol="0">
            <a:spAutoFit/>
          </a:bodyPr>
          <a:lstStyle/>
          <a:p>
            <a:pPr algn="just" fontAlgn="base"/>
            <a:r>
              <a:rPr lang="en-GB" sz="2800" dirty="0">
                <a:solidFill>
                  <a:prstClr val="black"/>
                </a:solidFill>
              </a:rPr>
              <a:t>The Society of Later Life Advisers was founded in 2008 as a not for profit organisation, to meet the need of consumers, advisers and those who provide financial products and services to the later life market. </a:t>
            </a:r>
          </a:p>
          <a:p>
            <a:pPr algn="just" fontAlgn="base"/>
            <a:endParaRPr lang="en-GB" sz="1600" dirty="0">
              <a:solidFill>
                <a:prstClr val="black"/>
              </a:solidFill>
            </a:endParaRPr>
          </a:p>
          <a:p>
            <a:pPr algn="just" fontAlgn="base"/>
            <a:r>
              <a:rPr lang="en-GB" sz="2800" dirty="0">
                <a:solidFill>
                  <a:prstClr val="black"/>
                </a:solidFill>
              </a:rPr>
              <a:t>The aim is to ensure that consumers are better informed about the financial issues of later life and can find a fully accredited adviser quickly and easily.</a:t>
            </a:r>
            <a:r>
              <a:rPr lang="en-GB" sz="2800" dirty="0">
                <a:solidFill>
                  <a:prstClr val="black"/>
                </a:solidFill>
                <a:ea typeface="Times New Roman" panose="02020603050405020304" pitchFamily="18" charset="0"/>
                <a:cs typeface="Helvetica" panose="020B0604020202020204" pitchFamily="34" charset="0"/>
              </a:rPr>
              <a:t> </a:t>
            </a:r>
          </a:p>
          <a:p>
            <a:endParaRPr lang="en-GB" sz="2800" i="1" dirty="0">
              <a:solidFill>
                <a:prstClr val="black"/>
              </a:solidFill>
            </a:endParaRPr>
          </a:p>
          <a:p>
            <a:endParaRPr lang="en-GB" sz="2400" i="1" dirty="0">
              <a:solidFill>
                <a:prstClr val="black"/>
              </a:solidFill>
            </a:endParaRPr>
          </a:p>
        </p:txBody>
      </p:sp>
      <p:pic>
        <p:nvPicPr>
          <p:cNvPr id="6" name="Picture 5">
            <a:extLst>
              <a:ext uri="{FF2B5EF4-FFF2-40B4-BE49-F238E27FC236}">
                <a16:creationId xmlns:a16="http://schemas.microsoft.com/office/drawing/2014/main" id="{D7DA1204-1EF8-4BF8-8EA9-C10F8C835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377" y="5669049"/>
            <a:ext cx="2374006" cy="897940"/>
          </a:xfrm>
          <a:prstGeom prst="rect">
            <a:avLst/>
          </a:prstGeom>
        </p:spPr>
      </p:pic>
    </p:spTree>
    <p:extLst>
      <p:ext uri="{BB962C8B-B14F-4D97-AF65-F5344CB8AC3E}">
        <p14:creationId xmlns:p14="http://schemas.microsoft.com/office/powerpoint/2010/main" val="392594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Types of financial advice</a:t>
            </a:r>
          </a:p>
        </p:txBody>
      </p:sp>
      <p:pic>
        <p:nvPicPr>
          <p:cNvPr id="7" name="Content Placeholder 6"/>
          <p:cNvPicPr>
            <a:picLocks noGrp="1" noChangeAspect="1"/>
          </p:cNvPicPr>
          <p:nvPr>
            <p:ph idx="1"/>
          </p:nvPr>
        </p:nvPicPr>
        <p:blipFill>
          <a:blip r:embed="rId3"/>
          <a:stretch>
            <a:fillRect/>
          </a:stretch>
        </p:blipFill>
        <p:spPr>
          <a:xfrm>
            <a:off x="498645" y="1837310"/>
            <a:ext cx="8195189" cy="4580195"/>
          </a:xfrm>
          <a:prstGeom prst="rect">
            <a:avLst/>
          </a:prstGeom>
        </p:spPr>
      </p:pic>
      <p:sp>
        <p:nvSpPr>
          <p:cNvPr id="5" name="Footer Placeholder 4"/>
          <p:cNvSpPr>
            <a:spLocks noGrp="1"/>
          </p:cNvSpPr>
          <p:nvPr>
            <p:ph type="ftr" sz="quarter" idx="11"/>
          </p:nvPr>
        </p:nvSpPr>
        <p:spPr>
          <a:xfrm>
            <a:off x="581192" y="6417505"/>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Tree>
    <p:extLst>
      <p:ext uri="{BB962C8B-B14F-4D97-AF65-F5344CB8AC3E}">
        <p14:creationId xmlns:p14="http://schemas.microsoft.com/office/powerpoint/2010/main" val="288062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The need for advice </a:t>
            </a:r>
          </a:p>
        </p:txBody>
      </p:sp>
      <p:sp>
        <p:nvSpPr>
          <p:cNvPr id="5" name="Footer Placeholder 4"/>
          <p:cNvSpPr>
            <a:spLocks noGrp="1"/>
          </p:cNvSpPr>
          <p:nvPr>
            <p:ph type="ftr" sz="quarter" idx="11"/>
          </p:nvPr>
        </p:nvSpPr>
        <p:spPr>
          <a:xfrm>
            <a:off x="581192" y="6285635"/>
            <a:ext cx="4870585" cy="273844"/>
          </a:xfrm>
        </p:spPr>
        <p:txBody>
          <a:bodyPr/>
          <a:lstStyle/>
          <a:p>
            <a:r>
              <a:rPr lang="en-GB">
                <a:solidFill>
                  <a:srgbClr val="A5644E"/>
                </a:solidFill>
              </a:rPr>
              <a:t>Care Adviser Network 2011- 2017 © All rights reserved</a:t>
            </a:r>
            <a:endParaRPr lang="en-GB" dirty="0">
              <a:solidFill>
                <a:srgbClr val="A5644E"/>
              </a:solidFill>
            </a:endParaRPr>
          </a:p>
        </p:txBody>
      </p:sp>
      <p:sp>
        <p:nvSpPr>
          <p:cNvPr id="4" name="Title 1"/>
          <p:cNvSpPr txBox="1">
            <a:spLocks/>
          </p:cNvSpPr>
          <p:nvPr/>
        </p:nvSpPr>
        <p:spPr>
          <a:xfrm>
            <a:off x="6240548" y="2489095"/>
            <a:ext cx="1459910" cy="3168755"/>
          </a:xfrm>
          <a:prstGeom prst="rect">
            <a:avLst/>
          </a:prstGeom>
        </p:spPr>
        <p:txBody>
          <a:bodyPr vert="horz" lIns="68580" tIns="34290" rIns="68580" bIns="3429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100" dirty="0">
              <a:ln>
                <a:solidFill>
                  <a:prstClr val="black"/>
                </a:solidFill>
              </a:ln>
              <a:solidFill>
                <a:prstClr val="black"/>
              </a:solidFill>
            </a:endParaRPr>
          </a:p>
        </p:txBody>
      </p:sp>
      <p:sp>
        <p:nvSpPr>
          <p:cNvPr id="3" name="TextBox 2"/>
          <p:cNvSpPr txBox="1"/>
          <p:nvPr/>
        </p:nvSpPr>
        <p:spPr>
          <a:xfrm>
            <a:off x="581192" y="2180646"/>
            <a:ext cx="7989752" cy="3416320"/>
          </a:xfrm>
          <a:prstGeom prst="rect">
            <a:avLst/>
          </a:prstGeom>
          <a:noFill/>
        </p:spPr>
        <p:txBody>
          <a:bodyPr wrap="square" rtlCol="0">
            <a:spAutoFit/>
          </a:bodyPr>
          <a:lstStyle/>
          <a:p>
            <a:r>
              <a:rPr lang="en-GB" sz="2400" kern="0" dirty="0">
                <a:solidFill>
                  <a:sysClr val="windowText" lastClr="000000"/>
                </a:solidFill>
              </a:rPr>
              <a:t>During 2013/14 we held a series of ‘Value of Advice’ sessions and asked the attendees to make 1</a:t>
            </a:r>
            <a:r>
              <a:rPr lang="en-GB" sz="2400" kern="0" baseline="30000" dirty="0">
                <a:solidFill>
                  <a:sysClr val="windowText" lastClr="000000"/>
                </a:solidFill>
              </a:rPr>
              <a:t>st</a:t>
            </a:r>
            <a:r>
              <a:rPr lang="en-GB" sz="2400" kern="0" dirty="0">
                <a:solidFill>
                  <a:sysClr val="windowText" lastClr="000000"/>
                </a:solidFill>
              </a:rPr>
              <a:t> and 2</a:t>
            </a:r>
            <a:r>
              <a:rPr lang="en-GB" sz="2400" kern="0" baseline="30000" dirty="0">
                <a:solidFill>
                  <a:sysClr val="windowText" lastClr="000000"/>
                </a:solidFill>
              </a:rPr>
              <a:t>nd</a:t>
            </a:r>
            <a:r>
              <a:rPr lang="en-GB" sz="2400" kern="0" dirty="0">
                <a:solidFill>
                  <a:sysClr val="windowText" lastClr="000000"/>
                </a:solidFill>
              </a:rPr>
              <a:t> choices from these subjects based on their need for information and advice.</a:t>
            </a:r>
          </a:p>
          <a:p>
            <a:pPr marL="257175" indent="-257175">
              <a:buFont typeface="Arial" panose="020B0604020202020204" pitchFamily="34" charset="0"/>
              <a:buChar char="•"/>
            </a:pPr>
            <a:r>
              <a:rPr lang="en-GB" sz="2400" kern="0" dirty="0">
                <a:solidFill>
                  <a:sysClr val="windowText" lastClr="000000"/>
                </a:solidFill>
              </a:rPr>
              <a:t>Welfare Benefits</a:t>
            </a:r>
          </a:p>
          <a:p>
            <a:pPr marL="257175" indent="-257175">
              <a:buFont typeface="Arial" panose="020B0604020202020204" pitchFamily="34" charset="0"/>
              <a:buChar char="•"/>
            </a:pPr>
            <a:r>
              <a:rPr lang="en-GB" sz="2400" kern="0" dirty="0">
                <a:solidFill>
                  <a:sysClr val="windowText" lastClr="000000"/>
                </a:solidFill>
              </a:rPr>
              <a:t>Local Authority Charging</a:t>
            </a:r>
          </a:p>
          <a:p>
            <a:pPr marL="257175" indent="-257175">
              <a:buFont typeface="Arial" panose="020B0604020202020204" pitchFamily="34" charset="0"/>
              <a:buChar char="•"/>
            </a:pPr>
            <a:r>
              <a:rPr lang="en-GB" sz="2400" kern="0" dirty="0">
                <a:solidFill>
                  <a:sysClr val="windowText" lastClr="000000"/>
                </a:solidFill>
              </a:rPr>
              <a:t>NHS Funding</a:t>
            </a:r>
          </a:p>
          <a:p>
            <a:pPr marL="257175" indent="-257175">
              <a:buFont typeface="Arial" panose="020B0604020202020204" pitchFamily="34" charset="0"/>
              <a:buChar char="•"/>
            </a:pPr>
            <a:r>
              <a:rPr lang="en-GB" sz="2400" kern="0" dirty="0">
                <a:solidFill>
                  <a:sysClr val="windowText" lastClr="000000"/>
                </a:solidFill>
              </a:rPr>
              <a:t>Choosing Care</a:t>
            </a:r>
          </a:p>
          <a:p>
            <a:pPr marL="257175" indent="-257175">
              <a:buFont typeface="Arial" panose="020B0604020202020204" pitchFamily="34" charset="0"/>
              <a:buChar char="•"/>
            </a:pPr>
            <a:r>
              <a:rPr lang="en-GB" sz="2400" kern="0" dirty="0">
                <a:solidFill>
                  <a:sysClr val="windowText" lastClr="000000"/>
                </a:solidFill>
              </a:rPr>
              <a:t>Financial Advice</a:t>
            </a:r>
          </a:p>
          <a:p>
            <a:pPr marL="257175" indent="-257175">
              <a:buFont typeface="Arial" panose="020B0604020202020204" pitchFamily="34" charset="0"/>
              <a:buChar char="•"/>
            </a:pPr>
            <a:r>
              <a:rPr lang="en-GB" sz="2400" kern="0" dirty="0">
                <a:solidFill>
                  <a:sysClr val="windowText" lastClr="000000"/>
                </a:solidFill>
              </a:rPr>
              <a:t>Legal Advice</a:t>
            </a:r>
          </a:p>
        </p:txBody>
      </p:sp>
    </p:spTree>
    <p:extLst>
      <p:ext uri="{BB962C8B-B14F-4D97-AF65-F5344CB8AC3E}">
        <p14:creationId xmlns:p14="http://schemas.microsoft.com/office/powerpoint/2010/main" val="819726378"/>
      </p:ext>
    </p:extLst>
  </p:cSld>
  <p:clrMapOvr>
    <a:masterClrMapping/>
  </p:clrMapOvr>
</p:sld>
</file>

<file path=ppt/theme/theme1.xml><?xml version="1.0" encoding="utf-8"?>
<a:theme xmlns:a="http://schemas.openxmlformats.org/drawingml/2006/main" name="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2_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1_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3_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607</Words>
  <Application>Microsoft Office PowerPoint</Application>
  <PresentationFormat>On-screen Show (4:3)</PresentationFormat>
  <Paragraphs>98</Paragraphs>
  <Slides>17</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Arial</vt:lpstr>
      <vt:lpstr>Calibri</vt:lpstr>
      <vt:lpstr>Gill Sans MT</vt:lpstr>
      <vt:lpstr>Helvetica</vt:lpstr>
      <vt:lpstr>Times New Roman</vt:lpstr>
      <vt:lpstr>Trebuchet MS</vt:lpstr>
      <vt:lpstr>Wingdings 2</vt:lpstr>
      <vt:lpstr>Dividend</vt:lpstr>
      <vt:lpstr>2_Dividend</vt:lpstr>
      <vt:lpstr>1_Dividend</vt:lpstr>
      <vt:lpstr>3_Dividend</vt:lpstr>
      <vt:lpstr>The value of Advice</vt:lpstr>
      <vt:lpstr>Menu</vt:lpstr>
      <vt:lpstr>Information AND Advice FOR CARE</vt:lpstr>
      <vt:lpstr>Information OR Advice</vt:lpstr>
      <vt:lpstr>Independent financial advice</vt:lpstr>
      <vt:lpstr>REGULATED financial advice</vt:lpstr>
      <vt:lpstr>Society of later life advisers (SOLLA)</vt:lpstr>
      <vt:lpstr>Types of financial advice</vt:lpstr>
      <vt:lpstr>The need for advice </vt:lpstr>
      <vt:lpstr>REGULATED/UNREGULATED</vt:lpstr>
      <vt:lpstr>REGULATED/UNREGULATED</vt:lpstr>
      <vt:lpstr>The need FOR ADVICE – DEMAND?</vt:lpstr>
      <vt:lpstr>MEETING THE NEED – who?</vt:lpstr>
      <vt:lpstr>MEETING THE NEED – how?</vt:lpstr>
      <vt:lpstr>Jean and albert</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Regulated/Non regulated I and A  Exercise Conclusion (pre 14/5/14)</dc:title>
  <dc:creator>Taylored Training</dc:creator>
  <cp:lastModifiedBy>Kathleen Egan</cp:lastModifiedBy>
  <cp:revision>41</cp:revision>
  <dcterms:created xsi:type="dcterms:W3CDTF">2014-05-15T09:11:05Z</dcterms:created>
  <dcterms:modified xsi:type="dcterms:W3CDTF">2017-11-24T12:42:22Z</dcterms:modified>
</cp:coreProperties>
</file>