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1" r:id="rId1"/>
    <p:sldMasterId id="2147483939" r:id="rId2"/>
    <p:sldMasterId id="2147483951" r:id="rId3"/>
  </p:sldMasterIdLst>
  <p:notesMasterIdLst>
    <p:notesMasterId r:id="rId58"/>
  </p:notesMasterIdLst>
  <p:handoutMasterIdLst>
    <p:handoutMasterId r:id="rId59"/>
  </p:handoutMasterIdLst>
  <p:sldIdLst>
    <p:sldId id="343" r:id="rId4"/>
    <p:sldId id="401" r:id="rId5"/>
    <p:sldId id="345" r:id="rId6"/>
    <p:sldId id="353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79" r:id="rId32"/>
    <p:sldId id="380" r:id="rId33"/>
    <p:sldId id="381" r:id="rId34"/>
    <p:sldId id="382" r:id="rId35"/>
    <p:sldId id="383" r:id="rId36"/>
    <p:sldId id="384" r:id="rId37"/>
    <p:sldId id="385" r:id="rId38"/>
    <p:sldId id="386" r:id="rId39"/>
    <p:sldId id="387" r:id="rId40"/>
    <p:sldId id="388" r:id="rId41"/>
    <p:sldId id="389" r:id="rId42"/>
    <p:sldId id="390" r:id="rId43"/>
    <p:sldId id="391" r:id="rId44"/>
    <p:sldId id="392" r:id="rId45"/>
    <p:sldId id="393" r:id="rId46"/>
    <p:sldId id="394" r:id="rId47"/>
    <p:sldId id="395" r:id="rId48"/>
    <p:sldId id="399" r:id="rId49"/>
    <p:sldId id="346" r:id="rId50"/>
    <p:sldId id="347" r:id="rId51"/>
    <p:sldId id="341" r:id="rId52"/>
    <p:sldId id="339" r:id="rId53"/>
    <p:sldId id="400" r:id="rId54"/>
    <p:sldId id="396" r:id="rId55"/>
    <p:sldId id="397" r:id="rId56"/>
    <p:sldId id="333" r:id="rId57"/>
  </p:sldIdLst>
  <p:sldSz cx="10223500" cy="6858000"/>
  <p:notesSz cx="6669088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0" autoAdjust="0"/>
    <p:restoredTop sz="80843" autoAdjust="0"/>
  </p:normalViewPr>
  <p:slideViewPr>
    <p:cSldViewPr snapToGrid="0" snapToObjects="1">
      <p:cViewPr varScale="1">
        <p:scale>
          <a:sx n="55" d="100"/>
          <a:sy n="55" d="100"/>
        </p:scale>
        <p:origin x="1387" y="48"/>
      </p:cViewPr>
      <p:guideLst>
        <p:guide orient="horz" pos="2160"/>
        <p:guide pos="32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7" d="100"/>
        <a:sy n="167" d="100"/>
      </p:scale>
      <p:origin x="0" y="0"/>
    </p:cViewPr>
  </p:sorterViewPr>
  <p:notesViewPr>
    <p:cSldViewPr snapToGrid="0" snapToObjects="1">
      <p:cViewPr varScale="1">
        <p:scale>
          <a:sx n="48" d="100"/>
          <a:sy n="48" d="100"/>
        </p:scale>
        <p:origin x="2794" y="67"/>
      </p:cViewPr>
      <p:guideLst>
        <p:guide orient="horz" pos="3109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83480-55B2-434E-A347-136522A69CA6}" type="datetimeFigureOut">
              <a:rPr lang="en-GB" smtClean="0"/>
              <a:t>01/10/2018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279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37279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46EE0-4315-4198-8BD4-B41EB0C46E0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5174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88BE5-B8F7-4C4A-9672-EBE8E7FC65A1}" type="datetimeFigureOut">
              <a:rPr lang="en-GB" smtClean="0"/>
              <a:t>01/10/2018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7850" y="739775"/>
            <a:ext cx="5513388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10" y="4687253"/>
            <a:ext cx="5335270" cy="444055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279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372792"/>
            <a:ext cx="2889938" cy="4933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4EB91-8321-4270-B0A8-47C941A27D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9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Thank you for inviting me.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272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66AC8B-CA29-42E0-BB0E-8182CD42DF4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825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66AC8B-CA29-42E0-BB0E-8182CD42DF4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532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66AC8B-CA29-42E0-BB0E-8182CD42DF4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9310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80B4D4-5ECB-41E9-BB3F-F7153E1909CE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306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3C4FE1-9351-45C7-BCCC-BFC48C929698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746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48154-9B88-470D-8B36-F0529D652D08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799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0EA43-7A08-442A-A579-1AEEB887CC28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365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C6CB3-9F9B-417F-BC5D-1E92C1F03559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0777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66AC8B-CA29-42E0-BB0E-8182CD42DF4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46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2F5D04-F9FC-456E-8AF8-01B9ED30D4DC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206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National Initiative, to empower communities to take</a:t>
            </a:r>
            <a:r>
              <a:rPr lang="en-GB" baseline="0" dirty="0" smtClean="0"/>
              <a:t> a stand against scams. By encouraging conversation we can  Highlighting the scale of the problem, change perceptions about victims</a:t>
            </a:r>
          </a:p>
          <a:p>
            <a:r>
              <a:rPr lang="en-GB" baseline="0" dirty="0" smtClean="0"/>
              <a:t>Training sessions to learn about different types of </a:t>
            </a:r>
            <a:r>
              <a:rPr lang="en-GB" baseline="0" dirty="0" err="1" smtClean="0"/>
              <a:t>scmas</a:t>
            </a:r>
            <a:r>
              <a:rPr lang="en-GB" baseline="0" dirty="0" smtClean="0"/>
              <a:t> and how to spot and support victims. Anyone can be a </a:t>
            </a:r>
            <a:r>
              <a:rPr lang="en-GB" baseline="0" dirty="0" err="1" smtClean="0"/>
              <a:t>firend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agains</a:t>
            </a:r>
            <a:r>
              <a:rPr lang="en-GB" baseline="0" dirty="0" smtClean="0"/>
              <a:t> scams.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5115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43EBEE-6E7A-46DA-A291-C76E837BFBC5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5192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D6C29-1CC4-4AB7-B18F-E5E1FF876A68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6723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0D30B-A3CF-412C-8BEB-47CB2BBD7DFB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6628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45584-1320-42BE-BA66-8F56A66CB926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8230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7A4BD-411A-4EF0-B368-519684E68867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1417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E85599-8E93-42EC-A770-69C28D650CEF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440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3DC097-1612-4D45-83AE-5200F8BDFB07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8491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AD1F2-8D87-4BF7-AC80-D319B78DFD0B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0705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9B06E-814B-41EE-BA05-4E957CCB1D9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4591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6E1A50-52D4-4EA1-BCC9-5DC1D9235B9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493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72% targeted in last 2 years – post, email, text, phone</a:t>
            </a:r>
            <a:r>
              <a:rPr lang="en-GB" baseline="0" dirty="0" smtClean="0"/>
              <a:t>, online or face to face (37% targeted five times or more)</a:t>
            </a:r>
          </a:p>
          <a:p>
            <a:r>
              <a:rPr lang="en-GB" baseline="0" dirty="0" smtClean="0"/>
              <a:t>National audit office claims the cost to consumers is £10 billion</a:t>
            </a:r>
          </a:p>
          <a:p>
            <a:r>
              <a:rPr lang="en-GB" baseline="0" dirty="0" smtClean="0"/>
              <a:t>Anyone can be victim – life stages may make us susceptible to fraud</a:t>
            </a:r>
          </a:p>
          <a:p>
            <a:r>
              <a:rPr lang="en-GB" baseline="0" dirty="0" smtClean="0"/>
              <a:t>Hugely underreported – as low as 5%</a:t>
            </a:r>
          </a:p>
          <a:p>
            <a:r>
              <a:rPr lang="en-GB" dirty="0" smtClean="0"/>
              <a:t>product of organised, predatory criminals who gain trust to exploit and steal money</a:t>
            </a:r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4366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4B2BDD-5083-4C05-BC43-714096EDE895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6766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0E47D7-4AD7-4366-8298-468F4E28196D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2656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618EBB-4840-4300-8F92-60015852975A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1366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845E4-0770-4F64-BBF6-75F8E954CBA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22079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Have you changed your mind about why people get caught out? grooming., social isolation, loneliness, cognitive impairment, fear, all have a part to play. I’ve worked with over a hundred scams and doorstep victims. I wouldn’t say any of them a stupid or greedy. Some have been </a:t>
            </a:r>
            <a:r>
              <a:rPr lang="en-GB" dirty="0" err="1" smtClean="0"/>
              <a:t>niaeve</a:t>
            </a:r>
            <a:r>
              <a:rPr lang="en-GB" dirty="0" smtClean="0"/>
              <a:t>, I’ve met a lot who are</a:t>
            </a:r>
            <a:r>
              <a:rPr lang="en-GB" baseline="0" dirty="0" smtClean="0"/>
              <a:t> isolated, have illnesses and cognitive </a:t>
            </a:r>
            <a:r>
              <a:rPr lang="en-GB" baseline="0" dirty="0" err="1" smtClean="0"/>
              <a:t>imparements</a:t>
            </a:r>
            <a:r>
              <a:rPr lang="en-GB" baseline="0" dirty="0" smtClean="0"/>
              <a:t>, or are simply very trusting.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4EB91-8321-4270-B0A8-47C941A27DB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2750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Postal scams – lottery/prize draw, fake clairvoyant, miracle cures</a:t>
            </a:r>
            <a:r>
              <a:rPr lang="en-GB" baseline="0" dirty="0" smtClean="0"/>
              <a:t> – including vitamins,  </a:t>
            </a:r>
            <a:r>
              <a:rPr lang="en-GB" dirty="0" smtClean="0"/>
              <a:t>inheritance scams</a:t>
            </a:r>
          </a:p>
          <a:p>
            <a:r>
              <a:rPr lang="en-GB" dirty="0" smtClean="0"/>
              <a:t>Telephone – computer repair, courier fraud,</a:t>
            </a:r>
            <a:r>
              <a:rPr lang="en-GB" baseline="0" dirty="0" smtClean="0"/>
              <a:t> investment</a:t>
            </a:r>
          </a:p>
          <a:p>
            <a:r>
              <a:rPr lang="en-GB" baseline="0" dirty="0" smtClean="0"/>
              <a:t>Doorstep – rogue traders, bogus callers distraction burglars</a:t>
            </a:r>
          </a:p>
          <a:p>
            <a:r>
              <a:rPr lang="en-GB" baseline="0" dirty="0" smtClean="0"/>
              <a:t>Internet – subscriptions traps, phishing emails, romance fraud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06135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Highlight some of the tell tale signs that we can</a:t>
            </a:r>
            <a:r>
              <a:rPr lang="en-GB" baseline="0" dirty="0" smtClean="0"/>
              <a:t> all look out for.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9798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older lady – not socially isolated – she goes to a day centre 3 times a week. Retired professional. No family living locally, she was so frightened they would find out. She has a  sweet tooth, particular weakness for ordering sweets and cakes to increase her chances to win a cash prize.. The same cakes you can buy for a pound on the high street she was paying £10 for. Day centre staff raised the alarm as she asking them to post a lot of letters. A dream to work with because she knew in her heart it was a scam but wanted it </a:t>
            </a:r>
            <a:r>
              <a:rPr lang="en-GB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confirirmed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4517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Was isolated, and a hoarder, came to our attention after being diagnosed with dementia. He has been groomed</a:t>
            </a:r>
            <a:r>
              <a:rPr lang="en-GB" baseline="0" dirty="0" smtClean="0"/>
              <a:t> and traded. </a:t>
            </a:r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3634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Just</a:t>
            </a:r>
            <a:r>
              <a:rPr lang="en-GB" baseline="0" dirty="0" smtClean="0"/>
              <a:t> like scam victims personal information is shared, our doorstep criminals share information too. These little x marks were found on victims of </a:t>
            </a:r>
            <a:r>
              <a:rPr lang="en-GB" baseline="0" dirty="0" err="1" smtClean="0"/>
              <a:t>dooresrtep</a:t>
            </a:r>
            <a:r>
              <a:rPr lang="en-GB" baseline="0" dirty="0" smtClean="0"/>
              <a:t> crime around </a:t>
            </a:r>
            <a:r>
              <a:rPr lang="en-GB" baseline="0" dirty="0" err="1" smtClean="0"/>
              <a:t>camdne</a:t>
            </a:r>
            <a:r>
              <a:rPr lang="en-GB" baseline="0" dirty="0" smtClean="0"/>
              <a:t>. To those in the know this means ‘ good target’ some were befriended in the street – can I help you with your bags. The yellow marks – bottom left were on a housing estate – I found a trail of them which led to three older peoples flats – they had all been a victims of distraction </a:t>
            </a:r>
            <a:r>
              <a:rPr lang="en-GB" baseline="0" dirty="0" err="1" smtClean="0"/>
              <a:t>burglarites</a:t>
            </a:r>
            <a:r>
              <a:rPr lang="en-GB" baseline="0" dirty="0" smtClean="0"/>
              <a:t>.</a:t>
            </a:r>
          </a:p>
          <a:p>
            <a:r>
              <a:rPr lang="en-GB" baseline="0" dirty="0" smtClean="0"/>
              <a:t>Top right shows an out of place stone – rogue trader victim.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4549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I’d like you to think for a moment about why you think people</a:t>
            </a:r>
            <a:r>
              <a:rPr lang="en-GB" baseline="0" dirty="0" smtClean="0"/>
              <a:t> are getting caught out – we’ll come back to that later,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60899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Lots of people can help – we need to drive up reporting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688AD0-87F1-4A9F-933A-94A6A7DFB42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536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Remember safeguarding – this is financial abuse, so use adult social care if someone has care and support needs. Most</a:t>
            </a:r>
            <a:r>
              <a:rPr lang="en-GB" baseline="0" dirty="0" smtClean="0"/>
              <a:t> have excellent working relationships with trading standards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03401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I’d urge</a:t>
            </a:r>
            <a:r>
              <a:rPr lang="en-GB" baseline="0" dirty="0" smtClean="0"/>
              <a:t> you all to at least become a friend against scams by completing a short online course, or better still become a </a:t>
            </a:r>
            <a:r>
              <a:rPr lang="en-GB" baseline="0" dirty="0" err="1" smtClean="0"/>
              <a:t>scamchampion</a:t>
            </a:r>
            <a:r>
              <a:rPr lang="en-GB" baseline="0" dirty="0" smtClean="0"/>
              <a:t> – if there is interest we can </a:t>
            </a:r>
            <a:r>
              <a:rPr lang="en-GB" baseline="0" dirty="0" err="1" smtClean="0"/>
              <a:t>arragnge</a:t>
            </a:r>
            <a:r>
              <a:rPr lang="en-GB" baseline="0" dirty="0" smtClean="0"/>
              <a:t> a session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EB91-8321-4270-B0A8-47C941A27DB0}" type="slidenum">
              <a:rPr lang="en-GB" smtClean="0"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8525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A</a:t>
            </a:r>
            <a:r>
              <a:rPr lang="en-US" altLang="en-US" baseline="0" dirty="0" smtClean="0"/>
              <a:t> short video that highlights the problem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0E2739-48E9-4A7E-9420-A8D6114DE270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418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6A2D14-404D-4B21-BD3C-F6147D777C4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33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B60660-5268-41E9-853D-0B232A470E2A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745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6A2D14-404D-4B21-BD3C-F6147D777C4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220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AF86C0-ED73-4792-8140-7D47FFA2CF7A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31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1179" y="1449732"/>
            <a:ext cx="7193580" cy="1752600"/>
          </a:xfrm>
        </p:spPr>
        <p:txBody>
          <a:bodyPr lIns="0" tIns="0" bIns="0">
            <a:noAutofit/>
          </a:bodyPr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06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586" y="4406901"/>
            <a:ext cx="86899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7586" y="2906713"/>
            <a:ext cx="86899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2F70E-3A8D-42F9-93F5-4DDC3E8E6197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69721"/>
      </p:ext>
    </p:extLst>
  </p:cSld>
  <p:clrMapOvr>
    <a:masterClrMapping/>
  </p:clrMapOvr>
  <p:transition advClick="0" advTm="11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1175" y="1600201"/>
            <a:ext cx="451537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6946" y="1600201"/>
            <a:ext cx="451537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FBEBC-D2A4-4364-ABDA-A6C72B5357A9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05265"/>
      </p:ext>
    </p:extLst>
  </p:cSld>
  <p:clrMapOvr>
    <a:masterClrMapping/>
  </p:clrMapOvr>
  <p:transition advClick="0" advTm="11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5" y="1535113"/>
            <a:ext cx="45171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175" y="2174875"/>
            <a:ext cx="45171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3397" y="1535113"/>
            <a:ext cx="451892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3397" y="2174875"/>
            <a:ext cx="451892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78398-40B6-4A11-85D3-92F47510FB32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31176"/>
      </p:ext>
    </p:extLst>
  </p:cSld>
  <p:clrMapOvr>
    <a:masterClrMapping/>
  </p:clrMapOvr>
  <p:transition advClick="0" advTm="11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9FC75-2DEC-412F-A6CD-EDE4956E01CB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126234"/>
      </p:ext>
    </p:extLst>
  </p:cSld>
  <p:clrMapOvr>
    <a:masterClrMapping/>
  </p:clrMapOvr>
  <p:transition advClick="0" advTm="11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844D-29A3-40BA-A0B2-8FF55D73AC7F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476388"/>
      </p:ext>
    </p:extLst>
  </p:cSld>
  <p:clrMapOvr>
    <a:masterClrMapping/>
  </p:clrMapOvr>
  <p:transition advClick="0" advTm="11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176" y="273050"/>
            <a:ext cx="33634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7105" y="273051"/>
            <a:ext cx="571522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1176" y="1435101"/>
            <a:ext cx="33634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C8750-F35A-4C1A-B0D5-EEE90B1E743E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740793"/>
      </p:ext>
    </p:extLst>
  </p:cSld>
  <p:clrMapOvr>
    <a:masterClrMapping/>
  </p:clrMapOvr>
  <p:transition advClick="0" advTm="11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3878" y="4800600"/>
            <a:ext cx="61341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03878" y="612775"/>
            <a:ext cx="61341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03878" y="5367338"/>
            <a:ext cx="61341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>
                <a:solidFill>
                  <a:srgbClr val="FFFFFF"/>
                </a:solidFill>
              </a:rPr>
              <a:t>Name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1864-0F66-43A7-B79B-C6A2FA3D4C7A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92228"/>
      </p:ext>
    </p:extLst>
  </p:cSld>
  <p:clrMapOvr>
    <a:masterClrMapping/>
  </p:clrMapOvr>
  <p:transition advClick="0" advTm="11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613D3-D8C0-4746-BB2E-E6849EB753A9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54854"/>
      </p:ext>
    </p:extLst>
  </p:cSld>
  <p:clrMapOvr>
    <a:masterClrMapping/>
  </p:clrMapOvr>
  <p:transition advClick="0" advTm="11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2037" y="274639"/>
            <a:ext cx="23002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5" y="274639"/>
            <a:ext cx="673047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D9269-AA30-4C87-ACF7-BED140358840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61914"/>
      </p:ext>
    </p:extLst>
  </p:cSld>
  <p:clrMapOvr>
    <a:masterClrMapping/>
  </p:clrMapOvr>
  <p:transition advClick="0" advTm="11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25979" y="5532120"/>
            <a:ext cx="9645913" cy="182880"/>
          </a:xfrm>
          <a:prstGeom prst="rect">
            <a:avLst/>
          </a:prstGeom>
          <a:solidFill>
            <a:srgbClr val="E73437"/>
          </a:solidFill>
          <a:ln>
            <a:solidFill>
              <a:srgbClr val="E7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70392" y="5532120"/>
            <a:ext cx="3237442" cy="182880"/>
          </a:xfrm>
          <a:prstGeom prst="rect">
            <a:avLst/>
          </a:prstGeom>
          <a:solidFill>
            <a:srgbClr val="006680"/>
          </a:solidFill>
          <a:ln>
            <a:solidFill>
              <a:srgbClr val="006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763" y="2130426"/>
            <a:ext cx="8689975" cy="147002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3525" y="3886200"/>
            <a:ext cx="715645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0F09-EDC9-4B1A-A029-AA60634E5C41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A8AE8-4436-4334-9A88-B511E18A273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70392" y="143434"/>
            <a:ext cx="9901500" cy="6552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TextBox 13"/>
          <p:cNvSpPr txBox="1">
            <a:spLocks noChangeArrowheads="1"/>
          </p:cNvSpPr>
          <p:nvPr userDrawn="1"/>
        </p:nvSpPr>
        <p:spPr bwMode="auto">
          <a:xfrm>
            <a:off x="0" y="6198514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www.friendsagainstscams.org.uk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 userDrawn="1"/>
        </p:nvSpPr>
        <p:spPr bwMode="auto">
          <a:xfrm>
            <a:off x="0" y="5843786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#FriendsAgainstScams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932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253" y="1600203"/>
            <a:ext cx="9214072" cy="4446347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050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425979" y="5532120"/>
            <a:ext cx="9645913" cy="182880"/>
          </a:xfrm>
          <a:prstGeom prst="rect">
            <a:avLst/>
          </a:prstGeom>
          <a:solidFill>
            <a:srgbClr val="E73437"/>
          </a:solidFill>
          <a:ln>
            <a:solidFill>
              <a:srgbClr val="E7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70392" y="5532120"/>
            <a:ext cx="3237442" cy="182880"/>
          </a:xfrm>
          <a:prstGeom prst="rect">
            <a:avLst/>
          </a:prstGeom>
          <a:solidFill>
            <a:srgbClr val="006680"/>
          </a:solidFill>
          <a:ln>
            <a:solidFill>
              <a:srgbClr val="006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377" y="274638"/>
            <a:ext cx="9374948" cy="1143000"/>
          </a:xfrm>
        </p:spPr>
        <p:txBody>
          <a:bodyPr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70392" y="143434"/>
            <a:ext cx="9901500" cy="6552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6" name="TextBox 13"/>
          <p:cNvSpPr txBox="1">
            <a:spLocks noChangeArrowheads="1"/>
          </p:cNvSpPr>
          <p:nvPr userDrawn="1"/>
        </p:nvSpPr>
        <p:spPr bwMode="auto">
          <a:xfrm>
            <a:off x="0" y="6198514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www.friendsagainstscams.org.uk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 userDrawn="1"/>
        </p:nvSpPr>
        <p:spPr bwMode="auto">
          <a:xfrm>
            <a:off x="0" y="5843786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#FriendsAgainstScams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644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3"/>
          <p:cNvSpPr txBox="1">
            <a:spLocks noChangeArrowheads="1"/>
          </p:cNvSpPr>
          <p:nvPr userDrawn="1"/>
        </p:nvSpPr>
        <p:spPr bwMode="auto">
          <a:xfrm>
            <a:off x="0" y="5843786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#FriendsAgainstScams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979" y="1828802"/>
            <a:ext cx="9456738" cy="4800599"/>
          </a:xfrm>
        </p:spPr>
        <p:txBody>
          <a:bodyPr/>
          <a:lstStyle>
            <a:lvl1pPr marL="0" indent="0">
              <a:buNone/>
              <a:defRPr sz="3200" b="1"/>
            </a:lvl1pPr>
            <a:lvl2pPr marL="742950" indent="-285750">
              <a:buFont typeface="Wingdings" panose="05000000000000000000" pitchFamily="2" charset="2"/>
              <a:buChar char="§"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25979" y="1417320"/>
            <a:ext cx="9645913" cy="182880"/>
          </a:xfrm>
          <a:prstGeom prst="rect">
            <a:avLst/>
          </a:prstGeom>
          <a:solidFill>
            <a:srgbClr val="E73437"/>
          </a:solidFill>
          <a:ln>
            <a:solidFill>
              <a:srgbClr val="E7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70392" y="1417320"/>
            <a:ext cx="3237442" cy="182880"/>
          </a:xfrm>
          <a:prstGeom prst="rect">
            <a:avLst/>
          </a:prstGeom>
          <a:solidFill>
            <a:srgbClr val="006680"/>
          </a:solidFill>
          <a:ln>
            <a:solidFill>
              <a:srgbClr val="006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573" y="274638"/>
            <a:ext cx="9630536" cy="1143000"/>
          </a:xfrm>
        </p:spPr>
        <p:txBody>
          <a:bodyPr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70392" y="143434"/>
            <a:ext cx="9901500" cy="6552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84" y="5867400"/>
            <a:ext cx="1761249" cy="75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W:\Scams Team\Scams Team Documents\Logo\NST logo 15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779" y="5804849"/>
            <a:ext cx="1408911" cy="84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3"/>
          <p:cNvSpPr txBox="1">
            <a:spLocks noChangeArrowheads="1"/>
          </p:cNvSpPr>
          <p:nvPr userDrawn="1"/>
        </p:nvSpPr>
        <p:spPr bwMode="auto">
          <a:xfrm>
            <a:off x="0" y="6198514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www.friendsagainstscams.org.uk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55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425979" y="5532120"/>
            <a:ext cx="9645913" cy="182880"/>
          </a:xfrm>
          <a:prstGeom prst="rect">
            <a:avLst/>
          </a:prstGeom>
          <a:solidFill>
            <a:srgbClr val="E73437"/>
          </a:solidFill>
          <a:ln>
            <a:solidFill>
              <a:srgbClr val="E7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70392" y="5532120"/>
            <a:ext cx="3237442" cy="182880"/>
          </a:xfrm>
          <a:prstGeom prst="rect">
            <a:avLst/>
          </a:prstGeom>
          <a:solidFill>
            <a:srgbClr val="006680"/>
          </a:solidFill>
          <a:ln>
            <a:solidFill>
              <a:srgbClr val="006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586" y="4406901"/>
            <a:ext cx="86899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7586" y="2906713"/>
            <a:ext cx="86899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102235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70392" y="143434"/>
            <a:ext cx="9901500" cy="6552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3" name="TextBox 13"/>
          <p:cNvSpPr txBox="1">
            <a:spLocks noChangeArrowheads="1"/>
          </p:cNvSpPr>
          <p:nvPr userDrawn="1"/>
        </p:nvSpPr>
        <p:spPr bwMode="auto">
          <a:xfrm>
            <a:off x="0" y="6198514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www.friendsagainstscams.org.uk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 userDrawn="1"/>
        </p:nvSpPr>
        <p:spPr bwMode="auto">
          <a:xfrm>
            <a:off x="0" y="5843786"/>
            <a:ext cx="10223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#FriendsAgainstScams</a:t>
            </a:r>
            <a:endParaRPr lang="en-GB" altLang="en-U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614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1175" y="1600201"/>
            <a:ext cx="451537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6946" y="1600201"/>
            <a:ext cx="451537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0763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5" y="1535113"/>
            <a:ext cx="45171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175" y="2174875"/>
            <a:ext cx="45171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3397" y="1535113"/>
            <a:ext cx="451892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3397" y="2174875"/>
            <a:ext cx="451892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115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13594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5979" y="1417320"/>
            <a:ext cx="9645913" cy="182880"/>
          </a:xfrm>
          <a:prstGeom prst="rect">
            <a:avLst/>
          </a:prstGeom>
          <a:solidFill>
            <a:srgbClr val="E73437"/>
          </a:solidFill>
          <a:ln>
            <a:solidFill>
              <a:srgbClr val="E7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0392" y="1417320"/>
            <a:ext cx="3237442" cy="182880"/>
          </a:xfrm>
          <a:prstGeom prst="rect">
            <a:avLst/>
          </a:prstGeom>
          <a:solidFill>
            <a:srgbClr val="006680"/>
          </a:solidFill>
          <a:ln>
            <a:solidFill>
              <a:srgbClr val="006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70392" y="143434"/>
            <a:ext cx="9901500" cy="6552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22573" y="274638"/>
            <a:ext cx="9630536" cy="1143000"/>
          </a:xfrm>
        </p:spPr>
        <p:txBody>
          <a:bodyPr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92843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176" y="273050"/>
            <a:ext cx="33634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7105" y="273051"/>
            <a:ext cx="571522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1176" y="1435101"/>
            <a:ext cx="33634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0F09-EDC9-4B1A-A029-AA60634E5C41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A8AE8-4436-4334-9A88-B511E18A27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77694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3878" y="4800600"/>
            <a:ext cx="61341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03878" y="612775"/>
            <a:ext cx="61341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03878" y="5367338"/>
            <a:ext cx="61341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13468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59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9" y="1168763"/>
            <a:ext cx="8986386" cy="1500187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481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2037" y="274639"/>
            <a:ext cx="23002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5" y="274639"/>
            <a:ext cx="673047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800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1175" y="1600206"/>
            <a:ext cx="4515379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6946" y="1600201"/>
            <a:ext cx="4515379" cy="45259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237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8" y="1535113"/>
            <a:ext cx="4517155" cy="639762"/>
          </a:xfrm>
        </p:spPr>
        <p:txBody>
          <a:bodyPr anchor="t" anchorCtr="0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178" y="2174875"/>
            <a:ext cx="451715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3400" y="1535113"/>
            <a:ext cx="4518929" cy="639762"/>
          </a:xfrm>
        </p:spPr>
        <p:txBody>
          <a:bodyPr anchor="t" anchorCtr="0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3400" y="2174875"/>
            <a:ext cx="4518929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8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65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763" y="2130426"/>
            <a:ext cx="868997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3525" y="3886200"/>
            <a:ext cx="715645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016B-F03F-461C-AE19-C7B5534D07A2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657661"/>
      </p:ext>
    </p:extLst>
  </p:cSld>
  <p:clrMapOvr>
    <a:masterClrMapping/>
  </p:clrMapOvr>
  <p:transition advClick="0" advTm="1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54BC0-C0B6-4EA0-B47F-388BDAE1572A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05876"/>
      </p:ext>
    </p:extLst>
  </p:cSld>
  <p:clrMapOvr>
    <a:masterClrMapping/>
  </p:clrMapOvr>
  <p:transition advClick="0" advTm="1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5" y="1600203"/>
            <a:ext cx="9201150" cy="4446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1175" y="6356357"/>
            <a:ext cx="2385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EB7D7-DCB5-CE42-AD92-E5608697895E}" type="datetimeFigureOut">
              <a:rPr lang="en-US" smtClean="0"/>
              <a:t>10/1/2018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3029" y="6356357"/>
            <a:ext cx="3237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26842" y="6356357"/>
            <a:ext cx="2385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EF890-2F00-2E43-AE80-83CB67A152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209387"/>
            <a:ext cx="10223500" cy="65947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11175" y="6438078"/>
            <a:ext cx="4212610" cy="215444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"/>
              </a:rPr>
              <a:t>camden.gov.uk</a:t>
            </a:r>
            <a:endParaRPr lang="en-US" sz="1400" b="1" dirty="0">
              <a:solidFill>
                <a:schemeClr val="bg1"/>
              </a:solidFill>
              <a:latin typeface=""/>
            </a:endParaRPr>
          </a:p>
        </p:txBody>
      </p:sp>
      <p:pic>
        <p:nvPicPr>
          <p:cNvPr id="10" name="Picture 9" descr="camden.png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440" y="6417697"/>
            <a:ext cx="1432563" cy="28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8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3500" b="1" kern="1200">
          <a:ln>
            <a:noFill/>
          </a:ln>
          <a:solidFill>
            <a:schemeClr val="accent6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1175" y="274638"/>
            <a:ext cx="9201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1175" y="1600201"/>
            <a:ext cx="92011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1175" y="6245225"/>
            <a:ext cx="238548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3029" y="6245225"/>
            <a:ext cx="323744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26842" y="6245225"/>
            <a:ext cx="238548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B244AE-0A47-43AE-9F4B-761F6CBA2550}" type="slidenum">
              <a:rPr lang="en-GB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167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ransition advClick="0" advTm="1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1175" y="274638"/>
            <a:ext cx="92011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75" y="1600201"/>
            <a:ext cx="920115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1175" y="6356351"/>
            <a:ext cx="2385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A077B-3332-4948-A77B-4DBC00388F39}" type="datetimeFigureOut">
              <a:rPr lang="en-GB" smtClean="0"/>
              <a:pPr/>
              <a:t>01/10/2018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3029" y="6356351"/>
            <a:ext cx="3237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26842" y="6356351"/>
            <a:ext cx="2385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7D5F9-D9BD-45F6-8102-8FE92ED275B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254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ma"/><Relationship Id="rId2" Type="http://schemas.microsoft.com/office/2007/relationships/media" Target="../media/media1.wma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mailto:Elizabeth.smeed@camden.gov.uk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mailto:Elizabeth.smeed@camden.gov.uk.cjsm.ne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2217" y="5356439"/>
            <a:ext cx="6797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smtClean="0">
                <a:solidFill>
                  <a:srgbClr val="000099"/>
                </a:solidFill>
              </a:rPr>
              <a:t>Liz Smeed    Camden Trading Standards  </a:t>
            </a:r>
            <a:endParaRPr lang="en-GB" sz="2400" dirty="0">
              <a:solidFill>
                <a:srgbClr val="000099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17" y="591413"/>
            <a:ext cx="4419601" cy="43470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88542" y="1365988"/>
            <a:ext cx="50074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0099"/>
                </a:solidFill>
              </a:rPr>
              <a:t>Introduction to Friends Against Scams</a:t>
            </a:r>
            <a:endParaRPr lang="en-GB" sz="3200" dirty="0" smtClean="0">
              <a:solidFill>
                <a:srgbClr val="000099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601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194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9600" b="1" dirty="0">
                <a:solidFill>
                  <a:srgbClr val="FFFF00"/>
                </a:solidFill>
              </a:rPr>
              <a:t>Loneliness</a:t>
            </a:r>
          </a:p>
        </p:txBody>
      </p:sp>
    </p:spTree>
    <p:extLst>
      <p:ext uri="{BB962C8B-B14F-4D97-AF65-F5344CB8AC3E}">
        <p14:creationId xmlns:p14="http://schemas.microsoft.com/office/powerpoint/2010/main" val="376713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194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9600" b="1" dirty="0">
                <a:solidFill>
                  <a:srgbClr val="FFFF00"/>
                </a:solidFill>
              </a:rPr>
              <a:t>Vulnerability</a:t>
            </a:r>
          </a:p>
        </p:txBody>
      </p:sp>
    </p:spTree>
    <p:extLst>
      <p:ext uri="{BB962C8B-B14F-4D97-AF65-F5344CB8AC3E}">
        <p14:creationId xmlns:p14="http://schemas.microsoft.com/office/powerpoint/2010/main" val="343333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9600" b="1" dirty="0">
                <a:solidFill>
                  <a:srgbClr val="FFFF00"/>
                </a:solidFill>
              </a:rPr>
              <a:t>Social  isolation</a:t>
            </a:r>
          </a:p>
        </p:txBody>
      </p:sp>
    </p:spTree>
    <p:extLst>
      <p:ext uri="{BB962C8B-B14F-4D97-AF65-F5344CB8AC3E}">
        <p14:creationId xmlns:p14="http://schemas.microsoft.com/office/powerpoint/2010/main" val="96307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223963" y="476251"/>
            <a:ext cx="7772400" cy="1152525"/>
          </a:xfrm>
        </p:spPr>
        <p:txBody>
          <a:bodyPr/>
          <a:lstStyle/>
          <a:p>
            <a:pPr eaLnBrk="1" hangingPunct="1"/>
            <a:r>
              <a:rPr lang="en-GB" altLang="en-US" b="1" dirty="0" smtClean="0">
                <a:solidFill>
                  <a:srgbClr val="FFFF00"/>
                </a:solidFill>
                <a:latin typeface="Calibri" pitchFamily="34" charset="0"/>
              </a:rPr>
              <a:t/>
            </a:r>
            <a:br>
              <a:rPr lang="en-GB" altLang="en-US" b="1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GB" altLang="en-US" b="1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39750" y="2424112"/>
            <a:ext cx="9144000" cy="298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/>
            <a:r>
              <a:rPr lang="en-GB" altLang="en-US" sz="9600" b="1" dirty="0">
                <a:solidFill>
                  <a:srgbClr val="FFFF00"/>
                </a:solidFill>
                <a:latin typeface="Arial"/>
              </a:rPr>
              <a:t>Shame</a:t>
            </a:r>
          </a:p>
          <a:p>
            <a:pPr defTabSz="914400"/>
            <a:endParaRPr lang="en-GB" altLang="en-US" sz="3600" b="1" dirty="0">
              <a:solidFill>
                <a:srgbClr val="FFFF00"/>
              </a:solidFill>
              <a:latin typeface="Arial"/>
            </a:endParaRPr>
          </a:p>
          <a:p>
            <a:pPr defTabSz="914400"/>
            <a:endParaRPr lang="en-GB" altLang="en-US" sz="3600" b="1" dirty="0">
              <a:solidFill>
                <a:srgbClr val="FFFF00"/>
              </a:solidFill>
              <a:latin typeface="Arial"/>
            </a:endParaRPr>
          </a:p>
          <a:p>
            <a:pPr defTabSz="914400"/>
            <a:r>
              <a:rPr lang="en-GB" altLang="en-US" sz="9600" b="1" kern="0" dirty="0">
                <a:solidFill>
                  <a:srgbClr val="FFFF00"/>
                </a:solidFill>
                <a:latin typeface="Arial"/>
              </a:rPr>
              <a:t/>
            </a:r>
            <a:br>
              <a:rPr lang="en-GB" altLang="en-US" sz="9600" b="1" kern="0" dirty="0">
                <a:solidFill>
                  <a:srgbClr val="FFFF00"/>
                </a:solidFill>
                <a:latin typeface="Arial"/>
              </a:rPr>
            </a:br>
            <a:endParaRPr lang="en-GB" sz="9600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750" y="5181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GB" altLang="en-US" sz="4000" b="1" dirty="0">
                <a:solidFill>
                  <a:srgbClr val="FFFF00"/>
                </a:solidFill>
                <a:latin typeface="Arial"/>
              </a:rPr>
              <a:t>and</a:t>
            </a:r>
            <a:endParaRPr lang="en-GB" sz="400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25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539750" y="3657600"/>
            <a:ext cx="9144000" cy="1143000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</a:rPr>
              <a:t>The fact that people don’t REPORT that they have been scammed.</a:t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>ONLY 5% of these CRIMES are reported.</a:t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endParaRPr lang="en-GB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75613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000">
        <p:fade/>
      </p:transition>
    </mc:Choice>
    <mc:Fallback xmlns=""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Being conned by investment fraudsters, intimidated by doorstep criminals, ‘clairvoyants’ and misled by fictitious lotteries and prize draws.</a:t>
            </a:r>
          </a:p>
        </p:txBody>
      </p:sp>
    </p:spTree>
    <p:extLst>
      <p:ext uri="{BB962C8B-B14F-4D97-AF65-F5344CB8AC3E}">
        <p14:creationId xmlns:p14="http://schemas.microsoft.com/office/powerpoint/2010/main" val="275467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539750" y="3657600"/>
            <a:ext cx="9144000" cy="1143000"/>
          </a:xfrm>
        </p:spPr>
        <p:txBody>
          <a:bodyPr/>
          <a:lstStyle/>
          <a:p>
            <a:r>
              <a:rPr lang="en-GB" altLang="ja-JP" sz="5400" b="1" dirty="0">
                <a:solidFill>
                  <a:srgbClr val="FFFF00"/>
                </a:solidFill>
                <a:ea typeface="ＭＳ Ｐゴシック" charset="-128"/>
              </a:rPr>
              <a:t>The average age of a scam victim is 75, showing that criminals tend to prey on older and often more vulnerable members of society.</a:t>
            </a: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endParaRPr lang="en-GB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2966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000">
        <p:fade/>
      </p:transition>
    </mc:Choice>
    <mc:Fallback xmlns=""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539750" y="2362201"/>
            <a:ext cx="9144000" cy="2333625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</a:rPr>
              <a:t>People defrauded in their own homes are 2.5 times more likely to either die or go into residential care within a year.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335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719139" y="4114800"/>
            <a:ext cx="8785225" cy="1143000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</a:rPr>
              <a:t>This problem is growing.</a:t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/>
              <a:t>53% of people aged 65 plus have been targeted by criminals.</a:t>
            </a:r>
            <a:br>
              <a:rPr lang="en-GB" altLang="en-US" sz="5400" b="1" dirty="0"/>
            </a:br>
            <a:r>
              <a:rPr lang="en-GB" altLang="en-US" sz="5400" b="1" dirty="0"/>
              <a:t/>
            </a:r>
            <a:br>
              <a:rPr lang="en-GB" altLang="en-US" sz="5400" b="1" dirty="0"/>
            </a:br>
            <a:r>
              <a:rPr lang="en-GB" altLang="en-US" sz="5400" b="1" dirty="0">
                <a:solidFill>
                  <a:srgbClr val="FFFF00"/>
                </a:solidFill>
              </a:rPr>
              <a:t>And it’s only going to get worse.</a:t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endParaRPr lang="en-GB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85286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9000">
        <p:fade/>
      </p:transition>
    </mc:Choice>
    <mc:Fallback xmlns="">
      <p:transition spd="med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Once a victim has responded to a scam…</a:t>
            </a:r>
          </a:p>
        </p:txBody>
      </p:sp>
    </p:spTree>
    <p:extLst>
      <p:ext uri="{BB962C8B-B14F-4D97-AF65-F5344CB8AC3E}">
        <p14:creationId xmlns:p14="http://schemas.microsoft.com/office/powerpoint/2010/main" val="81070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it?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53" y="2963578"/>
            <a:ext cx="9213850" cy="15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874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62263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…their personal details are perpetually shared and sold on to other criminals…</a:t>
            </a:r>
          </a:p>
        </p:txBody>
      </p:sp>
    </p:spTree>
    <p:extLst>
      <p:ext uri="{BB962C8B-B14F-4D97-AF65-F5344CB8AC3E}">
        <p14:creationId xmlns:p14="http://schemas.microsoft.com/office/powerpoint/2010/main" val="161956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30480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…and criminals will use this information to…</a:t>
            </a:r>
          </a:p>
        </p:txBody>
      </p:sp>
    </p:spTree>
    <p:extLst>
      <p:ext uri="{BB962C8B-B14F-4D97-AF65-F5344CB8AC3E}">
        <p14:creationId xmlns:p14="http://schemas.microsoft.com/office/powerpoint/2010/main" val="102480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…relentlessly target the victim with either scam mail, multiple phone calls, or repeat home visits…</a:t>
            </a:r>
          </a:p>
        </p:txBody>
      </p:sp>
    </p:spTree>
    <p:extLst>
      <p:ext uri="{BB962C8B-B14F-4D97-AF65-F5344CB8AC3E}">
        <p14:creationId xmlns:p14="http://schemas.microsoft.com/office/powerpoint/2010/main" val="100964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…in order to con, mislead, intimidate and bully the victim into parting with their life savings.</a:t>
            </a:r>
          </a:p>
        </p:txBody>
      </p:sp>
    </p:spTree>
    <p:extLst>
      <p:ext uri="{BB962C8B-B14F-4D97-AF65-F5344CB8AC3E}">
        <p14:creationId xmlns:p14="http://schemas.microsoft.com/office/powerpoint/2010/main" val="2535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790575" y="2895600"/>
            <a:ext cx="8642350" cy="1143000"/>
          </a:xfrm>
        </p:spPr>
        <p:txBody>
          <a:bodyPr/>
          <a:lstStyle/>
          <a:p>
            <a:pPr eaLnBrk="1" hangingPunct="1"/>
            <a:r>
              <a:rPr lang="en-GB" altLang="en-US" sz="6500" b="1" dirty="0">
                <a:solidFill>
                  <a:srgbClr val="FFFF00"/>
                </a:solidFill>
              </a:rPr>
              <a:t>Scam victims                  SUFFER IN SILENCE.</a:t>
            </a:r>
          </a:p>
        </p:txBody>
      </p:sp>
    </p:spTree>
    <p:extLst>
      <p:ext uri="{BB962C8B-B14F-4D97-AF65-F5344CB8AC3E}">
        <p14:creationId xmlns:p14="http://schemas.microsoft.com/office/powerpoint/2010/main" val="421523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95600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Victims are often lonely and the criminal is the only ‘friend’ they have.</a:t>
            </a:r>
          </a:p>
        </p:txBody>
      </p:sp>
    </p:spTree>
    <p:extLst>
      <p:ext uri="{BB962C8B-B14F-4D97-AF65-F5344CB8AC3E}">
        <p14:creationId xmlns:p14="http://schemas.microsoft.com/office/powerpoint/2010/main" val="367081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52738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Leading to situations like these…</a:t>
            </a:r>
          </a:p>
        </p:txBody>
      </p:sp>
    </p:spTree>
    <p:extLst>
      <p:ext uri="{BB962C8B-B14F-4D97-AF65-F5344CB8AC3E}">
        <p14:creationId xmlns:p14="http://schemas.microsoft.com/office/powerpoint/2010/main" val="52950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2" b="23322"/>
          <a:stretch>
            <a:fillRect/>
          </a:stretch>
        </p:blipFill>
        <p:spPr>
          <a:xfrm>
            <a:off x="1089025" y="784226"/>
            <a:ext cx="8102600" cy="5616575"/>
          </a:xfr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04682" y="2152651"/>
            <a:ext cx="8064500" cy="34766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400" b="1" dirty="0">
                <a:solidFill>
                  <a:srgbClr val="000808"/>
                </a:solidFill>
                <a:cs typeface="Arial" charset="0"/>
              </a:rPr>
              <a:t>“By the way I never have enough cash at this time in the month, I am really now wondering when I will ever have any win.”</a:t>
            </a:r>
          </a:p>
        </p:txBody>
      </p:sp>
      <p:sp>
        <p:nvSpPr>
          <p:cNvPr id="26628" name="TextBox 1"/>
          <p:cNvSpPr txBox="1">
            <a:spLocks noChangeArrowheads="1"/>
          </p:cNvSpPr>
          <p:nvPr/>
        </p:nvSpPr>
        <p:spPr bwMode="auto">
          <a:xfrm>
            <a:off x="561976" y="28576"/>
            <a:ext cx="8797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3600" b="1" dirty="0">
                <a:solidFill>
                  <a:srgbClr val="FFFFFF"/>
                </a:solidFill>
                <a:cs typeface="Arial" charset="0"/>
              </a:rPr>
              <a:t>Letter from a victim to a criminal</a:t>
            </a:r>
          </a:p>
        </p:txBody>
      </p:sp>
    </p:spTree>
    <p:extLst>
      <p:ext uri="{BB962C8B-B14F-4D97-AF65-F5344CB8AC3E}">
        <p14:creationId xmlns:p14="http://schemas.microsoft.com/office/powerpoint/2010/main" val="19585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790575" y="5638800"/>
            <a:ext cx="86423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defTabSz="914400" eaLnBrk="1" hangingPunct="1">
              <a:defRPr/>
            </a:pPr>
            <a:r>
              <a:rPr lang="en-GB" altLang="en-US" sz="4000" kern="0" dirty="0">
                <a:solidFill>
                  <a:srgbClr val="FFFF00"/>
                </a:solidFill>
                <a:latin typeface="Arial"/>
              </a:rPr>
              <a:t>Scam victim’s house.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6950" y="316608"/>
            <a:ext cx="8139056" cy="570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83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8"/>
          <p:cNvSpPr txBox="1">
            <a:spLocks noChangeArrowheads="1"/>
          </p:cNvSpPr>
          <p:nvPr/>
        </p:nvSpPr>
        <p:spPr bwMode="auto">
          <a:xfrm>
            <a:off x="6191250" y="333376"/>
            <a:ext cx="2376488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44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675" name="TextBox 7"/>
          <p:cNvSpPr txBox="1">
            <a:spLocks noChangeArrowheads="1"/>
          </p:cNvSpPr>
          <p:nvPr/>
        </p:nvSpPr>
        <p:spPr bwMode="auto">
          <a:xfrm>
            <a:off x="5457825" y="2913064"/>
            <a:ext cx="2374900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4400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646114"/>
            <a:ext cx="8335962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08063" y="3933825"/>
            <a:ext cx="8335962" cy="25542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000" b="1" dirty="0">
                <a:solidFill>
                  <a:srgbClr val="000808"/>
                </a:solidFill>
                <a:cs typeface="Arial" charset="0"/>
              </a:rPr>
              <a:t>“So sorry, so if I’m not too late,</a:t>
            </a: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000" b="1" dirty="0">
                <a:solidFill>
                  <a:srgbClr val="000808"/>
                </a:solidFill>
                <a:cs typeface="Arial" charset="0"/>
              </a:rPr>
              <a:t>PLEASE can we start again?</a:t>
            </a: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000" b="1" dirty="0">
                <a:solidFill>
                  <a:srgbClr val="000808"/>
                </a:solidFill>
                <a:cs typeface="Arial" charset="0"/>
              </a:rPr>
              <a:t>Will you write to me again and</a:t>
            </a: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000" b="1" dirty="0">
                <a:solidFill>
                  <a:srgbClr val="000808"/>
                </a:solidFill>
                <a:cs typeface="Arial" charset="0"/>
              </a:rPr>
              <a:t>I’ll send you your £30?”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39750" y="-36513"/>
            <a:ext cx="903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3600" b="1" dirty="0">
                <a:solidFill>
                  <a:srgbClr val="FFFFFF"/>
                </a:solidFill>
                <a:cs typeface="Arial" charset="0"/>
              </a:rPr>
              <a:t>Letter from a victim to a criminal</a:t>
            </a:r>
          </a:p>
        </p:txBody>
      </p:sp>
    </p:spTree>
    <p:extLst>
      <p:ext uri="{BB962C8B-B14F-4D97-AF65-F5344CB8AC3E}">
        <p14:creationId xmlns:p14="http://schemas.microsoft.com/office/powerpoint/2010/main" val="42292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pPr lvl="0"/>
            <a:r>
              <a:rPr lang="en-GB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facts about scams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29909" y="2462211"/>
            <a:ext cx="1817345" cy="1933575"/>
            <a:chOff x="3667" y="1384642"/>
            <a:chExt cx="2339625" cy="1933575"/>
          </a:xfrm>
        </p:grpSpPr>
        <p:sp>
          <p:nvSpPr>
            <p:cNvPr id="5" name="Oval 4"/>
            <p:cNvSpPr/>
            <p:nvPr/>
          </p:nvSpPr>
          <p:spPr>
            <a:xfrm>
              <a:off x="3667" y="1384642"/>
              <a:ext cx="2339625" cy="1933575"/>
            </a:xfrm>
            <a:prstGeom prst="ellipse">
              <a:avLst/>
            </a:prstGeom>
            <a:solidFill>
              <a:srgbClr val="00668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6" name="Oval 4"/>
            <p:cNvSpPr txBox="1"/>
            <p:nvPr/>
          </p:nvSpPr>
          <p:spPr>
            <a:xfrm>
              <a:off x="346297" y="1667808"/>
              <a:ext cx="1654365" cy="13672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06411" tIns="22860" rIns="106411" bIns="2286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r>
                <a:rPr kumimoji="0" lang="en-GB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30046" y="2483665"/>
            <a:ext cx="1933575" cy="1933575"/>
            <a:chOff x="1956577" y="1384642"/>
            <a:chExt cx="1933575" cy="1933575"/>
          </a:xfrm>
        </p:grpSpPr>
        <p:sp>
          <p:nvSpPr>
            <p:cNvPr id="8" name="Oval 7"/>
            <p:cNvSpPr/>
            <p:nvPr/>
          </p:nvSpPr>
          <p:spPr>
            <a:xfrm>
              <a:off x="1956577" y="1384642"/>
              <a:ext cx="1933575" cy="1933575"/>
            </a:xfrm>
            <a:prstGeom prst="ellipse">
              <a:avLst/>
            </a:prstGeom>
            <a:solidFill>
              <a:srgbClr val="E7343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Oval 4"/>
            <p:cNvSpPr txBox="1"/>
            <p:nvPr/>
          </p:nvSpPr>
          <p:spPr>
            <a:xfrm>
              <a:off x="2239743" y="1667808"/>
              <a:ext cx="1367243" cy="13672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6411" tIns="22860" rIns="106411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£5 – 10 billion</a:t>
              </a:r>
              <a:endParaRPr lang="en-GB" sz="18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09783" y="2483664"/>
            <a:ext cx="1933575" cy="1933575"/>
            <a:chOff x="3686685" y="1384643"/>
            <a:chExt cx="1933575" cy="1933575"/>
          </a:xfrm>
        </p:grpSpPr>
        <p:sp>
          <p:nvSpPr>
            <p:cNvPr id="11" name="Oval 10"/>
            <p:cNvSpPr/>
            <p:nvPr/>
          </p:nvSpPr>
          <p:spPr>
            <a:xfrm>
              <a:off x="3686685" y="1384643"/>
              <a:ext cx="1933575" cy="1933575"/>
            </a:xfrm>
            <a:prstGeom prst="ellipse">
              <a:avLst/>
            </a:prstGeom>
            <a:solidFill>
              <a:srgbClr val="00668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2" name="Oval 4"/>
            <p:cNvSpPr txBox="1"/>
            <p:nvPr/>
          </p:nvSpPr>
          <p:spPr>
            <a:xfrm>
              <a:off x="3786603" y="1667808"/>
              <a:ext cx="1367243" cy="13672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6411" tIns="22860" rIns="106411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Anyone</a:t>
              </a:r>
              <a:endParaRPr lang="en-GB" sz="18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345288" y="2494233"/>
            <a:ext cx="1933575" cy="1933575"/>
            <a:chOff x="5050297" y="1384642"/>
            <a:chExt cx="1933575" cy="1933575"/>
          </a:xfrm>
        </p:grpSpPr>
        <p:sp>
          <p:nvSpPr>
            <p:cNvPr id="14" name="Oval 13"/>
            <p:cNvSpPr/>
            <p:nvPr/>
          </p:nvSpPr>
          <p:spPr>
            <a:xfrm>
              <a:off x="5050297" y="1384642"/>
              <a:ext cx="1933575" cy="1933575"/>
            </a:xfrm>
            <a:prstGeom prst="ellipse">
              <a:avLst/>
            </a:prstGeom>
            <a:solidFill>
              <a:srgbClr val="E7343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Oval 4"/>
            <p:cNvSpPr txBox="1"/>
            <p:nvPr/>
          </p:nvSpPr>
          <p:spPr>
            <a:xfrm>
              <a:off x="5333463" y="1667808"/>
              <a:ext cx="1367243" cy="13672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6411" tIns="22860" rIns="106411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5%</a:t>
              </a:r>
              <a:endParaRPr lang="en-GB" sz="18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080793" y="2494233"/>
            <a:ext cx="1933575" cy="1933575"/>
            <a:chOff x="6597157" y="1384642"/>
            <a:chExt cx="1933575" cy="1933575"/>
          </a:xfrm>
        </p:grpSpPr>
        <p:sp>
          <p:nvSpPr>
            <p:cNvPr id="17" name="Oval 16"/>
            <p:cNvSpPr/>
            <p:nvPr/>
          </p:nvSpPr>
          <p:spPr>
            <a:xfrm>
              <a:off x="6597157" y="1384642"/>
              <a:ext cx="1933575" cy="1933575"/>
            </a:xfrm>
            <a:prstGeom prst="ellipse">
              <a:avLst/>
            </a:prstGeom>
            <a:solidFill>
              <a:srgbClr val="00668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8" name="Oval 4"/>
            <p:cNvSpPr txBox="1"/>
            <p:nvPr/>
          </p:nvSpPr>
          <p:spPr>
            <a:xfrm>
              <a:off x="6880323" y="1667808"/>
              <a:ext cx="1367243" cy="13672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6411" tIns="22860" rIns="106411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Criminals</a:t>
              </a:r>
              <a:endParaRPr lang="en-GB" sz="18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31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31242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GB" altLang="en-US" sz="5400" dirty="0">
                <a:solidFill>
                  <a:srgbClr val="FFFF00"/>
                </a:solidFill>
              </a:rPr>
              <a:t>Leaving the victims to  feel like this….</a:t>
            </a:r>
          </a:p>
        </p:txBody>
      </p:sp>
    </p:spTree>
    <p:extLst>
      <p:ext uri="{BB962C8B-B14F-4D97-AF65-F5344CB8AC3E}">
        <p14:creationId xmlns:p14="http://schemas.microsoft.com/office/powerpoint/2010/main" val="188793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 txBox="1">
            <a:spLocks/>
          </p:cNvSpPr>
          <p:nvPr/>
        </p:nvSpPr>
        <p:spPr bwMode="auto">
          <a:xfrm>
            <a:off x="790576" y="304801"/>
            <a:ext cx="8569325" cy="367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809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400" b="1" dirty="0">
                <a:solidFill>
                  <a:srgbClr val="FFFF00"/>
                </a:solidFill>
                <a:latin typeface="Arial"/>
                <a:ea typeface="Calibri" pitchFamily="34" charset="0"/>
                <a:cs typeface="Calibri" pitchFamily="34" charset="0"/>
              </a:rPr>
              <a:t>“I get up, I wait for the post, I sort it, I go to bed. What else have I got? I might as well be dead.”</a:t>
            </a:r>
          </a:p>
          <a:p>
            <a:pPr algn="ctr" defTabSz="91440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US" sz="4400" b="1" dirty="0">
              <a:solidFill>
                <a:srgbClr val="FFFF00"/>
              </a:solidFill>
              <a:latin typeface="Arial"/>
              <a:ea typeface="Calibri" pitchFamily="34" charset="0"/>
              <a:cs typeface="Calibri" pitchFamily="34" charset="0"/>
            </a:endParaRPr>
          </a:p>
          <a:p>
            <a:pPr algn="ctr" defTabSz="91440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400" b="1" dirty="0">
                <a:solidFill>
                  <a:srgbClr val="FFFF00"/>
                </a:solidFill>
                <a:latin typeface="Arial"/>
                <a:ea typeface="Calibri" pitchFamily="34" charset="0"/>
                <a:cs typeface="Calibri" pitchFamily="34" charset="0"/>
              </a:rPr>
              <a:t>“I hope I win, so I can move to a home. I want someone to talk to.”</a:t>
            </a:r>
          </a:p>
          <a:p>
            <a:pPr algn="ctr" defTabSz="91440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US" sz="4400" b="1" dirty="0">
              <a:solidFill>
                <a:srgbClr val="FFFF00"/>
              </a:solidFill>
              <a:latin typeface="Arial"/>
              <a:ea typeface="Calibri" pitchFamily="34" charset="0"/>
              <a:cs typeface="Calibri" pitchFamily="34" charset="0"/>
            </a:endParaRPr>
          </a:p>
          <a:p>
            <a:pPr algn="ctr" defTabSz="91440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4400" b="1" dirty="0">
                <a:solidFill>
                  <a:srgbClr val="FFFF00"/>
                </a:solidFill>
                <a:latin typeface="Arial"/>
                <a:ea typeface="Calibri" pitchFamily="34" charset="0"/>
                <a:cs typeface="Calibri" pitchFamily="34" charset="0"/>
              </a:rPr>
              <a:t>“I don’t get out, because I'm frightened. These letters are all the company I ever get.”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4400" b="1" dirty="0">
              <a:solidFill>
                <a:srgbClr val="FFFF00"/>
              </a:solidFill>
              <a:latin typeface="Arial"/>
              <a:ea typeface="Calibri" pitchFamily="34" charset="0"/>
              <a:cs typeface="Calibri" pitchFamily="34" charset="0"/>
            </a:endParaRP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4400" b="1" dirty="0">
              <a:solidFill>
                <a:srgbClr val="FFFF00"/>
              </a:solidFill>
              <a:latin typeface="Arial"/>
              <a:ea typeface="Calibri" pitchFamily="34" charset="0"/>
              <a:cs typeface="Calibri" pitchFamily="34" charset="0"/>
            </a:endParaRP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4400" b="1" dirty="0">
              <a:solidFill>
                <a:srgbClr val="FFFF00"/>
              </a:solidFill>
              <a:latin typeface="Arial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96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6000">
        <p:fade/>
      </p:transition>
    </mc:Choice>
    <mc:Fallback xmlns="">
      <p:transition spd="med" advClick="0" advTm="1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139" y="1219201"/>
            <a:ext cx="8713787" cy="3087687"/>
          </a:xfrm>
        </p:spPr>
        <p:txBody>
          <a:bodyPr/>
          <a:lstStyle/>
          <a:p>
            <a:r>
              <a:rPr lang="en-GB" altLang="en-US" sz="6500" b="1" dirty="0">
                <a:solidFill>
                  <a:srgbClr val="FFFF00"/>
                </a:solidFill>
              </a:rPr>
              <a:t/>
            </a:r>
            <a:br>
              <a:rPr lang="en-GB" altLang="en-US" sz="6500" b="1" dirty="0">
                <a:solidFill>
                  <a:srgbClr val="FFFF00"/>
                </a:solidFill>
              </a:rPr>
            </a:br>
            <a:r>
              <a:rPr lang="en-GB" altLang="en-US" sz="4000" b="1" dirty="0">
                <a:solidFill>
                  <a:srgbClr val="FFFF00"/>
                </a:solidFill>
              </a:rPr>
              <a:t>One victim was found to have been receiving 30 pieces of mail and 10 phone calls per day.</a:t>
            </a:r>
            <a:r>
              <a:rPr lang="en-GB" altLang="en-US" sz="6500" b="1" dirty="0">
                <a:solidFill>
                  <a:srgbClr val="FFFF00"/>
                </a:solidFill>
              </a:rPr>
              <a:t/>
            </a:r>
            <a:br>
              <a:rPr lang="en-GB" altLang="en-US" sz="6500" b="1" dirty="0">
                <a:solidFill>
                  <a:srgbClr val="FFFF00"/>
                </a:solidFill>
              </a:rPr>
            </a:br>
            <a:r>
              <a:rPr lang="en-GB" altLang="en-US" sz="6500" b="1" dirty="0"/>
              <a:t/>
            </a:r>
            <a:br>
              <a:rPr lang="en-GB" altLang="en-US" sz="6500" b="1" dirty="0"/>
            </a:br>
            <a:r>
              <a:rPr lang="en-GB" altLang="en-US" sz="6500" b="1" dirty="0"/>
              <a:t/>
            </a:r>
            <a:br>
              <a:rPr lang="en-GB" altLang="en-US" sz="6500" b="1" dirty="0"/>
            </a:br>
            <a:endParaRPr lang="en-GB" altLang="en-US" sz="6500" b="1" dirty="0"/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790575" y="3733800"/>
            <a:ext cx="8642350" cy="1752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defTabSz="914400" eaLnBrk="1" hangingPunct="1">
              <a:buNone/>
              <a:defRPr/>
            </a:pPr>
            <a:r>
              <a:rPr lang="en-GB" sz="5400" b="1" dirty="0">
                <a:solidFill>
                  <a:srgbClr val="FFFFFF"/>
                </a:solidFill>
                <a:latin typeface="Arial"/>
              </a:rPr>
              <a:t>It was later discovered she had lost over £1 Million.</a:t>
            </a:r>
            <a:endParaRPr lang="en-GB" altLang="en-US" sz="5400" b="1" kern="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389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9000">
        <p:fade/>
      </p:transition>
    </mc:Choice>
    <mc:Fallback xmlns="">
      <p:transition spd="med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139" y="838200"/>
            <a:ext cx="8713787" cy="3087688"/>
          </a:xfrm>
        </p:spPr>
        <p:txBody>
          <a:bodyPr/>
          <a:lstStyle/>
          <a:p>
            <a:r>
              <a:rPr lang="en-GB" altLang="en-US" sz="4000" b="1" dirty="0">
                <a:solidFill>
                  <a:srgbClr val="FFFF00"/>
                </a:solidFill>
              </a:rPr>
              <a:t/>
            </a:r>
            <a:br>
              <a:rPr lang="en-GB" altLang="en-US" sz="4000" b="1" dirty="0">
                <a:solidFill>
                  <a:srgbClr val="FFFF00"/>
                </a:solidFill>
              </a:rPr>
            </a:br>
            <a:r>
              <a:rPr lang="en-GB" altLang="en-US" sz="4000" b="1" dirty="0">
                <a:solidFill>
                  <a:srgbClr val="FFFF00"/>
                </a:solidFill>
              </a:rPr>
              <a:t>Another victim agreed to work on her driveway, which resulted in repeat visits over two years; each time she was persuaded to part with more money.  </a:t>
            </a:r>
            <a:br>
              <a:rPr lang="en-GB" altLang="en-US" sz="4000" b="1" dirty="0">
                <a:solidFill>
                  <a:srgbClr val="FFFF00"/>
                </a:solidFill>
              </a:rPr>
            </a:br>
            <a:r>
              <a:rPr lang="en-GB" altLang="en-US" sz="4000" b="1" dirty="0"/>
              <a:t/>
            </a:r>
            <a:br>
              <a:rPr lang="en-GB" altLang="en-US" sz="4000" b="1" dirty="0"/>
            </a:br>
            <a:r>
              <a:rPr lang="en-GB" altLang="en-US" sz="4000" b="1" dirty="0"/>
              <a:t/>
            </a:r>
            <a:br>
              <a:rPr lang="en-GB" altLang="en-US" sz="4000" b="1" dirty="0"/>
            </a:br>
            <a:endParaRPr lang="en-GB" altLang="en-US" sz="4000" b="1" dirty="0"/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539750" y="3886200"/>
            <a:ext cx="9144000" cy="1752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defTabSz="914400" eaLnBrk="1" hangingPunct="1">
              <a:buNone/>
              <a:defRPr/>
            </a:pPr>
            <a:r>
              <a:rPr lang="en-GB" sz="5400" b="1" dirty="0">
                <a:solidFill>
                  <a:srgbClr val="FFFFFF"/>
                </a:solidFill>
                <a:latin typeface="Arial"/>
              </a:rPr>
              <a:t>She lost over £160k.</a:t>
            </a:r>
          </a:p>
          <a:p>
            <a:pPr marL="0" indent="0" algn="ctr" defTabSz="914400" eaLnBrk="1" hangingPunct="1">
              <a:buNone/>
              <a:defRPr/>
            </a:pPr>
            <a:r>
              <a:rPr lang="en-GB" altLang="en-US" sz="5400" b="1" kern="0" dirty="0">
                <a:solidFill>
                  <a:srgbClr val="FFFFFF"/>
                </a:solidFill>
                <a:latin typeface="Arial"/>
              </a:rPr>
              <a:t>The actual value of the work was only £6k.</a:t>
            </a:r>
          </a:p>
        </p:txBody>
      </p:sp>
    </p:spTree>
    <p:extLst>
      <p:ext uri="{BB962C8B-B14F-4D97-AF65-F5344CB8AC3E}">
        <p14:creationId xmlns:p14="http://schemas.microsoft.com/office/powerpoint/2010/main" val="141939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790575" y="5638800"/>
            <a:ext cx="86423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defTabSz="914400" eaLnBrk="1" hangingPunct="1">
              <a:defRPr/>
            </a:pPr>
            <a:r>
              <a:rPr lang="en-GB" altLang="en-US" sz="4000" kern="0" dirty="0">
                <a:solidFill>
                  <a:srgbClr val="FFFF00"/>
                </a:solidFill>
                <a:latin typeface="Arial"/>
              </a:rPr>
              <a:t>Doorstep Scams victim being escorted to the bank.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381000"/>
            <a:ext cx="6121400" cy="504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28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39751" y="2933700"/>
            <a:ext cx="9144000" cy="1143000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The stress and pain of victimisation often results in depression, withdrawal and isolation from family and friends and the deterioration of physical and mental health.</a:t>
            </a:r>
          </a:p>
        </p:txBody>
      </p:sp>
    </p:spTree>
    <p:extLst>
      <p:ext uri="{BB962C8B-B14F-4D97-AF65-F5344CB8AC3E}">
        <p14:creationId xmlns:p14="http://schemas.microsoft.com/office/powerpoint/2010/main" val="368518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539750" y="2971800"/>
            <a:ext cx="9144000" cy="1143000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</a:rPr>
              <a:t>In some cases victims have considered, attempted or committed suicide.</a:t>
            </a:r>
            <a:endParaRPr lang="en-GB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8912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750" y="2130426"/>
            <a:ext cx="9144000" cy="1470025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These victims are not going to win the Australian lottery or receive the millions of pounds that are ‘waiting’ for them…</a:t>
            </a:r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71663" y="5105400"/>
            <a:ext cx="6400800" cy="1752600"/>
          </a:xfrm>
        </p:spPr>
        <p:txBody>
          <a:bodyPr/>
          <a:lstStyle/>
          <a:p>
            <a:pPr eaLnBrk="1" hangingPunct="1"/>
            <a:endParaRPr lang="en-GB" altLang="en-US" b="1" dirty="0" smtClean="0">
              <a:solidFill>
                <a:srgbClr val="FFFF00"/>
              </a:solidFill>
              <a:latin typeface="+mj-lt"/>
            </a:endParaRPr>
          </a:p>
          <a:p>
            <a:pPr eaLnBrk="1" hangingPunct="1"/>
            <a:r>
              <a:rPr lang="en-GB" altLang="en-US" sz="4000" b="1" dirty="0">
                <a:solidFill>
                  <a:srgbClr val="FFFF00"/>
                </a:solidFill>
                <a:latin typeface="+mj-lt"/>
              </a:rPr>
              <a:t>(for a small fee)</a:t>
            </a:r>
          </a:p>
        </p:txBody>
      </p:sp>
    </p:spTree>
    <p:extLst>
      <p:ext uri="{BB962C8B-B14F-4D97-AF65-F5344CB8AC3E}">
        <p14:creationId xmlns:p14="http://schemas.microsoft.com/office/powerpoint/2010/main" val="317172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539750" y="281940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914400">
              <a:defRPr/>
            </a:pPr>
            <a:r>
              <a:rPr lang="en-GB" altLang="en-US" sz="5400" b="1" kern="0" dirty="0">
                <a:solidFill>
                  <a:srgbClr val="FFFF00"/>
                </a:solidFill>
                <a:latin typeface="Arial"/>
              </a:rPr>
              <a:t>As you can see,                         </a:t>
            </a:r>
            <a:r>
              <a:rPr lang="en-GB" altLang="en-US" sz="5400" b="1" dirty="0">
                <a:solidFill>
                  <a:srgbClr val="FFFF00"/>
                </a:solidFill>
                <a:latin typeface="Arial"/>
              </a:rPr>
              <a:t>the problem is immense</a:t>
            </a:r>
            <a:endParaRPr lang="en-GB" altLang="en-US" sz="5400" b="1" kern="0" dirty="0">
              <a:solidFill>
                <a:srgbClr val="FFFF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841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751" y="3025776"/>
            <a:ext cx="9143999" cy="1470025"/>
          </a:xfrm>
        </p:spPr>
        <p:txBody>
          <a:bodyPr/>
          <a:lstStyle/>
          <a:p>
            <a:r>
              <a:rPr lang="en-GB" altLang="en-US" sz="5400" b="1" dirty="0">
                <a:solidFill>
                  <a:srgbClr val="FFFF00"/>
                </a:solidFill>
              </a:rPr>
              <a:t>Scams cost the UK economy between £5-10 Billion a year.</a:t>
            </a:r>
            <a:r>
              <a:rPr lang="en-GB" altLang="en-US" sz="5400" dirty="0">
                <a:solidFill>
                  <a:srgbClr val="FFFF00"/>
                </a:solidFill>
              </a:rPr>
              <a:t/>
            </a:r>
            <a:br>
              <a:rPr lang="en-GB" altLang="en-US" sz="5400" dirty="0">
                <a:solidFill>
                  <a:srgbClr val="FFFF00"/>
                </a:solidFill>
              </a:rPr>
            </a:br>
            <a:endParaRPr lang="en-GB" altLang="en-US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31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pPr lvl="0"/>
            <a:r>
              <a:rPr lang="en-GB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do people fall for scams?</a:t>
            </a:r>
            <a:endParaRPr lang="en-GB" dirty="0"/>
          </a:p>
        </p:txBody>
      </p:sp>
      <p:sp>
        <p:nvSpPr>
          <p:cNvPr id="19" name="Action Button: Help 18">
            <a:hlinkClick r:id="" action="ppaction://noaction" highlightClick="1"/>
          </p:cNvPr>
          <p:cNvSpPr/>
          <p:nvPr/>
        </p:nvSpPr>
        <p:spPr>
          <a:xfrm>
            <a:off x="2264229" y="1600203"/>
            <a:ext cx="5355771" cy="3796619"/>
          </a:xfrm>
          <a:prstGeom prst="actionButtonHelp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18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750" y="2708276"/>
            <a:ext cx="9144000" cy="1470025"/>
          </a:xfrm>
        </p:spPr>
        <p:txBody>
          <a:bodyPr/>
          <a:lstStyle/>
          <a:p>
            <a:pPr eaLnBrk="1" hangingPunct="1"/>
            <a:r>
              <a:rPr lang="en-GB" altLang="en-US" sz="5400" b="1" dirty="0">
                <a:solidFill>
                  <a:srgbClr val="FFFF00"/>
                </a:solidFill>
              </a:rPr>
              <a:t>So, what can be done to help give a voice to these victims?</a:t>
            </a:r>
          </a:p>
        </p:txBody>
      </p:sp>
    </p:spTree>
    <p:extLst>
      <p:ext uri="{BB962C8B-B14F-4D97-AF65-F5344CB8AC3E}">
        <p14:creationId xmlns:p14="http://schemas.microsoft.com/office/powerpoint/2010/main" val="218601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819400"/>
            <a:ext cx="9144000" cy="1295400"/>
          </a:xfrm>
        </p:spPr>
        <p:txBody>
          <a:bodyPr/>
          <a:lstStyle/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Together we can… </a:t>
            </a:r>
          </a:p>
        </p:txBody>
      </p:sp>
    </p:spTree>
    <p:extLst>
      <p:ext uri="{BB962C8B-B14F-4D97-AF65-F5344CB8AC3E}">
        <p14:creationId xmlns:p14="http://schemas.microsoft.com/office/powerpoint/2010/main" val="399780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28800"/>
            <a:ext cx="9144000" cy="1752600"/>
          </a:xfrm>
        </p:spPr>
        <p:txBody>
          <a:bodyPr/>
          <a:lstStyle/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Talk about scams </a:t>
            </a:r>
            <a:r>
              <a:rPr lang="en-GB" altLang="en-US" sz="7000" b="1" dirty="0">
                <a:solidFill>
                  <a:srgbClr val="FFFF00"/>
                </a:solidFill>
              </a:rPr>
              <a:t>to highlight the scale of the problem.</a:t>
            </a:r>
          </a:p>
        </p:txBody>
      </p:sp>
    </p:spTree>
    <p:extLst>
      <p:ext uri="{BB962C8B-B14F-4D97-AF65-F5344CB8AC3E}">
        <p14:creationId xmlns:p14="http://schemas.microsoft.com/office/powerpoint/2010/main" val="365153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90575" y="1752600"/>
            <a:ext cx="8642350" cy="1752600"/>
          </a:xfrm>
        </p:spPr>
        <p:txBody>
          <a:bodyPr/>
          <a:lstStyle/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Prevent people from becoming a scam victim.</a:t>
            </a:r>
          </a:p>
          <a:p>
            <a:pPr eaLnBrk="1" hangingPunct="1"/>
            <a:endParaRPr lang="en-GB" altLang="en-US" sz="70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806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1" y="2286000"/>
            <a:ext cx="9143999" cy="1752600"/>
          </a:xfrm>
        </p:spPr>
        <p:txBody>
          <a:bodyPr/>
          <a:lstStyle/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Take away the shame.</a:t>
            </a:r>
          </a:p>
          <a:p>
            <a:pPr eaLnBrk="1" hangingPunct="1"/>
            <a:endParaRPr lang="en-GB" altLang="en-US" sz="7000" b="1" dirty="0">
              <a:solidFill>
                <a:srgbClr val="FFFF00"/>
              </a:solidFill>
              <a:latin typeface="+mj-lt"/>
            </a:endParaRPr>
          </a:p>
          <a:p>
            <a:pPr eaLnBrk="1" hangingPunct="1"/>
            <a:endParaRPr lang="en-GB" altLang="en-US" sz="70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806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676400"/>
            <a:ext cx="9144000" cy="1752600"/>
          </a:xfrm>
        </p:spPr>
        <p:txBody>
          <a:bodyPr/>
          <a:lstStyle/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Together we can… </a:t>
            </a:r>
          </a:p>
          <a:p>
            <a:pPr eaLnBrk="1" hangingPunct="1"/>
            <a:r>
              <a:rPr lang="en-GB" altLang="en-US" sz="7000" b="1" dirty="0">
                <a:solidFill>
                  <a:srgbClr val="FFFF00"/>
                </a:solidFill>
                <a:latin typeface="+mj-lt"/>
              </a:rPr>
              <a:t>TAKE A STAND AGAINST SCAMS!</a:t>
            </a:r>
          </a:p>
          <a:p>
            <a:pPr eaLnBrk="1" hangingPunct="1"/>
            <a:endParaRPr lang="en-GB" altLang="en-US" sz="40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089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pPr lvl="0"/>
            <a:r>
              <a:rPr lang="en-GB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do people fall for scams?</a:t>
            </a:r>
            <a:endParaRPr lang="en-GB" dirty="0"/>
          </a:p>
        </p:txBody>
      </p:sp>
      <p:sp>
        <p:nvSpPr>
          <p:cNvPr id="19" name="Action Button: Help 18">
            <a:hlinkClick r:id="" action="ppaction://noaction" highlightClick="1"/>
          </p:cNvPr>
          <p:cNvSpPr/>
          <p:nvPr/>
        </p:nvSpPr>
        <p:spPr>
          <a:xfrm>
            <a:off x="2264229" y="1600203"/>
            <a:ext cx="5355771" cy="3796619"/>
          </a:xfrm>
          <a:prstGeom prst="actionButtonHelp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65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1175" y="1417638"/>
            <a:ext cx="8961170" cy="40704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scam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52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1175" y="1592771"/>
            <a:ext cx="9229667" cy="448145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spot a victim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813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Mrs S</a:t>
            </a:r>
            <a:endParaRPr lang="en-GB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7" y="1328058"/>
            <a:ext cx="5856967" cy="361405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479177" y="1541417"/>
            <a:ext cx="3448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Over 150 pieces of scam mail a month 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570617" y="2416629"/>
            <a:ext cx="2782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70 different fraudsters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766560" y="3135086"/>
            <a:ext cx="3161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prize </a:t>
            </a:r>
            <a:r>
              <a:rPr lang="en-GB" dirty="0" smtClean="0"/>
              <a:t>draws </a:t>
            </a:r>
          </a:p>
          <a:p>
            <a:r>
              <a:rPr lang="en-GB" dirty="0" smtClean="0"/>
              <a:t>fake </a:t>
            </a:r>
            <a:r>
              <a:rPr lang="en-GB" dirty="0"/>
              <a:t>clairvoyants &amp;</a:t>
            </a:r>
            <a:r>
              <a:rPr lang="en-GB" dirty="0" smtClean="0"/>
              <a:t> psychics</a:t>
            </a:r>
          </a:p>
          <a:p>
            <a:r>
              <a:rPr lang="en-GB" dirty="0" smtClean="0"/>
              <a:t>bogus lotteries</a:t>
            </a:r>
            <a:endParaRPr lang="en-GB" dirty="0"/>
          </a:p>
          <a:p>
            <a:r>
              <a:rPr lang="en-GB" dirty="0" smtClean="0"/>
              <a:t>miracle cures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6766560" y="4585063"/>
            <a:ext cx="2495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Estimated loss £300 per month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4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39750" y="3482976"/>
            <a:ext cx="9144000" cy="1470025"/>
          </a:xfrm>
        </p:spPr>
        <p:txBody>
          <a:bodyPr/>
          <a:lstStyle/>
          <a:p>
            <a:r>
              <a:rPr lang="en-GB" altLang="en-US" sz="20000" dirty="0">
                <a:solidFill>
                  <a:srgbClr val="FFFF00"/>
                </a:solidFill>
              </a:rPr>
              <a:t>Scams</a:t>
            </a:r>
            <a:br>
              <a:rPr lang="en-GB" altLang="en-US" sz="20000" dirty="0">
                <a:solidFill>
                  <a:srgbClr val="FFFF00"/>
                </a:solidFill>
              </a:rPr>
            </a:br>
            <a:r>
              <a:rPr lang="en-GB" altLang="en-US" dirty="0" smtClean="0">
                <a:solidFill>
                  <a:srgbClr val="FFFF00"/>
                </a:solidFill>
              </a:rPr>
              <a:t>What's the problem?</a:t>
            </a:r>
            <a:br>
              <a:rPr lang="en-GB" altLang="en-US" dirty="0" smtClean="0">
                <a:solidFill>
                  <a:srgbClr val="FFFF00"/>
                </a:solidFill>
              </a:rPr>
            </a:br>
            <a:r>
              <a:rPr lang="en-GB" altLang="en-US" sz="1600" dirty="0">
                <a:solidFill>
                  <a:srgbClr val="FFFF00"/>
                </a:solidFill>
              </a:rPr>
              <a:t> </a:t>
            </a:r>
            <a: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                                                                                                                        </a:t>
            </a:r>
            <a:b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/>
            </a:r>
            <a:b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                       </a:t>
            </a:r>
            <a:b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/>
            </a:r>
            <a:b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/>
            </a:r>
            <a:br>
              <a:rPr lang="en-GB" altLang="en-US" sz="16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endParaRPr lang="en-GB" altLang="en-US" sz="1600" dirty="0">
              <a:solidFill>
                <a:srgbClr val="FFFF00"/>
              </a:solidFill>
              <a:ea typeface="Calibri" pitchFamily="34" charset="0"/>
              <a:cs typeface="Calibri" pitchFamily="34" charset="0"/>
            </a:endParaRPr>
          </a:p>
        </p:txBody>
      </p:sp>
      <p:pic>
        <p:nvPicPr>
          <p:cNvPr id="3" name="ANW2505_04_Ascension-Adagio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54550" y="838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43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07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6739" y="1219203"/>
            <a:ext cx="9214072" cy="4446347"/>
          </a:xfrm>
        </p:spPr>
        <p:txBody>
          <a:bodyPr/>
          <a:lstStyle/>
          <a:p>
            <a:r>
              <a:rPr lang="en-GB" dirty="0" smtClean="0"/>
              <a:t>Every room is rammed with scam mail</a:t>
            </a:r>
          </a:p>
          <a:p>
            <a:r>
              <a:rPr lang="en-GB" dirty="0" smtClean="0"/>
              <a:t>(including the kitchen and bathroom)</a:t>
            </a:r>
          </a:p>
          <a:p>
            <a:endParaRPr lang="en-GB" dirty="0"/>
          </a:p>
          <a:p>
            <a:r>
              <a:rPr lang="en-GB" dirty="0"/>
              <a:t>prize draws </a:t>
            </a:r>
          </a:p>
          <a:p>
            <a:r>
              <a:rPr lang="en-GB" dirty="0"/>
              <a:t>fake clairvoyants &amp; psychics</a:t>
            </a:r>
          </a:p>
          <a:p>
            <a:r>
              <a:rPr lang="en-GB" dirty="0"/>
              <a:t>bogus lotteries</a:t>
            </a:r>
          </a:p>
          <a:p>
            <a:r>
              <a:rPr lang="en-GB" dirty="0" smtClean="0"/>
              <a:t>Fake business </a:t>
            </a:r>
            <a:r>
              <a:rPr lang="en-GB" dirty="0"/>
              <a:t>opportunities</a:t>
            </a:r>
          </a:p>
          <a:p>
            <a:endParaRPr lang="en-GB" dirty="0" smtClean="0"/>
          </a:p>
          <a:p>
            <a:r>
              <a:rPr lang="en-GB" dirty="0" smtClean="0"/>
              <a:t>Estimated loss in last 4 years: </a:t>
            </a:r>
          </a:p>
          <a:p>
            <a:endParaRPr lang="en-GB" dirty="0"/>
          </a:p>
          <a:p>
            <a:r>
              <a:rPr lang="en-GB" dirty="0" smtClean="0"/>
              <a:t>£160,000</a:t>
            </a:r>
          </a:p>
          <a:p>
            <a:r>
              <a:rPr lang="en-GB" dirty="0" smtClean="0"/>
              <a:t>(and increasing)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6739" y="274638"/>
            <a:ext cx="9201150" cy="1143000"/>
          </a:xfrm>
        </p:spPr>
        <p:txBody>
          <a:bodyPr/>
          <a:lstStyle/>
          <a:p>
            <a:r>
              <a:rPr lang="en-GB" dirty="0" smtClean="0"/>
              <a:t>Mr A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0" y="1740353"/>
            <a:ext cx="4701721" cy="361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5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Property Markers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851" y="1266826"/>
            <a:ext cx="2096424" cy="211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433438" y="3747312"/>
            <a:ext cx="2242721" cy="21390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8157" y="3974645"/>
            <a:ext cx="2378365" cy="208189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7371658" y="1123824"/>
            <a:ext cx="2366283" cy="1982814"/>
          </a:xfrm>
          <a:prstGeom prst="rect">
            <a:avLst/>
          </a:prstGeom>
        </p:spPr>
      </p:pic>
      <p:pic>
        <p:nvPicPr>
          <p:cNvPr id="1026" name="Picture 1" descr="image0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53" y="3974645"/>
            <a:ext cx="2306381" cy="186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8833" y="1276350"/>
            <a:ext cx="30480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2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1" y="5867400"/>
            <a:ext cx="1575279" cy="75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RebekahSa\Desktop\FAS\Awareness session\FAS_Reporting and Advice_Telephone number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600200"/>
            <a:ext cx="6934200" cy="408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6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2" y="1676401"/>
            <a:ext cx="6934199" cy="412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8253" y="857027"/>
            <a:ext cx="9214072" cy="5336944"/>
          </a:xfrm>
        </p:spPr>
        <p:txBody>
          <a:bodyPr/>
          <a:lstStyle/>
          <a:p>
            <a:endParaRPr lang="en-GB" dirty="0"/>
          </a:p>
          <a:p>
            <a:r>
              <a:rPr lang="en-GB" dirty="0" smtClean="0"/>
              <a:t>Liz Smeed</a:t>
            </a:r>
            <a:br>
              <a:rPr lang="en-GB" dirty="0" smtClean="0"/>
            </a:br>
            <a:r>
              <a:rPr lang="en-GB" dirty="0" smtClean="0"/>
              <a:t>Camden trading standards</a:t>
            </a:r>
          </a:p>
          <a:p>
            <a:endParaRPr lang="en-GB" dirty="0"/>
          </a:p>
          <a:p>
            <a:r>
              <a:rPr lang="en-GB" dirty="0" smtClean="0"/>
              <a:t>020 7974 2452</a:t>
            </a:r>
          </a:p>
          <a:p>
            <a:endParaRPr lang="en-GB" dirty="0"/>
          </a:p>
          <a:p>
            <a:r>
              <a:rPr lang="en-GB" dirty="0" smtClean="0">
                <a:hlinkClick r:id="rId3"/>
              </a:rPr>
              <a:t>Elizabeth.smeed@camden.gov.uk</a:t>
            </a:r>
            <a:endParaRPr lang="en-GB" dirty="0" smtClean="0"/>
          </a:p>
          <a:p>
            <a:r>
              <a:rPr lang="en-GB" dirty="0" smtClean="0">
                <a:hlinkClick r:id="rId4"/>
              </a:rPr>
              <a:t>Elizabeth.smeed@camden.gov.uk.cjsm.net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GB" dirty="0" smtClean="0"/>
              <a:t>ontact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53" y="4248093"/>
            <a:ext cx="9213850" cy="15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1175" y="5649974"/>
            <a:ext cx="5280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www.friendsagainstscams.org.uk</a:t>
            </a:r>
          </a:p>
        </p:txBody>
      </p:sp>
    </p:spTree>
    <p:extLst>
      <p:ext uri="{BB962C8B-B14F-4D97-AF65-F5344CB8AC3E}">
        <p14:creationId xmlns:p14="http://schemas.microsoft.com/office/powerpoint/2010/main" val="62609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790575" y="2949576"/>
            <a:ext cx="8642350" cy="1470025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en-US" sz="4500" u="sng" dirty="0">
                <a:solidFill>
                  <a:srgbClr val="FFFF00"/>
                </a:solidFill>
              </a:rPr>
              <a:t>Oxford Dictionary Definition</a:t>
            </a:r>
            <a:r>
              <a:rPr lang="en-GB" altLang="en-US" sz="4000" u="sng" dirty="0">
                <a:solidFill>
                  <a:srgbClr val="FFFF00"/>
                </a:solidFill>
              </a:rPr>
              <a:t/>
            </a:r>
            <a:br>
              <a:rPr lang="en-GB" altLang="en-US" sz="4000" u="sng" dirty="0">
                <a:solidFill>
                  <a:srgbClr val="FFFF00"/>
                </a:solidFill>
              </a:rPr>
            </a:br>
            <a:r>
              <a:rPr lang="en-GB" altLang="en-US" sz="4000" u="sng" dirty="0">
                <a:solidFill>
                  <a:srgbClr val="FFFF00"/>
                </a:solidFill>
              </a:rPr>
              <a:t/>
            </a:r>
            <a:br>
              <a:rPr lang="en-GB" altLang="en-US" sz="4000" u="sng" dirty="0">
                <a:solidFill>
                  <a:srgbClr val="FFFF00"/>
                </a:solidFill>
              </a:rPr>
            </a:br>
            <a:r>
              <a:rPr lang="en-GB" altLang="en-US" sz="4000" dirty="0">
                <a:solidFill>
                  <a:srgbClr val="FFFF00"/>
                </a:solidFill>
              </a:rPr>
              <a:t>A ‘Scam’ is a trick, a ruse,                                a swindle, a racket’ </a:t>
            </a:r>
            <a:br>
              <a:rPr lang="en-GB" altLang="en-US" sz="4000" dirty="0">
                <a:solidFill>
                  <a:srgbClr val="FFFF00"/>
                </a:solidFill>
              </a:rPr>
            </a:br>
            <a:r>
              <a:rPr lang="en-GB" altLang="en-US" sz="4000" dirty="0">
                <a:solidFill>
                  <a:srgbClr val="FFFF00"/>
                </a:solidFill>
              </a:rPr>
              <a:t>Its nearest synonym is</a:t>
            </a:r>
            <a:br>
              <a:rPr lang="en-GB" altLang="en-US" sz="4000" dirty="0">
                <a:solidFill>
                  <a:srgbClr val="FFFF00"/>
                </a:solidFill>
              </a:rPr>
            </a:br>
            <a:r>
              <a:rPr lang="en-GB" altLang="en-US" sz="5400" dirty="0">
                <a:solidFill>
                  <a:srgbClr val="FFFF00"/>
                </a:solidFill>
              </a:rPr>
              <a:t/>
            </a:r>
            <a:br>
              <a:rPr lang="en-GB" altLang="en-US" sz="5400" dirty="0">
                <a:solidFill>
                  <a:srgbClr val="FFFF00"/>
                </a:solidFill>
              </a:rPr>
            </a:br>
            <a:r>
              <a:rPr lang="en-GB" altLang="en-US" sz="9600" dirty="0">
                <a:solidFill>
                  <a:srgbClr val="FFFF00"/>
                </a:solidFill>
              </a:rPr>
              <a:t>‘</a:t>
            </a:r>
            <a:r>
              <a:rPr lang="en-GB" altLang="en-US" sz="9600" b="1" dirty="0">
                <a:solidFill>
                  <a:srgbClr val="FFFF00"/>
                </a:solidFill>
              </a:rPr>
              <a:t>FRAUD’.</a:t>
            </a:r>
            <a:r>
              <a:rPr lang="en-GB" altLang="en-US" sz="5400" b="1" dirty="0">
                <a:solidFill>
                  <a:srgbClr val="FFFF00"/>
                </a:solidFill>
              </a:rPr>
              <a:t/>
            </a:r>
            <a:br>
              <a:rPr lang="en-GB" altLang="en-US" sz="5400" b="1" dirty="0">
                <a:solidFill>
                  <a:srgbClr val="FFFF00"/>
                </a:solidFill>
              </a:rPr>
            </a:br>
            <a:endParaRPr lang="en-GB" altLang="en-US" sz="5400" b="1" u="sng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18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000">
        <p:fade/>
      </p:transition>
    </mc:Choice>
    <mc:Fallback xmlns=""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/>
          <p:cNvSpPr>
            <a:spLocks noGrp="1" noChangeArrowheads="1"/>
          </p:cNvSpPr>
          <p:nvPr>
            <p:ph type="title"/>
          </p:nvPr>
        </p:nvSpPr>
        <p:spPr>
          <a:xfrm>
            <a:off x="768350" y="2362200"/>
            <a:ext cx="8686800" cy="2439988"/>
          </a:xfrm>
        </p:spPr>
        <p:txBody>
          <a:bodyPr/>
          <a:lstStyle/>
          <a:p>
            <a:pPr eaLnBrk="1" hangingPunct="1"/>
            <a:r>
              <a:rPr lang="en-GB" altLang="en-US" sz="4800" b="1" i="1" dirty="0">
                <a:solidFill>
                  <a:srgbClr val="FFFF00"/>
                </a:solidFill>
              </a:rPr>
              <a:t>“Scams make victims part with their money and personal details by intimidating them or promising cash, prizes, services and fictitious high returns on investment.” </a:t>
            </a:r>
            <a:br>
              <a:rPr lang="en-GB" altLang="en-US" sz="4800" b="1" i="1" dirty="0">
                <a:solidFill>
                  <a:srgbClr val="FFFF00"/>
                </a:solidFill>
              </a:rPr>
            </a:br>
            <a:r>
              <a:rPr lang="en-GB" altLang="en-US" sz="2400" b="1" i="1" dirty="0"/>
              <a:t/>
            </a:r>
            <a:br>
              <a:rPr lang="en-GB" altLang="en-US" sz="2400" b="1" i="1" dirty="0"/>
            </a:br>
            <a:r>
              <a:rPr lang="en-GB" altLang="en-US" sz="2400" b="1" i="1" dirty="0"/>
              <a:t>National Trading Standards Scams Team (2016)</a:t>
            </a:r>
            <a:r>
              <a:rPr lang="en-GB" altLang="en-US" sz="2400" b="1" i="1" dirty="0">
                <a:solidFill>
                  <a:schemeClr val="tx1"/>
                </a:solidFill>
              </a:rPr>
              <a:t/>
            </a:r>
            <a:br>
              <a:rPr lang="en-GB" altLang="en-US" sz="2400" b="1" i="1" dirty="0">
                <a:solidFill>
                  <a:schemeClr val="tx1"/>
                </a:solidFill>
              </a:rPr>
            </a:br>
            <a:endParaRPr lang="en-GB" altLang="en-US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82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790575" y="2819401"/>
            <a:ext cx="8642350" cy="1470025"/>
          </a:xfrm>
        </p:spPr>
        <p:txBody>
          <a:bodyPr/>
          <a:lstStyle/>
          <a:p>
            <a:r>
              <a:rPr lang="en-GB" altLang="en-US" sz="6000" b="1" dirty="0">
                <a:solidFill>
                  <a:srgbClr val="FFFF00"/>
                </a:solidFill>
              </a:rPr>
              <a:t>No matter what type of scam, it is important to remember that ALL scams are </a:t>
            </a:r>
            <a:r>
              <a:rPr lang="en-GB" altLang="en-US" sz="5000" b="1" dirty="0">
                <a:solidFill>
                  <a:srgbClr val="FFFF00"/>
                </a:solidFill>
              </a:rPr>
              <a:t/>
            </a:r>
            <a:br>
              <a:rPr lang="en-GB" altLang="en-US" sz="5000" b="1" dirty="0">
                <a:solidFill>
                  <a:srgbClr val="FFFF00"/>
                </a:solidFill>
              </a:rPr>
            </a:br>
            <a:r>
              <a:rPr lang="en-GB" altLang="en-US" sz="10000" b="1" u="sng" dirty="0">
                <a:solidFill>
                  <a:srgbClr val="FFFF00"/>
                </a:solidFill>
              </a:rPr>
              <a:t>CRIMES.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08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935038" y="289560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6000" b="1" dirty="0">
                <a:solidFill>
                  <a:srgbClr val="FFFF00"/>
                </a:solidFill>
              </a:rPr>
              <a:t>To get victims hooked and responding to scams, criminals rely on…</a:t>
            </a:r>
          </a:p>
        </p:txBody>
      </p:sp>
    </p:spTree>
    <p:extLst>
      <p:ext uri="{BB962C8B-B14F-4D97-AF65-F5344CB8AC3E}">
        <p14:creationId xmlns:p14="http://schemas.microsoft.com/office/powerpoint/2010/main" val="425177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heme/theme1.xml><?xml version="1.0" encoding="utf-8"?>
<a:theme xmlns:a="http://schemas.openxmlformats.org/drawingml/2006/main" name="Default Theme">
  <a:themeElements>
    <a:clrScheme name="Camden colours">
      <a:dk1>
        <a:srgbClr val="000000"/>
      </a:dk1>
      <a:lt1>
        <a:sysClr val="window" lastClr="FFFFFF"/>
      </a:lt1>
      <a:dk2>
        <a:srgbClr val="5F6062"/>
      </a:dk2>
      <a:lt2>
        <a:srgbClr val="EEECE1"/>
      </a:lt2>
      <a:accent1>
        <a:srgbClr val="00B259"/>
      </a:accent1>
      <a:accent2>
        <a:srgbClr val="5F6062"/>
      </a:accent2>
      <a:accent3>
        <a:srgbClr val="F16D9A"/>
      </a:accent3>
      <a:accent4>
        <a:srgbClr val="F5866C"/>
      </a:accent4>
      <a:accent5>
        <a:srgbClr val="A04276"/>
      </a:accent5>
      <a:accent6>
        <a:srgbClr val="522E91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Default Design">
  <a:themeElements>
    <a:clrScheme name="Default Design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15294</TotalTime>
  <Words>1404</Words>
  <Application>Microsoft Office PowerPoint</Application>
  <PresentationFormat>Custom</PresentationFormat>
  <Paragraphs>177</Paragraphs>
  <Slides>54</Slides>
  <Notes>42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ＭＳ Ｐゴシック</vt:lpstr>
      <vt:lpstr>Arial</vt:lpstr>
      <vt:lpstr>Calibri</vt:lpstr>
      <vt:lpstr>Wingdings</vt:lpstr>
      <vt:lpstr>Default Theme</vt:lpstr>
      <vt:lpstr>Default Design</vt:lpstr>
      <vt:lpstr>Office Theme</vt:lpstr>
      <vt:lpstr>PowerPoint Presentation</vt:lpstr>
      <vt:lpstr>What is it?</vt:lpstr>
      <vt:lpstr>Five facts about scams</vt:lpstr>
      <vt:lpstr>Why do people fall for scams?</vt:lpstr>
      <vt:lpstr>Scams What's the problem?                                                                                                                                                      </vt:lpstr>
      <vt:lpstr>Oxford Dictionary Definition  A ‘Scam’ is a trick, a ruse,                                a swindle, a racket’  Its nearest synonym is  ‘FRAUD’. </vt:lpstr>
      <vt:lpstr>“Scams make victims part with their money and personal details by intimidating them or promising cash, prizes, services and fictitious high returns on investment.”   National Trading Standards Scams Team (2016) </vt:lpstr>
      <vt:lpstr>No matter what type of scam, it is important to remember that ALL scams are  CRIMES.</vt:lpstr>
      <vt:lpstr>To get victims hooked and responding to scams, criminals rely on…</vt:lpstr>
      <vt:lpstr>Loneliness</vt:lpstr>
      <vt:lpstr>Vulnerability</vt:lpstr>
      <vt:lpstr>Social  isolation</vt:lpstr>
      <vt:lpstr> </vt:lpstr>
      <vt:lpstr>The fact that people don’t REPORT that they have been scammed.  ONLY 5% of these CRIMES are reported.  </vt:lpstr>
      <vt:lpstr>Being conned by investment fraudsters, intimidated by doorstep criminals, ‘clairvoyants’ and misled by fictitious lotteries and prize draws.</vt:lpstr>
      <vt:lpstr>The average age of a scam victim is 75, showing that criminals tend to prey on older and often more vulnerable members of society.  </vt:lpstr>
      <vt:lpstr>People defrauded in their own homes are 2.5 times more likely to either die or go into residential care within a year. </vt:lpstr>
      <vt:lpstr>This problem is growing. 53% of people aged 65 plus have been targeted by criminals.  And it’s only going to get worse.   </vt:lpstr>
      <vt:lpstr>Once a victim has responded to a scam…</vt:lpstr>
      <vt:lpstr>…their personal details are perpetually shared and sold on to other criminals…</vt:lpstr>
      <vt:lpstr>…and criminals will use this information to…</vt:lpstr>
      <vt:lpstr>…relentlessly target the victim with either scam mail, multiple phone calls, or repeat home visits…</vt:lpstr>
      <vt:lpstr>…in order to con, mislead, intimidate and bully the victim into parting with their life savings.</vt:lpstr>
      <vt:lpstr>Scam victims                  SUFFER IN SILENCE.</vt:lpstr>
      <vt:lpstr>Victims are often lonely and the criminal is the only ‘friend’ they have.</vt:lpstr>
      <vt:lpstr>Leading to situations like these…</vt:lpstr>
      <vt:lpstr>PowerPoint Presentation</vt:lpstr>
      <vt:lpstr>PowerPoint Presentation</vt:lpstr>
      <vt:lpstr>PowerPoint Presentation</vt:lpstr>
      <vt:lpstr>Leaving the victims to  feel like this….</vt:lpstr>
      <vt:lpstr>PowerPoint Presentation</vt:lpstr>
      <vt:lpstr> One victim was found to have been receiving 30 pieces of mail and 10 phone calls per day.   </vt:lpstr>
      <vt:lpstr> Another victim agreed to work on her driveway, which resulted in repeat visits over two years; each time she was persuaded to part with more money.     </vt:lpstr>
      <vt:lpstr>PowerPoint Presentation</vt:lpstr>
      <vt:lpstr>The stress and pain of victimisation often results in depression, withdrawal and isolation from family and friends and the deterioration of physical and mental health.</vt:lpstr>
      <vt:lpstr>In some cases victims have considered, attempted or committed suicide.</vt:lpstr>
      <vt:lpstr>These victims are not going to win the Australian lottery or receive the millions of pounds that are ‘waiting’ for them…</vt:lpstr>
      <vt:lpstr>PowerPoint Presentation</vt:lpstr>
      <vt:lpstr>Scams cost the UK economy between £5-10 Billion a year. </vt:lpstr>
      <vt:lpstr>So, what can be done to help give a voice to these victims?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do people fall for scams?</vt:lpstr>
      <vt:lpstr>Types of scam</vt:lpstr>
      <vt:lpstr>How to spot a victim</vt:lpstr>
      <vt:lpstr>Mrs S</vt:lpstr>
      <vt:lpstr>Mr A</vt:lpstr>
      <vt:lpstr>Property Markers</vt:lpstr>
      <vt:lpstr>PowerPoint Presentation</vt:lpstr>
      <vt:lpstr>PowerPoint Presentation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camden user</dc:creator>
  <cp:lastModifiedBy>Smeed, Elizabeth</cp:lastModifiedBy>
  <cp:revision>294</cp:revision>
  <cp:lastPrinted>2017-01-10T08:23:46Z</cp:lastPrinted>
  <dcterms:created xsi:type="dcterms:W3CDTF">2013-12-05T12:22:23Z</dcterms:created>
  <dcterms:modified xsi:type="dcterms:W3CDTF">2018-10-01T07:45:21Z</dcterms:modified>
</cp:coreProperties>
</file>