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1" r:id="rId1"/>
  </p:sldMasterIdLst>
  <p:notesMasterIdLst>
    <p:notesMasterId r:id="rId9"/>
  </p:notesMasterIdLst>
  <p:handoutMasterIdLst>
    <p:handoutMasterId r:id="rId10"/>
  </p:handoutMasterIdLst>
  <p:sldIdLst>
    <p:sldId id="270" r:id="rId2"/>
    <p:sldId id="318" r:id="rId3"/>
    <p:sldId id="326" r:id="rId4"/>
    <p:sldId id="320" r:id="rId5"/>
    <p:sldId id="328" r:id="rId6"/>
    <p:sldId id="306" r:id="rId7"/>
    <p:sldId id="327" r:id="rId8"/>
  </p:sldIdLst>
  <p:sldSz cx="10223500" cy="6858000"/>
  <p:notesSz cx="6669088" cy="98679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4" autoAdjust="0"/>
    <p:restoredTop sz="80843" autoAdjust="0"/>
  </p:normalViewPr>
  <p:slideViewPr>
    <p:cSldViewPr snapToGrid="0" snapToObjects="1">
      <p:cViewPr>
        <p:scale>
          <a:sx n="100" d="100"/>
          <a:sy n="100" d="100"/>
        </p:scale>
        <p:origin x="-48" y="-72"/>
      </p:cViewPr>
      <p:guideLst>
        <p:guide orient="horz" pos="2160"/>
        <p:guide pos="3220"/>
      </p:guideLst>
    </p:cSldViewPr>
  </p:slideViewPr>
  <p:notesTextViewPr>
    <p:cViewPr>
      <p:scale>
        <a:sx n="100" d="100"/>
        <a:sy n="100" d="100"/>
      </p:scale>
      <p:origin x="0" y="0"/>
    </p:cViewPr>
  </p:notesTextViewPr>
  <p:sorterViewPr>
    <p:cViewPr>
      <p:scale>
        <a:sx n="167" d="100"/>
        <a:sy n="167" d="100"/>
      </p:scale>
      <p:origin x="0" y="0"/>
    </p:cViewPr>
  </p:sorterViewPr>
  <p:notesViewPr>
    <p:cSldViewPr snapToGrid="0" snapToObjects="1">
      <p:cViewPr varScale="1">
        <p:scale>
          <a:sx n="56" d="100"/>
          <a:sy n="56" d="100"/>
        </p:scale>
        <p:origin x="-1812" y="-84"/>
      </p:cViewPr>
      <p:guideLst>
        <p:guide orient="horz" pos="3109"/>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889938" cy="49339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777607" y="2"/>
            <a:ext cx="2889938" cy="493394"/>
          </a:xfrm>
          <a:prstGeom prst="rect">
            <a:avLst/>
          </a:prstGeom>
        </p:spPr>
        <p:txBody>
          <a:bodyPr vert="horz" lIns="91440" tIns="45720" rIns="91440" bIns="45720" rtlCol="0"/>
          <a:lstStyle>
            <a:lvl1pPr algn="r">
              <a:defRPr sz="1200"/>
            </a:lvl1pPr>
          </a:lstStyle>
          <a:p>
            <a:fld id="{3C583480-55B2-434E-A347-136522A69CA6}" type="datetimeFigureOut">
              <a:rPr lang="en-GB" smtClean="0"/>
              <a:t>06/04/2017</a:t>
            </a:fld>
            <a:endParaRPr lang="en-GB" dirty="0"/>
          </a:p>
        </p:txBody>
      </p:sp>
      <p:sp>
        <p:nvSpPr>
          <p:cNvPr id="4" name="Footer Placeholder 3"/>
          <p:cNvSpPr>
            <a:spLocks noGrp="1"/>
          </p:cNvSpPr>
          <p:nvPr>
            <p:ph type="ftr" sz="quarter" idx="2"/>
          </p:nvPr>
        </p:nvSpPr>
        <p:spPr>
          <a:xfrm>
            <a:off x="0" y="9372792"/>
            <a:ext cx="2889938" cy="49339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777607" y="9372792"/>
            <a:ext cx="2889938" cy="493394"/>
          </a:xfrm>
          <a:prstGeom prst="rect">
            <a:avLst/>
          </a:prstGeom>
        </p:spPr>
        <p:txBody>
          <a:bodyPr vert="horz" lIns="91440" tIns="45720" rIns="91440" bIns="45720" rtlCol="0" anchor="b"/>
          <a:lstStyle>
            <a:lvl1pPr algn="r">
              <a:defRPr sz="1200"/>
            </a:lvl1pPr>
          </a:lstStyle>
          <a:p>
            <a:fld id="{61746EE0-4315-4198-8BD4-B41EB0C46E0B}" type="slidenum">
              <a:rPr lang="en-GB" smtClean="0"/>
              <a:t>‹#›</a:t>
            </a:fld>
            <a:endParaRPr lang="en-GB" dirty="0"/>
          </a:p>
        </p:txBody>
      </p:sp>
    </p:spTree>
    <p:extLst>
      <p:ext uri="{BB962C8B-B14F-4D97-AF65-F5344CB8AC3E}">
        <p14:creationId xmlns:p14="http://schemas.microsoft.com/office/powerpoint/2010/main" val="14651746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889938" cy="49339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777607" y="2"/>
            <a:ext cx="2889938" cy="493394"/>
          </a:xfrm>
          <a:prstGeom prst="rect">
            <a:avLst/>
          </a:prstGeom>
        </p:spPr>
        <p:txBody>
          <a:bodyPr vert="horz" lIns="91440" tIns="45720" rIns="91440" bIns="45720" rtlCol="0"/>
          <a:lstStyle>
            <a:lvl1pPr algn="r">
              <a:defRPr sz="1200"/>
            </a:lvl1pPr>
          </a:lstStyle>
          <a:p>
            <a:fld id="{25A88BE5-B8F7-4C4A-9672-EBE8E7FC65A1}" type="datetimeFigureOut">
              <a:rPr lang="en-GB" smtClean="0"/>
              <a:t>06/04/2017</a:t>
            </a:fld>
            <a:endParaRPr lang="en-GB" dirty="0"/>
          </a:p>
        </p:txBody>
      </p:sp>
      <p:sp>
        <p:nvSpPr>
          <p:cNvPr id="4" name="Slide Image Placeholder 3"/>
          <p:cNvSpPr>
            <a:spLocks noGrp="1" noRot="1" noChangeAspect="1"/>
          </p:cNvSpPr>
          <p:nvPr>
            <p:ph type="sldImg" idx="2"/>
          </p:nvPr>
        </p:nvSpPr>
        <p:spPr>
          <a:xfrm>
            <a:off x="577850" y="739775"/>
            <a:ext cx="5513388" cy="3700463"/>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66910" y="4687253"/>
            <a:ext cx="5335270" cy="444055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2792"/>
            <a:ext cx="2889938" cy="493394"/>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777607" y="9372792"/>
            <a:ext cx="2889938" cy="493394"/>
          </a:xfrm>
          <a:prstGeom prst="rect">
            <a:avLst/>
          </a:prstGeom>
        </p:spPr>
        <p:txBody>
          <a:bodyPr vert="horz" lIns="91440" tIns="45720" rIns="91440" bIns="45720" rtlCol="0" anchor="b"/>
          <a:lstStyle>
            <a:lvl1pPr algn="r">
              <a:defRPr sz="1200"/>
            </a:lvl1pPr>
          </a:lstStyle>
          <a:p>
            <a:fld id="{1864EB91-8321-4270-B0A8-47C941A27DB0}" type="slidenum">
              <a:rPr lang="en-GB" smtClean="0"/>
              <a:t>‹#›</a:t>
            </a:fld>
            <a:endParaRPr lang="en-GB" dirty="0"/>
          </a:p>
        </p:txBody>
      </p:sp>
    </p:spTree>
    <p:extLst>
      <p:ext uri="{BB962C8B-B14F-4D97-AF65-F5344CB8AC3E}">
        <p14:creationId xmlns:p14="http://schemas.microsoft.com/office/powerpoint/2010/main" val="134809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Just over 12 months ago I made a throw away comment about doorstep crime being under reported in Camden. Next thing I know</a:t>
            </a:r>
            <a:r>
              <a:rPr lang="en-GB" baseline="0" dirty="0" smtClean="0"/>
              <a:t> I’m sitting with CID asking them to share all their burglary victims with me so I can see if there is any link to rogue trader activity.  </a:t>
            </a:r>
          </a:p>
          <a:p>
            <a:endParaRPr lang="en-GB" baseline="0" dirty="0" smtClean="0"/>
          </a:p>
          <a:p>
            <a:r>
              <a:rPr lang="en-GB" baseline="0" dirty="0" smtClean="0"/>
              <a:t>Being honest – I wasn’t prepared for the flood gates that were about to open. Distraction &amp; artifice burglary, courier fraud victims and rogue trading activity was off the scale!</a:t>
            </a:r>
          </a:p>
          <a:p>
            <a:endParaRPr lang="en-GB" baseline="0" dirty="0" smtClean="0"/>
          </a:p>
          <a:p>
            <a:r>
              <a:rPr lang="en-GB" baseline="0" dirty="0" smtClean="0"/>
              <a:t>I already had a good working relationship with my adult social care</a:t>
            </a:r>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1864EB91-8321-4270-B0A8-47C941A27DB0}" type="slidenum">
              <a:rPr lang="en-GB" smtClean="0"/>
              <a:t>1</a:t>
            </a:fld>
            <a:endParaRPr lang="en-GB" dirty="0"/>
          </a:p>
        </p:txBody>
      </p:sp>
    </p:spTree>
    <p:extLst>
      <p:ext uri="{BB962C8B-B14F-4D97-AF65-F5344CB8AC3E}">
        <p14:creationId xmlns:p14="http://schemas.microsoft.com/office/powerpoint/2010/main" val="3031104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7850" y="739775"/>
            <a:ext cx="5513388" cy="3700463"/>
          </a:xfrm>
        </p:spPr>
      </p:sp>
      <p:sp>
        <p:nvSpPr>
          <p:cNvPr id="3" name="Notes Placeholder 2"/>
          <p:cNvSpPr>
            <a:spLocks noGrp="1"/>
          </p:cNvSpPr>
          <p:nvPr>
            <p:ph type="body" idx="1"/>
          </p:nvPr>
        </p:nvSpPr>
        <p:spPr/>
        <p:txBody>
          <a:bodyPr/>
          <a:lstStyle/>
          <a:p>
            <a:endParaRPr lang="en-GB" dirty="0" smtClean="0"/>
          </a:p>
          <a:p>
            <a:r>
              <a:rPr lang="en-GB" dirty="0" smtClean="0"/>
              <a:t>NCCZ</a:t>
            </a:r>
            <a:r>
              <a:rPr lang="en-GB" baseline="0" dirty="0" smtClean="0"/>
              <a:t> are set up in discrete areas where there are vulnerable residents who have been targeted for burglaries and doorstep crime.  Residents are surveyed before the zone is set up and whilst it is in place.  This must be a proportionate response to the potential harm.  </a:t>
            </a:r>
          </a:p>
          <a:p>
            <a:endParaRPr lang="en-GB" baseline="0" dirty="0" smtClean="0"/>
          </a:p>
          <a:p>
            <a:r>
              <a:rPr lang="en-GB" baseline="0" dirty="0" smtClean="0"/>
              <a:t>Camden TS going to collaborate with W?TT.  They use trading standards officers to audit the applicants and TS will be carrying out background checks.  We will be recovering our costs from new applicants.</a:t>
            </a:r>
          </a:p>
          <a:p>
            <a:endParaRPr lang="en-GB" baseline="0" dirty="0" smtClean="0"/>
          </a:p>
          <a:p>
            <a:r>
              <a:rPr lang="en-GB" baseline="0" dirty="0" smtClean="0"/>
              <a:t>Age UK Camden have received £37k to purchase and install target hardening products over the next couple of years.  This is in addition to the Locksmith Scheme and WISH +</a:t>
            </a:r>
          </a:p>
          <a:p>
            <a:endParaRPr lang="en-GB" baseline="0" dirty="0" smtClean="0"/>
          </a:p>
          <a:p>
            <a:r>
              <a:rPr lang="en-GB" dirty="0" smtClean="0"/>
              <a:t>1-2-1 support for victims of scams fraud and doorstep crime</a:t>
            </a:r>
          </a:p>
          <a:p>
            <a:endParaRPr lang="en-GB" dirty="0" smtClean="0"/>
          </a:p>
          <a:p>
            <a:r>
              <a:rPr lang="en-GB" dirty="0" smtClean="0"/>
              <a:t>Security Advice &amp; Products</a:t>
            </a:r>
            <a:br>
              <a:rPr lang="en-GB" dirty="0" smtClean="0"/>
            </a:br>
            <a:endParaRPr lang="en-GB" dirty="0" smtClean="0"/>
          </a:p>
          <a:p>
            <a:r>
              <a:rPr lang="en-GB" dirty="0" smtClean="0"/>
              <a:t>Call Blockers</a:t>
            </a:r>
          </a:p>
          <a:p>
            <a:endParaRPr lang="en-GB" dirty="0" smtClean="0"/>
          </a:p>
          <a:p>
            <a:r>
              <a:rPr lang="en-GB" dirty="0" smtClean="0"/>
              <a:t>Keeping personal information personal</a:t>
            </a:r>
          </a:p>
          <a:p>
            <a:endParaRPr lang="en-GB" dirty="0" smtClean="0"/>
          </a:p>
          <a:p>
            <a:pPr marL="342900" indent="-342900">
              <a:buFont typeface="Arial" panose="020B0604020202020204" pitchFamily="34" charset="0"/>
              <a:buChar char="•"/>
            </a:pPr>
            <a:r>
              <a:rPr lang="en-GB" dirty="0" smtClean="0"/>
              <a:t>Preference services</a:t>
            </a:r>
          </a:p>
          <a:p>
            <a:pPr marL="342900" indent="-342900">
              <a:buFont typeface="Arial" panose="020B0604020202020204" pitchFamily="34" charset="0"/>
              <a:buChar char="•"/>
            </a:pPr>
            <a:r>
              <a:rPr lang="en-GB" dirty="0" smtClean="0"/>
              <a:t>Online directories </a:t>
            </a:r>
          </a:p>
          <a:p>
            <a:pPr marL="342900" indent="-342900">
              <a:buFont typeface="Arial" panose="020B0604020202020204" pitchFamily="34" charset="0"/>
              <a:buChar char="•"/>
            </a:pPr>
            <a:r>
              <a:rPr lang="en-GB" dirty="0" smtClean="0"/>
              <a:t>Electoral register</a:t>
            </a:r>
          </a:p>
          <a:p>
            <a:endParaRPr lang="en-GB" baseline="0" dirty="0" smtClean="0"/>
          </a:p>
          <a:p>
            <a:endParaRPr lang="en-GB" baseline="0" dirty="0" smtClean="0"/>
          </a:p>
          <a:p>
            <a:r>
              <a:rPr lang="en-GB" baseline="0" dirty="0" smtClean="0"/>
              <a:t>We are about to develop and launch an awareness raising campaign – too early to say what that might look like but will include Friends Against Scams  Age UK Camden will be producing some stickers for the inside of doors remind stop, check, chain and provide Cit A number.</a:t>
            </a:r>
          </a:p>
          <a:p>
            <a:endParaRPr lang="en-GB" baseline="0" dirty="0" smtClean="0"/>
          </a:p>
          <a:p>
            <a:r>
              <a:rPr lang="en-GB" baseline="0" dirty="0" smtClean="0"/>
              <a:t>Op Liberal were set up by Leics/Derbyshire police and are funded by forces nationally.  They gather intel on nominals who travel to commit crimes and are part of organised criminality.  They hold info on large numbers of burglars and rogue traders including phone data, vehicles, MOs and known associates etc.  Each year they operate an Op Rogue Trader day/week and we plan to take a more active role this year.</a:t>
            </a:r>
          </a:p>
          <a:p>
            <a:endParaRPr lang="en-GB" baseline="0" dirty="0" smtClean="0"/>
          </a:p>
          <a:p>
            <a:r>
              <a:rPr lang="en-GB" baseline="0" dirty="0" smtClean="0"/>
              <a:t>Banking protocol – bit quiet in Camden but we do know of cases the banks referred for courier fraud prior to the protocol going live again.  </a:t>
            </a:r>
            <a:endParaRPr lang="en-GB" dirty="0"/>
          </a:p>
        </p:txBody>
      </p:sp>
      <p:sp>
        <p:nvSpPr>
          <p:cNvPr id="4" name="Slide Number Placeholder 3"/>
          <p:cNvSpPr>
            <a:spLocks noGrp="1"/>
          </p:cNvSpPr>
          <p:nvPr>
            <p:ph type="sldNum" sz="quarter" idx="10"/>
          </p:nvPr>
        </p:nvSpPr>
        <p:spPr/>
        <p:txBody>
          <a:bodyPr/>
          <a:lstStyle/>
          <a:p>
            <a:fld id="{0A7B44EF-7D89-4AD5-AC61-564228895473}" type="slidenum">
              <a:rPr lang="en-GB" smtClean="0"/>
              <a:pPr/>
              <a:t>2</a:t>
            </a:fld>
            <a:endParaRPr lang="en-GB" dirty="0"/>
          </a:p>
        </p:txBody>
      </p:sp>
    </p:spTree>
    <p:extLst>
      <p:ext uri="{BB962C8B-B14F-4D97-AF65-F5344CB8AC3E}">
        <p14:creationId xmlns:p14="http://schemas.microsoft.com/office/powerpoint/2010/main" val="2456384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864EB91-8321-4270-B0A8-47C941A27DB0}" type="slidenum">
              <a:rPr lang="en-GB" smtClean="0"/>
              <a:t>3</a:t>
            </a:fld>
            <a:endParaRPr lang="en-GB" dirty="0"/>
          </a:p>
        </p:txBody>
      </p:sp>
    </p:spTree>
    <p:extLst>
      <p:ext uri="{BB962C8B-B14F-4D97-AF65-F5344CB8AC3E}">
        <p14:creationId xmlns:p14="http://schemas.microsoft.com/office/powerpoint/2010/main" val="3262055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864EB91-8321-4270-B0A8-47C941A27DB0}" type="slidenum">
              <a:rPr lang="en-GB" smtClean="0"/>
              <a:t>5</a:t>
            </a:fld>
            <a:endParaRPr lang="en-GB" dirty="0"/>
          </a:p>
        </p:txBody>
      </p:sp>
    </p:spTree>
    <p:extLst>
      <p:ext uri="{BB962C8B-B14F-4D97-AF65-F5344CB8AC3E}">
        <p14:creationId xmlns:p14="http://schemas.microsoft.com/office/powerpoint/2010/main" val="1241974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Reducing doorstep crime is</a:t>
            </a:r>
            <a:r>
              <a:rPr lang="en-GB" baseline="0" dirty="0" smtClean="0"/>
              <a:t> a national priority for trading standards. For many TS it is simply about </a:t>
            </a:r>
            <a:r>
              <a:rPr lang="en-GB" baseline="0" dirty="0" err="1" smtClean="0"/>
              <a:t>targetting</a:t>
            </a:r>
            <a:r>
              <a:rPr lang="en-GB" baseline="0" dirty="0" smtClean="0"/>
              <a:t> rogue traders. But in Camden we are working with partners including the police to look at the bigger picture – the links to the </a:t>
            </a:r>
            <a:r>
              <a:rPr lang="en-GB" baseline="0" dirty="0" err="1" smtClean="0"/>
              <a:t>criminalty</a:t>
            </a:r>
            <a:r>
              <a:rPr lang="en-GB" baseline="0" dirty="0" smtClean="0"/>
              <a:t> to deliver some key messages.</a:t>
            </a:r>
          </a:p>
          <a:p>
            <a:endParaRPr lang="en-GB" baseline="0" dirty="0" smtClean="0"/>
          </a:p>
          <a:p>
            <a:r>
              <a:rPr lang="en-GB" baseline="0" dirty="0" smtClean="0"/>
              <a:t>Being doorstep </a:t>
            </a:r>
            <a:r>
              <a:rPr lang="en-GB" baseline="0" dirty="0" err="1" smtClean="0"/>
              <a:t>savy</a:t>
            </a:r>
            <a:r>
              <a:rPr lang="en-GB" baseline="0" dirty="0" smtClean="0"/>
              <a:t> is key to </a:t>
            </a:r>
            <a:r>
              <a:rPr lang="en-GB" baseline="0" dirty="0" err="1" smtClean="0"/>
              <a:t>keeing</a:t>
            </a:r>
            <a:r>
              <a:rPr lang="en-GB" baseline="0" dirty="0" smtClean="0"/>
              <a:t> the doorstep criminal out – whether it is saying – no thanks I don’t want you to look at my roof, do the garden, clean the drive or buy fish</a:t>
            </a:r>
            <a:br>
              <a:rPr lang="en-GB" baseline="0" dirty="0" smtClean="0"/>
            </a:br>
            <a:r>
              <a:rPr lang="en-GB" baseline="0" dirty="0" smtClean="0"/>
              <a:t/>
            </a:r>
            <a:br>
              <a:rPr lang="en-GB" baseline="0" dirty="0" smtClean="0"/>
            </a:br>
            <a:r>
              <a:rPr lang="en-GB" baseline="0" dirty="0" smtClean="0"/>
              <a:t>Why go to the trouble of breaking in when I can simply knock on the door and you will be let in. so we want to </a:t>
            </a:r>
            <a:r>
              <a:rPr lang="en-GB" baseline="0" dirty="0" err="1" smtClean="0"/>
              <a:t>recinformce</a:t>
            </a:r>
            <a:r>
              <a:rPr lang="en-GB" baseline="0" dirty="0" smtClean="0"/>
              <a:t> the stop, chain check message – I’m amazed at the number of people who don’t know how to use a door chain</a:t>
            </a:r>
          </a:p>
          <a:p>
            <a:endParaRPr lang="en-GB" baseline="0" dirty="0" smtClean="0"/>
          </a:p>
          <a:p>
            <a:r>
              <a:rPr lang="en-GB" baseline="0" dirty="0" smtClean="0"/>
              <a:t>I know most of our personal information is easily obtained  - legally and illegally so we want people to be careful about sharing their information – </a:t>
            </a:r>
            <a:r>
              <a:rPr lang="en-GB" baseline="0" dirty="0" err="1" smtClean="0"/>
              <a:t>whther</a:t>
            </a:r>
            <a:r>
              <a:rPr lang="en-GB" baseline="0" dirty="0" smtClean="0"/>
              <a:t> on the phone or  with businesses. – treat your information like it is hard cash!</a:t>
            </a:r>
          </a:p>
          <a:p>
            <a:endParaRPr lang="en-GB" baseline="0" dirty="0" smtClean="0"/>
          </a:p>
          <a:p>
            <a:r>
              <a:rPr lang="en-GB" baseline="0" dirty="0" smtClean="0"/>
              <a:t>Not keeping large amounts of cash in the home  because no matter how secure you think the little hidey hole is chances are the criminal has thought about it too….but I’m here to talk about rogue traders and hopefully highlight how they chose their victims an some of the </a:t>
            </a:r>
            <a:r>
              <a:rPr lang="en-GB" baseline="0" dirty="0" err="1" smtClean="0"/>
              <a:t>tacts</a:t>
            </a:r>
            <a:r>
              <a:rPr lang="en-GB" baseline="0" dirty="0" smtClean="0"/>
              <a:t> they use to defraud people out of thousands of pounds, I’ll mention a couple of our cases  and of course talk about what we can all do to reduce the risk</a:t>
            </a:r>
            <a:endParaRPr lang="en-GB" dirty="0"/>
          </a:p>
        </p:txBody>
      </p:sp>
      <p:sp>
        <p:nvSpPr>
          <p:cNvPr id="4" name="Slide Number Placeholder 3"/>
          <p:cNvSpPr>
            <a:spLocks noGrp="1"/>
          </p:cNvSpPr>
          <p:nvPr>
            <p:ph type="sldNum" sz="quarter" idx="10"/>
          </p:nvPr>
        </p:nvSpPr>
        <p:spPr/>
        <p:txBody>
          <a:bodyPr/>
          <a:lstStyle/>
          <a:p>
            <a:fld id="{1864EB91-8321-4270-B0A8-47C941A27DB0}" type="slidenum">
              <a:rPr lang="en-GB" smtClean="0"/>
              <a:t>6</a:t>
            </a:fld>
            <a:endParaRPr lang="en-GB" dirty="0"/>
          </a:p>
        </p:txBody>
      </p:sp>
    </p:spTree>
    <p:extLst>
      <p:ext uri="{BB962C8B-B14F-4D97-AF65-F5344CB8AC3E}">
        <p14:creationId xmlns:p14="http://schemas.microsoft.com/office/powerpoint/2010/main" val="1603140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11179" y="1449732"/>
            <a:ext cx="7193580" cy="1752600"/>
          </a:xfrm>
        </p:spPr>
        <p:txBody>
          <a:bodyPr lIns="0" tIns="0" bIns="0">
            <a:noAutofit/>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edit Master subtitle style</a:t>
            </a:r>
            <a:endParaRPr lang="en-US" dirty="0"/>
          </a:p>
        </p:txBody>
      </p:sp>
      <p:sp>
        <p:nvSpPr>
          <p:cNvPr id="10" name="Title 1"/>
          <p:cNvSpPr>
            <a:spLocks noGrp="1"/>
          </p:cNvSpPr>
          <p:nvPr>
            <p:ph type="title"/>
          </p:nvPr>
        </p:nvSpPr>
        <p:spPr>
          <a:xfrm>
            <a:off x="511175" y="274638"/>
            <a:ext cx="9201150" cy="1143000"/>
          </a:xfrm>
        </p:spPr>
        <p:txBody>
          <a:bodyPr/>
          <a:lstStyle>
            <a:lvl1pPr>
              <a:defRPr b="1"/>
            </a:lvl1pPr>
          </a:lstStyle>
          <a:p>
            <a:r>
              <a:rPr lang="en-GB" dirty="0" smtClean="0"/>
              <a:t>Click to edit Master title style</a:t>
            </a:r>
            <a:endParaRPr lang="en-US" dirty="0"/>
          </a:p>
        </p:txBody>
      </p:sp>
    </p:spTree>
    <p:extLst>
      <p:ext uri="{BB962C8B-B14F-4D97-AF65-F5344CB8AC3E}">
        <p14:creationId xmlns:p14="http://schemas.microsoft.com/office/powerpoint/2010/main" val="1739061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253" y="1600203"/>
            <a:ext cx="9214072" cy="4446347"/>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Title 1"/>
          <p:cNvSpPr>
            <a:spLocks noGrp="1"/>
          </p:cNvSpPr>
          <p:nvPr>
            <p:ph type="title"/>
          </p:nvPr>
        </p:nvSpPr>
        <p:spPr>
          <a:xfrm>
            <a:off x="511175" y="274638"/>
            <a:ext cx="9201150" cy="1143000"/>
          </a:xfrm>
        </p:spPr>
        <p:txBody>
          <a:bodyPr/>
          <a:lstStyle>
            <a:lvl1pPr>
              <a:defRPr b="1"/>
            </a:lvl1pPr>
          </a:lstStyle>
          <a:p>
            <a:r>
              <a:rPr lang="en-GB" dirty="0" smtClean="0"/>
              <a:t>Click to edit Master title style</a:t>
            </a:r>
            <a:endParaRPr lang="en-US" dirty="0"/>
          </a:p>
        </p:txBody>
      </p:sp>
    </p:spTree>
    <p:extLst>
      <p:ext uri="{BB962C8B-B14F-4D97-AF65-F5344CB8AC3E}">
        <p14:creationId xmlns:p14="http://schemas.microsoft.com/office/powerpoint/2010/main" val="3757050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11179" y="1168763"/>
            <a:ext cx="8986386" cy="1500187"/>
          </a:xfrm>
        </p:spPr>
        <p:txBody>
          <a:bodyPr anchor="t" anchorCtr="0"/>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smtClean="0"/>
              <a:t>Click to edit Master text styles</a:t>
            </a:r>
          </a:p>
        </p:txBody>
      </p:sp>
      <p:sp>
        <p:nvSpPr>
          <p:cNvPr id="4" name="Title 1"/>
          <p:cNvSpPr>
            <a:spLocks noGrp="1"/>
          </p:cNvSpPr>
          <p:nvPr>
            <p:ph type="title"/>
          </p:nvPr>
        </p:nvSpPr>
        <p:spPr>
          <a:xfrm>
            <a:off x="511175" y="274638"/>
            <a:ext cx="9201150" cy="1143000"/>
          </a:xfrm>
        </p:spPr>
        <p:txBody>
          <a:bodyPr/>
          <a:lstStyle>
            <a:lvl1pPr>
              <a:defRPr b="1"/>
            </a:lvl1pPr>
          </a:lstStyle>
          <a:p>
            <a:r>
              <a:rPr lang="en-GB" dirty="0" smtClean="0"/>
              <a:t>Click to edit Master title style</a:t>
            </a:r>
            <a:endParaRPr lang="en-US" dirty="0"/>
          </a:p>
        </p:txBody>
      </p:sp>
    </p:spTree>
    <p:extLst>
      <p:ext uri="{BB962C8B-B14F-4D97-AF65-F5344CB8AC3E}">
        <p14:creationId xmlns:p14="http://schemas.microsoft.com/office/powerpoint/2010/main" val="2422481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GB" dirty="0" smtClean="0"/>
              <a:t>Click to edit Master title style</a:t>
            </a:r>
            <a:endParaRPr lang="en-US" dirty="0"/>
          </a:p>
        </p:txBody>
      </p:sp>
      <p:sp>
        <p:nvSpPr>
          <p:cNvPr id="3" name="Content Placeholder 2"/>
          <p:cNvSpPr>
            <a:spLocks noGrp="1"/>
          </p:cNvSpPr>
          <p:nvPr>
            <p:ph sz="half" idx="1"/>
          </p:nvPr>
        </p:nvSpPr>
        <p:spPr>
          <a:xfrm>
            <a:off x="511175" y="1600206"/>
            <a:ext cx="4515379" cy="4525963"/>
          </a:xfrm>
        </p:spPr>
        <p:txBody>
          <a:bodyPr/>
          <a:lstStyle>
            <a:lvl1pPr>
              <a:defRPr sz="20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Content Placeholder 3"/>
          <p:cNvSpPr>
            <a:spLocks noGrp="1"/>
          </p:cNvSpPr>
          <p:nvPr>
            <p:ph sz="half" idx="2"/>
          </p:nvPr>
        </p:nvSpPr>
        <p:spPr>
          <a:xfrm>
            <a:off x="5196946" y="1600201"/>
            <a:ext cx="4515379" cy="4525962"/>
          </a:xfrm>
        </p:spPr>
        <p:txBody>
          <a:bodyPr/>
          <a:lstStyle>
            <a:lvl1pPr>
              <a:defRPr sz="20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p14="http://schemas.microsoft.com/office/powerpoint/2010/main" val="1350237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1175" y="274638"/>
            <a:ext cx="9201150" cy="1143000"/>
          </a:xfrm>
        </p:spPr>
        <p:txBody>
          <a:bodyPr/>
          <a:lstStyle>
            <a:lvl1pPr>
              <a:defRPr b="1"/>
            </a:lvl1pPr>
          </a:lstStyle>
          <a:p>
            <a:r>
              <a:rPr lang="en-GB" dirty="0" smtClean="0"/>
              <a:t>Click to edit Master title style</a:t>
            </a:r>
            <a:endParaRPr lang="en-US" dirty="0"/>
          </a:p>
        </p:txBody>
      </p:sp>
      <p:sp>
        <p:nvSpPr>
          <p:cNvPr id="3" name="Text Placeholder 2"/>
          <p:cNvSpPr>
            <a:spLocks noGrp="1"/>
          </p:cNvSpPr>
          <p:nvPr>
            <p:ph type="body" idx="1"/>
          </p:nvPr>
        </p:nvSpPr>
        <p:spPr>
          <a:xfrm>
            <a:off x="511178" y="1535113"/>
            <a:ext cx="4517155" cy="639762"/>
          </a:xfrm>
        </p:spPr>
        <p:txBody>
          <a:bodyPr anchor="t" anchorCtr="0"/>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Click to edit Master text styles</a:t>
            </a:r>
          </a:p>
        </p:txBody>
      </p:sp>
      <p:sp>
        <p:nvSpPr>
          <p:cNvPr id="4" name="Content Placeholder 3"/>
          <p:cNvSpPr>
            <a:spLocks noGrp="1"/>
          </p:cNvSpPr>
          <p:nvPr>
            <p:ph sz="half" idx="2"/>
          </p:nvPr>
        </p:nvSpPr>
        <p:spPr>
          <a:xfrm>
            <a:off x="511178" y="2174875"/>
            <a:ext cx="4517155"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Text Placeholder 4"/>
          <p:cNvSpPr>
            <a:spLocks noGrp="1"/>
          </p:cNvSpPr>
          <p:nvPr>
            <p:ph type="body" sz="quarter" idx="3"/>
          </p:nvPr>
        </p:nvSpPr>
        <p:spPr>
          <a:xfrm>
            <a:off x="5193400" y="1535113"/>
            <a:ext cx="4518929" cy="639762"/>
          </a:xfrm>
        </p:spPr>
        <p:txBody>
          <a:bodyPr anchor="t" anchorCtr="0"/>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Click to edit Master text styles</a:t>
            </a:r>
          </a:p>
        </p:txBody>
      </p:sp>
      <p:sp>
        <p:nvSpPr>
          <p:cNvPr id="6" name="Content Placeholder 5"/>
          <p:cNvSpPr>
            <a:spLocks noGrp="1"/>
          </p:cNvSpPr>
          <p:nvPr>
            <p:ph sz="quarter" idx="4"/>
          </p:nvPr>
        </p:nvSpPr>
        <p:spPr>
          <a:xfrm>
            <a:off x="5193400" y="2174875"/>
            <a:ext cx="4518929"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p14="http://schemas.microsoft.com/office/powerpoint/2010/main" val="1822782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1323485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4658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1175" y="274638"/>
            <a:ext cx="9201150" cy="1143000"/>
          </a:xfrm>
          <a:prstGeom prst="rect">
            <a:avLst/>
          </a:prstGeom>
        </p:spPr>
        <p:txBody>
          <a:bodyPr vert="horz" lIns="0" tIns="0" rIns="0" bIns="0" rtlCol="0" anchor="t" anchorCtr="0">
            <a:no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511175" y="1600203"/>
            <a:ext cx="9201150" cy="4446347"/>
          </a:xfrm>
          <a:prstGeom prst="rect">
            <a:avLst/>
          </a:prstGeom>
        </p:spPr>
        <p:txBody>
          <a:bodyPr vert="horz" lIns="0" tIns="0" rIns="0" bIns="0" rtlCol="0">
            <a:no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511175" y="6356357"/>
            <a:ext cx="238548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3EB7D7-DCB5-CE42-AD92-E5608697895E}" type="datetimeFigureOut">
              <a:rPr lang="en-US" smtClean="0"/>
              <a:t>4/6/2017</a:t>
            </a:fld>
            <a:endParaRPr lang="en-US" dirty="0"/>
          </a:p>
        </p:txBody>
      </p:sp>
      <p:sp>
        <p:nvSpPr>
          <p:cNvPr id="5" name="Footer Placeholder 4"/>
          <p:cNvSpPr>
            <a:spLocks noGrp="1"/>
          </p:cNvSpPr>
          <p:nvPr>
            <p:ph type="ftr" sz="quarter" idx="3"/>
          </p:nvPr>
        </p:nvSpPr>
        <p:spPr>
          <a:xfrm>
            <a:off x="3493029" y="6356357"/>
            <a:ext cx="323744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326842" y="6356357"/>
            <a:ext cx="238548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8EF890-2F00-2E43-AE80-83CB67A152EF}" type="slidenum">
              <a:rPr lang="en-US" smtClean="0"/>
              <a:pPr/>
              <a:t>‹#›</a:t>
            </a:fld>
            <a:endParaRPr lang="en-US" dirty="0"/>
          </a:p>
        </p:txBody>
      </p:sp>
      <p:sp>
        <p:nvSpPr>
          <p:cNvPr id="7" name="Rectangle 6"/>
          <p:cNvSpPr/>
          <p:nvPr userDrawn="1"/>
        </p:nvSpPr>
        <p:spPr>
          <a:xfrm>
            <a:off x="0" y="6209387"/>
            <a:ext cx="10223500" cy="65947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511175" y="6438078"/>
            <a:ext cx="4212610" cy="215444"/>
          </a:xfrm>
          <a:prstGeom prst="rect">
            <a:avLst/>
          </a:prstGeom>
          <a:noFill/>
        </p:spPr>
        <p:txBody>
          <a:bodyPr wrap="square" lIns="0" tIns="0" bIns="0" rtlCol="0">
            <a:spAutoFit/>
          </a:bodyPr>
          <a:lstStyle/>
          <a:p>
            <a:r>
              <a:rPr lang="en-US" sz="1400" b="1" dirty="0" smtClean="0">
                <a:solidFill>
                  <a:schemeClr val="bg1"/>
                </a:solidFill>
                <a:latin typeface=""/>
              </a:rPr>
              <a:t>camden.gov.uk</a:t>
            </a:r>
            <a:endParaRPr lang="en-US" sz="1400" b="1" dirty="0">
              <a:solidFill>
                <a:schemeClr val="bg1"/>
              </a:solidFill>
              <a:latin typeface=""/>
            </a:endParaRPr>
          </a:p>
        </p:txBody>
      </p:sp>
      <p:pic>
        <p:nvPicPr>
          <p:cNvPr id="10" name="Picture 9" descr="camden.png"/>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8600440" y="6417697"/>
            <a:ext cx="1432563" cy="283465"/>
          </a:xfrm>
          <a:prstGeom prst="rect">
            <a:avLst/>
          </a:prstGeom>
        </p:spPr>
      </p:pic>
    </p:spTree>
    <p:extLst>
      <p:ext uri="{BB962C8B-B14F-4D97-AF65-F5344CB8AC3E}">
        <p14:creationId xmlns:p14="http://schemas.microsoft.com/office/powerpoint/2010/main" val="1752088256"/>
      </p:ext>
    </p:extLst>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Lst>
  <p:txStyles>
    <p:titleStyle>
      <a:lvl1pPr algn="l" defTabSz="457200" rtl="0" eaLnBrk="1" latinLnBrk="0" hangingPunct="1">
        <a:spcBef>
          <a:spcPct val="0"/>
        </a:spcBef>
        <a:buNone/>
        <a:defRPr sz="3500" b="1" kern="1200">
          <a:ln>
            <a:noFill/>
          </a:ln>
          <a:solidFill>
            <a:schemeClr val="accent6"/>
          </a:solidFill>
          <a:latin typeface="Arial"/>
          <a:ea typeface="+mj-ea"/>
          <a:cs typeface="Arial"/>
        </a:defRPr>
      </a:lvl1pPr>
    </p:titleStyle>
    <p:bodyStyle>
      <a:lvl1pPr marL="0" indent="0" algn="l" defTabSz="457200" rtl="0" eaLnBrk="1" latinLnBrk="0" hangingPunct="1">
        <a:spcBef>
          <a:spcPct val="20000"/>
        </a:spcBef>
        <a:buFontTx/>
        <a:buNone/>
        <a:defRPr sz="20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0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67865" y="2034540"/>
            <a:ext cx="5708318" cy="1853592"/>
          </a:xfrm>
        </p:spPr>
        <p:txBody>
          <a:bodyPr>
            <a:normAutofit/>
          </a:bodyPr>
          <a:lstStyle/>
          <a:p>
            <a:pPr algn="ctr"/>
            <a:endParaRPr lang="en-US" sz="4000" b="1" dirty="0" smtClean="0">
              <a:solidFill>
                <a:schemeClr val="tx1"/>
              </a:solidFill>
            </a:endParaRPr>
          </a:p>
          <a:p>
            <a:pPr algn="ctr"/>
            <a:endParaRPr lang="en-US" sz="4000" b="1" dirty="0">
              <a:solidFill>
                <a:schemeClr val="tx1"/>
              </a:solidFill>
            </a:endParaRPr>
          </a:p>
        </p:txBody>
      </p:sp>
      <p:sp>
        <p:nvSpPr>
          <p:cNvPr id="4" name="TextBox 3"/>
          <p:cNvSpPr txBox="1"/>
          <p:nvPr/>
        </p:nvSpPr>
        <p:spPr>
          <a:xfrm>
            <a:off x="1590675" y="2800350"/>
            <a:ext cx="6835775" cy="2308324"/>
          </a:xfrm>
          <a:prstGeom prst="rect">
            <a:avLst/>
          </a:prstGeom>
          <a:noFill/>
        </p:spPr>
        <p:txBody>
          <a:bodyPr wrap="square" rtlCol="0">
            <a:spAutoFit/>
          </a:bodyPr>
          <a:lstStyle/>
          <a:p>
            <a:pPr algn="ctr"/>
            <a:r>
              <a:rPr lang="en-GB" sz="3600" dirty="0" smtClean="0"/>
              <a:t>Liz Smeed  &amp;  Karen Ford</a:t>
            </a:r>
          </a:p>
          <a:p>
            <a:endParaRPr lang="en-GB" sz="3600" dirty="0"/>
          </a:p>
          <a:p>
            <a:pPr algn="ctr"/>
            <a:r>
              <a:rPr lang="en-GB" sz="3600" dirty="0" smtClean="0"/>
              <a:t>Camden Council Trading Standards  </a:t>
            </a:r>
            <a:endParaRPr lang="en-GB" sz="3600" dirty="0"/>
          </a:p>
        </p:txBody>
      </p:sp>
      <p:sp>
        <p:nvSpPr>
          <p:cNvPr id="6" name="Title 5"/>
          <p:cNvSpPr>
            <a:spLocks noGrp="1"/>
          </p:cNvSpPr>
          <p:nvPr>
            <p:ph type="title"/>
          </p:nvPr>
        </p:nvSpPr>
        <p:spPr>
          <a:xfrm>
            <a:off x="511175" y="274638"/>
            <a:ext cx="9201150" cy="1497012"/>
          </a:xfrm>
        </p:spPr>
        <p:txBody>
          <a:bodyPr/>
          <a:lstStyle/>
          <a:p>
            <a:pPr algn="ctr"/>
            <a:r>
              <a:rPr lang="en-GB" dirty="0" smtClean="0"/>
              <a:t>Holistically </a:t>
            </a:r>
            <a:r>
              <a:rPr lang="en-GB" dirty="0" smtClean="0"/>
              <a:t>Supporting </a:t>
            </a:r>
            <a:r>
              <a:rPr lang="en-GB" dirty="0"/>
              <a:t>S</a:t>
            </a:r>
            <a:r>
              <a:rPr lang="en-GB" dirty="0" smtClean="0"/>
              <a:t>cam, </a:t>
            </a:r>
            <a:r>
              <a:rPr lang="en-GB" dirty="0"/>
              <a:t>F</a:t>
            </a:r>
            <a:r>
              <a:rPr lang="en-GB" dirty="0" smtClean="0"/>
              <a:t>raud </a:t>
            </a:r>
            <a:r>
              <a:rPr lang="en-GB" dirty="0"/>
              <a:t>and </a:t>
            </a:r>
            <a:r>
              <a:rPr lang="en-GB" dirty="0" smtClean="0"/>
              <a:t>Doorstep </a:t>
            </a:r>
            <a:r>
              <a:rPr lang="en-GB" dirty="0"/>
              <a:t>C</a:t>
            </a:r>
            <a:r>
              <a:rPr lang="en-GB" dirty="0" smtClean="0"/>
              <a:t>rime Victims in Camden</a:t>
            </a:r>
            <a:endParaRPr lang="en-GB" dirty="0"/>
          </a:p>
        </p:txBody>
      </p:sp>
    </p:spTree>
    <p:extLst>
      <p:ext uri="{BB962C8B-B14F-4D97-AF65-F5344CB8AC3E}">
        <p14:creationId xmlns:p14="http://schemas.microsoft.com/office/powerpoint/2010/main" val="40348500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175" y="274638"/>
            <a:ext cx="9201150" cy="715962"/>
          </a:xfrm>
        </p:spPr>
        <p:txBody>
          <a:bodyPr>
            <a:normAutofit/>
          </a:bodyPr>
          <a:lstStyle/>
          <a:p>
            <a:r>
              <a:rPr lang="en-GB" dirty="0" smtClean="0">
                <a:solidFill>
                  <a:srgbClr val="7030A0"/>
                </a:solidFill>
              </a:rPr>
              <a:t>Part of a wider </a:t>
            </a:r>
            <a:r>
              <a:rPr lang="en-GB" dirty="0">
                <a:solidFill>
                  <a:srgbClr val="7030A0"/>
                </a:solidFill>
              </a:rPr>
              <a:t>p</a:t>
            </a:r>
            <a:r>
              <a:rPr lang="en-GB" dirty="0" smtClean="0">
                <a:solidFill>
                  <a:srgbClr val="7030A0"/>
                </a:solidFill>
              </a:rPr>
              <a:t>roject</a:t>
            </a:r>
            <a:endParaRPr lang="en-GB" dirty="0">
              <a:solidFill>
                <a:srgbClr val="7030A0"/>
              </a:solidFill>
            </a:endParaRPr>
          </a:p>
        </p:txBody>
      </p:sp>
      <p:sp>
        <p:nvSpPr>
          <p:cNvPr id="3" name="Content Placeholder 2"/>
          <p:cNvSpPr>
            <a:spLocks noGrp="1"/>
          </p:cNvSpPr>
          <p:nvPr>
            <p:ph idx="1"/>
          </p:nvPr>
        </p:nvSpPr>
        <p:spPr>
          <a:xfrm>
            <a:off x="511175" y="1104900"/>
            <a:ext cx="8093604" cy="4508500"/>
          </a:xfrm>
        </p:spPr>
        <p:txBody>
          <a:bodyPr>
            <a:noAutofit/>
          </a:bodyPr>
          <a:lstStyle/>
          <a:p>
            <a:pPr marL="0" indent="0">
              <a:buNone/>
            </a:pPr>
            <a:r>
              <a:rPr lang="en-GB" sz="2400" b="1" dirty="0" smtClean="0"/>
              <a:t>Police training / referrals</a:t>
            </a:r>
          </a:p>
          <a:p>
            <a:r>
              <a:rPr lang="en-GB" sz="2400" b="1" dirty="0"/>
              <a:t>Target </a:t>
            </a:r>
            <a:r>
              <a:rPr lang="en-GB" sz="2400" b="1" dirty="0" smtClean="0"/>
              <a:t>hardening</a:t>
            </a:r>
          </a:p>
          <a:p>
            <a:pPr marL="0" indent="0">
              <a:buNone/>
            </a:pPr>
            <a:r>
              <a:rPr lang="en-GB" sz="2400" b="1" dirty="0" smtClean="0"/>
              <a:t>No Cold Calling Zones</a:t>
            </a:r>
          </a:p>
          <a:p>
            <a:pPr marL="0" indent="0">
              <a:buNone/>
            </a:pPr>
            <a:r>
              <a:rPr lang="en-GB" sz="2400" b="1" dirty="0" smtClean="0"/>
              <a:t>Which? Trusted Traders</a:t>
            </a:r>
          </a:p>
          <a:p>
            <a:pPr marL="0" indent="0">
              <a:buNone/>
            </a:pPr>
            <a:r>
              <a:rPr lang="en-GB" sz="2400" b="1" dirty="0" smtClean="0"/>
              <a:t>Awareness raising</a:t>
            </a:r>
          </a:p>
          <a:p>
            <a:pPr marL="0" indent="0">
              <a:buNone/>
            </a:pPr>
            <a:r>
              <a:rPr lang="en-GB" sz="2400" b="1" dirty="0" smtClean="0"/>
              <a:t>Op Rogue Trader</a:t>
            </a:r>
          </a:p>
          <a:p>
            <a:pPr marL="0" indent="0">
              <a:buNone/>
            </a:pPr>
            <a:r>
              <a:rPr lang="en-GB" sz="2400" b="1" dirty="0" smtClean="0"/>
              <a:t>Banking Protocol</a:t>
            </a:r>
          </a:p>
          <a:p>
            <a:pPr marL="0" indent="0">
              <a:buNone/>
            </a:pPr>
            <a:endParaRPr lang="en-GB" sz="2400" b="1" dirty="0"/>
          </a:p>
        </p:txBody>
      </p:sp>
    </p:spTree>
    <p:extLst>
      <p:ext uri="{BB962C8B-B14F-4D97-AF65-F5344CB8AC3E}">
        <p14:creationId xmlns:p14="http://schemas.microsoft.com/office/powerpoint/2010/main" val="2085606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3003" y="1417638"/>
            <a:ext cx="9214072" cy="4735512"/>
          </a:xfrm>
        </p:spPr>
        <p:txBody>
          <a:bodyPr/>
          <a:lstStyle/>
          <a:p>
            <a:r>
              <a:rPr lang="en-GB" sz="2400" b="1" dirty="0" smtClean="0"/>
              <a:t>Existing resources</a:t>
            </a:r>
          </a:p>
          <a:p>
            <a:endParaRPr lang="en-GB" sz="2400" dirty="0"/>
          </a:p>
          <a:p>
            <a:r>
              <a:rPr lang="en-GB" sz="2400" b="1" dirty="0" smtClean="0"/>
              <a:t>Public Health </a:t>
            </a:r>
            <a:r>
              <a:rPr lang="en-GB" sz="2400" dirty="0" smtClean="0"/>
              <a:t>– to promote Making Every Contact Count</a:t>
            </a:r>
          </a:p>
          <a:p>
            <a:endParaRPr lang="en-GB" sz="2400" dirty="0"/>
          </a:p>
          <a:p>
            <a:r>
              <a:rPr lang="en-GB" sz="2400" b="1" dirty="0" smtClean="0"/>
              <a:t>Mayor's </a:t>
            </a:r>
            <a:r>
              <a:rPr lang="en-GB" sz="2400" b="1" dirty="0"/>
              <a:t>Office for Policing and Crime </a:t>
            </a:r>
            <a:r>
              <a:rPr lang="en-GB" sz="2400" dirty="0" smtClean="0"/>
              <a:t>– to commission training</a:t>
            </a:r>
          </a:p>
          <a:p>
            <a:endParaRPr lang="en-GB" sz="2400" dirty="0"/>
          </a:p>
          <a:p>
            <a:r>
              <a:rPr lang="en-GB" sz="2400" b="1" dirty="0"/>
              <a:t>Enhanced </a:t>
            </a:r>
            <a:r>
              <a:rPr lang="en-GB" sz="2400" b="1" dirty="0" smtClean="0"/>
              <a:t>Consumer Measures </a:t>
            </a:r>
            <a:r>
              <a:rPr lang="en-GB" sz="2400" dirty="0" smtClean="0"/>
              <a:t>– local business made a charitable donation to Age UK Camden</a:t>
            </a:r>
          </a:p>
          <a:p>
            <a:endParaRPr lang="en-GB" sz="2400" dirty="0"/>
          </a:p>
          <a:p>
            <a:endParaRPr lang="en-GB" sz="2400" dirty="0" smtClean="0"/>
          </a:p>
          <a:p>
            <a:endParaRPr lang="en-GB" dirty="0" smtClean="0"/>
          </a:p>
          <a:p>
            <a:endParaRPr lang="en-GB" dirty="0"/>
          </a:p>
        </p:txBody>
      </p:sp>
      <p:sp>
        <p:nvSpPr>
          <p:cNvPr id="3" name="Title 2"/>
          <p:cNvSpPr>
            <a:spLocks noGrp="1"/>
          </p:cNvSpPr>
          <p:nvPr>
            <p:ph type="title"/>
          </p:nvPr>
        </p:nvSpPr>
        <p:spPr>
          <a:xfrm>
            <a:off x="403003" y="282576"/>
            <a:ext cx="9201150" cy="1143000"/>
          </a:xfrm>
        </p:spPr>
        <p:txBody>
          <a:bodyPr/>
          <a:lstStyle/>
          <a:p>
            <a:r>
              <a:rPr lang="en-GB" dirty="0" smtClean="0"/>
              <a:t>Funding</a:t>
            </a:r>
            <a:endParaRPr lang="en-GB" dirty="0"/>
          </a:p>
        </p:txBody>
      </p:sp>
    </p:spTree>
    <p:extLst>
      <p:ext uri="{BB962C8B-B14F-4D97-AF65-F5344CB8AC3E}">
        <p14:creationId xmlns:p14="http://schemas.microsoft.com/office/powerpoint/2010/main" val="1244326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83978" y="1417638"/>
            <a:ext cx="9214072" cy="4790837"/>
          </a:xfrm>
        </p:spPr>
        <p:txBody>
          <a:bodyPr/>
          <a:lstStyle/>
          <a:p>
            <a:r>
              <a:rPr lang="en-GB" sz="2400" b="1" dirty="0" smtClean="0"/>
              <a:t>Risk assessment </a:t>
            </a:r>
          </a:p>
          <a:p>
            <a:endParaRPr lang="en-GB" sz="2400" b="1" dirty="0"/>
          </a:p>
          <a:p>
            <a:r>
              <a:rPr lang="en-GB" sz="2400" b="1" dirty="0" smtClean="0"/>
              <a:t>Looking for property markers</a:t>
            </a:r>
          </a:p>
          <a:p>
            <a:endParaRPr lang="en-GB" sz="2400" b="1" dirty="0"/>
          </a:p>
          <a:p>
            <a:r>
              <a:rPr lang="en-GB" sz="2400" b="1" dirty="0"/>
              <a:t>What is going on in their life</a:t>
            </a:r>
            <a:br>
              <a:rPr lang="en-GB" sz="2400" b="1" dirty="0"/>
            </a:br>
            <a:endParaRPr lang="en-GB" sz="2400" b="1" dirty="0"/>
          </a:p>
          <a:p>
            <a:r>
              <a:rPr lang="en-GB" sz="2400" b="1" dirty="0"/>
              <a:t>Who is in their life</a:t>
            </a:r>
          </a:p>
          <a:p>
            <a:endParaRPr lang="en-GB" sz="2400" b="1" dirty="0"/>
          </a:p>
          <a:p>
            <a:r>
              <a:rPr lang="en-GB" sz="2400" b="1" dirty="0"/>
              <a:t>Managing at home</a:t>
            </a:r>
            <a:r>
              <a:rPr lang="en-GB" sz="2400" dirty="0"/>
              <a:t/>
            </a:r>
            <a:br>
              <a:rPr lang="en-GB" sz="2400" dirty="0"/>
            </a:br>
            <a:endParaRPr lang="en-GB" sz="2400" dirty="0" smtClean="0"/>
          </a:p>
        </p:txBody>
      </p:sp>
      <p:sp>
        <p:nvSpPr>
          <p:cNvPr id="3" name="Title 2"/>
          <p:cNvSpPr>
            <a:spLocks noGrp="1"/>
          </p:cNvSpPr>
          <p:nvPr>
            <p:ph type="title"/>
          </p:nvPr>
        </p:nvSpPr>
        <p:spPr/>
        <p:txBody>
          <a:bodyPr/>
          <a:lstStyle/>
          <a:p>
            <a:r>
              <a:rPr lang="en-GB" dirty="0" smtClean="0"/>
              <a:t>What happens on a visit</a:t>
            </a:r>
            <a:endParaRPr lang="en-GB" dirty="0"/>
          </a:p>
        </p:txBody>
      </p:sp>
    </p:spTree>
    <p:extLst>
      <p:ext uri="{BB962C8B-B14F-4D97-AF65-F5344CB8AC3E}">
        <p14:creationId xmlns:p14="http://schemas.microsoft.com/office/powerpoint/2010/main" val="340609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8253" y="1095375"/>
            <a:ext cx="9214072" cy="5113100"/>
          </a:xfrm>
        </p:spPr>
        <p:txBody>
          <a:bodyPr/>
          <a:lstStyle/>
          <a:p>
            <a:r>
              <a:rPr lang="en-GB" sz="2400" b="1" dirty="0" smtClean="0"/>
              <a:t>Income</a:t>
            </a:r>
            <a:br>
              <a:rPr lang="en-GB" sz="2400" b="1" dirty="0" smtClean="0"/>
            </a:br>
            <a:endParaRPr lang="en-GB" sz="2400" b="1" dirty="0" smtClean="0"/>
          </a:p>
          <a:p>
            <a:r>
              <a:rPr lang="en-GB" sz="2400" b="1" dirty="0" smtClean="0"/>
              <a:t>At risk from other crime</a:t>
            </a:r>
            <a:br>
              <a:rPr lang="en-GB" sz="2400" b="1" dirty="0" smtClean="0"/>
            </a:br>
            <a:endParaRPr lang="en-GB" sz="2400" b="1" dirty="0" smtClean="0"/>
          </a:p>
          <a:p>
            <a:r>
              <a:rPr lang="en-GB" sz="2400" b="1" dirty="0" smtClean="0"/>
              <a:t>Making them feel safe</a:t>
            </a:r>
            <a:br>
              <a:rPr lang="en-GB" sz="2400" b="1" dirty="0" smtClean="0"/>
            </a:br>
            <a:endParaRPr lang="en-GB" sz="2400" b="1" dirty="0" smtClean="0"/>
          </a:p>
          <a:p>
            <a:r>
              <a:rPr lang="en-GB" sz="2400" b="1" dirty="0" smtClean="0"/>
              <a:t>Making every contact count</a:t>
            </a:r>
          </a:p>
          <a:p>
            <a:endParaRPr lang="en-GB" sz="2400" b="1" dirty="0" smtClean="0"/>
          </a:p>
          <a:p>
            <a:r>
              <a:rPr lang="en-GB" sz="2400" b="1" dirty="0" smtClean="0"/>
              <a:t>Paperwork!</a:t>
            </a:r>
            <a:r>
              <a:rPr lang="en-GB" sz="2400" b="1" dirty="0" smtClean="0"/>
              <a:t/>
            </a:r>
            <a:br>
              <a:rPr lang="en-GB" sz="2400" b="1" dirty="0" smtClean="0"/>
            </a:br>
            <a:endParaRPr lang="en-GB" sz="2400" b="1" dirty="0" smtClean="0"/>
          </a:p>
          <a:p>
            <a:endParaRPr lang="en-GB" dirty="0" smtClean="0"/>
          </a:p>
          <a:p>
            <a:endParaRPr lang="en-GB" dirty="0" smtClean="0"/>
          </a:p>
        </p:txBody>
      </p:sp>
      <p:sp>
        <p:nvSpPr>
          <p:cNvPr id="3" name="Title 2"/>
          <p:cNvSpPr>
            <a:spLocks noGrp="1"/>
          </p:cNvSpPr>
          <p:nvPr>
            <p:ph type="title"/>
          </p:nvPr>
        </p:nvSpPr>
        <p:spPr/>
        <p:txBody>
          <a:bodyPr/>
          <a:lstStyle/>
          <a:p>
            <a:r>
              <a:rPr lang="en-GB" dirty="0" smtClean="0"/>
              <a:t>What happens on a visit</a:t>
            </a:r>
            <a:endParaRPr lang="en-GB" dirty="0"/>
          </a:p>
        </p:txBody>
      </p:sp>
    </p:spTree>
    <p:extLst>
      <p:ext uri="{BB962C8B-B14F-4D97-AF65-F5344CB8AC3E}">
        <p14:creationId xmlns:p14="http://schemas.microsoft.com/office/powerpoint/2010/main" val="4251247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sz="2400" b="1" dirty="0" smtClean="0"/>
              <a:t>Saying no on the doorstep </a:t>
            </a:r>
            <a:br>
              <a:rPr lang="en-GB" sz="2400" b="1" dirty="0" smtClean="0"/>
            </a:br>
            <a:endParaRPr lang="en-GB" sz="2400" b="1" dirty="0" smtClean="0"/>
          </a:p>
          <a:p>
            <a:r>
              <a:rPr lang="en-GB" sz="2400" b="1" dirty="0" smtClean="0"/>
              <a:t>Stop chain check</a:t>
            </a:r>
          </a:p>
          <a:p>
            <a:endParaRPr lang="en-GB" sz="2400" b="1" dirty="0"/>
          </a:p>
          <a:p>
            <a:r>
              <a:rPr lang="en-GB" sz="2400" b="1" dirty="0" smtClean="0"/>
              <a:t>Keeping personal information personal</a:t>
            </a:r>
          </a:p>
          <a:p>
            <a:endParaRPr lang="en-GB" sz="2400" b="1" dirty="0"/>
          </a:p>
          <a:p>
            <a:r>
              <a:rPr lang="en-GB" sz="2400" b="1" dirty="0" smtClean="0"/>
              <a:t>No cash in the home</a:t>
            </a:r>
            <a:endParaRPr lang="en-GB" sz="2400" b="1" dirty="0"/>
          </a:p>
        </p:txBody>
      </p:sp>
      <p:sp>
        <p:nvSpPr>
          <p:cNvPr id="3" name="Title 2"/>
          <p:cNvSpPr>
            <a:spLocks noGrp="1"/>
          </p:cNvSpPr>
          <p:nvPr>
            <p:ph type="title"/>
          </p:nvPr>
        </p:nvSpPr>
        <p:spPr/>
        <p:txBody>
          <a:bodyPr/>
          <a:lstStyle/>
          <a:p>
            <a:r>
              <a:rPr lang="en-GB" dirty="0" smtClean="0"/>
              <a:t>Key Messages</a:t>
            </a:r>
            <a:endParaRPr lang="en-GB" dirty="0"/>
          </a:p>
        </p:txBody>
      </p:sp>
    </p:spTree>
    <p:extLst>
      <p:ext uri="{BB962C8B-B14F-4D97-AF65-F5344CB8AC3E}">
        <p14:creationId xmlns:p14="http://schemas.microsoft.com/office/powerpoint/2010/main" val="3884730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175" y="2789238"/>
            <a:ext cx="9201150" cy="1143000"/>
          </a:xfrm>
        </p:spPr>
        <p:txBody>
          <a:bodyPr/>
          <a:lstStyle/>
          <a:p>
            <a:pPr algn="ctr"/>
            <a:r>
              <a:rPr lang="en-GB" dirty="0" smtClean="0"/>
              <a:t>Questions?</a:t>
            </a:r>
            <a:endParaRPr lang="en-GB" dirty="0"/>
          </a:p>
        </p:txBody>
      </p:sp>
    </p:spTree>
    <p:extLst>
      <p:ext uri="{BB962C8B-B14F-4D97-AF65-F5344CB8AC3E}">
        <p14:creationId xmlns:p14="http://schemas.microsoft.com/office/powerpoint/2010/main" val="788123544"/>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Theme">
  <a:themeElements>
    <a:clrScheme name="Camden colours">
      <a:dk1>
        <a:srgbClr val="000000"/>
      </a:dk1>
      <a:lt1>
        <a:sysClr val="window" lastClr="FFFFFF"/>
      </a:lt1>
      <a:dk2>
        <a:srgbClr val="5F6062"/>
      </a:dk2>
      <a:lt2>
        <a:srgbClr val="EEECE1"/>
      </a:lt2>
      <a:accent1>
        <a:srgbClr val="00B259"/>
      </a:accent1>
      <a:accent2>
        <a:srgbClr val="5F6062"/>
      </a:accent2>
      <a:accent3>
        <a:srgbClr val="F16D9A"/>
      </a:accent3>
      <a:accent4>
        <a:srgbClr val="F5866C"/>
      </a:accent4>
      <a:accent5>
        <a:srgbClr val="A04276"/>
      </a:accent5>
      <a:accent6>
        <a:srgbClr val="522E91"/>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10846</TotalTime>
  <Words>438</Words>
  <Application>Microsoft Office PowerPoint</Application>
  <PresentationFormat>Custom</PresentationFormat>
  <Paragraphs>87</Paragraphs>
  <Slides>7</Slides>
  <Notes>5</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Default Theme</vt:lpstr>
      <vt:lpstr>Holistically Supporting Scam, Fraud and Doorstep Crime Victims in Camden</vt:lpstr>
      <vt:lpstr>Part of a wider project</vt:lpstr>
      <vt:lpstr>Funding</vt:lpstr>
      <vt:lpstr>What happens on a visit</vt:lpstr>
      <vt:lpstr>What happens on a visit</vt:lpstr>
      <vt:lpstr>Key Messages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camden user</dc:creator>
  <cp:lastModifiedBy>Smeed, Elizabeth</cp:lastModifiedBy>
  <cp:revision>214</cp:revision>
  <cp:lastPrinted>2017-01-10T08:23:46Z</cp:lastPrinted>
  <dcterms:created xsi:type="dcterms:W3CDTF">2013-12-05T12:22:23Z</dcterms:created>
  <dcterms:modified xsi:type="dcterms:W3CDTF">2017-04-06T14:28:12Z</dcterms:modified>
</cp:coreProperties>
</file>