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7" r:id="rId5"/>
    <p:sldId id="271" r:id="rId6"/>
    <p:sldId id="291" r:id="rId7"/>
    <p:sldId id="283" r:id="rId8"/>
    <p:sldId id="272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760"/>
    <a:srgbClr val="00A651"/>
    <a:srgbClr val="00AEEF"/>
    <a:srgbClr val="55225D"/>
    <a:srgbClr val="9E005E"/>
    <a:srgbClr val="007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4186A-EBF3-4B02-9641-60FF9323702B}" v="2" dt="2022-12-13T10:20:32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74359" autoAdjust="0"/>
  </p:normalViewPr>
  <p:slideViewPr>
    <p:cSldViewPr snapToGrid="0" snapToObjects="1">
      <p:cViewPr varScale="1">
        <p:scale>
          <a:sx n="63" d="100"/>
          <a:sy n="63" d="100"/>
        </p:scale>
        <p:origin x="10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Tynan" userId="27e9abf6-1ba0-45b4-a16e-2e2a0c28ece2" providerId="ADAL" clId="{E999D2AF-87A0-43A6-AD7F-353219464C88}"/>
    <pc:docChg chg="modSld">
      <pc:chgData name="Sharon Tynan" userId="27e9abf6-1ba0-45b4-a16e-2e2a0c28ece2" providerId="ADAL" clId="{E999D2AF-87A0-43A6-AD7F-353219464C88}" dt="2022-12-13T12:17:23.053" v="13" actId="20577"/>
      <pc:docMkLst>
        <pc:docMk/>
      </pc:docMkLst>
      <pc:sldChg chg="modSp mod">
        <pc:chgData name="Sharon Tynan" userId="27e9abf6-1ba0-45b4-a16e-2e2a0c28ece2" providerId="ADAL" clId="{E999D2AF-87A0-43A6-AD7F-353219464C88}" dt="2022-12-13T12:17:23.053" v="13" actId="20577"/>
        <pc:sldMkLst>
          <pc:docMk/>
          <pc:sldMk cId="1633203965" sldId="272"/>
        </pc:sldMkLst>
        <pc:spChg chg="mod">
          <ac:chgData name="Sharon Tynan" userId="27e9abf6-1ba0-45b4-a16e-2e2a0c28ece2" providerId="ADAL" clId="{E999D2AF-87A0-43A6-AD7F-353219464C88}" dt="2022-12-13T12:17:23.053" v="13" actId="20577"/>
          <ac:spMkLst>
            <pc:docMk/>
            <pc:sldMk cId="1633203965" sldId="272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99B9C-4E85-AA47-8612-5431C20EE28C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33B44-D16E-5149-8C3D-D7A500382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0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1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3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3B44-D16E-5149-8C3D-D7A500382B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1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0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7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643DD-BA0A-134E-9AB9-4282544718F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57BF-33DC-B949-B12C-6B9E43D9C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0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16094" y="1833655"/>
            <a:ext cx="8158451" cy="737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6000" dirty="0">
                <a:solidFill>
                  <a:srgbClr val="FFFFFF"/>
                </a:solidFill>
                <a:latin typeface="FS Me Heavy" panose="02000000000000000000" pitchFamily="50" charset="0"/>
                <a:cs typeface="FS Me Heavy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42042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Facebook Tip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Promote your page!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1970" y="1835359"/>
            <a:ext cx="4731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Not just online but in and around your local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Have signs up letting people know to like your page on Facebook.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Word of mouth on pages/services can make a big difference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1026" name="Picture 2" descr="Image result for we're on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90188"/>
            <a:ext cx="3969816" cy="36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999" y="646360"/>
            <a:ext cx="8763001" cy="147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GB" sz="4800" spc="-150" dirty="0">
                <a:solidFill>
                  <a:srgbClr val="FFFFFF"/>
                </a:solidFill>
                <a:latin typeface="FS Me Heavy"/>
                <a:cs typeface="FS Me Heavy"/>
              </a:rPr>
              <a:t>Why use Social Media?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24857" y="2000515"/>
            <a:ext cx="8198888" cy="353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FFFF"/>
                </a:solidFill>
                <a:latin typeface="FS Me Heavy" panose="02000000000000000000" pitchFamily="50" charset="0"/>
                <a:cs typeface="FS Me Light"/>
              </a:rPr>
              <a:t>Reach</a:t>
            </a: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 a new, local audience ranging from beneficiaries to fundraisers to potential corporate partners, they are all on social.</a:t>
            </a:r>
          </a:p>
          <a:p>
            <a:pPr>
              <a:lnSpc>
                <a:spcPct val="90000"/>
              </a:lnSpc>
            </a:pPr>
            <a:endParaRPr lang="en-GB" sz="1700" dirty="0">
              <a:solidFill>
                <a:srgbClr val="FFFFFF"/>
              </a:solidFill>
              <a:latin typeface="FS Me Light"/>
              <a:cs typeface="FS Me Light"/>
            </a:endParaRP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Raise </a:t>
            </a:r>
            <a:r>
              <a:rPr lang="en-GB" b="1" dirty="0">
                <a:solidFill>
                  <a:srgbClr val="FFFFFF"/>
                </a:solidFill>
                <a:latin typeface="FS Me Heavy" panose="02000000000000000000" pitchFamily="50" charset="0"/>
                <a:cs typeface="FS Me Light"/>
              </a:rPr>
              <a:t>awareness</a:t>
            </a: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 of the vital work you are doing – it’s important to show off!</a:t>
            </a:r>
          </a:p>
          <a:p>
            <a:pPr>
              <a:lnSpc>
                <a:spcPct val="90000"/>
              </a:lnSpc>
            </a:pPr>
            <a:endParaRPr lang="en-GB" sz="1700" dirty="0">
              <a:solidFill>
                <a:srgbClr val="FFFFFF"/>
              </a:solidFill>
              <a:latin typeface="FS Me Light"/>
              <a:cs typeface="FS Me Light"/>
            </a:endParaRPr>
          </a:p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FFFF"/>
                </a:solidFill>
                <a:latin typeface="FS Me Heavy" panose="02000000000000000000" pitchFamily="50" charset="0"/>
                <a:cs typeface="FS Me Light"/>
              </a:rPr>
              <a:t>Immerse</a:t>
            </a: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 yourself in local community chatter. Councils, businesses all part of the conversation, make sure you are too.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  <a:latin typeface="FS Me Light"/>
              <a:cs typeface="FS Me Light"/>
            </a:endParaRP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033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998" y="432989"/>
            <a:ext cx="8763001" cy="147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spc="-150" dirty="0">
                <a:solidFill>
                  <a:srgbClr val="FFFFFF"/>
                </a:solidFill>
                <a:latin typeface="FS Me Heavy"/>
                <a:cs typeface="FS Me Heavy"/>
              </a:rPr>
              <a:t>The power of social - #</a:t>
            </a:r>
            <a:r>
              <a:rPr lang="en-GB" sz="4800" spc="-150" dirty="0" err="1">
                <a:solidFill>
                  <a:srgbClr val="FFFFFF"/>
                </a:solidFill>
                <a:latin typeface="FS Me Heavy"/>
                <a:cs typeface="FS Me Heavy"/>
              </a:rPr>
              <a:t>SwitchedOff</a:t>
            </a:r>
            <a:endParaRPr lang="en-GB" sz="4800" spc="-150" dirty="0">
              <a:solidFill>
                <a:srgbClr val="FFFFFF"/>
              </a:solidFill>
              <a:latin typeface="FS Me Heavy"/>
              <a:cs typeface="FS Me Heav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8" y="1977216"/>
            <a:ext cx="2987147" cy="4073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423" y="1977216"/>
            <a:ext cx="2822710" cy="44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65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999" y="646360"/>
            <a:ext cx="8763001" cy="1474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GB" spc="-150" dirty="0">
                <a:solidFill>
                  <a:srgbClr val="FFFFFF"/>
                </a:solidFill>
                <a:latin typeface="FS Me Heavy"/>
                <a:cs typeface="FS Me Heavy"/>
              </a:rPr>
              <a:t>Which platform is right for me?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24857" y="2000515"/>
            <a:ext cx="8198888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dirty="0">
              <a:solidFill>
                <a:srgbClr val="FFFFFF"/>
              </a:solidFill>
              <a:latin typeface="FS Me Light"/>
              <a:cs typeface="FS Me Light"/>
            </a:endParaRP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4857" y="2020583"/>
            <a:ext cx="8198888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Time on social media is a key issue for many partners. </a:t>
            </a:r>
            <a:r>
              <a:rPr lang="en-GB" b="1" dirty="0">
                <a:solidFill>
                  <a:srgbClr val="FFFFFF"/>
                </a:solidFill>
                <a:latin typeface="FS Me Light"/>
                <a:cs typeface="FS Me Light"/>
              </a:rPr>
              <a:t>Focus on 2 platforms only</a:t>
            </a: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Facebook &amp; Twitter are the two key platforms you should have a presence on.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FFFFFF"/>
                </a:solidFill>
                <a:latin typeface="FS Me Light"/>
                <a:cs typeface="FS Me Light"/>
              </a:rPr>
              <a:t>If only time for one platform – Twitter is the easy, less time consuming platform. </a:t>
            </a:r>
          </a:p>
          <a:p>
            <a:pPr>
              <a:lnSpc>
                <a:spcPct val="90000"/>
              </a:lnSpc>
            </a:pPr>
            <a:endParaRPr lang="en-GB" sz="36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944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0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Twitter Tip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Follow, Follow, Follow!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400" y="1720769"/>
            <a:ext cx="8476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@ageuklondon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FS Me" panose="0200050604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Let people know you’re on Twitter!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FS Me" panose="0200050604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Other local organisations you work with are a good place to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FS Me" panose="0200050604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Notifications will help spread the word.</a:t>
            </a:r>
          </a:p>
        </p:txBody>
      </p:sp>
    </p:spTree>
    <p:extLst>
      <p:ext uri="{BB962C8B-B14F-4D97-AF65-F5344CB8AC3E}">
        <p14:creationId xmlns:p14="http://schemas.microsoft.com/office/powerpoint/2010/main" val="16332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0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Twitter Tip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Utilise trending hashtags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2629" y="1720769"/>
            <a:ext cx="4180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Allows people to discover your content if they aren’t following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Can be localised to where you 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Weekly hashtags are great to get out content.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00" y="1626722"/>
            <a:ext cx="2864229" cy="50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E00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Twitter Tip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Keyword Searches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6255" y="1228397"/>
            <a:ext cx="4441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A great way of discovering who is talking about your key topics and 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It can be time consuming but a great way to start a conversation.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https://twitter.com/search-advanced</a:t>
            </a:r>
            <a:endParaRPr lang="en-GB" sz="28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3" y="1720769"/>
            <a:ext cx="4000354" cy="4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Facebook Tip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Get your page information up to date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0" y="1648001"/>
            <a:ext cx="7895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Add in all the info to your ‘</a:t>
            </a:r>
            <a:r>
              <a:rPr lang="en-GB" sz="2800" b="1" dirty="0">
                <a:solidFill>
                  <a:schemeClr val="bg1"/>
                </a:solidFill>
                <a:latin typeface="FS Me" panose="02000506040000020004" pitchFamily="50" charset="0"/>
              </a:rPr>
              <a:t>About</a:t>
            </a: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’ section.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Have 3 or 4 posts already up before you start promoting the page so that it looks active.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FS Me" panose="02000506040000020004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3237216"/>
            <a:ext cx="6216811" cy="30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S Me" panose="02000506040000020004" pitchFamily="50" charset="0"/>
            </a:endParaRPr>
          </a:p>
        </p:txBody>
      </p:sp>
      <p:pic>
        <p:nvPicPr>
          <p:cNvPr id="5" name="Picture 4" descr="Age UK LLL Logo White CMY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8" y="5410463"/>
            <a:ext cx="1908653" cy="10280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5657" y="534575"/>
            <a:ext cx="8198888" cy="58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FS Me Light"/>
              <a:cs typeface="FS Me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" y="232229"/>
            <a:ext cx="8098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FS Me Heavy" panose="02000000000000000000" pitchFamily="50" charset="0"/>
              </a:rPr>
              <a:t>Facebook Tip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657" y="1063226"/>
            <a:ext cx="79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S Me" panose="02000506040000020004" pitchFamily="50" charset="0"/>
              </a:rPr>
              <a:t>Populate your page!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9309" y="1591877"/>
            <a:ext cx="41525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Make sure to post a couple of posts promoting your local Age UK and the services offered.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FS Me" panose="02000506040000020004" pitchFamily="50" charset="0"/>
              </a:rPr>
              <a:t>If local people are going to start visiting your page it needs to look active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52" y="1738273"/>
            <a:ext cx="4184868" cy="47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ge UK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DD9A37BD8D7428B1C4BB991716C06" ma:contentTypeVersion="13" ma:contentTypeDescription="Create a new document." ma:contentTypeScope="" ma:versionID="57d949a844722d77980b033a7edbc6c6">
  <xsd:schema xmlns:xsd="http://www.w3.org/2001/XMLSchema" xmlns:xs="http://www.w3.org/2001/XMLSchema" xmlns:p="http://schemas.microsoft.com/office/2006/metadata/properties" xmlns:ns2="954d6fa8-bb27-40cb-98ff-446d1aebe796" xmlns:ns3="f5bc9ded-f714-4ebb-9800-6c941f6fcb49" targetNamespace="http://schemas.microsoft.com/office/2006/metadata/properties" ma:root="true" ma:fieldsID="e47ef144c832af58c8f612e2d5ee00da" ns2:_="" ns3:_="">
    <xsd:import namespace="954d6fa8-bb27-40cb-98ff-446d1aebe796"/>
    <xsd:import namespace="f5bc9ded-f714-4ebb-9800-6c941f6fcb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d6fa8-bb27-40cb-98ff-446d1aebe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747a53-5b94-47d6-8d29-e8d5fc125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c9ded-f714-4ebb-9800-6c941f6fcb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f084a0-9888-4937-9ea8-b9be4fb04144}" ma:internalName="TaxCatchAll" ma:showField="CatchAllData" ma:web="f5bc9ded-f714-4ebb-9800-6c941f6fc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c9ded-f714-4ebb-9800-6c941f6fcb49" xsi:nil="true"/>
    <lcf76f155ced4ddcb4097134ff3c332f xmlns="954d6fa8-bb27-40cb-98ff-446d1aebe79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0523D-50B5-4248-99A6-180FEB9ED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d6fa8-bb27-40cb-98ff-446d1aebe796"/>
    <ds:schemaRef ds:uri="f5bc9ded-f714-4ebb-9800-6c941f6fc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1B8D3D-DFCF-494F-B509-E3A7683C3520}">
  <ds:schemaRefs>
    <ds:schemaRef ds:uri="http://schemas.microsoft.com/office/2006/metadata/properties"/>
    <ds:schemaRef ds:uri="http://schemas.microsoft.com/office/infopath/2007/PartnerControls"/>
    <ds:schemaRef ds:uri="f5bc9ded-f714-4ebb-9800-6c941f6fcb49"/>
    <ds:schemaRef ds:uri="954d6fa8-bb27-40cb-98ff-446d1aebe796"/>
  </ds:schemaRefs>
</ds:datastoreItem>
</file>

<file path=customXml/itemProps3.xml><?xml version="1.0" encoding="utf-8"?>
<ds:datastoreItem xmlns:ds="http://schemas.openxmlformats.org/officeDocument/2006/customXml" ds:itemID="{58C7E6AC-7150-4C18-9CCE-D23D563338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On-screen Show (4:3)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FS Me</vt:lpstr>
      <vt:lpstr>FS Me Heavy</vt:lpstr>
      <vt:lpstr>FS Me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Down Silos and Working Across Multiple Departments</dc:title>
  <dc:creator>Rebecca King</dc:creator>
  <cp:lastModifiedBy>Sharon Tynan</cp:lastModifiedBy>
  <cp:revision>60</cp:revision>
  <dcterms:created xsi:type="dcterms:W3CDTF">2018-02-14T08:25:17Z</dcterms:created>
  <dcterms:modified xsi:type="dcterms:W3CDTF">2022-12-13T12:17:28Z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0x010100331DD9A37BD8D7428B1C4BB991716C06</vt:lpwstr>
  </property>
  <property fmtid="{D5CDD505-2E9C-101B-9397-08002B2CF9AE}" pid="3" name="Order">
    <vt:r8>314800</vt:r8>
  </property>
  <property fmtid="{D5CDD505-2E9C-101B-9397-08002B2CF9AE}" pid="4" name="MediaServiceImageTags">
    <vt:lpwstr/>
  </property>
</Properties>
</file>