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2" r:id="rId2"/>
    <p:sldId id="329" r:id="rId3"/>
    <p:sldId id="333" r:id="rId4"/>
    <p:sldId id="344" r:id="rId5"/>
    <p:sldId id="337" r:id="rId6"/>
    <p:sldId id="338" r:id="rId7"/>
    <p:sldId id="339" r:id="rId8"/>
    <p:sldId id="340" r:id="rId9"/>
    <p:sldId id="341" r:id="rId10"/>
    <p:sldId id="345" r:id="rId11"/>
    <p:sldId id="342" r:id="rId12"/>
    <p:sldId id="346" r:id="rId13"/>
    <p:sldId id="347" r:id="rId14"/>
  </p:sldIdLst>
  <p:sldSz cx="9144000" cy="5143500" type="screen16x9"/>
  <p:notesSz cx="6805613" cy="99441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78110" autoAdjust="0"/>
  </p:normalViewPr>
  <p:slideViewPr>
    <p:cSldViewPr>
      <p:cViewPr varScale="1">
        <p:scale>
          <a:sx n="59" d="100"/>
          <a:sy n="59" d="100"/>
        </p:scale>
        <p:origin x="1195" y="48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74A34-FD97-4A5D-AF0D-AC76A2B99BB5}" type="datetimeFigureOut">
              <a:rPr lang="en-GB" smtClean="0"/>
              <a:pPr/>
              <a:t>24/11/2017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2531D-1C36-44E1-9A31-FD93350518E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531D-1C36-44E1-9A31-FD93350518E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902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274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356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531D-1C36-44E1-9A31-FD93350518E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620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994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  <a:p>
            <a:pPr lvl="0"/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692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109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  <a:p>
            <a:pPr lvl="0"/>
            <a:r>
              <a:rPr lang="en-GB" dirty="0"/>
              <a:t> 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3321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211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569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3080A-44FD-4DE9-80D4-A8F8B5C36C00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746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1059582"/>
            <a:ext cx="6694488" cy="1533773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ea typeface="ＭＳ Ｐゴシック" pitchFamily="34" charset="-128"/>
              </a:rPr>
              <a:t/>
            </a:r>
            <a:br>
              <a:rPr lang="en-GB" dirty="0">
                <a:ea typeface="ＭＳ Ｐゴシック" pitchFamily="34" charset="-128"/>
              </a:rPr>
            </a:br>
            <a:r>
              <a:rPr lang="en-GB" dirty="0">
                <a:ea typeface="ＭＳ Ｐゴシック" pitchFamily="34" charset="-128"/>
              </a:rPr>
              <a:t> 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03598"/>
            <a:ext cx="8387804" cy="3795886"/>
          </a:xfrm>
        </p:spPr>
        <p:txBody>
          <a:bodyPr/>
          <a:lstStyle/>
          <a:p>
            <a:pPr eaLnBrk="1" hangingPunct="1"/>
            <a:endParaRPr lang="en-GB" sz="2500">
              <a:ea typeface="ＭＳ Ｐゴシック" pitchFamily="34" charset="-128"/>
            </a:endParaRPr>
          </a:p>
          <a:p>
            <a:pPr eaLnBrk="1" hangingPunct="1"/>
            <a:r>
              <a:rPr lang="en-GB" sz="2500">
                <a:ea typeface="ＭＳ Ｐゴシック" pitchFamily="34" charset="-128"/>
              </a:rPr>
              <a:t>S</a:t>
            </a:r>
            <a:r>
              <a:rPr lang="en-GB" sz="2500"/>
              <a:t>olicitors</a:t>
            </a:r>
            <a:r>
              <a:rPr lang="en-GB" sz="2500" dirty="0"/>
              <a:t>, law firms, and legal services</a:t>
            </a:r>
          </a:p>
          <a:p>
            <a:pPr eaLnBrk="1" hangingPunct="1"/>
            <a:endParaRPr lang="en-GB" sz="2500" dirty="0">
              <a:solidFill>
                <a:srgbClr val="262626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GB" sz="2500" dirty="0">
                <a:solidFill>
                  <a:srgbClr val="262626"/>
                </a:solidFill>
                <a:ea typeface="ＭＳ Ｐゴシック" pitchFamily="34" charset="-128"/>
              </a:rPr>
              <a:t>Jane Malcolm</a:t>
            </a:r>
          </a:p>
          <a:p>
            <a:pPr eaLnBrk="1" hangingPunct="1"/>
            <a:r>
              <a:rPr lang="en-GB" sz="2500" dirty="0">
                <a:solidFill>
                  <a:srgbClr val="262626"/>
                </a:solidFill>
                <a:ea typeface="ＭＳ Ｐゴシック" pitchFamily="34" charset="-128"/>
              </a:rPr>
              <a:t>Executive Director</a:t>
            </a:r>
          </a:p>
          <a:p>
            <a:pPr eaLnBrk="1" hangingPunct="1"/>
            <a:endParaRPr lang="en-GB" dirty="0">
              <a:solidFill>
                <a:srgbClr val="262626"/>
              </a:solidFill>
              <a:ea typeface="ＭＳ Ｐゴシック" pitchFamily="34" charset="-128"/>
            </a:endParaRPr>
          </a:p>
          <a:p>
            <a:pPr eaLnBrk="1" hangingPunct="1"/>
            <a:endParaRPr lang="en-GB" dirty="0">
              <a:solidFill>
                <a:srgbClr val="262626"/>
              </a:solidFill>
              <a:ea typeface="ＭＳ Ｐゴシック" pitchFamily="34" charset="-128"/>
            </a:endParaRPr>
          </a:p>
          <a:p>
            <a:pPr eaLnBrk="1" hangingPunct="1"/>
            <a:endParaRPr lang="en-GB" sz="1800" dirty="0"/>
          </a:p>
          <a:p>
            <a:pPr eaLnBrk="1" hangingPunct="1"/>
            <a:endParaRPr lang="en-GB" dirty="0">
              <a:solidFill>
                <a:srgbClr val="262626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1920" y="771550"/>
            <a:ext cx="8714459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2000" dirty="0"/>
              <a:t>		</a:t>
            </a:r>
          </a:p>
          <a:p>
            <a:pPr algn="l"/>
            <a:r>
              <a:rPr lang="en-GB" sz="2500" dirty="0"/>
              <a:t>Solicitors have to have a complaints procedure available for their clients.</a:t>
            </a:r>
          </a:p>
          <a:p>
            <a:pPr algn="l"/>
            <a:endParaRPr lang="en-GB" sz="2500" dirty="0"/>
          </a:p>
          <a:p>
            <a:pPr algn="l"/>
            <a:r>
              <a:rPr lang="en-GB" sz="2500" dirty="0"/>
              <a:t>If the service is poor, complain to the firm. If things don’t get resolved, go to the Legal Ombudsman.</a:t>
            </a:r>
          </a:p>
          <a:p>
            <a:pPr algn="l"/>
            <a:endParaRPr lang="en-GB" sz="2500" dirty="0"/>
          </a:p>
          <a:p>
            <a:pPr algn="l"/>
            <a:r>
              <a:rPr lang="en-GB" sz="2500" dirty="0"/>
              <a:t>If someone wants to report a solicitor’s behaviour or actions, they can contact us (they don’t have to be a client of that solicitor). </a:t>
            </a:r>
            <a:endParaRPr lang="en-US" sz="2500" dirty="0"/>
          </a:p>
          <a:p>
            <a:pPr marL="342900" lvl="0" indent="-342900" algn="l">
              <a:buFontTx/>
              <a:buChar char="-"/>
            </a:pPr>
            <a:endParaRPr lang="en-GB" dirty="0"/>
          </a:p>
          <a:p>
            <a:r>
              <a:rPr lang="en-US" dirty="0"/>
              <a:t>	</a:t>
            </a:r>
            <a:endParaRPr lang="en-GB" sz="2000" i="1" dirty="0"/>
          </a:p>
          <a:p>
            <a:endParaRPr lang="en-GB" sz="36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23289" y="126584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/>
              <a:t>And if things do go wrong….</a:t>
            </a:r>
          </a:p>
        </p:txBody>
      </p:sp>
    </p:spTree>
    <p:extLst>
      <p:ext uri="{BB962C8B-B14F-4D97-AF65-F5344CB8AC3E}">
        <p14:creationId xmlns:p14="http://schemas.microsoft.com/office/powerpoint/2010/main" val="72406282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7504" y="1052513"/>
            <a:ext cx="871445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800" b="1" dirty="0">
                <a:solidFill>
                  <a:srgbClr val="C00000"/>
                </a:solidFill>
              </a:rPr>
              <a:t>		</a:t>
            </a:r>
          </a:p>
          <a:p>
            <a:pPr lvl="0" algn="l"/>
            <a:endParaRPr lang="en-US" dirty="0"/>
          </a:p>
          <a:p>
            <a:r>
              <a:rPr lang="en-US" dirty="0"/>
              <a:t>	</a:t>
            </a:r>
            <a:endParaRPr lang="en-GB" sz="2000" i="1" dirty="0"/>
          </a:p>
          <a:p>
            <a:endParaRPr lang="en-GB" sz="36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17482" y="123478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/>
              <a:t>Other sources of information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7C0A20-41CF-4C22-9A67-D7D038346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08122"/>
            <a:ext cx="2520280" cy="2687961"/>
          </a:xfrm>
          <a:prstGeom prst="rect">
            <a:avLst/>
          </a:prstGeom>
        </p:spPr>
      </p:pic>
      <p:pic>
        <p:nvPicPr>
          <p:cNvPr id="7" name="Picture 6" descr="SRA Final Logo">
            <a:extLst>
              <a:ext uri="{FF2B5EF4-FFF2-40B4-BE49-F238E27FC236}">
                <a16:creationId xmlns:a16="http://schemas.microsoft.com/office/drawing/2014/main" id="{D88FA5B5-39F0-4179-9EFB-BFC8AA8E2CB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6" b="2116"/>
          <a:stretch>
            <a:fillRect/>
          </a:stretch>
        </p:blipFill>
        <p:spPr bwMode="auto">
          <a:xfrm>
            <a:off x="3851920" y="1779662"/>
            <a:ext cx="4464496" cy="1976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756296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93501" y="1275606"/>
            <a:ext cx="7706347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2000" dirty="0"/>
              <a:t>		</a:t>
            </a:r>
          </a:p>
          <a:p>
            <a:r>
              <a:rPr lang="en-US" dirty="0"/>
              <a:t>	</a:t>
            </a:r>
            <a:endParaRPr lang="en-GB" sz="2000" i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500" dirty="0"/>
              <a:t>Increasing access to legal services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500" dirty="0"/>
              <a:t>Better information</a:t>
            </a:r>
          </a:p>
          <a:p>
            <a:pPr algn="l"/>
            <a:endParaRPr lang="en-GB" sz="25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500" dirty="0"/>
              <a:t>Legal Choices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17482" y="123478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/>
              <a:t>What’s changing</a:t>
            </a:r>
          </a:p>
        </p:txBody>
      </p:sp>
    </p:spTree>
    <p:extLst>
      <p:ext uri="{BB962C8B-B14F-4D97-AF65-F5344CB8AC3E}">
        <p14:creationId xmlns:p14="http://schemas.microsoft.com/office/powerpoint/2010/main" val="83385376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7504" y="1052513"/>
            <a:ext cx="871445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2000" dirty="0"/>
              <a:t>		</a:t>
            </a:r>
          </a:p>
          <a:p>
            <a:r>
              <a:rPr lang="en-US" dirty="0"/>
              <a:t>	</a:t>
            </a:r>
            <a:endParaRPr lang="en-GB" sz="2000" i="1" dirty="0"/>
          </a:p>
          <a:p>
            <a:endParaRPr lang="en-GB" sz="3600" dirty="0"/>
          </a:p>
          <a:p>
            <a:r>
              <a:rPr lang="en-GB" sz="2500" dirty="0"/>
              <a:t>Thankyou for your time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17482" y="123478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7453812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6769447" cy="857250"/>
          </a:xfrm>
        </p:spPr>
        <p:txBody>
          <a:bodyPr/>
          <a:lstStyle/>
          <a:p>
            <a:r>
              <a:rPr lang="en-GB" dirty="0"/>
              <a:t>About us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59632" y="1046407"/>
            <a:ext cx="7236296" cy="388843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We are the largest legal services regulator in England and Wales, covering:</a:t>
            </a:r>
          </a:p>
          <a:p>
            <a:pPr marL="0" indent="0">
              <a:buNone/>
            </a:pPr>
            <a:endParaRPr lang="en-GB" sz="40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180,000+ solicitors</a:t>
            </a:r>
          </a:p>
          <a:p>
            <a:pPr marL="0" indent="0">
              <a:buClrTx/>
              <a:buNone/>
            </a:pPr>
            <a:endParaRPr lang="en-GB" sz="40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10,000+ law firms and their staff</a:t>
            </a:r>
          </a:p>
          <a:p>
            <a:pPr marL="0" indent="0">
              <a:buNone/>
            </a:pPr>
            <a:endParaRPr lang="en-GB" sz="4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4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do</a:t>
            </a:r>
          </a:p>
        </p:txBody>
      </p:sp>
      <p:pic>
        <p:nvPicPr>
          <p:cNvPr id="4" name="Picture 2" descr="\\red-fp-01\groups\SRA External Affairs\External comms\External events\Events 2017\Swansea Uni\Swansea Stude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91630"/>
            <a:ext cx="2340260" cy="3120346"/>
          </a:xfrm>
          <a:prstGeom prst="rect">
            <a:avLst/>
          </a:prstGeom>
          <a:noFill/>
        </p:spPr>
      </p:pic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957" y="1275606"/>
            <a:ext cx="5991211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0825" y="1052513"/>
            <a:ext cx="871445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800" b="1" dirty="0">
                <a:solidFill>
                  <a:srgbClr val="C00000"/>
                </a:solidFill>
              </a:rPr>
              <a:t>		</a:t>
            </a:r>
          </a:p>
          <a:p>
            <a:pPr algn="l"/>
            <a:endParaRPr lang="en-GB" dirty="0">
              <a:solidFill>
                <a:prstClr val="black"/>
              </a:solidFill>
              <a:latin typeface="Arial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500" dirty="0"/>
              <a:t>43% of legal services users are 55+</a:t>
            </a:r>
          </a:p>
          <a:p>
            <a:pPr algn="l"/>
            <a:endParaRPr lang="en-GB" sz="25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prstClr val="black"/>
                </a:solidFill>
                <a:latin typeface="Arial" pitchFamily="34" charset="0"/>
              </a:rPr>
              <a:t>only 33% of people aged 55+ in England and Wales feel they have good knowledge of what lawyers do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500" dirty="0">
              <a:solidFill>
                <a:prstClr val="black"/>
              </a:solidFill>
              <a:latin typeface="Arial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prstClr val="black"/>
                </a:solidFill>
                <a:latin typeface="Arial" pitchFamily="34" charset="0"/>
              </a:rPr>
              <a:t>15% of people aged 55+ ‘DIY’d some of the legal work themselves when they last used a lawyer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black"/>
              </a:solidFill>
              <a:latin typeface="Arial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17482" y="123478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/>
              <a:t>Older people and legal services</a:t>
            </a:r>
          </a:p>
        </p:txBody>
      </p:sp>
    </p:spTree>
    <p:extLst>
      <p:ext uri="{BB962C8B-B14F-4D97-AF65-F5344CB8AC3E}">
        <p14:creationId xmlns:p14="http://schemas.microsoft.com/office/powerpoint/2010/main" val="354703042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0825" y="1052513"/>
            <a:ext cx="8714459" cy="9895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800" b="1" dirty="0">
                <a:solidFill>
                  <a:srgbClr val="C00000"/>
                </a:solidFill>
              </a:rPr>
              <a:t>		</a:t>
            </a:r>
            <a:endParaRPr lang="en-GB" sz="1800" b="1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500" dirty="0"/>
              <a:t>litigation work and support during court cases</a:t>
            </a:r>
          </a:p>
          <a:p>
            <a:pPr algn="l"/>
            <a:endParaRPr lang="en-GB" sz="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500" dirty="0"/>
              <a:t>giving people advice about their rights</a:t>
            </a:r>
          </a:p>
          <a:p>
            <a:pPr algn="l"/>
            <a:endParaRPr lang="en-GB" sz="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500" dirty="0"/>
              <a:t>helping people buy or sell property</a:t>
            </a:r>
          </a:p>
          <a:p>
            <a:pPr algn="l"/>
            <a:endParaRPr lang="en-GB" sz="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500" dirty="0"/>
              <a:t>writing, storing and executing wills</a:t>
            </a:r>
          </a:p>
          <a:p>
            <a:pPr algn="l"/>
            <a:endParaRPr lang="en-GB" sz="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500" dirty="0"/>
              <a:t>creating contracts and other documents</a:t>
            </a:r>
          </a:p>
          <a:p>
            <a:pPr algn="l"/>
            <a:endParaRPr lang="en-GB" sz="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2500" dirty="0"/>
              <a:t>helping people with injury claims</a:t>
            </a:r>
          </a:p>
          <a:p>
            <a:pPr algn="l"/>
            <a:endParaRPr lang="en-GB" sz="1800" b="1" dirty="0">
              <a:solidFill>
                <a:srgbClr val="CC9900"/>
              </a:solidFill>
            </a:endParaRPr>
          </a:p>
          <a:p>
            <a:r>
              <a:rPr lang="en-GB" sz="1800" b="1" dirty="0"/>
              <a:t>		</a:t>
            </a:r>
            <a:r>
              <a:rPr lang="en-GB" sz="2500" b="1" dirty="0"/>
              <a:t>….. and help with many other legal issues</a:t>
            </a:r>
          </a:p>
          <a:p>
            <a:endParaRPr lang="en-GB" sz="2400" dirty="0"/>
          </a:p>
          <a:p>
            <a:endParaRPr lang="en-GB" sz="2000" b="1" dirty="0"/>
          </a:p>
          <a:p>
            <a:endParaRPr lang="en-GB" sz="3600" b="1" dirty="0"/>
          </a:p>
          <a:p>
            <a:endParaRPr lang="en-GB" sz="36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17482" y="123478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/>
              <a:t>What services do solicitors provide? </a:t>
            </a:r>
          </a:p>
        </p:txBody>
      </p:sp>
    </p:spTree>
    <p:extLst>
      <p:ext uri="{BB962C8B-B14F-4D97-AF65-F5344CB8AC3E}">
        <p14:creationId xmlns:p14="http://schemas.microsoft.com/office/powerpoint/2010/main" val="26056410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0825" y="1052513"/>
            <a:ext cx="8714459" cy="854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800" b="1" dirty="0">
                <a:solidFill>
                  <a:srgbClr val="C00000"/>
                </a:solidFill>
              </a:rPr>
              <a:t>		</a:t>
            </a:r>
            <a:endParaRPr lang="en-GB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/>
              <a:t>will writing, including will storage and executor services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/>
              <a:t>making lasting powers of attorney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/>
              <a:t>creating a legal basis for advance decisions / living wills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/>
              <a:t>advising about care funding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/>
              <a:t>making gifts / putting assets into trusts </a:t>
            </a:r>
          </a:p>
          <a:p>
            <a:endParaRPr lang="en-GB" sz="36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17482" y="123478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/>
              <a:t>Services to help later-life planning</a:t>
            </a:r>
          </a:p>
        </p:txBody>
      </p:sp>
    </p:spTree>
    <p:extLst>
      <p:ext uri="{BB962C8B-B14F-4D97-AF65-F5344CB8AC3E}">
        <p14:creationId xmlns:p14="http://schemas.microsoft.com/office/powerpoint/2010/main" val="229036900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0825" y="1052513"/>
            <a:ext cx="8714459" cy="921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800" b="1" dirty="0">
                <a:solidFill>
                  <a:srgbClr val="C00000"/>
                </a:solidFill>
              </a:rPr>
              <a:t>		</a:t>
            </a:r>
          </a:p>
          <a:p>
            <a:pPr algn="l"/>
            <a:r>
              <a:rPr lang="en-GB" sz="2500" b="1" dirty="0"/>
              <a:t>Use ‘Find a Solicitor’</a:t>
            </a:r>
          </a:p>
          <a:p>
            <a:pPr algn="l"/>
            <a:r>
              <a:rPr lang="en-GB" sz="2500" dirty="0"/>
              <a:t>This is a free service available through the Law Society - just Google </a:t>
            </a:r>
            <a:r>
              <a:rPr lang="en-GB" sz="2500" i="1" dirty="0"/>
              <a:t>‘Find a solicitor’ </a:t>
            </a:r>
          </a:p>
          <a:p>
            <a:pPr algn="l"/>
            <a:endParaRPr lang="en-GB" sz="2500" i="1" dirty="0"/>
          </a:p>
          <a:p>
            <a:pPr algn="l"/>
            <a:r>
              <a:rPr lang="en-GB" sz="2500" b="1" dirty="0"/>
              <a:t>Other solicitor-finder services include:</a:t>
            </a:r>
          </a:p>
          <a:p>
            <a:pPr algn="l"/>
            <a:endParaRPr lang="en-GB" sz="16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500" dirty="0"/>
              <a:t>Solicitors for the Elderly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500" dirty="0"/>
              <a:t>Mental Health Lawyers Association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500" dirty="0"/>
              <a:t>Association of Personal Injury Lawyers 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500" dirty="0"/>
              <a:t>Resolution (family lawyers)</a:t>
            </a:r>
            <a:endParaRPr lang="en-GB" sz="2500" dirty="0"/>
          </a:p>
          <a:p>
            <a:pPr algn="l"/>
            <a:endParaRPr lang="en-GB" sz="2000" i="1" dirty="0"/>
          </a:p>
          <a:p>
            <a:endParaRPr lang="en-GB" sz="36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17482" y="123478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/>
              <a:t>Finding solicitors</a:t>
            </a:r>
          </a:p>
        </p:txBody>
      </p:sp>
    </p:spTree>
    <p:extLst>
      <p:ext uri="{BB962C8B-B14F-4D97-AF65-F5344CB8AC3E}">
        <p14:creationId xmlns:p14="http://schemas.microsoft.com/office/powerpoint/2010/main" val="265879181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9552" y="1347614"/>
            <a:ext cx="8282411" cy="954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800" b="1" dirty="0">
                <a:solidFill>
                  <a:srgbClr val="C00000"/>
                </a:solidFill>
              </a:rPr>
              <a:t>		</a:t>
            </a:r>
          </a:p>
          <a:p>
            <a:pPr lvl="0"/>
            <a:endParaRPr lang="en-GB" sz="2000" b="1" dirty="0"/>
          </a:p>
          <a:p>
            <a:pPr lvl="0" algn="l"/>
            <a:r>
              <a:rPr lang="en-US" sz="2500" dirty="0"/>
              <a:t>Anyone calling themselves a solicitor in England and Wales </a:t>
            </a:r>
            <a:r>
              <a:rPr lang="en-US" sz="2500" b="1" dirty="0"/>
              <a:t>must</a:t>
            </a:r>
            <a:r>
              <a:rPr lang="en-US" sz="2500" dirty="0"/>
              <a:t> by law be regulated.</a:t>
            </a:r>
          </a:p>
          <a:p>
            <a:pPr lvl="0" algn="l"/>
            <a:endParaRPr lang="en-US" sz="2500" dirty="0"/>
          </a:p>
          <a:p>
            <a:pPr lvl="0" algn="l"/>
            <a:endParaRPr lang="en-US" sz="2500" dirty="0"/>
          </a:p>
          <a:p>
            <a:pPr lvl="0" algn="l"/>
            <a:r>
              <a:rPr lang="en-US" sz="2500" dirty="0"/>
              <a:t>If you aren’t sure you can contact us and we can check for you.</a:t>
            </a:r>
          </a:p>
          <a:p>
            <a:pPr lvl="0" algn="l"/>
            <a:endParaRPr lang="en-US" dirty="0"/>
          </a:p>
          <a:p>
            <a:pPr lvl="0" algn="l"/>
            <a:endParaRPr lang="en-US" dirty="0"/>
          </a:p>
          <a:p>
            <a:pPr lvl="0" algn="l"/>
            <a:endParaRPr lang="en-US" dirty="0"/>
          </a:p>
          <a:p>
            <a:pPr lvl="0"/>
            <a:endParaRPr lang="en-GB" dirty="0"/>
          </a:p>
          <a:p>
            <a:r>
              <a:rPr lang="en-US" dirty="0"/>
              <a:t>	</a:t>
            </a:r>
            <a:endParaRPr lang="en-GB" sz="2000" i="1" dirty="0"/>
          </a:p>
          <a:p>
            <a:endParaRPr lang="en-GB" sz="36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17482" y="123478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/>
              <a:t>Staying safe - security checks</a:t>
            </a:r>
          </a:p>
        </p:txBody>
      </p:sp>
    </p:spTree>
    <p:extLst>
      <p:ext uri="{BB962C8B-B14F-4D97-AF65-F5344CB8AC3E}">
        <p14:creationId xmlns:p14="http://schemas.microsoft.com/office/powerpoint/2010/main" val="188030902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7504" y="1124297"/>
            <a:ext cx="9001000" cy="938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800" b="1" dirty="0">
                <a:solidFill>
                  <a:srgbClr val="C00000"/>
                </a:solidFill>
              </a:rPr>
              <a:t>		</a:t>
            </a:r>
          </a:p>
          <a:p>
            <a:pPr lvl="0" algn="l"/>
            <a:r>
              <a:rPr lang="en-US" sz="2500" dirty="0"/>
              <a:t>We set the standards for solicitors. </a:t>
            </a:r>
          </a:p>
          <a:p>
            <a:pPr lvl="0" algn="l"/>
            <a:endParaRPr lang="en-US" sz="1600" dirty="0"/>
          </a:p>
          <a:p>
            <a:pPr lvl="0" algn="l"/>
            <a:r>
              <a:rPr lang="en-US" sz="2500" dirty="0"/>
              <a:t>This includes requirements for solicitors to: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500" dirty="0"/>
              <a:t>treat their clients fairly and protect their interests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500" dirty="0"/>
              <a:t>tell clients about their right to complain and how to do this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500" dirty="0"/>
              <a:t>provide the best possible information about costs, up-front and during the legal work</a:t>
            </a:r>
          </a:p>
          <a:p>
            <a:pPr lvl="0" algn="l"/>
            <a:endParaRPr lang="en-US" sz="1600" dirty="0"/>
          </a:p>
          <a:p>
            <a:pPr lvl="0" algn="l"/>
            <a:r>
              <a:rPr lang="en-US" sz="2500" dirty="0"/>
              <a:t>Our website has information on what to ask and what to expect. </a:t>
            </a:r>
          </a:p>
          <a:p>
            <a:pPr marL="342900" lvl="0" indent="-342900" algn="l">
              <a:buFontTx/>
              <a:buChar char="-"/>
            </a:pPr>
            <a:endParaRPr lang="en-GB" dirty="0"/>
          </a:p>
          <a:p>
            <a:r>
              <a:rPr lang="en-US" dirty="0"/>
              <a:t>	</a:t>
            </a:r>
            <a:endParaRPr lang="en-GB" sz="2000" i="1" dirty="0"/>
          </a:p>
          <a:p>
            <a:endParaRPr lang="en-GB" sz="36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A95ED9-0A34-41D8-B066-15324FA69F59}"/>
              </a:ext>
            </a:extLst>
          </p:cNvPr>
          <p:cNvSpPr txBox="1">
            <a:spLocks/>
          </p:cNvSpPr>
          <p:nvPr/>
        </p:nvSpPr>
        <p:spPr bwMode="auto">
          <a:xfrm>
            <a:off x="217482" y="123478"/>
            <a:ext cx="694680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/>
              <a:t>What to expect from a solicitor</a:t>
            </a:r>
          </a:p>
        </p:txBody>
      </p:sp>
    </p:spTree>
    <p:extLst>
      <p:ext uri="{BB962C8B-B14F-4D97-AF65-F5344CB8AC3E}">
        <p14:creationId xmlns:p14="http://schemas.microsoft.com/office/powerpoint/2010/main" val="140897100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98</Words>
  <Application>Microsoft Office PowerPoint</Application>
  <PresentationFormat>On-screen Show (16:9)</PresentationFormat>
  <Paragraphs>251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ＭＳ Ｐゴシック</vt:lpstr>
      <vt:lpstr>Arial</vt:lpstr>
      <vt:lpstr>Calibri</vt:lpstr>
      <vt:lpstr>Default Design</vt:lpstr>
      <vt:lpstr>   </vt:lpstr>
      <vt:lpstr>About us</vt:lpstr>
      <vt:lpstr>What we do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LAW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Leahair</dc:creator>
  <cp:lastModifiedBy>Zara Ghods</cp:lastModifiedBy>
  <cp:revision>285</cp:revision>
  <dcterms:created xsi:type="dcterms:W3CDTF">2002-05-21T16:15:24Z</dcterms:created>
  <dcterms:modified xsi:type="dcterms:W3CDTF">2017-11-24T11:50:19Z</dcterms:modified>
</cp:coreProperties>
</file>