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5" r:id="rId1"/>
  </p:sldMasterIdLst>
  <p:notesMasterIdLst>
    <p:notesMasterId r:id="rId48"/>
  </p:notesMasterIdLst>
  <p:sldIdLst>
    <p:sldId id="269" r:id="rId2"/>
    <p:sldId id="294" r:id="rId3"/>
    <p:sldId id="297" r:id="rId4"/>
    <p:sldId id="298" r:id="rId5"/>
    <p:sldId id="472" r:id="rId6"/>
    <p:sldId id="332" r:id="rId7"/>
    <p:sldId id="331" r:id="rId8"/>
    <p:sldId id="330" r:id="rId9"/>
    <p:sldId id="473" r:id="rId10"/>
    <p:sldId id="465" r:id="rId11"/>
    <p:sldId id="303" r:id="rId12"/>
    <p:sldId id="310" r:id="rId13"/>
    <p:sldId id="446" r:id="rId14"/>
    <p:sldId id="326" r:id="rId15"/>
    <p:sldId id="327" r:id="rId16"/>
    <p:sldId id="324" r:id="rId17"/>
    <p:sldId id="314" r:id="rId18"/>
    <p:sldId id="315" r:id="rId19"/>
    <p:sldId id="322" r:id="rId20"/>
    <p:sldId id="407" r:id="rId21"/>
    <p:sldId id="312" r:id="rId22"/>
    <p:sldId id="313" r:id="rId23"/>
    <p:sldId id="329" r:id="rId24"/>
    <p:sldId id="448" r:id="rId25"/>
    <p:sldId id="363" r:id="rId26"/>
    <p:sldId id="368" r:id="rId27"/>
    <p:sldId id="471" r:id="rId28"/>
    <p:sldId id="451" r:id="rId29"/>
    <p:sldId id="467" r:id="rId30"/>
    <p:sldId id="369" r:id="rId31"/>
    <p:sldId id="470" r:id="rId32"/>
    <p:sldId id="416" r:id="rId33"/>
    <p:sldId id="443" r:id="rId34"/>
    <p:sldId id="442" r:id="rId35"/>
    <p:sldId id="468" r:id="rId36"/>
    <p:sldId id="462" r:id="rId37"/>
    <p:sldId id="463" r:id="rId38"/>
    <p:sldId id="316" r:id="rId39"/>
    <p:sldId id="317" r:id="rId40"/>
    <p:sldId id="447" r:id="rId41"/>
    <p:sldId id="445" r:id="rId42"/>
    <p:sldId id="340" r:id="rId43"/>
    <p:sldId id="412" r:id="rId44"/>
    <p:sldId id="342" r:id="rId45"/>
    <p:sldId id="469" r:id="rId46"/>
    <p:sldId id="452" r:id="rId47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  <p:extLst>
    <p:ext uri="{521415D9-36F7-43E2-AB2F-B90AF26B5E84}">
      <p14:sectionLst xmlns:p14="http://schemas.microsoft.com/office/powerpoint/2010/main">
        <p14:section name="Default Section" id="{1EC6915C-0DA3-4533-BDCD-C2CB193C76F5}">
          <p14:sldIdLst>
            <p14:sldId id="269"/>
          </p14:sldIdLst>
        </p14:section>
        <p14:section name="Untitled Section" id="{3752C7BD-88AF-46B6-A459-9BEA48BEDBDF}">
          <p14:sldIdLst>
            <p14:sldId id="294"/>
            <p14:sldId id="297"/>
            <p14:sldId id="298"/>
            <p14:sldId id="472"/>
            <p14:sldId id="332"/>
            <p14:sldId id="331"/>
            <p14:sldId id="330"/>
            <p14:sldId id="473"/>
            <p14:sldId id="465"/>
            <p14:sldId id="303"/>
            <p14:sldId id="310"/>
            <p14:sldId id="446"/>
            <p14:sldId id="326"/>
            <p14:sldId id="327"/>
            <p14:sldId id="324"/>
            <p14:sldId id="314"/>
            <p14:sldId id="315"/>
            <p14:sldId id="322"/>
            <p14:sldId id="407"/>
            <p14:sldId id="312"/>
            <p14:sldId id="313"/>
            <p14:sldId id="329"/>
            <p14:sldId id="448"/>
            <p14:sldId id="363"/>
            <p14:sldId id="368"/>
            <p14:sldId id="471"/>
            <p14:sldId id="451"/>
            <p14:sldId id="467"/>
            <p14:sldId id="369"/>
            <p14:sldId id="470"/>
            <p14:sldId id="416"/>
            <p14:sldId id="443"/>
            <p14:sldId id="442"/>
            <p14:sldId id="468"/>
            <p14:sldId id="462"/>
            <p14:sldId id="463"/>
            <p14:sldId id="316"/>
            <p14:sldId id="317"/>
            <p14:sldId id="447"/>
            <p14:sldId id="445"/>
            <p14:sldId id="340"/>
            <p14:sldId id="412"/>
            <p14:sldId id="342"/>
            <p14:sldId id="469"/>
            <p14:sldId id="452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1E62"/>
    <a:srgbClr val="3A5DAE"/>
    <a:srgbClr val="009639"/>
    <a:srgbClr val="F0787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9" autoAdjust="0"/>
    <p:restoredTop sz="94624" autoAdjust="0"/>
  </p:normalViewPr>
  <p:slideViewPr>
    <p:cSldViewPr>
      <p:cViewPr varScale="1">
        <p:scale>
          <a:sx n="116" d="100"/>
          <a:sy n="116" d="100"/>
        </p:scale>
        <p:origin x="354" y="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7D82062-57FC-4244-84BB-4A512A1C3A58}" type="doc">
      <dgm:prSet loTypeId="urn:microsoft.com/office/officeart/2009/3/layout/StepUpProcess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D6EFC92F-5CB3-4BEF-BD40-FF93862AD79F}">
      <dgm:prSet phldrT="[Text]" custT="1"/>
      <dgm:spPr/>
      <dgm:t>
        <a:bodyPr/>
        <a:lstStyle/>
        <a:p>
          <a:r>
            <a:rPr lang="en-GB" sz="2000" dirty="0">
              <a:solidFill>
                <a:srgbClr val="001E62"/>
              </a:solidFill>
            </a:rPr>
            <a:t>Identify the Hazards</a:t>
          </a:r>
        </a:p>
      </dgm:t>
    </dgm:pt>
    <dgm:pt modelId="{E6C4E0BB-4A6B-47FC-A303-0D390E7E71DE}" type="parTrans" cxnId="{0FA7F967-8456-4046-9E00-4317892B214B}">
      <dgm:prSet/>
      <dgm:spPr/>
      <dgm:t>
        <a:bodyPr/>
        <a:lstStyle/>
        <a:p>
          <a:endParaRPr lang="en-GB"/>
        </a:p>
      </dgm:t>
    </dgm:pt>
    <dgm:pt modelId="{813E6DDB-19C9-45C8-8699-479FA15CA674}" type="sibTrans" cxnId="{0FA7F967-8456-4046-9E00-4317892B214B}">
      <dgm:prSet/>
      <dgm:spPr/>
      <dgm:t>
        <a:bodyPr/>
        <a:lstStyle/>
        <a:p>
          <a:endParaRPr lang="en-GB"/>
        </a:p>
      </dgm:t>
    </dgm:pt>
    <dgm:pt modelId="{E7A12192-E8A8-443A-ADCE-DCEB5F5659A2}">
      <dgm:prSet phldrT="[Text]" custT="1"/>
      <dgm:spPr/>
      <dgm:t>
        <a:bodyPr/>
        <a:lstStyle/>
        <a:p>
          <a:r>
            <a:rPr lang="en-GB" sz="2000" dirty="0" smtClean="0">
              <a:solidFill>
                <a:srgbClr val="001E62"/>
              </a:solidFill>
            </a:rPr>
            <a:t>Decide who might be harmed and how</a:t>
          </a:r>
          <a:endParaRPr lang="en-GB" sz="2000" dirty="0">
            <a:solidFill>
              <a:srgbClr val="001E62"/>
            </a:solidFill>
          </a:endParaRPr>
        </a:p>
      </dgm:t>
    </dgm:pt>
    <dgm:pt modelId="{395B8A81-4BF6-4947-BD6F-707EEEB7A36B}" type="parTrans" cxnId="{0FB7AB50-DDF0-4559-883D-35B6E3AC0D14}">
      <dgm:prSet/>
      <dgm:spPr/>
      <dgm:t>
        <a:bodyPr/>
        <a:lstStyle/>
        <a:p>
          <a:endParaRPr lang="en-GB"/>
        </a:p>
      </dgm:t>
    </dgm:pt>
    <dgm:pt modelId="{F6573D99-E1B6-48D1-807B-55268423FD76}" type="sibTrans" cxnId="{0FB7AB50-DDF0-4559-883D-35B6E3AC0D14}">
      <dgm:prSet/>
      <dgm:spPr/>
      <dgm:t>
        <a:bodyPr/>
        <a:lstStyle/>
        <a:p>
          <a:endParaRPr lang="en-GB"/>
        </a:p>
      </dgm:t>
    </dgm:pt>
    <dgm:pt modelId="{6BA1E388-DA6C-41EC-A982-3AEAF18CACA7}">
      <dgm:prSet phldrT="[Text]" custT="1"/>
      <dgm:spPr/>
      <dgm:t>
        <a:bodyPr/>
        <a:lstStyle/>
        <a:p>
          <a:r>
            <a:rPr lang="en-GB" sz="2000" dirty="0">
              <a:solidFill>
                <a:srgbClr val="001E62"/>
              </a:solidFill>
            </a:rPr>
            <a:t>Evaluate the risks</a:t>
          </a:r>
        </a:p>
      </dgm:t>
    </dgm:pt>
    <dgm:pt modelId="{C6313A81-405F-4328-B9D9-871A1FD34F1C}" type="parTrans" cxnId="{BDC297CD-12FA-4F37-8118-AF8E5C5CC55A}">
      <dgm:prSet/>
      <dgm:spPr/>
      <dgm:t>
        <a:bodyPr/>
        <a:lstStyle/>
        <a:p>
          <a:endParaRPr lang="en-GB"/>
        </a:p>
      </dgm:t>
    </dgm:pt>
    <dgm:pt modelId="{926E36DD-E18E-4D3C-B1FE-6E5D0C7B691C}" type="sibTrans" cxnId="{BDC297CD-12FA-4F37-8118-AF8E5C5CC55A}">
      <dgm:prSet/>
      <dgm:spPr/>
      <dgm:t>
        <a:bodyPr/>
        <a:lstStyle/>
        <a:p>
          <a:endParaRPr lang="en-GB"/>
        </a:p>
      </dgm:t>
    </dgm:pt>
    <dgm:pt modelId="{47EBF2FF-04D0-4FAD-8379-E77E847F7A26}">
      <dgm:prSet phldrT="[Text]" custT="1"/>
      <dgm:spPr/>
      <dgm:t>
        <a:bodyPr/>
        <a:lstStyle/>
        <a:p>
          <a:r>
            <a:rPr lang="en-GB" sz="2000" dirty="0">
              <a:solidFill>
                <a:srgbClr val="001E62"/>
              </a:solidFill>
            </a:rPr>
            <a:t>Record your significant findings</a:t>
          </a:r>
        </a:p>
      </dgm:t>
    </dgm:pt>
    <dgm:pt modelId="{37AEB8AF-3237-4774-A211-52B13B2C4562}" type="parTrans" cxnId="{507D4564-1F8A-45FC-A543-308756684A70}">
      <dgm:prSet/>
      <dgm:spPr/>
      <dgm:t>
        <a:bodyPr/>
        <a:lstStyle/>
        <a:p>
          <a:endParaRPr lang="en-GB"/>
        </a:p>
      </dgm:t>
    </dgm:pt>
    <dgm:pt modelId="{BCDC585D-C47C-4BA9-864D-955BE6F9925C}" type="sibTrans" cxnId="{507D4564-1F8A-45FC-A543-308756684A70}">
      <dgm:prSet/>
      <dgm:spPr/>
      <dgm:t>
        <a:bodyPr/>
        <a:lstStyle/>
        <a:p>
          <a:endParaRPr lang="en-GB"/>
        </a:p>
      </dgm:t>
    </dgm:pt>
    <dgm:pt modelId="{1CA916F0-BC1C-4C62-A217-222C8B88CF26}">
      <dgm:prSet phldrT="[Text]"/>
      <dgm:spPr/>
      <dgm:t>
        <a:bodyPr/>
        <a:lstStyle/>
        <a:p>
          <a:r>
            <a:rPr lang="en-GB" dirty="0">
              <a:solidFill>
                <a:srgbClr val="001E62"/>
              </a:solidFill>
            </a:rPr>
            <a:t>Review your risk assessment</a:t>
          </a:r>
        </a:p>
      </dgm:t>
    </dgm:pt>
    <dgm:pt modelId="{A889FFED-C28B-4881-9DC7-373307FA1E02}" type="parTrans" cxnId="{A7117A7D-48CA-4BBD-BBBE-6B0A86280EE2}">
      <dgm:prSet/>
      <dgm:spPr/>
      <dgm:t>
        <a:bodyPr/>
        <a:lstStyle/>
        <a:p>
          <a:endParaRPr lang="en-GB"/>
        </a:p>
      </dgm:t>
    </dgm:pt>
    <dgm:pt modelId="{6ACEA5ED-9C2B-4EB0-A64E-1925CC73B0FF}" type="sibTrans" cxnId="{A7117A7D-48CA-4BBD-BBBE-6B0A86280EE2}">
      <dgm:prSet/>
      <dgm:spPr/>
      <dgm:t>
        <a:bodyPr/>
        <a:lstStyle/>
        <a:p>
          <a:endParaRPr lang="en-GB"/>
        </a:p>
      </dgm:t>
    </dgm:pt>
    <dgm:pt modelId="{A5D9F25F-A254-4163-9771-94E54E248D31}" type="pres">
      <dgm:prSet presAssocID="{47D82062-57FC-4244-84BB-4A512A1C3A58}" presName="rootnode" presStyleCnt="0">
        <dgm:presLayoutVars>
          <dgm:chMax/>
          <dgm:chPref/>
          <dgm:dir/>
          <dgm:animLvl val="lvl"/>
        </dgm:presLayoutVars>
      </dgm:prSet>
      <dgm:spPr/>
      <dgm:t>
        <a:bodyPr/>
        <a:lstStyle/>
        <a:p>
          <a:endParaRPr lang="en-GB"/>
        </a:p>
      </dgm:t>
    </dgm:pt>
    <dgm:pt modelId="{0FCCAE12-A498-46B6-B80E-B3922392C601}" type="pres">
      <dgm:prSet presAssocID="{D6EFC92F-5CB3-4BEF-BD40-FF93862AD79F}" presName="composite" presStyleCnt="0"/>
      <dgm:spPr/>
    </dgm:pt>
    <dgm:pt modelId="{CF5D7D96-D3C0-4ACB-BAC2-21D813AF56A6}" type="pres">
      <dgm:prSet presAssocID="{D6EFC92F-5CB3-4BEF-BD40-FF93862AD79F}" presName="LShape" presStyleLbl="alignNode1" presStyleIdx="0" presStyleCnt="9"/>
      <dgm:spPr>
        <a:solidFill>
          <a:srgbClr val="001E62"/>
        </a:solidFill>
        <a:ln>
          <a:noFill/>
        </a:ln>
      </dgm:spPr>
      <dgm:t>
        <a:bodyPr/>
        <a:lstStyle/>
        <a:p>
          <a:endParaRPr lang="en-GB"/>
        </a:p>
      </dgm:t>
    </dgm:pt>
    <dgm:pt modelId="{79021B3A-2C85-436C-B3B4-F6FAA208830D}" type="pres">
      <dgm:prSet presAssocID="{D6EFC92F-5CB3-4BEF-BD40-FF93862AD79F}" presName="ParentText" presStyleLbl="revTx" presStyleIdx="0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A2C760EF-C040-41AB-A2F7-32DAC253A98E}" type="pres">
      <dgm:prSet presAssocID="{D6EFC92F-5CB3-4BEF-BD40-FF93862AD79F}" presName="Triangle" presStyleLbl="alignNode1" presStyleIdx="1" presStyleCnt="9"/>
      <dgm:spPr>
        <a:solidFill>
          <a:srgbClr val="001E62"/>
        </a:solidFill>
        <a:ln>
          <a:noFill/>
        </a:ln>
      </dgm:spPr>
      <dgm:t>
        <a:bodyPr/>
        <a:lstStyle/>
        <a:p>
          <a:endParaRPr lang="en-GB"/>
        </a:p>
      </dgm:t>
    </dgm:pt>
    <dgm:pt modelId="{F0D5029C-AEEE-4F4D-B2E3-D9C22DF975BF}" type="pres">
      <dgm:prSet presAssocID="{813E6DDB-19C9-45C8-8699-479FA15CA674}" presName="sibTrans" presStyleCnt="0"/>
      <dgm:spPr/>
    </dgm:pt>
    <dgm:pt modelId="{CD4303AF-D796-4247-A35A-A7D7E0177E4B}" type="pres">
      <dgm:prSet presAssocID="{813E6DDB-19C9-45C8-8699-479FA15CA674}" presName="space" presStyleCnt="0"/>
      <dgm:spPr/>
    </dgm:pt>
    <dgm:pt modelId="{2AF92C6C-0EA7-4540-99B8-9A122CB0C3FC}" type="pres">
      <dgm:prSet presAssocID="{E7A12192-E8A8-443A-ADCE-DCEB5F5659A2}" presName="composite" presStyleCnt="0"/>
      <dgm:spPr/>
    </dgm:pt>
    <dgm:pt modelId="{E960D64E-75C2-4120-AF6D-54C217C45FD1}" type="pres">
      <dgm:prSet presAssocID="{E7A12192-E8A8-443A-ADCE-DCEB5F5659A2}" presName="LShape" presStyleLbl="alignNode1" presStyleIdx="2" presStyleCnt="9"/>
      <dgm:spPr>
        <a:solidFill>
          <a:srgbClr val="001E62"/>
        </a:solidFill>
        <a:ln>
          <a:noFill/>
        </a:ln>
      </dgm:spPr>
      <dgm:t>
        <a:bodyPr/>
        <a:lstStyle/>
        <a:p>
          <a:endParaRPr lang="en-GB"/>
        </a:p>
      </dgm:t>
    </dgm:pt>
    <dgm:pt modelId="{FF365291-5EC5-47DE-90D1-6D947F59F4E2}" type="pres">
      <dgm:prSet presAssocID="{E7A12192-E8A8-443A-ADCE-DCEB5F5659A2}" presName="ParentText" presStyleLbl="revTx" presStyleIdx="1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E2231588-FA23-4345-B7A4-A2F53C055BF3}" type="pres">
      <dgm:prSet presAssocID="{E7A12192-E8A8-443A-ADCE-DCEB5F5659A2}" presName="Triangle" presStyleLbl="alignNode1" presStyleIdx="3" presStyleCnt="9"/>
      <dgm:spPr>
        <a:solidFill>
          <a:srgbClr val="001E62"/>
        </a:solidFill>
        <a:ln>
          <a:noFill/>
        </a:ln>
      </dgm:spPr>
      <dgm:t>
        <a:bodyPr/>
        <a:lstStyle/>
        <a:p>
          <a:endParaRPr lang="en-GB"/>
        </a:p>
      </dgm:t>
    </dgm:pt>
    <dgm:pt modelId="{3639D3D0-5ABA-4802-A6C3-633E12AAD181}" type="pres">
      <dgm:prSet presAssocID="{F6573D99-E1B6-48D1-807B-55268423FD76}" presName="sibTrans" presStyleCnt="0"/>
      <dgm:spPr/>
    </dgm:pt>
    <dgm:pt modelId="{08FCB754-9ED4-4151-9D2E-9EDD00F9B578}" type="pres">
      <dgm:prSet presAssocID="{F6573D99-E1B6-48D1-807B-55268423FD76}" presName="space" presStyleCnt="0"/>
      <dgm:spPr/>
    </dgm:pt>
    <dgm:pt modelId="{EFF0F537-B581-4D07-9246-9D69A9140318}" type="pres">
      <dgm:prSet presAssocID="{6BA1E388-DA6C-41EC-A982-3AEAF18CACA7}" presName="composite" presStyleCnt="0"/>
      <dgm:spPr/>
    </dgm:pt>
    <dgm:pt modelId="{F092A0CB-8451-4E0B-A038-41F8BE62BF6B}" type="pres">
      <dgm:prSet presAssocID="{6BA1E388-DA6C-41EC-A982-3AEAF18CACA7}" presName="LShape" presStyleLbl="alignNode1" presStyleIdx="4" presStyleCnt="9"/>
      <dgm:spPr>
        <a:solidFill>
          <a:srgbClr val="001E62"/>
        </a:solidFill>
        <a:ln>
          <a:noFill/>
        </a:ln>
      </dgm:spPr>
      <dgm:t>
        <a:bodyPr/>
        <a:lstStyle/>
        <a:p>
          <a:endParaRPr lang="en-GB"/>
        </a:p>
      </dgm:t>
    </dgm:pt>
    <dgm:pt modelId="{EE9B99BD-14EB-4CBE-BFBE-A0C3443E1346}" type="pres">
      <dgm:prSet presAssocID="{6BA1E388-DA6C-41EC-A982-3AEAF18CACA7}" presName="ParentText" presStyleLbl="revTx" presStyleIdx="2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63D69B90-5CAC-4E2B-A1BB-780AD41C0311}" type="pres">
      <dgm:prSet presAssocID="{6BA1E388-DA6C-41EC-A982-3AEAF18CACA7}" presName="Triangle" presStyleLbl="alignNode1" presStyleIdx="5" presStyleCnt="9"/>
      <dgm:spPr>
        <a:solidFill>
          <a:srgbClr val="001E62"/>
        </a:solidFill>
        <a:ln>
          <a:noFill/>
        </a:ln>
      </dgm:spPr>
      <dgm:t>
        <a:bodyPr/>
        <a:lstStyle/>
        <a:p>
          <a:endParaRPr lang="en-GB"/>
        </a:p>
      </dgm:t>
    </dgm:pt>
    <dgm:pt modelId="{7B0521D7-0E1B-4A20-8D2B-AB2D3B52AEC3}" type="pres">
      <dgm:prSet presAssocID="{926E36DD-E18E-4D3C-B1FE-6E5D0C7B691C}" presName="sibTrans" presStyleCnt="0"/>
      <dgm:spPr/>
    </dgm:pt>
    <dgm:pt modelId="{87539A70-1A8F-49D2-A0E0-900521261DE8}" type="pres">
      <dgm:prSet presAssocID="{926E36DD-E18E-4D3C-B1FE-6E5D0C7B691C}" presName="space" presStyleCnt="0"/>
      <dgm:spPr/>
    </dgm:pt>
    <dgm:pt modelId="{F47723F9-A95B-4DBD-BBDA-FD1B5CBD2721}" type="pres">
      <dgm:prSet presAssocID="{47EBF2FF-04D0-4FAD-8379-E77E847F7A26}" presName="composite" presStyleCnt="0"/>
      <dgm:spPr/>
    </dgm:pt>
    <dgm:pt modelId="{26DF43DA-8F12-4B5C-B4F7-71FD3530D703}" type="pres">
      <dgm:prSet presAssocID="{47EBF2FF-04D0-4FAD-8379-E77E847F7A26}" presName="LShape" presStyleLbl="alignNode1" presStyleIdx="6" presStyleCnt="9"/>
      <dgm:spPr>
        <a:solidFill>
          <a:srgbClr val="001E62"/>
        </a:solidFill>
        <a:ln>
          <a:noFill/>
        </a:ln>
      </dgm:spPr>
      <dgm:t>
        <a:bodyPr/>
        <a:lstStyle/>
        <a:p>
          <a:endParaRPr lang="en-GB"/>
        </a:p>
      </dgm:t>
    </dgm:pt>
    <dgm:pt modelId="{786A2C1F-F83B-4978-8A55-0FEE72DFD2B2}" type="pres">
      <dgm:prSet presAssocID="{47EBF2FF-04D0-4FAD-8379-E77E847F7A26}" presName="ParentText" presStyleLbl="revTx" presStyleIdx="3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0041D7F1-1E14-4F39-9060-CB1FA8C5CBFF}" type="pres">
      <dgm:prSet presAssocID="{47EBF2FF-04D0-4FAD-8379-E77E847F7A26}" presName="Triangle" presStyleLbl="alignNode1" presStyleIdx="7" presStyleCnt="9"/>
      <dgm:spPr>
        <a:solidFill>
          <a:srgbClr val="001E62"/>
        </a:solidFill>
        <a:ln>
          <a:noFill/>
        </a:ln>
      </dgm:spPr>
      <dgm:t>
        <a:bodyPr/>
        <a:lstStyle/>
        <a:p>
          <a:endParaRPr lang="en-GB"/>
        </a:p>
      </dgm:t>
    </dgm:pt>
    <dgm:pt modelId="{73344570-3FF2-47A0-946C-8A820EDEE5EE}" type="pres">
      <dgm:prSet presAssocID="{BCDC585D-C47C-4BA9-864D-955BE6F9925C}" presName="sibTrans" presStyleCnt="0"/>
      <dgm:spPr/>
    </dgm:pt>
    <dgm:pt modelId="{2CEC6568-DC72-4D7F-8586-48731056B676}" type="pres">
      <dgm:prSet presAssocID="{BCDC585D-C47C-4BA9-864D-955BE6F9925C}" presName="space" presStyleCnt="0"/>
      <dgm:spPr/>
    </dgm:pt>
    <dgm:pt modelId="{9F2A41DE-C30E-4680-B50B-C44750B8C1E8}" type="pres">
      <dgm:prSet presAssocID="{1CA916F0-BC1C-4C62-A217-222C8B88CF26}" presName="composite" presStyleCnt="0"/>
      <dgm:spPr/>
    </dgm:pt>
    <dgm:pt modelId="{04493941-7E33-4CAB-B7A3-FD3D45F825AD}" type="pres">
      <dgm:prSet presAssocID="{1CA916F0-BC1C-4C62-A217-222C8B88CF26}" presName="LShape" presStyleLbl="alignNode1" presStyleIdx="8" presStyleCnt="9"/>
      <dgm:spPr>
        <a:solidFill>
          <a:srgbClr val="001E62"/>
        </a:solidFill>
        <a:ln>
          <a:noFill/>
        </a:ln>
      </dgm:spPr>
      <dgm:t>
        <a:bodyPr/>
        <a:lstStyle/>
        <a:p>
          <a:endParaRPr lang="en-GB"/>
        </a:p>
      </dgm:t>
    </dgm:pt>
    <dgm:pt modelId="{7EB07729-5B95-48B6-88A2-08CC1AB0D46A}" type="pres">
      <dgm:prSet presAssocID="{1CA916F0-BC1C-4C62-A217-222C8B88CF26}" presName="ParentText" presStyleLbl="revTx" presStyleIdx="4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0FB7AB50-DDF0-4559-883D-35B6E3AC0D14}" srcId="{47D82062-57FC-4244-84BB-4A512A1C3A58}" destId="{E7A12192-E8A8-443A-ADCE-DCEB5F5659A2}" srcOrd="1" destOrd="0" parTransId="{395B8A81-4BF6-4947-BD6F-707EEEB7A36B}" sibTransId="{F6573D99-E1B6-48D1-807B-55268423FD76}"/>
    <dgm:cxn modelId="{E747258F-2157-4C16-B970-1992039FC7C8}" type="presOf" srcId="{E7A12192-E8A8-443A-ADCE-DCEB5F5659A2}" destId="{FF365291-5EC5-47DE-90D1-6D947F59F4E2}" srcOrd="0" destOrd="0" presId="urn:microsoft.com/office/officeart/2009/3/layout/StepUpProcess"/>
    <dgm:cxn modelId="{0FA7F967-8456-4046-9E00-4317892B214B}" srcId="{47D82062-57FC-4244-84BB-4A512A1C3A58}" destId="{D6EFC92F-5CB3-4BEF-BD40-FF93862AD79F}" srcOrd="0" destOrd="0" parTransId="{E6C4E0BB-4A6B-47FC-A303-0D390E7E71DE}" sibTransId="{813E6DDB-19C9-45C8-8699-479FA15CA674}"/>
    <dgm:cxn modelId="{6E425FB9-4766-4A77-930C-17E1A4AE9AFB}" type="presOf" srcId="{1CA916F0-BC1C-4C62-A217-222C8B88CF26}" destId="{7EB07729-5B95-48B6-88A2-08CC1AB0D46A}" srcOrd="0" destOrd="0" presId="urn:microsoft.com/office/officeart/2009/3/layout/StepUpProcess"/>
    <dgm:cxn modelId="{B75D226F-B8C4-41C4-B379-6A776B7C0A60}" type="presOf" srcId="{6BA1E388-DA6C-41EC-A982-3AEAF18CACA7}" destId="{EE9B99BD-14EB-4CBE-BFBE-A0C3443E1346}" srcOrd="0" destOrd="0" presId="urn:microsoft.com/office/officeart/2009/3/layout/StepUpProcess"/>
    <dgm:cxn modelId="{BDC297CD-12FA-4F37-8118-AF8E5C5CC55A}" srcId="{47D82062-57FC-4244-84BB-4A512A1C3A58}" destId="{6BA1E388-DA6C-41EC-A982-3AEAF18CACA7}" srcOrd="2" destOrd="0" parTransId="{C6313A81-405F-4328-B9D9-871A1FD34F1C}" sibTransId="{926E36DD-E18E-4D3C-B1FE-6E5D0C7B691C}"/>
    <dgm:cxn modelId="{A7117A7D-48CA-4BBD-BBBE-6B0A86280EE2}" srcId="{47D82062-57FC-4244-84BB-4A512A1C3A58}" destId="{1CA916F0-BC1C-4C62-A217-222C8B88CF26}" srcOrd="4" destOrd="0" parTransId="{A889FFED-C28B-4881-9DC7-373307FA1E02}" sibTransId="{6ACEA5ED-9C2B-4EB0-A64E-1925CC73B0FF}"/>
    <dgm:cxn modelId="{D651175A-1E5A-474B-9E14-700A969832AC}" type="presOf" srcId="{47D82062-57FC-4244-84BB-4A512A1C3A58}" destId="{A5D9F25F-A254-4163-9771-94E54E248D31}" srcOrd="0" destOrd="0" presId="urn:microsoft.com/office/officeart/2009/3/layout/StepUpProcess"/>
    <dgm:cxn modelId="{97D22127-1390-4B49-B936-02B7E31F209C}" type="presOf" srcId="{47EBF2FF-04D0-4FAD-8379-E77E847F7A26}" destId="{786A2C1F-F83B-4978-8A55-0FEE72DFD2B2}" srcOrd="0" destOrd="0" presId="urn:microsoft.com/office/officeart/2009/3/layout/StepUpProcess"/>
    <dgm:cxn modelId="{507D4564-1F8A-45FC-A543-308756684A70}" srcId="{47D82062-57FC-4244-84BB-4A512A1C3A58}" destId="{47EBF2FF-04D0-4FAD-8379-E77E847F7A26}" srcOrd="3" destOrd="0" parTransId="{37AEB8AF-3237-4774-A211-52B13B2C4562}" sibTransId="{BCDC585D-C47C-4BA9-864D-955BE6F9925C}"/>
    <dgm:cxn modelId="{B6105A98-1214-4C84-9917-E336EE0AF62F}" type="presOf" srcId="{D6EFC92F-5CB3-4BEF-BD40-FF93862AD79F}" destId="{79021B3A-2C85-436C-B3B4-F6FAA208830D}" srcOrd="0" destOrd="0" presId="urn:microsoft.com/office/officeart/2009/3/layout/StepUpProcess"/>
    <dgm:cxn modelId="{964B6E45-FAC8-48A1-A137-DE14E562BB09}" type="presParOf" srcId="{A5D9F25F-A254-4163-9771-94E54E248D31}" destId="{0FCCAE12-A498-46B6-B80E-B3922392C601}" srcOrd="0" destOrd="0" presId="urn:microsoft.com/office/officeart/2009/3/layout/StepUpProcess"/>
    <dgm:cxn modelId="{EFCE4F9E-0167-443A-B4E9-74A11D92572C}" type="presParOf" srcId="{0FCCAE12-A498-46B6-B80E-B3922392C601}" destId="{CF5D7D96-D3C0-4ACB-BAC2-21D813AF56A6}" srcOrd="0" destOrd="0" presId="urn:microsoft.com/office/officeart/2009/3/layout/StepUpProcess"/>
    <dgm:cxn modelId="{769168E0-19AD-4EC3-94B9-2D74402E12E2}" type="presParOf" srcId="{0FCCAE12-A498-46B6-B80E-B3922392C601}" destId="{79021B3A-2C85-436C-B3B4-F6FAA208830D}" srcOrd="1" destOrd="0" presId="urn:microsoft.com/office/officeart/2009/3/layout/StepUpProcess"/>
    <dgm:cxn modelId="{6CBEA819-9E1D-46AD-8E19-28C1CB7B841E}" type="presParOf" srcId="{0FCCAE12-A498-46B6-B80E-B3922392C601}" destId="{A2C760EF-C040-41AB-A2F7-32DAC253A98E}" srcOrd="2" destOrd="0" presId="urn:microsoft.com/office/officeart/2009/3/layout/StepUpProcess"/>
    <dgm:cxn modelId="{841C604B-9906-418D-9D50-9A3D4ADF2BCE}" type="presParOf" srcId="{A5D9F25F-A254-4163-9771-94E54E248D31}" destId="{F0D5029C-AEEE-4F4D-B2E3-D9C22DF975BF}" srcOrd="1" destOrd="0" presId="urn:microsoft.com/office/officeart/2009/3/layout/StepUpProcess"/>
    <dgm:cxn modelId="{DF2176C5-0F5F-4DDA-BC1D-E7BCF855626E}" type="presParOf" srcId="{F0D5029C-AEEE-4F4D-B2E3-D9C22DF975BF}" destId="{CD4303AF-D796-4247-A35A-A7D7E0177E4B}" srcOrd="0" destOrd="0" presId="urn:microsoft.com/office/officeart/2009/3/layout/StepUpProcess"/>
    <dgm:cxn modelId="{E7077255-B1DA-420E-9E00-32A9CBB7DBD9}" type="presParOf" srcId="{A5D9F25F-A254-4163-9771-94E54E248D31}" destId="{2AF92C6C-0EA7-4540-99B8-9A122CB0C3FC}" srcOrd="2" destOrd="0" presId="urn:microsoft.com/office/officeart/2009/3/layout/StepUpProcess"/>
    <dgm:cxn modelId="{DFA3FFB5-628A-440D-84EF-0D10A2427A9F}" type="presParOf" srcId="{2AF92C6C-0EA7-4540-99B8-9A122CB0C3FC}" destId="{E960D64E-75C2-4120-AF6D-54C217C45FD1}" srcOrd="0" destOrd="0" presId="urn:microsoft.com/office/officeart/2009/3/layout/StepUpProcess"/>
    <dgm:cxn modelId="{E1F13F24-BDCD-4188-AC99-32B915FBA554}" type="presParOf" srcId="{2AF92C6C-0EA7-4540-99B8-9A122CB0C3FC}" destId="{FF365291-5EC5-47DE-90D1-6D947F59F4E2}" srcOrd="1" destOrd="0" presId="urn:microsoft.com/office/officeart/2009/3/layout/StepUpProcess"/>
    <dgm:cxn modelId="{AE32F91D-E6C1-4DF4-88A4-C481C68AC23C}" type="presParOf" srcId="{2AF92C6C-0EA7-4540-99B8-9A122CB0C3FC}" destId="{E2231588-FA23-4345-B7A4-A2F53C055BF3}" srcOrd="2" destOrd="0" presId="urn:microsoft.com/office/officeart/2009/3/layout/StepUpProcess"/>
    <dgm:cxn modelId="{76D7B146-6A29-4BD0-ABDA-084C3B3DBECD}" type="presParOf" srcId="{A5D9F25F-A254-4163-9771-94E54E248D31}" destId="{3639D3D0-5ABA-4802-A6C3-633E12AAD181}" srcOrd="3" destOrd="0" presId="urn:microsoft.com/office/officeart/2009/3/layout/StepUpProcess"/>
    <dgm:cxn modelId="{063E721F-66B3-4028-8A86-04E3CBD9E202}" type="presParOf" srcId="{3639D3D0-5ABA-4802-A6C3-633E12AAD181}" destId="{08FCB754-9ED4-4151-9D2E-9EDD00F9B578}" srcOrd="0" destOrd="0" presId="urn:microsoft.com/office/officeart/2009/3/layout/StepUpProcess"/>
    <dgm:cxn modelId="{F24953D6-AD57-4320-9B66-F1FD9B5A6CAB}" type="presParOf" srcId="{A5D9F25F-A254-4163-9771-94E54E248D31}" destId="{EFF0F537-B581-4D07-9246-9D69A9140318}" srcOrd="4" destOrd="0" presId="urn:microsoft.com/office/officeart/2009/3/layout/StepUpProcess"/>
    <dgm:cxn modelId="{45C8C95B-355C-414F-BE22-E223DB155575}" type="presParOf" srcId="{EFF0F537-B581-4D07-9246-9D69A9140318}" destId="{F092A0CB-8451-4E0B-A038-41F8BE62BF6B}" srcOrd="0" destOrd="0" presId="urn:microsoft.com/office/officeart/2009/3/layout/StepUpProcess"/>
    <dgm:cxn modelId="{259AAD2D-9C92-4B37-98E7-85CBB28238EB}" type="presParOf" srcId="{EFF0F537-B581-4D07-9246-9D69A9140318}" destId="{EE9B99BD-14EB-4CBE-BFBE-A0C3443E1346}" srcOrd="1" destOrd="0" presId="urn:microsoft.com/office/officeart/2009/3/layout/StepUpProcess"/>
    <dgm:cxn modelId="{E4E9E913-0AFF-45A6-8133-27C50E5B1895}" type="presParOf" srcId="{EFF0F537-B581-4D07-9246-9D69A9140318}" destId="{63D69B90-5CAC-4E2B-A1BB-780AD41C0311}" srcOrd="2" destOrd="0" presId="urn:microsoft.com/office/officeart/2009/3/layout/StepUpProcess"/>
    <dgm:cxn modelId="{9284F424-6215-4767-A2B7-8C4610D03D2A}" type="presParOf" srcId="{A5D9F25F-A254-4163-9771-94E54E248D31}" destId="{7B0521D7-0E1B-4A20-8D2B-AB2D3B52AEC3}" srcOrd="5" destOrd="0" presId="urn:microsoft.com/office/officeart/2009/3/layout/StepUpProcess"/>
    <dgm:cxn modelId="{6FCA78DA-219B-43DD-97C6-2DC5FEBBD66A}" type="presParOf" srcId="{7B0521D7-0E1B-4A20-8D2B-AB2D3B52AEC3}" destId="{87539A70-1A8F-49D2-A0E0-900521261DE8}" srcOrd="0" destOrd="0" presId="urn:microsoft.com/office/officeart/2009/3/layout/StepUpProcess"/>
    <dgm:cxn modelId="{D0C044A9-2660-4E12-82A6-F016093CD212}" type="presParOf" srcId="{A5D9F25F-A254-4163-9771-94E54E248D31}" destId="{F47723F9-A95B-4DBD-BBDA-FD1B5CBD2721}" srcOrd="6" destOrd="0" presId="urn:microsoft.com/office/officeart/2009/3/layout/StepUpProcess"/>
    <dgm:cxn modelId="{59AF79A7-2850-4243-8731-E7C762ABF258}" type="presParOf" srcId="{F47723F9-A95B-4DBD-BBDA-FD1B5CBD2721}" destId="{26DF43DA-8F12-4B5C-B4F7-71FD3530D703}" srcOrd="0" destOrd="0" presId="urn:microsoft.com/office/officeart/2009/3/layout/StepUpProcess"/>
    <dgm:cxn modelId="{C4430DE3-5996-4A2C-9A78-D9E41A9605B8}" type="presParOf" srcId="{F47723F9-A95B-4DBD-BBDA-FD1B5CBD2721}" destId="{786A2C1F-F83B-4978-8A55-0FEE72DFD2B2}" srcOrd="1" destOrd="0" presId="urn:microsoft.com/office/officeart/2009/3/layout/StepUpProcess"/>
    <dgm:cxn modelId="{7A12398E-4DE6-4E8A-A4F0-5F2E356DCE4D}" type="presParOf" srcId="{F47723F9-A95B-4DBD-BBDA-FD1B5CBD2721}" destId="{0041D7F1-1E14-4F39-9060-CB1FA8C5CBFF}" srcOrd="2" destOrd="0" presId="urn:microsoft.com/office/officeart/2009/3/layout/StepUpProcess"/>
    <dgm:cxn modelId="{DB797B0D-725D-4A5F-AE6A-846B729F9F58}" type="presParOf" srcId="{A5D9F25F-A254-4163-9771-94E54E248D31}" destId="{73344570-3FF2-47A0-946C-8A820EDEE5EE}" srcOrd="7" destOrd="0" presId="urn:microsoft.com/office/officeart/2009/3/layout/StepUpProcess"/>
    <dgm:cxn modelId="{184B7247-81C8-4D16-8D16-A3D231807018}" type="presParOf" srcId="{73344570-3FF2-47A0-946C-8A820EDEE5EE}" destId="{2CEC6568-DC72-4D7F-8586-48731056B676}" srcOrd="0" destOrd="0" presId="urn:microsoft.com/office/officeart/2009/3/layout/StepUpProcess"/>
    <dgm:cxn modelId="{2D4A37E2-7F27-4C75-9238-E95BAA38FB9F}" type="presParOf" srcId="{A5D9F25F-A254-4163-9771-94E54E248D31}" destId="{9F2A41DE-C30E-4680-B50B-C44750B8C1E8}" srcOrd="8" destOrd="0" presId="urn:microsoft.com/office/officeart/2009/3/layout/StepUpProcess"/>
    <dgm:cxn modelId="{07F5B45F-9C84-401C-A1CA-4AE20112BDF2}" type="presParOf" srcId="{9F2A41DE-C30E-4680-B50B-C44750B8C1E8}" destId="{04493941-7E33-4CAB-B7A3-FD3D45F825AD}" srcOrd="0" destOrd="0" presId="urn:microsoft.com/office/officeart/2009/3/layout/StepUpProcess"/>
    <dgm:cxn modelId="{E6E81505-8836-436E-AE4D-C4DADA1D091E}" type="presParOf" srcId="{9F2A41DE-C30E-4680-B50B-C44750B8C1E8}" destId="{7EB07729-5B95-48B6-88A2-08CC1AB0D46A}" srcOrd="1" destOrd="0" presId="urn:microsoft.com/office/officeart/2009/3/layout/StepUpProcess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F5D7D96-D3C0-4ACB-BAC2-21D813AF56A6}">
      <dsp:nvSpPr>
        <dsp:cNvPr id="0" name=""/>
        <dsp:cNvSpPr/>
      </dsp:nvSpPr>
      <dsp:spPr>
        <a:xfrm rot="5400000">
          <a:off x="303570" y="2114501"/>
          <a:ext cx="911830" cy="1517264"/>
        </a:xfrm>
        <a:prstGeom prst="corner">
          <a:avLst>
            <a:gd name="adj1" fmla="val 16120"/>
            <a:gd name="adj2" fmla="val 16110"/>
          </a:avLst>
        </a:prstGeom>
        <a:solidFill>
          <a:srgbClr val="001E62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9021B3A-2C85-436C-B3B4-F6FAA208830D}">
      <dsp:nvSpPr>
        <dsp:cNvPr id="0" name=""/>
        <dsp:cNvSpPr/>
      </dsp:nvSpPr>
      <dsp:spPr>
        <a:xfrm>
          <a:off x="151363" y="2567836"/>
          <a:ext cx="1369795" cy="120070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000" kern="1200" dirty="0">
              <a:solidFill>
                <a:srgbClr val="001E62"/>
              </a:solidFill>
            </a:rPr>
            <a:t>Identify the Hazards</a:t>
          </a:r>
        </a:p>
      </dsp:txBody>
      <dsp:txXfrm>
        <a:off x="151363" y="2567836"/>
        <a:ext cx="1369795" cy="1200705"/>
      </dsp:txXfrm>
    </dsp:sp>
    <dsp:sp modelId="{A2C760EF-C040-41AB-A2F7-32DAC253A98E}">
      <dsp:nvSpPr>
        <dsp:cNvPr id="0" name=""/>
        <dsp:cNvSpPr/>
      </dsp:nvSpPr>
      <dsp:spPr>
        <a:xfrm>
          <a:off x="1262706" y="2002798"/>
          <a:ext cx="258451" cy="258451"/>
        </a:xfrm>
        <a:prstGeom prst="triangle">
          <a:avLst>
            <a:gd name="adj" fmla="val 100000"/>
          </a:avLst>
        </a:prstGeom>
        <a:solidFill>
          <a:srgbClr val="001E62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960D64E-75C2-4120-AF6D-54C217C45FD1}">
      <dsp:nvSpPr>
        <dsp:cNvPr id="0" name=""/>
        <dsp:cNvSpPr/>
      </dsp:nvSpPr>
      <dsp:spPr>
        <a:xfrm rot="5400000">
          <a:off x="1980467" y="1699551"/>
          <a:ext cx="911830" cy="1517264"/>
        </a:xfrm>
        <a:prstGeom prst="corner">
          <a:avLst>
            <a:gd name="adj1" fmla="val 16120"/>
            <a:gd name="adj2" fmla="val 16110"/>
          </a:avLst>
        </a:prstGeom>
        <a:solidFill>
          <a:srgbClr val="001E62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F365291-5EC5-47DE-90D1-6D947F59F4E2}">
      <dsp:nvSpPr>
        <dsp:cNvPr id="0" name=""/>
        <dsp:cNvSpPr/>
      </dsp:nvSpPr>
      <dsp:spPr>
        <a:xfrm>
          <a:off x="1828260" y="2152886"/>
          <a:ext cx="1369795" cy="120070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000" kern="1200" dirty="0" smtClean="0">
              <a:solidFill>
                <a:srgbClr val="001E62"/>
              </a:solidFill>
            </a:rPr>
            <a:t>Decide who might be harmed and how</a:t>
          </a:r>
          <a:endParaRPr lang="en-GB" sz="2000" kern="1200" dirty="0">
            <a:solidFill>
              <a:srgbClr val="001E62"/>
            </a:solidFill>
          </a:endParaRPr>
        </a:p>
      </dsp:txBody>
      <dsp:txXfrm>
        <a:off x="1828260" y="2152886"/>
        <a:ext cx="1369795" cy="1200705"/>
      </dsp:txXfrm>
    </dsp:sp>
    <dsp:sp modelId="{E2231588-FA23-4345-B7A4-A2F53C055BF3}">
      <dsp:nvSpPr>
        <dsp:cNvPr id="0" name=""/>
        <dsp:cNvSpPr/>
      </dsp:nvSpPr>
      <dsp:spPr>
        <a:xfrm>
          <a:off x="2939603" y="1587848"/>
          <a:ext cx="258451" cy="258451"/>
        </a:xfrm>
        <a:prstGeom prst="triangle">
          <a:avLst>
            <a:gd name="adj" fmla="val 100000"/>
          </a:avLst>
        </a:prstGeom>
        <a:solidFill>
          <a:srgbClr val="001E62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092A0CB-8451-4E0B-A038-41F8BE62BF6B}">
      <dsp:nvSpPr>
        <dsp:cNvPr id="0" name=""/>
        <dsp:cNvSpPr/>
      </dsp:nvSpPr>
      <dsp:spPr>
        <a:xfrm rot="5400000">
          <a:off x="3657364" y="1284601"/>
          <a:ext cx="911830" cy="1517264"/>
        </a:xfrm>
        <a:prstGeom prst="corner">
          <a:avLst>
            <a:gd name="adj1" fmla="val 16120"/>
            <a:gd name="adj2" fmla="val 16110"/>
          </a:avLst>
        </a:prstGeom>
        <a:solidFill>
          <a:srgbClr val="001E62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E9B99BD-14EB-4CBE-BFBE-A0C3443E1346}">
      <dsp:nvSpPr>
        <dsp:cNvPr id="0" name=""/>
        <dsp:cNvSpPr/>
      </dsp:nvSpPr>
      <dsp:spPr>
        <a:xfrm>
          <a:off x="3505157" y="1737937"/>
          <a:ext cx="1369795" cy="120070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000" kern="1200" dirty="0">
              <a:solidFill>
                <a:srgbClr val="001E62"/>
              </a:solidFill>
            </a:rPr>
            <a:t>Evaluate the risks</a:t>
          </a:r>
        </a:p>
      </dsp:txBody>
      <dsp:txXfrm>
        <a:off x="3505157" y="1737937"/>
        <a:ext cx="1369795" cy="1200705"/>
      </dsp:txXfrm>
    </dsp:sp>
    <dsp:sp modelId="{63D69B90-5CAC-4E2B-A1BB-780AD41C0311}">
      <dsp:nvSpPr>
        <dsp:cNvPr id="0" name=""/>
        <dsp:cNvSpPr/>
      </dsp:nvSpPr>
      <dsp:spPr>
        <a:xfrm>
          <a:off x="4616500" y="1172898"/>
          <a:ext cx="258451" cy="258451"/>
        </a:xfrm>
        <a:prstGeom prst="triangle">
          <a:avLst>
            <a:gd name="adj" fmla="val 100000"/>
          </a:avLst>
        </a:prstGeom>
        <a:solidFill>
          <a:srgbClr val="001E62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6DF43DA-8F12-4B5C-B4F7-71FD3530D703}">
      <dsp:nvSpPr>
        <dsp:cNvPr id="0" name=""/>
        <dsp:cNvSpPr/>
      </dsp:nvSpPr>
      <dsp:spPr>
        <a:xfrm rot="5400000">
          <a:off x="5334261" y="869651"/>
          <a:ext cx="911830" cy="1517264"/>
        </a:xfrm>
        <a:prstGeom prst="corner">
          <a:avLst>
            <a:gd name="adj1" fmla="val 16120"/>
            <a:gd name="adj2" fmla="val 16110"/>
          </a:avLst>
        </a:prstGeom>
        <a:solidFill>
          <a:srgbClr val="001E62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86A2C1F-F83B-4978-8A55-0FEE72DFD2B2}">
      <dsp:nvSpPr>
        <dsp:cNvPr id="0" name=""/>
        <dsp:cNvSpPr/>
      </dsp:nvSpPr>
      <dsp:spPr>
        <a:xfrm>
          <a:off x="5182054" y="1322987"/>
          <a:ext cx="1369795" cy="120070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000" kern="1200" dirty="0">
              <a:solidFill>
                <a:srgbClr val="001E62"/>
              </a:solidFill>
            </a:rPr>
            <a:t>Record your significant findings</a:t>
          </a:r>
        </a:p>
      </dsp:txBody>
      <dsp:txXfrm>
        <a:off x="5182054" y="1322987"/>
        <a:ext cx="1369795" cy="1200705"/>
      </dsp:txXfrm>
    </dsp:sp>
    <dsp:sp modelId="{0041D7F1-1E14-4F39-9060-CB1FA8C5CBFF}">
      <dsp:nvSpPr>
        <dsp:cNvPr id="0" name=""/>
        <dsp:cNvSpPr/>
      </dsp:nvSpPr>
      <dsp:spPr>
        <a:xfrm>
          <a:off x="6293397" y="757949"/>
          <a:ext cx="258451" cy="258451"/>
        </a:xfrm>
        <a:prstGeom prst="triangle">
          <a:avLst>
            <a:gd name="adj" fmla="val 100000"/>
          </a:avLst>
        </a:prstGeom>
        <a:solidFill>
          <a:srgbClr val="001E62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4493941-7E33-4CAB-B7A3-FD3D45F825AD}">
      <dsp:nvSpPr>
        <dsp:cNvPr id="0" name=""/>
        <dsp:cNvSpPr/>
      </dsp:nvSpPr>
      <dsp:spPr>
        <a:xfrm rot="5400000">
          <a:off x="7011158" y="454702"/>
          <a:ext cx="911830" cy="1517264"/>
        </a:xfrm>
        <a:prstGeom prst="corner">
          <a:avLst>
            <a:gd name="adj1" fmla="val 16120"/>
            <a:gd name="adj2" fmla="val 16110"/>
          </a:avLst>
        </a:prstGeom>
        <a:solidFill>
          <a:srgbClr val="001E62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EB07729-5B95-48B6-88A2-08CC1AB0D46A}">
      <dsp:nvSpPr>
        <dsp:cNvPr id="0" name=""/>
        <dsp:cNvSpPr/>
      </dsp:nvSpPr>
      <dsp:spPr>
        <a:xfrm>
          <a:off x="6858951" y="908037"/>
          <a:ext cx="1369795" cy="120070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000" kern="1200" dirty="0">
              <a:solidFill>
                <a:srgbClr val="001E62"/>
              </a:solidFill>
            </a:rPr>
            <a:t>Review your risk assessment</a:t>
          </a:r>
        </a:p>
      </dsp:txBody>
      <dsp:txXfrm>
        <a:off x="6858951" y="908037"/>
        <a:ext cx="1369795" cy="120070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9/3/layout/StepUpProcess">
  <dgm:title val=""/>
  <dgm:desc val=""/>
  <dgm:catLst>
    <dgm:cat type="process" pri="13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b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b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onstrLst>
      <dgm:constr type="alignOff" forName="rootnode" val="1"/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-0.765"/>
      <dgm:constr type="w" for="ch" forName="sibTrans" refType="w" fact="0.103"/>
      <dgm:constr type="h" for="ch" forName="sibTrans" refType="h" fact="0.103"/>
    </dgm:constrLst>
    <dgm:forEach name="nodesForEach" axis="ch" ptType="node">
      <dgm:layoutNode name="composite">
        <dgm:alg type="composite">
          <dgm:param type="ar" val="0.861"/>
        </dgm:alg>
        <dgm:shape xmlns:r="http://schemas.openxmlformats.org/officeDocument/2006/relationships" r:blip="">
          <dgm:adjLst/>
        </dgm:shape>
        <dgm:choose name="Name3">
          <dgm:if name="Name4" func="var" arg="dir" op="equ" val="norm">
            <dgm:constrLst>
              <dgm:constr type="l" for="ch" forName="LShape" refType="w" fact="0"/>
              <dgm:constr type="t" for="ch" forName="LShape" refType="h" fact="0.2347"/>
              <dgm:constr type="w" for="ch" forName="LShape" refType="w" fact="0.998"/>
              <dgm:constr type="h" for="ch" forName="LShape" refType="h" fact="0.5164"/>
              <dgm:constr type="r" for="ch" forName="ParentText" refType="w"/>
              <dgm:constr type="t" for="ch" forName="ParentText" refType="h" fact="0.32"/>
              <dgm:constr type="w" for="ch" forName="ParentText" refType="w" fact="0.901"/>
              <dgm:constr type="h" for="ch" forName="ParentText" refType="h" fact="0.68"/>
              <dgm:constr type="l" for="ch" forName="Triangle" refType="w" fact="0.83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if>
          <dgm:else name="Name5">
            <dgm:constrLst>
              <dgm:constr type="l" for="ch" forName="LShape" refType="w" fact="0.002"/>
              <dgm:constr type="t" for="ch" forName="LShape" refType="h" fact="0.2347"/>
              <dgm:constr type="w" for="ch" forName="LShape" refType="w"/>
              <dgm:constr type="h" for="ch" forName="LShape" refType="h" fact="0.5164"/>
              <dgm:constr type="l" for="ch" forName="ParentText" refType="w" fact="0"/>
              <dgm:constr type="t" for="ch" forName="ParentText" refType="h" fact="0.32"/>
              <dgm:constr type="w" for="ch" forName="ParentText" refType="w" fact="0.902"/>
              <dgm:constr type="h" for="ch" forName="ParentText" refType="h" fact="0.68"/>
              <dgm:constr type="l" for="ch" forName="Triangle" refType="w" fact="0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else>
        </dgm:choose>
        <dgm:layoutNode name="LShape" styleLbl="alignNode1">
          <dgm:alg type="sp"/>
          <dgm:choose name="Name6">
            <dgm:if name="Name7" func="var" arg="dir" op="equ" val="norm">
              <dgm:shape xmlns:r="http://schemas.openxmlformats.org/officeDocument/2006/relationships" rot="90" type="corner" r:blip="">
                <dgm:adjLst>
                  <dgm:adj idx="1" val="0.1612"/>
                  <dgm:adj idx="2" val="0.1611"/>
                </dgm:adjLst>
              </dgm:shape>
            </dgm:if>
            <dgm:else name="Name8">
              <dgm:shape xmlns:r="http://schemas.openxmlformats.org/officeDocument/2006/relationships" rot="180" type="corner" r:blip="">
                <dgm:adjLst>
                  <dgm:adj idx="1" val="0.1612"/>
                  <dgm:adj idx="2" val="0.1611"/>
                </dgm:adjLst>
              </dgm:shape>
            </dgm:else>
          </dgm:choose>
          <dgm:presOf/>
        </dgm:layoutNode>
        <dgm:layoutNode name="ParentText" styleLbl="revTx">
          <dgm:varLst>
            <dgm:chMax val="0"/>
            <dgm:chPref val="0"/>
            <dgm:bulletEnabled val="1"/>
          </dgm:varLst>
          <dgm:alg type="tx">
            <dgm:param type="parTxLTRAlign" val="l"/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9">
          <dgm:if name="Name10" axis="followSib" ptType="node" func="cnt" op="gte" val="1">
            <dgm:layoutNode name="Triangle" styleLbl="alignNode1">
              <dgm:alg type="sp"/>
              <dgm:choose name="Name11">
                <dgm:if name="Name12" func="var" arg="dir" op="equ" val="norm">
                  <dgm:shape xmlns:r="http://schemas.openxmlformats.org/officeDocument/2006/relationships" type="triangle" r:blip="">
                    <dgm:adjLst>
                      <dgm:adj idx="1" val="1"/>
                    </dgm:adjLst>
                  </dgm:shape>
                </dgm:if>
                <dgm:else name="Name13">
                  <dgm:shape xmlns:r="http://schemas.openxmlformats.org/officeDocument/2006/relationships" rot="90" type="triangle" r:blip="">
                    <dgm:adjLst>
                      <dgm:adj idx="1" val="1"/>
                    </dgm:adjLst>
                  </dgm:shape>
                </dgm:else>
              </dgm:choose>
              <dgm:presOf/>
            </dgm:layoutNode>
          </dgm:if>
          <dgm:else name="Name14"/>
        </dgm:choose>
      </dgm:layoutNode>
      <dgm:forEach name="sibTransForEach" axis="followSib" ptType="sibTrans" cnt="1">
        <dgm:layoutNode name="sibTrans">
          <dgm:alg type="composite">
            <dgm:param type="ar" val="0.861"/>
          </dgm:alg>
          <dgm:constrLst>
            <dgm:constr type="w" for="ch" forName="space" refType="w"/>
            <dgm:constr type="h" for="ch" forName="space" refType="w"/>
          </dgm:constrLst>
          <dgm:layoutNode name="space" styleLbl="alignNode1">
            <dgm:alg type="sp"/>
            <dgm:shape xmlns:r="http://schemas.openxmlformats.org/officeDocument/2006/relationships" r:blip="">
              <dgm:adjLst/>
            </dgm:shape>
            <dgm:presOf/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CE801561-B59A-479F-BC25-4BABC9BBBA82}" type="datetimeFigureOut">
              <a:rPr lang="en-GB"/>
              <a:pPr>
                <a:defRPr/>
              </a:pPr>
              <a:t>02/10/2018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GB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0569DE4C-FA1A-4C9E-91CF-ED95A34A5A27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917575" y="4646613"/>
            <a:ext cx="5035550" cy="4114800"/>
          </a:xfrm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074" tIns="45722" rIns="93074" bIns="45722"/>
          <a:lstStyle/>
          <a:p>
            <a:r>
              <a:rPr lang="en-GB" altLang="en-US" sz="1600" dirty="0"/>
              <a:t>These are some of the things that we all take for granted.</a:t>
            </a:r>
          </a:p>
          <a:p>
            <a:endParaRPr lang="en-GB" altLang="en-US" sz="1600" dirty="0"/>
          </a:p>
          <a:p>
            <a:r>
              <a:rPr lang="en-GB" altLang="en-US" sz="1600" dirty="0"/>
              <a:t>Older people have problems with household objects and even packaging.  There are lots of recorded incidents of accidents with packaging such as corned beef tins etc..</a:t>
            </a:r>
          </a:p>
          <a:p>
            <a:r>
              <a:rPr lang="en-GB" altLang="en-US" sz="1600" dirty="0"/>
              <a:t>Imagine how it would feel not to be to wash your hair without someone to help.</a:t>
            </a:r>
          </a:p>
          <a:p>
            <a:endParaRPr lang="en-GB" altLang="en-US" sz="1600" dirty="0"/>
          </a:p>
          <a:p>
            <a:r>
              <a:rPr lang="en-GB" altLang="en-US" sz="1600" dirty="0"/>
              <a:t>Older people can put off things like going to the shops.</a:t>
            </a:r>
          </a:p>
          <a:p>
            <a:endParaRPr lang="en-GB" altLang="en-US" sz="1600" dirty="0"/>
          </a:p>
          <a:p>
            <a:r>
              <a:rPr lang="en-GB" altLang="en-US" sz="1600" dirty="0"/>
              <a:t>They get very frustrated and stressed about not being able to do things for themselves any more</a:t>
            </a:r>
          </a:p>
        </p:txBody>
      </p:sp>
      <p:sp>
        <p:nvSpPr>
          <p:cNvPr id="109571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7288" y="857250"/>
            <a:ext cx="4551362" cy="3413125"/>
          </a:xfrm>
          <a:ln cap="flat"/>
        </p:spPr>
      </p:sp>
    </p:spTree>
    <p:extLst>
      <p:ext uri="{BB962C8B-B14F-4D97-AF65-F5344CB8AC3E}">
        <p14:creationId xmlns:p14="http://schemas.microsoft.com/office/powerpoint/2010/main" val="70008104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8875" y="857250"/>
            <a:ext cx="4552950" cy="3414713"/>
          </a:xfrm>
          <a:solidFill>
            <a:srgbClr val="FFFFFF"/>
          </a:solidFill>
          <a:ln/>
        </p:spPr>
      </p:sp>
      <p:sp>
        <p:nvSpPr>
          <p:cNvPr id="778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5988" y="4646613"/>
            <a:ext cx="5038725" cy="4113212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>
              <a:buFontTx/>
              <a:buChar char="•"/>
            </a:pPr>
            <a:r>
              <a:rPr lang="en-GB" altLang="en-US" sz="1600"/>
              <a:t>Arm leg and shoulder injuries occur when falling because older people often fall sideways therefore the arm, leg or shoulder contacts the floor first.</a:t>
            </a:r>
          </a:p>
          <a:p>
            <a:pPr>
              <a:buFontTx/>
              <a:buChar char="•"/>
            </a:pPr>
            <a:endParaRPr lang="en-GB" altLang="en-US" sz="1600"/>
          </a:p>
          <a:p>
            <a:pPr>
              <a:buFontTx/>
              <a:buChar char="•"/>
            </a:pPr>
            <a:r>
              <a:rPr lang="en-GB" altLang="en-US" sz="1600"/>
              <a:t>Women are more at risk of fracture due to osteoporosis.  Men do get it but more common in wormen.</a:t>
            </a:r>
          </a:p>
        </p:txBody>
      </p:sp>
    </p:spTree>
    <p:extLst>
      <p:ext uri="{BB962C8B-B14F-4D97-AF65-F5344CB8AC3E}">
        <p14:creationId xmlns:p14="http://schemas.microsoft.com/office/powerpoint/2010/main" val="234503289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7288" y="857250"/>
            <a:ext cx="4551362" cy="3413125"/>
          </a:xfrm>
          <a:solidFill>
            <a:srgbClr val="FFFFFF"/>
          </a:solidFill>
          <a:ln/>
        </p:spPr>
      </p:sp>
      <p:sp>
        <p:nvSpPr>
          <p:cNvPr id="901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7575" y="4646613"/>
            <a:ext cx="5035550" cy="4114800"/>
          </a:xfrm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913" tIns="46957" rIns="93913" bIns="46957"/>
          <a:lstStyle/>
          <a:p>
            <a:r>
              <a:rPr lang="en-GB" altLang="en-US" sz="1600"/>
              <a:t>This is a sequence – talk through.</a:t>
            </a:r>
          </a:p>
          <a:p>
            <a:endParaRPr lang="en-GB" altLang="en-US" sz="1600"/>
          </a:p>
          <a:p>
            <a:r>
              <a:rPr lang="en-GB" altLang="en-US" sz="1600"/>
              <a:t>Worst case scenario would be death.  Can be as the result of a fall, the initial chain of events that ultimately ends up in death.</a:t>
            </a:r>
          </a:p>
        </p:txBody>
      </p:sp>
    </p:spTree>
    <p:extLst>
      <p:ext uri="{BB962C8B-B14F-4D97-AF65-F5344CB8AC3E}">
        <p14:creationId xmlns:p14="http://schemas.microsoft.com/office/powerpoint/2010/main" val="242906247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917575" y="4646613"/>
            <a:ext cx="5035550" cy="4114800"/>
          </a:xfrm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074" tIns="45722" rIns="93074" bIns="45722"/>
          <a:lstStyle/>
          <a:p>
            <a:r>
              <a:rPr lang="en-GB" altLang="en-US" sz="1600"/>
              <a:t>These figures are from a survey of 580 patients</a:t>
            </a:r>
          </a:p>
          <a:p>
            <a:endParaRPr lang="en-GB" altLang="en-US" sz="1600"/>
          </a:p>
          <a:p>
            <a:r>
              <a:rPr lang="en-GB" altLang="en-US" sz="1600"/>
              <a:t>Hip fracture is a major cause of death and injury</a:t>
            </a:r>
          </a:p>
          <a:p>
            <a:r>
              <a:rPr lang="en-GB" altLang="en-US" sz="1600"/>
              <a:t>Can result in medical complications infections and blood clots and failure to regain mobility</a:t>
            </a:r>
          </a:p>
          <a:p>
            <a:endParaRPr lang="en-GB" altLang="en-US" sz="1600"/>
          </a:p>
          <a:p>
            <a:r>
              <a:rPr lang="en-GB" altLang="en-US" sz="1600"/>
              <a:t>Around 2500 people died as a result of hip fracture in england in 1995 DOH common data set</a:t>
            </a:r>
          </a:p>
          <a:p>
            <a:endParaRPr lang="en-GB" altLang="en-US" sz="1600"/>
          </a:p>
        </p:txBody>
      </p:sp>
      <p:sp>
        <p:nvSpPr>
          <p:cNvPr id="71683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7288" y="857250"/>
            <a:ext cx="4551362" cy="3413125"/>
          </a:xfrm>
          <a:ln cap="flat"/>
        </p:spPr>
      </p:sp>
    </p:spTree>
    <p:extLst>
      <p:ext uri="{BB962C8B-B14F-4D97-AF65-F5344CB8AC3E}">
        <p14:creationId xmlns:p14="http://schemas.microsoft.com/office/powerpoint/2010/main" val="231143439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917575" y="4646613"/>
            <a:ext cx="5035550" cy="4114800"/>
          </a:xfrm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074" tIns="45722" rIns="93074" bIns="45722"/>
          <a:lstStyle/>
          <a:p>
            <a:r>
              <a:rPr lang="en-GB" altLang="en-US" sz="1600" dirty="0"/>
              <a:t>These figures are from a survey of 580 patients</a:t>
            </a:r>
          </a:p>
          <a:p>
            <a:endParaRPr lang="en-GB" altLang="en-US" sz="1600" dirty="0"/>
          </a:p>
          <a:p>
            <a:r>
              <a:rPr lang="en-GB" altLang="en-US" sz="1600" dirty="0"/>
              <a:t>Hip fracture is a major cause of death and injury</a:t>
            </a:r>
          </a:p>
          <a:p>
            <a:r>
              <a:rPr lang="en-GB" altLang="en-US" sz="1600" dirty="0"/>
              <a:t>Can result in medical complications infections and blood clots and failure to regain mobility</a:t>
            </a:r>
          </a:p>
          <a:p>
            <a:endParaRPr lang="en-GB" altLang="en-US" sz="1600" dirty="0"/>
          </a:p>
          <a:p>
            <a:r>
              <a:rPr lang="en-GB" altLang="en-US" sz="1600" dirty="0"/>
              <a:t>Around 2500 people died as a result of hip fracture in </a:t>
            </a:r>
            <a:r>
              <a:rPr lang="en-GB" altLang="en-US" sz="1600" dirty="0" err="1"/>
              <a:t>england</a:t>
            </a:r>
            <a:r>
              <a:rPr lang="en-GB" altLang="en-US" sz="1600" dirty="0"/>
              <a:t> in 1995 DOH common data set</a:t>
            </a:r>
          </a:p>
          <a:p>
            <a:endParaRPr lang="en-GB" altLang="en-US" sz="1600" dirty="0"/>
          </a:p>
        </p:txBody>
      </p:sp>
      <p:sp>
        <p:nvSpPr>
          <p:cNvPr id="71683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7288" y="857250"/>
            <a:ext cx="4551362" cy="3413125"/>
          </a:xfrm>
          <a:ln cap="flat"/>
        </p:spPr>
      </p:sp>
    </p:spTree>
    <p:extLst>
      <p:ext uri="{BB962C8B-B14F-4D97-AF65-F5344CB8AC3E}">
        <p14:creationId xmlns:p14="http://schemas.microsoft.com/office/powerpoint/2010/main" val="231143439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73731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r>
              <a:rPr lang="en-GB" altLang="en-US" sz="1600"/>
              <a:t>This slide shows that the older you get you have more chance of falling.</a:t>
            </a:r>
          </a:p>
          <a:p>
            <a:endParaRPr lang="en-GB" altLang="en-US" sz="1600"/>
          </a:p>
          <a:p>
            <a:r>
              <a:rPr lang="en-GB" altLang="en-US" sz="1600"/>
              <a:t>Previous fallers, institutional care etc…</a:t>
            </a:r>
          </a:p>
          <a:p>
            <a:endParaRPr lang="en-GB" altLang="en-US" sz="1600"/>
          </a:p>
          <a:p>
            <a:r>
              <a:rPr lang="en-GB" altLang="en-US" sz="1600"/>
              <a:t>Healthy older people is the comparison to the others….</a:t>
            </a:r>
          </a:p>
        </p:txBody>
      </p:sp>
    </p:spTree>
    <p:extLst>
      <p:ext uri="{BB962C8B-B14F-4D97-AF65-F5344CB8AC3E}">
        <p14:creationId xmlns:p14="http://schemas.microsoft.com/office/powerpoint/2010/main" val="109793373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9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7288" y="857250"/>
            <a:ext cx="4551362" cy="3413125"/>
          </a:xfrm>
          <a:solidFill>
            <a:srgbClr val="FFFFFF"/>
          </a:solidFill>
          <a:ln/>
        </p:spPr>
      </p:sp>
      <p:sp>
        <p:nvSpPr>
          <p:cNvPr id="1699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7575" y="4646613"/>
            <a:ext cx="5035550" cy="4114800"/>
          </a:xfrm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4052" tIns="47028" rIns="94052" bIns="47028"/>
          <a:lstStyle/>
          <a:p>
            <a:endParaRPr lang="en-US" altLang="en-US" sz="1600"/>
          </a:p>
        </p:txBody>
      </p:sp>
    </p:spTree>
    <p:extLst>
      <p:ext uri="{BB962C8B-B14F-4D97-AF65-F5344CB8AC3E}">
        <p14:creationId xmlns:p14="http://schemas.microsoft.com/office/powerpoint/2010/main" val="266755612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1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647825" y="685800"/>
            <a:ext cx="3060700" cy="2295525"/>
          </a:xfrm>
          <a:solidFill>
            <a:srgbClr val="FFFFFF"/>
          </a:solidFill>
          <a:ln/>
        </p:spPr>
      </p:sp>
      <p:sp>
        <p:nvSpPr>
          <p:cNvPr id="1761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3400" y="3200400"/>
            <a:ext cx="5956300" cy="5934075"/>
          </a:xfrm>
          <a:solidFill>
            <a:srgbClr val="FFFFFF"/>
          </a:solidFill>
          <a:ln w="9525"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4268" tIns="47134" rIns="94268" bIns="47134"/>
          <a:lstStyle/>
          <a:p>
            <a:r>
              <a:rPr lang="en-GB" altLang="en-US" sz="1400" b="1"/>
              <a:t>Go through each heading</a:t>
            </a:r>
          </a:p>
          <a:p>
            <a:endParaRPr lang="en-GB" altLang="en-US" sz="1400"/>
          </a:p>
          <a:p>
            <a:r>
              <a:rPr lang="en-GB" altLang="en-US" sz="1400" b="1"/>
              <a:t>Behaviour</a:t>
            </a:r>
            <a:r>
              <a:rPr lang="en-GB" altLang="en-US" sz="1400"/>
              <a:t> is tidying away, always turning light on at night, not rushing to answer doorbell/phone</a:t>
            </a:r>
          </a:p>
          <a:p>
            <a:endParaRPr lang="en-GB" altLang="en-US" sz="1400"/>
          </a:p>
          <a:p>
            <a:r>
              <a:rPr lang="en-GB" altLang="en-US" sz="1400" b="1"/>
              <a:t>Clothing</a:t>
            </a:r>
            <a:r>
              <a:rPr lang="en-GB" altLang="en-US" sz="1400"/>
              <a:t> – Make sure nothing trailing and always tie cord on dressing gown – include footwear</a:t>
            </a:r>
          </a:p>
          <a:p>
            <a:endParaRPr lang="en-GB" altLang="en-US" sz="1400"/>
          </a:p>
          <a:p>
            <a:r>
              <a:rPr lang="en-GB" altLang="en-US" sz="1400" b="1"/>
              <a:t>Appropriate equipment</a:t>
            </a:r>
            <a:r>
              <a:rPr lang="en-GB" altLang="en-US" sz="1400"/>
              <a:t> – mention hip protectors / grab rails in bathroom / seating should be easily got out of</a:t>
            </a:r>
          </a:p>
          <a:p>
            <a:endParaRPr lang="en-GB" altLang="en-US" sz="1400"/>
          </a:p>
          <a:p>
            <a:r>
              <a:rPr lang="en-GB" altLang="en-US" sz="1400" b="1"/>
              <a:t>However, some independent research was carried out – people given hip protectors to use over a period of time -</a:t>
            </a:r>
          </a:p>
          <a:p>
            <a:r>
              <a:rPr lang="en-GB" altLang="en-US" sz="1400" b="1" u="sng"/>
              <a:t>Q:</a:t>
            </a:r>
            <a:r>
              <a:rPr lang="en-GB" altLang="en-US" sz="1400" b="1"/>
              <a:t> Initially falls increased – why?</a:t>
            </a:r>
          </a:p>
          <a:p>
            <a:r>
              <a:rPr lang="en-GB" altLang="en-US" sz="1400" b="1" u="sng"/>
              <a:t>A: </a:t>
            </a:r>
            <a:r>
              <a:rPr lang="en-GB" altLang="en-US" sz="1400" b="1"/>
              <a:t>due to old people standing up to put them on and falling over – they needed training</a:t>
            </a:r>
            <a:endParaRPr lang="en-GB" altLang="en-US" sz="1400"/>
          </a:p>
          <a:p>
            <a:endParaRPr lang="en-GB" altLang="en-US" sz="1400" b="1"/>
          </a:p>
          <a:p>
            <a:endParaRPr lang="en-GB" altLang="en-US" sz="1400" b="1"/>
          </a:p>
          <a:p>
            <a:r>
              <a:rPr lang="en-GB" altLang="en-US" sz="1400" b="1"/>
              <a:t>5 mins</a:t>
            </a:r>
          </a:p>
          <a:p>
            <a:endParaRPr lang="en-GB" altLang="en-US" sz="1400" b="1"/>
          </a:p>
        </p:txBody>
      </p:sp>
    </p:spTree>
    <p:extLst>
      <p:ext uri="{BB962C8B-B14F-4D97-AF65-F5344CB8AC3E}">
        <p14:creationId xmlns:p14="http://schemas.microsoft.com/office/powerpoint/2010/main" val="257518011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1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81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sz="1600" b="1"/>
              <a:t>Cooking methods </a:t>
            </a:r>
            <a:r>
              <a:rPr lang="en-GB" altLang="en-US" sz="1600"/>
              <a:t>– trailing clothing catching fire, leaving things on etc… chip pans….</a:t>
            </a:r>
          </a:p>
          <a:p>
            <a:endParaRPr lang="en-GB" altLang="en-US" sz="1600"/>
          </a:p>
          <a:p>
            <a:r>
              <a:rPr lang="en-GB" altLang="en-US" sz="1600" b="1"/>
              <a:t>Heating methods - </a:t>
            </a:r>
            <a:r>
              <a:rPr lang="en-GB" altLang="en-US" sz="1600"/>
              <a:t> sitting too close to fire, no fire guards </a:t>
            </a:r>
          </a:p>
          <a:p>
            <a:endParaRPr lang="en-GB" altLang="en-US" sz="1600"/>
          </a:p>
          <a:p>
            <a:r>
              <a:rPr lang="en-GB" altLang="en-US" sz="1600" b="1"/>
              <a:t>Smoking issues – </a:t>
            </a:r>
            <a:r>
              <a:rPr lang="en-GB" altLang="en-US" sz="1600"/>
              <a:t>ash trays, smoking in bed…..</a:t>
            </a:r>
          </a:p>
          <a:p>
            <a:endParaRPr lang="en-GB" altLang="en-US" sz="1600"/>
          </a:p>
          <a:p>
            <a:r>
              <a:rPr lang="en-GB" altLang="en-US" sz="1600" b="1"/>
              <a:t>Appliances – </a:t>
            </a:r>
            <a:r>
              <a:rPr lang="en-GB" altLang="en-US" sz="1600"/>
              <a:t>servicing, turning off when appropriate (risk assessment)</a:t>
            </a:r>
            <a:endParaRPr lang="en-GB" altLang="en-US" sz="1600" b="1"/>
          </a:p>
        </p:txBody>
      </p:sp>
    </p:spTree>
    <p:extLst>
      <p:ext uri="{BB962C8B-B14F-4D97-AF65-F5344CB8AC3E}">
        <p14:creationId xmlns:p14="http://schemas.microsoft.com/office/powerpoint/2010/main" val="64276776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2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65383" y="858025"/>
            <a:ext cx="4534954" cy="3411964"/>
          </a:xfrm>
          <a:solidFill>
            <a:srgbClr val="FFFFFF"/>
          </a:solidFill>
          <a:ln/>
        </p:spPr>
      </p:sp>
      <p:sp>
        <p:nvSpPr>
          <p:cNvPr id="1802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65175" y="4646613"/>
            <a:ext cx="5494338" cy="4114800"/>
          </a:xfrm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4035" tIns="47020" rIns="94035" bIns="47020"/>
          <a:lstStyle/>
          <a:p>
            <a:r>
              <a:rPr lang="en-GB" altLang="en-US" sz="1600" b="1" dirty="0"/>
              <a:t>Hot Drinks</a:t>
            </a:r>
            <a:r>
              <a:rPr lang="en-GB" altLang="en-US" sz="1600" dirty="0"/>
              <a:t> – Hot liquids cause 70% of all thermal injuries to children. Can still scald a child 15 –20 minutes later.  </a:t>
            </a:r>
          </a:p>
          <a:p>
            <a:endParaRPr lang="en-GB" altLang="en-US" sz="1600" dirty="0"/>
          </a:p>
          <a:p>
            <a:r>
              <a:rPr lang="en-GB" altLang="en-US" sz="1600" b="1" dirty="0"/>
              <a:t>Bath Water – </a:t>
            </a:r>
            <a:r>
              <a:rPr lang="en-GB" altLang="en-US" sz="1600" dirty="0"/>
              <a:t>This would seem like common sense, but quite a few of us do put the hot water in first.  This may be due to how we learned to do it, or small water tanks etc..</a:t>
            </a:r>
          </a:p>
          <a:p>
            <a:endParaRPr lang="en-GB" altLang="en-US" sz="1600" dirty="0"/>
          </a:p>
          <a:p>
            <a:r>
              <a:rPr lang="en-GB" altLang="en-US" sz="1600" dirty="0"/>
              <a:t>RoSPA recommends that water at the point of delivery to baths should be no more than </a:t>
            </a:r>
            <a:r>
              <a:rPr lang="en-GB" altLang="en-US" sz="1600" dirty="0" err="1"/>
              <a:t>46</a:t>
            </a:r>
            <a:r>
              <a:rPr lang="en-GB" altLang="en-US" sz="1600" dirty="0" err="1">
                <a:cs typeface="Arial" panose="020B0604020202020204" pitchFamily="34" charset="0"/>
              </a:rPr>
              <a:t>ºC</a:t>
            </a:r>
            <a:r>
              <a:rPr lang="en-GB" altLang="en-US" sz="1600" dirty="0">
                <a:cs typeface="Arial" panose="020B0604020202020204" pitchFamily="34" charset="0"/>
              </a:rPr>
              <a:t> to help prevent scalding. – Lower temperatures are recommended for children and older people.  Should always test bath and shower water with elbow before commencing bathing.</a:t>
            </a:r>
            <a:endParaRPr lang="en-GB" altLang="en-US" sz="1600" b="1" dirty="0"/>
          </a:p>
          <a:p>
            <a:endParaRPr lang="en-GB" altLang="en-US" sz="1600" dirty="0"/>
          </a:p>
          <a:p>
            <a:r>
              <a:rPr lang="en-GB" altLang="en-US" sz="1600" dirty="0" err="1"/>
              <a:t>EG</a:t>
            </a:r>
            <a:r>
              <a:rPr lang="en-GB" altLang="en-US" sz="1600" dirty="0"/>
              <a:t> of </a:t>
            </a:r>
            <a:r>
              <a:rPr lang="en-GB" altLang="en-US" sz="1600" dirty="0" err="1"/>
              <a:t>6mth</a:t>
            </a:r>
            <a:r>
              <a:rPr lang="en-GB" altLang="en-US" sz="1600" dirty="0"/>
              <a:t> old and 6 year old in bath together, mother goes downstairs to get towels which are on washing line.  When she returns the </a:t>
            </a:r>
            <a:r>
              <a:rPr lang="en-GB" altLang="en-US" sz="1600" dirty="0" err="1"/>
              <a:t>6yr</a:t>
            </a:r>
            <a:r>
              <a:rPr lang="en-GB" altLang="en-US" sz="1600" dirty="0"/>
              <a:t> older was washing the </a:t>
            </a:r>
            <a:r>
              <a:rPr lang="en-GB" altLang="en-US" sz="1600" dirty="0" err="1"/>
              <a:t>6mth</a:t>
            </a:r>
            <a:r>
              <a:rPr lang="en-GB" altLang="en-US" sz="1600" dirty="0"/>
              <a:t> old  under the hot tap – very disfigured.</a:t>
            </a:r>
          </a:p>
          <a:p>
            <a:endParaRPr lang="en-GB" altLang="en-US" sz="1600" b="1" dirty="0"/>
          </a:p>
        </p:txBody>
      </p:sp>
    </p:spTree>
    <p:extLst>
      <p:ext uri="{BB962C8B-B14F-4D97-AF65-F5344CB8AC3E}">
        <p14:creationId xmlns:p14="http://schemas.microsoft.com/office/powerpoint/2010/main" val="402536355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71488" y="2514600"/>
            <a:ext cx="6129337" cy="6246813"/>
          </a:xfrm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287" tIns="45825" rIns="93287" bIns="45825"/>
          <a:lstStyle/>
          <a:p>
            <a:r>
              <a:rPr lang="en-GB" altLang="en-US" sz="1400" b="1" dirty="0"/>
              <a:t>There are many factors that increase the risk of home accidents</a:t>
            </a:r>
          </a:p>
          <a:p>
            <a:endParaRPr lang="en-GB" altLang="en-US" sz="800" b="1" dirty="0"/>
          </a:p>
          <a:p>
            <a:r>
              <a:rPr lang="en-GB" altLang="en-US" sz="1400" b="1" u="sng" dirty="0"/>
              <a:t>Flipchart</a:t>
            </a:r>
          </a:p>
          <a:p>
            <a:r>
              <a:rPr lang="en-GB" altLang="en-US" sz="1400" dirty="0"/>
              <a:t>Separate flipchart into 2 columns, but don’t title them yet</a:t>
            </a:r>
          </a:p>
          <a:p>
            <a:r>
              <a:rPr lang="en-GB" altLang="en-US" sz="1400" b="1" dirty="0"/>
              <a:t>Q: What do you think these are? – why do home accidents happen?</a:t>
            </a:r>
          </a:p>
          <a:p>
            <a:endParaRPr lang="en-GB" altLang="en-US" sz="800" b="1" dirty="0"/>
          </a:p>
          <a:p>
            <a:r>
              <a:rPr lang="en-GB" altLang="en-US" sz="1400" b="1" dirty="0"/>
              <a:t>write down why – include peoples attitudes to accidents, is it because people think that the home should not be </a:t>
            </a:r>
            <a:r>
              <a:rPr lang="en-GB" altLang="en-US" sz="1400" b="1" dirty="0" err="1"/>
              <a:t>interferred</a:t>
            </a:r>
            <a:r>
              <a:rPr lang="en-GB" altLang="en-US" sz="1400" b="1" dirty="0"/>
              <a:t> with? (personal space?) etc</a:t>
            </a:r>
          </a:p>
          <a:p>
            <a:endParaRPr lang="en-GB" altLang="en-US" sz="800" b="1" dirty="0"/>
          </a:p>
          <a:p>
            <a:r>
              <a:rPr lang="en-GB" altLang="en-US" sz="1400" b="1" dirty="0"/>
              <a:t>Title flipchart columns – most factors come under 2 categories</a:t>
            </a:r>
          </a:p>
          <a:p>
            <a:r>
              <a:rPr lang="en-GB" altLang="en-US" sz="1400" b="1" u="sng" dirty="0"/>
              <a:t>Show slide and summarise</a:t>
            </a:r>
            <a:r>
              <a:rPr lang="en-GB" altLang="en-US" sz="1400" u="sng" dirty="0"/>
              <a:t>.</a:t>
            </a:r>
          </a:p>
          <a:p>
            <a:endParaRPr lang="en-GB" altLang="en-US" sz="800" u="sng" dirty="0"/>
          </a:p>
          <a:p>
            <a:r>
              <a:rPr lang="en-GB" altLang="en-US" sz="1400" b="1" dirty="0"/>
              <a:t>Human factor</a:t>
            </a:r>
            <a:r>
              <a:rPr lang="en-GB" altLang="en-US" sz="1400" dirty="0"/>
              <a:t> – includes health,  mental and physical capabilities, but also cultural, social and economic, rushing</a:t>
            </a:r>
          </a:p>
          <a:p>
            <a:r>
              <a:rPr lang="en-GB" altLang="en-US" sz="1400" b="1" dirty="0"/>
              <a:t>Lapses of attention</a:t>
            </a:r>
            <a:r>
              <a:rPr lang="en-GB" altLang="en-US" sz="1400" dirty="0"/>
              <a:t> – stress, tiredness and boredom</a:t>
            </a:r>
          </a:p>
          <a:p>
            <a:r>
              <a:rPr lang="en-GB" altLang="en-US" sz="1400" b="1" dirty="0"/>
              <a:t>Mistaken actions</a:t>
            </a:r>
            <a:r>
              <a:rPr lang="en-GB" altLang="en-US" sz="1400" dirty="0"/>
              <a:t> -  people do the wrong things believing them to be right or may misunderstand instructions with electrical items or DIY such as flat pack furniture,</a:t>
            </a:r>
          </a:p>
          <a:p>
            <a:r>
              <a:rPr lang="en-GB" altLang="en-US" sz="1400" b="1" dirty="0"/>
              <a:t>Attitude </a:t>
            </a:r>
            <a:r>
              <a:rPr lang="en-GB" altLang="en-US" sz="1400" dirty="0"/>
              <a:t>– This often happens when they carry out a potentially dangerous activity, but because they have done it before without harm, they think it won’t happen to me.</a:t>
            </a:r>
          </a:p>
          <a:p>
            <a:r>
              <a:rPr lang="en-GB" altLang="en-US" sz="1400" b="1" dirty="0"/>
              <a:t>Immobility</a:t>
            </a:r>
            <a:r>
              <a:rPr lang="en-GB" altLang="en-US" sz="1400" dirty="0"/>
              <a:t> – Under 5s do not necessarily know what is hazardous in the home and the over 65s are sometimes less steady on their feet.</a:t>
            </a:r>
          </a:p>
          <a:p>
            <a:endParaRPr lang="en-GB" altLang="en-US" sz="1400" dirty="0"/>
          </a:p>
          <a:p>
            <a:r>
              <a:rPr lang="en-GB" altLang="en-US" sz="1400" b="1" dirty="0"/>
              <a:t>6 </a:t>
            </a:r>
            <a:r>
              <a:rPr lang="en-GB" altLang="en-US" sz="1400" b="1" dirty="0" err="1"/>
              <a:t>mins</a:t>
            </a:r>
            <a:endParaRPr lang="en-GB" altLang="en-US" dirty="0"/>
          </a:p>
        </p:txBody>
      </p:sp>
      <p:sp>
        <p:nvSpPr>
          <p:cNvPr id="79875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922463" y="382588"/>
            <a:ext cx="2741612" cy="2055812"/>
          </a:xfrm>
          <a:ln cap="flat"/>
        </p:spPr>
      </p:sp>
    </p:spTree>
    <p:extLst>
      <p:ext uri="{BB962C8B-B14F-4D97-AF65-F5344CB8AC3E}">
        <p14:creationId xmlns:p14="http://schemas.microsoft.com/office/powerpoint/2010/main" val="20052602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917575" y="4646613"/>
            <a:ext cx="5035550" cy="4114800"/>
          </a:xfrm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074" tIns="45722" rIns="93074" bIns="45722"/>
          <a:lstStyle/>
          <a:p>
            <a:r>
              <a:rPr lang="en-GB" altLang="en-US" sz="1600" dirty="0"/>
              <a:t>Talk through other points from her work - </a:t>
            </a:r>
          </a:p>
          <a:p>
            <a:endParaRPr lang="en-GB" altLang="en-US" sz="1600" dirty="0"/>
          </a:p>
          <a:p>
            <a:r>
              <a:rPr lang="en-GB" altLang="en-US" sz="1600" dirty="0"/>
              <a:t>Lack of mobility is a significant risk factor for falls older women are more likely to have mobility problems partly because they are more likely to suffer with problems such as arthritis and osteoporosis</a:t>
            </a:r>
          </a:p>
        </p:txBody>
      </p:sp>
      <p:sp>
        <p:nvSpPr>
          <p:cNvPr id="107523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7288" y="857250"/>
            <a:ext cx="4551362" cy="3413125"/>
          </a:xfrm>
          <a:ln cap="flat"/>
        </p:spPr>
      </p:sp>
    </p:spTree>
    <p:extLst>
      <p:ext uri="{BB962C8B-B14F-4D97-AF65-F5344CB8AC3E}">
        <p14:creationId xmlns:p14="http://schemas.microsoft.com/office/powerpoint/2010/main" val="78081987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11188" y="3427413"/>
            <a:ext cx="5726112" cy="5334000"/>
          </a:xfrm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4258" tIns="46302" rIns="94258" bIns="46302"/>
          <a:lstStyle/>
          <a:p>
            <a:endParaRPr lang="en-GB" altLang="en-US"/>
          </a:p>
          <a:p>
            <a:r>
              <a:rPr lang="en-GB" altLang="en-US" sz="1400" b="1"/>
              <a:t>Design</a:t>
            </a:r>
            <a:r>
              <a:rPr lang="en-GB" altLang="en-US" sz="1400"/>
              <a:t> – most people live in older houses, particularly older people. Door at top of cellar steps , narrow or steep staircases or people even remove their ballustrades and bannisters to make things ‘look’ better.</a:t>
            </a:r>
          </a:p>
          <a:p>
            <a:endParaRPr lang="en-GB" altLang="en-US" sz="800"/>
          </a:p>
          <a:p>
            <a:r>
              <a:rPr lang="en-GB" altLang="en-US" sz="1400"/>
              <a:t>Design does not always look at safety first. </a:t>
            </a:r>
          </a:p>
          <a:p>
            <a:r>
              <a:rPr lang="en-GB" altLang="en-US" sz="1400"/>
              <a:t>Electrics can also be very old and in need of repair. </a:t>
            </a:r>
          </a:p>
          <a:p>
            <a:endParaRPr lang="en-GB" altLang="en-US" sz="1400"/>
          </a:p>
          <a:p>
            <a:r>
              <a:rPr lang="en-GB" altLang="en-US" sz="1400"/>
              <a:t>Again pictures in slides highlight some interesting designs, stairs with no banisters, banisters that only start half way up etc..</a:t>
            </a:r>
          </a:p>
          <a:p>
            <a:endParaRPr lang="en-GB" altLang="en-US" sz="1400"/>
          </a:p>
          <a:p>
            <a:r>
              <a:rPr lang="en-GB" altLang="en-US" sz="1400" b="1"/>
              <a:t>Product Safety</a:t>
            </a:r>
            <a:r>
              <a:rPr lang="en-GB" altLang="en-US" sz="1400"/>
              <a:t> – generally high standard with new products but what about second hand goods – car boot sales….</a:t>
            </a:r>
          </a:p>
          <a:p>
            <a:endParaRPr lang="en-GB" altLang="en-US" sz="1400"/>
          </a:p>
          <a:p>
            <a:r>
              <a:rPr lang="en-GB" altLang="en-US" sz="1400" b="1"/>
              <a:t>Layout of room</a:t>
            </a:r>
            <a:r>
              <a:rPr lang="en-GB" altLang="en-US" sz="1400"/>
              <a:t> – people generally layout the room with aesthetics in mind rather than safety.  </a:t>
            </a:r>
          </a:p>
          <a:p>
            <a:r>
              <a:rPr lang="en-GB" altLang="en-US" sz="1400"/>
              <a:t>They also tend to clutter their houses and this can create trip or fire hazards.</a:t>
            </a:r>
          </a:p>
          <a:p>
            <a:endParaRPr lang="en-GB" altLang="en-US" sz="1400"/>
          </a:p>
          <a:p>
            <a:r>
              <a:rPr lang="en-GB" altLang="en-US" sz="1400" b="1"/>
              <a:t>4 mins</a:t>
            </a:r>
          </a:p>
          <a:p>
            <a:endParaRPr lang="en-GB" altLang="en-US"/>
          </a:p>
        </p:txBody>
      </p:sp>
      <p:sp>
        <p:nvSpPr>
          <p:cNvPr id="81923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668463" y="685800"/>
            <a:ext cx="3530600" cy="2647950"/>
          </a:xfrm>
          <a:ln cap="flat"/>
        </p:spPr>
      </p:sp>
    </p:spTree>
    <p:extLst>
      <p:ext uri="{BB962C8B-B14F-4D97-AF65-F5344CB8AC3E}">
        <p14:creationId xmlns:p14="http://schemas.microsoft.com/office/powerpoint/2010/main" val="343858099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8875" y="854075"/>
            <a:ext cx="4552950" cy="3414713"/>
          </a:xfrm>
          <a:ln cap="flat"/>
        </p:spPr>
      </p:sp>
      <p:sp>
        <p:nvSpPr>
          <p:cNvPr id="1259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7575" y="4659313"/>
            <a:ext cx="5035550" cy="4418012"/>
          </a:xfrm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057" tIns="45716" rIns="93057" bIns="45716"/>
          <a:lstStyle/>
          <a:p>
            <a:pPr marL="228600" indent="-228600"/>
            <a:r>
              <a:rPr lang="en-GB" altLang="en-US" sz="1600"/>
              <a:t>Risk assessment isn’t complicated.  As we’ve</a:t>
            </a:r>
          </a:p>
          <a:p>
            <a:pPr marL="228600" indent="-228600"/>
            <a:r>
              <a:rPr lang="en-GB" altLang="en-US" sz="1600"/>
              <a:t>pointed out it Is something that we do</a:t>
            </a:r>
          </a:p>
          <a:p>
            <a:pPr marL="228600" indent="-228600"/>
            <a:r>
              <a:rPr lang="en-GB" altLang="en-US" sz="1600"/>
              <a:t>subconsciously in many instances.  </a:t>
            </a:r>
          </a:p>
          <a:p>
            <a:pPr marL="228600" indent="-228600"/>
            <a:endParaRPr lang="en-GB" altLang="en-US" sz="1600"/>
          </a:p>
          <a:p>
            <a:pPr marL="228600" indent="-228600"/>
            <a:r>
              <a:rPr lang="en-GB" altLang="en-US" sz="1600"/>
              <a:t>If carried out properly however, it can be a major tool</a:t>
            </a:r>
          </a:p>
          <a:p>
            <a:pPr marL="228600" indent="-228600"/>
            <a:r>
              <a:rPr lang="en-GB" altLang="en-US" sz="1600"/>
              <a:t>In preventing accidents and therefore play a huge</a:t>
            </a:r>
          </a:p>
          <a:p>
            <a:pPr marL="228600" indent="-228600"/>
            <a:r>
              <a:rPr lang="en-GB" altLang="en-US" sz="1600"/>
              <a:t>part in the safety of not only yourselves but the</a:t>
            </a:r>
          </a:p>
          <a:p>
            <a:pPr marL="228600" indent="-228600"/>
            <a:r>
              <a:rPr lang="en-GB" altLang="en-US" sz="1600"/>
              <a:t>people you are visiting.</a:t>
            </a:r>
          </a:p>
          <a:p>
            <a:pPr marL="228600" indent="-228600"/>
            <a:endParaRPr lang="en-GB" altLang="en-US" sz="1600"/>
          </a:p>
          <a:p>
            <a:pPr marL="228600" indent="-228600"/>
            <a:r>
              <a:rPr lang="en-GB" altLang="en-US" sz="1600"/>
              <a:t>Remember these three simple questions.</a:t>
            </a:r>
          </a:p>
        </p:txBody>
      </p:sp>
    </p:spTree>
    <p:extLst>
      <p:ext uri="{BB962C8B-B14F-4D97-AF65-F5344CB8AC3E}">
        <p14:creationId xmlns:p14="http://schemas.microsoft.com/office/powerpoint/2010/main" val="168943955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569DE4C-FA1A-4C9E-91CF-ED95A34A5A27}" type="slidenum">
              <a:rPr lang="en-GB" smtClean="0"/>
              <a:pPr>
                <a:defRPr/>
              </a:pPr>
              <a:t>43</a:t>
            </a:fld>
            <a:endParaRPr lang="en-GB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Rectangle 2"/>
          <p:cNvSpPr>
            <a:spLocks noChangeArrowheads="1"/>
          </p:cNvSpPr>
          <p:nvPr/>
        </p:nvSpPr>
        <p:spPr bwMode="auto">
          <a:xfrm>
            <a:off x="3894138" y="0"/>
            <a:ext cx="2976562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en-US" altLang="en-US"/>
          </a:p>
        </p:txBody>
      </p:sp>
      <p:sp>
        <p:nvSpPr>
          <p:cNvPr id="130051" name="Rectangle 3"/>
          <p:cNvSpPr>
            <a:spLocks noChangeArrowheads="1"/>
          </p:cNvSpPr>
          <p:nvPr/>
        </p:nvSpPr>
        <p:spPr bwMode="auto">
          <a:xfrm>
            <a:off x="3894138" y="9285288"/>
            <a:ext cx="2976562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594" tIns="0" rIns="19594" bIns="0" anchor="b"/>
          <a:lstStyle>
            <a:lvl1pPr defTabSz="9413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413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413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413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413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413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413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413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413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/>
            <a:r>
              <a:rPr lang="en-GB" altLang="en-US" sz="1000" i="1"/>
              <a:t>3</a:t>
            </a:r>
          </a:p>
        </p:txBody>
      </p:sp>
      <p:sp>
        <p:nvSpPr>
          <p:cNvPr id="130052" name="Rectangle 4"/>
          <p:cNvSpPr>
            <a:spLocks noChangeArrowheads="1"/>
          </p:cNvSpPr>
          <p:nvPr/>
        </p:nvSpPr>
        <p:spPr bwMode="auto">
          <a:xfrm>
            <a:off x="0" y="9285288"/>
            <a:ext cx="2976563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en-US" altLang="en-US"/>
          </a:p>
        </p:txBody>
      </p:sp>
      <p:sp>
        <p:nvSpPr>
          <p:cNvPr id="130053" name="Rectangle 5"/>
          <p:cNvSpPr>
            <a:spLocks noChangeArrowheads="1"/>
          </p:cNvSpPr>
          <p:nvPr/>
        </p:nvSpPr>
        <p:spPr bwMode="auto">
          <a:xfrm>
            <a:off x="0" y="0"/>
            <a:ext cx="2976563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en-US" altLang="en-US"/>
          </a:p>
        </p:txBody>
      </p:sp>
      <p:sp>
        <p:nvSpPr>
          <p:cNvPr id="13005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9350" y="827088"/>
            <a:ext cx="4552950" cy="3414712"/>
          </a:xfrm>
          <a:ln cap="flat"/>
        </p:spPr>
      </p:sp>
      <p:sp>
        <p:nvSpPr>
          <p:cNvPr id="130055" name="Rectangle 7"/>
          <p:cNvSpPr>
            <a:spLocks noGrp="1" noChangeArrowheads="1"/>
          </p:cNvSpPr>
          <p:nvPr>
            <p:ph type="body" idx="1"/>
          </p:nvPr>
        </p:nvSpPr>
        <p:spPr>
          <a:xfrm>
            <a:off x="465138" y="4659313"/>
            <a:ext cx="6032500" cy="4513262"/>
          </a:xfrm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069" rIns="93069"/>
          <a:lstStyle/>
          <a:p>
            <a:r>
              <a:rPr lang="en-GB" altLang="en-US" sz="1600"/>
              <a:t>Q. </a:t>
            </a:r>
            <a:r>
              <a:rPr lang="en-GB" altLang="en-US" sz="1600" b="1"/>
              <a:t>What does the word ‘hazard’ mean to you?</a:t>
            </a:r>
          </a:p>
          <a:p>
            <a:r>
              <a:rPr lang="en-GB" altLang="en-US" sz="1600"/>
              <a:t>A hazard is something that has the </a:t>
            </a:r>
            <a:r>
              <a:rPr lang="en-GB" altLang="en-US" sz="1600" u="sng"/>
              <a:t>potential</a:t>
            </a:r>
            <a:r>
              <a:rPr lang="en-GB" altLang="en-US" sz="1600"/>
              <a:t> to cause harm.</a:t>
            </a:r>
          </a:p>
          <a:p>
            <a:r>
              <a:rPr lang="en-GB" altLang="en-US" sz="1600"/>
              <a:t>E.G a patch of water on the floor.</a:t>
            </a:r>
          </a:p>
          <a:p>
            <a:endParaRPr lang="en-GB" altLang="en-US" sz="1600"/>
          </a:p>
          <a:p>
            <a:r>
              <a:rPr lang="en-GB" altLang="en-US" sz="1600" b="1"/>
              <a:t>Q. What does risk mean?</a:t>
            </a:r>
          </a:p>
          <a:p>
            <a:r>
              <a:rPr lang="en-GB" altLang="en-US" sz="1600"/>
              <a:t>A risk is the probability or likelihood of that hazard being realised.</a:t>
            </a:r>
          </a:p>
          <a:p>
            <a:r>
              <a:rPr lang="en-GB" altLang="en-US" sz="1600"/>
              <a:t>E.G slipping on the patch of water</a:t>
            </a:r>
          </a:p>
          <a:p>
            <a:endParaRPr lang="en-GB" altLang="en-US" sz="1600"/>
          </a:p>
          <a:p>
            <a:r>
              <a:rPr lang="en-GB" altLang="en-US" sz="1600" b="1"/>
              <a:t>Q. What usually makes the hazard present a risk?</a:t>
            </a:r>
          </a:p>
          <a:p>
            <a:r>
              <a:rPr lang="en-GB" altLang="en-US" sz="1600"/>
              <a:t>Usually the human interaction!!</a:t>
            </a:r>
          </a:p>
          <a:p>
            <a:r>
              <a:rPr lang="en-GB" altLang="en-US" sz="1600"/>
              <a:t>E.G – the patch of water only becomes hazardous if someone walks in it.</a:t>
            </a:r>
          </a:p>
          <a:p>
            <a:endParaRPr lang="en-GB" altLang="en-US" sz="1600"/>
          </a:p>
          <a:p>
            <a:r>
              <a:rPr lang="en-GB" altLang="en-US" sz="1600"/>
              <a:t>Risk Assessment involves identifying the hazard present and then evaluating the extent of the risk involved, taking into account whatever precautions are already in place.</a:t>
            </a:r>
          </a:p>
          <a:p>
            <a:endParaRPr lang="en-GB" altLang="en-US" sz="1600" b="1">
              <a:solidFill>
                <a:srgbClr val="FF3300"/>
              </a:solidFill>
            </a:endParaRPr>
          </a:p>
          <a:p>
            <a:endParaRPr lang="en-GB" altLang="en-US" sz="1600" b="1">
              <a:solidFill>
                <a:srgbClr val="FF33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903363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0013" y="858024"/>
            <a:ext cx="4536498" cy="3413512"/>
          </a:xfrm>
          <a:solidFill>
            <a:srgbClr val="FFFFFF"/>
          </a:solidFill>
          <a:ln/>
        </p:spPr>
      </p:sp>
      <p:sp>
        <p:nvSpPr>
          <p:cNvPr id="134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7388" y="4646614"/>
            <a:ext cx="5572125" cy="4573587"/>
          </a:xfrm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548" tIns="45777" rIns="91548" bIns="45777"/>
          <a:lstStyle/>
          <a:p>
            <a:r>
              <a:rPr lang="en-GB" altLang="en-US" sz="1600" b="1" dirty="0"/>
              <a:t>ELIMINATE:</a:t>
            </a:r>
            <a:r>
              <a:rPr lang="en-GB" altLang="en-US" sz="1600" dirty="0"/>
              <a:t> Hire a maid, stop drinking tea</a:t>
            </a:r>
          </a:p>
          <a:p>
            <a:endParaRPr lang="en-GB" altLang="en-US" sz="1600" b="1" dirty="0"/>
          </a:p>
          <a:p>
            <a:r>
              <a:rPr lang="en-GB" altLang="en-US" sz="1600" b="1" dirty="0"/>
              <a:t>REDUCE:</a:t>
            </a:r>
            <a:r>
              <a:rPr lang="en-GB" altLang="en-US" sz="1600" dirty="0"/>
              <a:t> I could make the tea for everyone else</a:t>
            </a:r>
          </a:p>
          <a:p>
            <a:endParaRPr lang="en-GB" altLang="en-US" sz="1600" b="1" dirty="0"/>
          </a:p>
          <a:p>
            <a:r>
              <a:rPr lang="en-GB" altLang="en-US" sz="1600" b="1" dirty="0"/>
              <a:t>ISOLATE: </a:t>
            </a:r>
            <a:r>
              <a:rPr lang="en-GB" altLang="en-US" sz="1600" dirty="0"/>
              <a:t>Use safety gates across kitchen door to stop young child coming in</a:t>
            </a:r>
          </a:p>
          <a:p>
            <a:endParaRPr lang="en-GB" altLang="en-US" sz="1600" b="1" dirty="0"/>
          </a:p>
          <a:p>
            <a:r>
              <a:rPr lang="en-GB" altLang="en-US" sz="1600" b="1" dirty="0"/>
              <a:t>CONTROL:</a:t>
            </a:r>
            <a:r>
              <a:rPr lang="en-GB" altLang="en-US" sz="1600" dirty="0"/>
              <a:t> Using tipping device.     Only fill Kettle with what’s needed</a:t>
            </a:r>
          </a:p>
          <a:p>
            <a:endParaRPr lang="en-GB" altLang="en-US" sz="1600" dirty="0"/>
          </a:p>
          <a:p>
            <a:r>
              <a:rPr lang="en-GB" altLang="en-US" sz="1600" b="1" dirty="0"/>
              <a:t>PROTECTIVE EQUIPMENT:</a:t>
            </a:r>
            <a:r>
              <a:rPr lang="en-GB" altLang="en-US" sz="1600" dirty="0"/>
              <a:t> No example for making tea but when cleaning oven we should use oven gloves</a:t>
            </a:r>
          </a:p>
          <a:p>
            <a:endParaRPr lang="en-GB" altLang="en-US" sz="1600" dirty="0"/>
          </a:p>
          <a:p>
            <a:r>
              <a:rPr lang="en-GB" altLang="en-US" sz="1600" b="1" dirty="0"/>
              <a:t>ENSURE ADEQUATE DISCIPLINE:</a:t>
            </a:r>
            <a:r>
              <a:rPr lang="en-GB" altLang="en-US" sz="1600" dirty="0"/>
              <a:t> Will all the family members participate? How will we know if they don’t?  Family abilities change</a:t>
            </a:r>
          </a:p>
        </p:txBody>
      </p:sp>
    </p:spTree>
    <p:extLst>
      <p:ext uri="{BB962C8B-B14F-4D97-AF65-F5344CB8AC3E}">
        <p14:creationId xmlns:p14="http://schemas.microsoft.com/office/powerpoint/2010/main" val="295194186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917575" y="4646613"/>
            <a:ext cx="5035550" cy="4114800"/>
          </a:xfrm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074" tIns="45722" rIns="93074" bIns="45722"/>
          <a:lstStyle/>
          <a:p>
            <a:r>
              <a:rPr lang="en-GB" altLang="en-US" sz="1600" dirty="0"/>
              <a:t>People seem to be walking less and less.  In Dawn Skelton’s studies she found that 1/3</a:t>
            </a:r>
            <a:r>
              <a:rPr lang="en-GB" altLang="en-US" sz="1600" baseline="30000" dirty="0"/>
              <a:t>rd</a:t>
            </a:r>
            <a:r>
              <a:rPr lang="en-GB" altLang="en-US" sz="1600" dirty="0"/>
              <a:t> of people over 70 couldn’t walk a ¼ of a mile on their own.</a:t>
            </a:r>
          </a:p>
          <a:p>
            <a:endParaRPr lang="en-GB" altLang="en-US" sz="1600" dirty="0"/>
          </a:p>
          <a:p>
            <a:r>
              <a:rPr lang="en-GB" altLang="en-US" sz="1600" dirty="0"/>
              <a:t>Therefore immobility is not always a disease – usually comes from the fact that we stop using our legs.</a:t>
            </a:r>
          </a:p>
          <a:p>
            <a:endParaRPr lang="en-GB" altLang="en-US" sz="1600" dirty="0"/>
          </a:p>
          <a:p>
            <a:r>
              <a:rPr lang="en-GB" altLang="en-US" sz="1600" dirty="0"/>
              <a:t>The study also showed that over half of over 50’s and 2/3</a:t>
            </a:r>
            <a:r>
              <a:rPr lang="en-GB" altLang="en-US" sz="1600" baseline="30000" dirty="0"/>
              <a:t>rd</a:t>
            </a:r>
            <a:r>
              <a:rPr lang="en-GB" altLang="en-US" sz="1600" dirty="0"/>
              <a:t>’s of over 70’s believed they do enough physical activity to keep fit.</a:t>
            </a:r>
          </a:p>
          <a:p>
            <a:endParaRPr lang="en-GB" altLang="en-US" sz="1600" dirty="0"/>
          </a:p>
          <a:p>
            <a:r>
              <a:rPr lang="en-GB" altLang="en-US" sz="1600" dirty="0"/>
              <a:t>We compound the problem with our lifestyles today – we don’t encourage young people to exercise.</a:t>
            </a:r>
          </a:p>
        </p:txBody>
      </p:sp>
      <p:sp>
        <p:nvSpPr>
          <p:cNvPr id="105475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7288" y="857250"/>
            <a:ext cx="4551362" cy="3413125"/>
          </a:xfrm>
          <a:ln cap="flat"/>
        </p:spPr>
      </p:sp>
    </p:spTree>
    <p:extLst>
      <p:ext uri="{BB962C8B-B14F-4D97-AF65-F5344CB8AC3E}">
        <p14:creationId xmlns:p14="http://schemas.microsoft.com/office/powerpoint/2010/main" val="341444808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7288" y="857250"/>
            <a:ext cx="4551362" cy="3413125"/>
          </a:xfrm>
          <a:solidFill>
            <a:srgbClr val="FFFFFF"/>
          </a:solidFill>
          <a:ln/>
        </p:spPr>
      </p:sp>
      <p:sp>
        <p:nvSpPr>
          <p:cNvPr id="542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7575" y="4646613"/>
            <a:ext cx="5035550" cy="4114800"/>
          </a:xfrm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913" tIns="46957" rIns="93913" bIns="46957"/>
          <a:lstStyle/>
          <a:p>
            <a:r>
              <a:rPr lang="en-GB" altLang="en-US" sz="1600"/>
              <a:t>As we’ve already said during the quiz, most falls happen during the day at times of activity.</a:t>
            </a:r>
          </a:p>
          <a:p>
            <a:endParaRPr lang="en-GB" altLang="en-US" sz="1600"/>
          </a:p>
          <a:p>
            <a:r>
              <a:rPr lang="en-GB" altLang="en-US" sz="1600"/>
              <a:t>Sometimes happen at night when getting up to go to the toilet.</a:t>
            </a:r>
          </a:p>
        </p:txBody>
      </p:sp>
    </p:spTree>
    <p:extLst>
      <p:ext uri="{BB962C8B-B14F-4D97-AF65-F5344CB8AC3E}">
        <p14:creationId xmlns:p14="http://schemas.microsoft.com/office/powerpoint/2010/main" val="296272306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7288" y="857250"/>
            <a:ext cx="4551362" cy="3413125"/>
          </a:xfrm>
          <a:solidFill>
            <a:srgbClr val="FFFFFF"/>
          </a:solidFill>
          <a:ln/>
        </p:spPr>
      </p:sp>
      <p:sp>
        <p:nvSpPr>
          <p:cNvPr id="686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7575" y="4646613"/>
            <a:ext cx="5035550" cy="4114800"/>
          </a:xfrm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913" tIns="46957" rIns="93913" bIns="46957"/>
          <a:lstStyle/>
          <a:p>
            <a:endParaRPr lang="en-US" altLang="en-US" sz="1600"/>
          </a:p>
        </p:txBody>
      </p:sp>
    </p:spTree>
    <p:extLst>
      <p:ext uri="{BB962C8B-B14F-4D97-AF65-F5344CB8AC3E}">
        <p14:creationId xmlns:p14="http://schemas.microsoft.com/office/powerpoint/2010/main" val="370010484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83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sz="1600"/>
              <a:t>These are all risk factors for people falling.</a:t>
            </a:r>
          </a:p>
          <a:p>
            <a:endParaRPr lang="en-GB" altLang="en-US" sz="1600"/>
          </a:p>
          <a:p>
            <a:r>
              <a:rPr lang="en-GB" altLang="en-US" sz="1600"/>
              <a:t>Research has shown these to be evident in people that have fallen.</a:t>
            </a:r>
          </a:p>
        </p:txBody>
      </p:sp>
    </p:spTree>
    <p:extLst>
      <p:ext uri="{BB962C8B-B14F-4D97-AF65-F5344CB8AC3E}">
        <p14:creationId xmlns:p14="http://schemas.microsoft.com/office/powerpoint/2010/main" val="118551991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035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sz="1600"/>
              <a:t>Yvonne to add notes</a:t>
            </a:r>
          </a:p>
        </p:txBody>
      </p:sp>
    </p:spTree>
    <p:extLst>
      <p:ext uri="{BB962C8B-B14F-4D97-AF65-F5344CB8AC3E}">
        <p14:creationId xmlns:p14="http://schemas.microsoft.com/office/powerpoint/2010/main" val="396429967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917575" y="4646613"/>
            <a:ext cx="5035550" cy="4114800"/>
          </a:xfrm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074" tIns="45722" rIns="93074" bIns="45722"/>
          <a:lstStyle/>
          <a:p>
            <a:r>
              <a:rPr lang="en-GB" altLang="en-US" sz="1600" dirty="0"/>
              <a:t>Accidents can happen due to:</a:t>
            </a:r>
          </a:p>
          <a:p>
            <a:endParaRPr lang="en-GB" altLang="en-US" sz="1600" dirty="0"/>
          </a:p>
          <a:p>
            <a:r>
              <a:rPr lang="en-GB" altLang="en-US" sz="1600" b="1" dirty="0"/>
              <a:t>Intrinsic factors: </a:t>
            </a:r>
            <a:r>
              <a:rPr lang="en-GB" altLang="en-US" sz="1600" dirty="0"/>
              <a:t>to do with the person themselves </a:t>
            </a:r>
            <a:r>
              <a:rPr lang="en-GB" altLang="en-US" sz="1600" dirty="0" err="1"/>
              <a:t>I.e</a:t>
            </a:r>
            <a:r>
              <a:rPr lang="en-GB" altLang="en-US" sz="1600" dirty="0"/>
              <a:t> health , balance etc..</a:t>
            </a:r>
          </a:p>
          <a:p>
            <a:endParaRPr lang="en-GB" altLang="en-US" sz="1600" dirty="0"/>
          </a:p>
          <a:p>
            <a:r>
              <a:rPr lang="en-GB" altLang="en-US" sz="1600" b="1" dirty="0"/>
              <a:t>Extrinsic factors:</a:t>
            </a:r>
            <a:r>
              <a:rPr lang="en-GB" altLang="en-US" sz="1600" dirty="0"/>
              <a:t> loose mats, slippery floors etc..</a:t>
            </a:r>
          </a:p>
          <a:p>
            <a:endParaRPr lang="en-GB" altLang="en-US" sz="1600" dirty="0"/>
          </a:p>
          <a:p>
            <a:r>
              <a:rPr lang="en-GB" altLang="en-US" sz="1600" dirty="0"/>
              <a:t>New houses now should be built with the viewpoint of being “homes for life” – therefore to suit all ages.  </a:t>
            </a:r>
          </a:p>
          <a:p>
            <a:r>
              <a:rPr lang="en-GB" altLang="en-US" sz="1600" dirty="0"/>
              <a:t>Mention </a:t>
            </a:r>
            <a:r>
              <a:rPr lang="en-GB" altLang="en-US" sz="1600" dirty="0" err="1"/>
              <a:t>RoSPA’s</a:t>
            </a:r>
            <a:r>
              <a:rPr lang="en-GB" altLang="en-US" sz="1600" dirty="0"/>
              <a:t> 10 point plan.</a:t>
            </a:r>
            <a:endParaRPr lang="en-GB" altLang="en-US" sz="1600" b="1" dirty="0"/>
          </a:p>
        </p:txBody>
      </p:sp>
      <p:sp>
        <p:nvSpPr>
          <p:cNvPr id="94211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7288" y="857250"/>
            <a:ext cx="4551362" cy="3413125"/>
          </a:xfrm>
          <a:ln cap="flat"/>
        </p:spPr>
      </p:sp>
    </p:spTree>
    <p:extLst>
      <p:ext uri="{BB962C8B-B14F-4D97-AF65-F5344CB8AC3E}">
        <p14:creationId xmlns:p14="http://schemas.microsoft.com/office/powerpoint/2010/main" val="272305746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8875" y="857250"/>
            <a:ext cx="4552950" cy="3414713"/>
          </a:xfrm>
          <a:solidFill>
            <a:srgbClr val="FFFFFF"/>
          </a:solidFill>
          <a:ln/>
        </p:spPr>
      </p:sp>
      <p:sp>
        <p:nvSpPr>
          <p:cNvPr id="757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5988" y="4646613"/>
            <a:ext cx="5038725" cy="4113212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>
              <a:buFontTx/>
              <a:buChar char="•"/>
            </a:pPr>
            <a:r>
              <a:rPr lang="en-GB" altLang="en-US" sz="1600"/>
              <a:t>Arm leg and shoulder injuries occur when falling because older people often fall sideways therefore the arm, leg or shoulder contacts the floor first.</a:t>
            </a:r>
          </a:p>
          <a:p>
            <a:pPr>
              <a:buFontTx/>
              <a:buChar char="•"/>
            </a:pPr>
            <a:endParaRPr lang="en-GB" altLang="en-US" sz="1600"/>
          </a:p>
          <a:p>
            <a:pPr>
              <a:buFontTx/>
              <a:buChar char="•"/>
            </a:pPr>
            <a:r>
              <a:rPr lang="en-GB" altLang="en-US" sz="1600"/>
              <a:t>Women are more at risk of fracture due to osteoporosis.  Men do get it but more common in wormen.</a:t>
            </a:r>
          </a:p>
        </p:txBody>
      </p:sp>
    </p:spTree>
    <p:extLst>
      <p:ext uri="{BB962C8B-B14F-4D97-AF65-F5344CB8AC3E}">
        <p14:creationId xmlns:p14="http://schemas.microsoft.com/office/powerpoint/2010/main" val="33850924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14.emf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5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1.emf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1588" y="5661025"/>
            <a:ext cx="9178925" cy="12969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cxnSp>
        <p:nvCxnSpPr>
          <p:cNvPr id="7" name="Straight Connector 6"/>
          <p:cNvCxnSpPr/>
          <p:nvPr/>
        </p:nvCxnSpPr>
        <p:spPr>
          <a:xfrm>
            <a:off x="0" y="5535613"/>
            <a:ext cx="8307388" cy="0"/>
          </a:xfrm>
          <a:prstGeom prst="line">
            <a:avLst/>
          </a:prstGeom>
          <a:ln w="28575">
            <a:solidFill>
              <a:srgbClr val="001E6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91488" y="4797425"/>
            <a:ext cx="1304925" cy="1890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9" name="Group 4"/>
          <p:cNvGrpSpPr>
            <a:grpSpLocks noChangeAspect="1"/>
          </p:cNvGrpSpPr>
          <p:nvPr/>
        </p:nvGrpSpPr>
        <p:grpSpPr bwMode="auto">
          <a:xfrm>
            <a:off x="323850" y="333375"/>
            <a:ext cx="4329113" cy="1223963"/>
            <a:chOff x="204" y="210"/>
            <a:chExt cx="1542" cy="436"/>
          </a:xfrm>
        </p:grpSpPr>
        <p:sp>
          <p:nvSpPr>
            <p:cNvPr id="10" name="AutoShape 3"/>
            <p:cNvSpPr>
              <a:spLocks noChangeAspect="1" noChangeArrowheads="1" noTextEdit="1"/>
            </p:cNvSpPr>
            <p:nvPr userDrawn="1"/>
          </p:nvSpPr>
          <p:spPr bwMode="auto">
            <a:xfrm>
              <a:off x="204" y="210"/>
              <a:ext cx="1542" cy="4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1" name="Freeform 5"/>
            <p:cNvSpPr>
              <a:spLocks/>
            </p:cNvSpPr>
            <p:nvPr userDrawn="1"/>
          </p:nvSpPr>
          <p:spPr bwMode="auto">
            <a:xfrm>
              <a:off x="211" y="219"/>
              <a:ext cx="852" cy="286"/>
            </a:xfrm>
            <a:custGeom>
              <a:avLst/>
              <a:gdLst>
                <a:gd name="T0" fmla="*/ 1198 w 1247"/>
                <a:gd name="T1" fmla="*/ 0 h 420"/>
                <a:gd name="T2" fmla="*/ 48 w 1247"/>
                <a:gd name="T3" fmla="*/ 0 h 420"/>
                <a:gd name="T4" fmla="*/ 0 w 1247"/>
                <a:gd name="T5" fmla="*/ 47 h 420"/>
                <a:gd name="T6" fmla="*/ 0 w 1247"/>
                <a:gd name="T7" fmla="*/ 373 h 420"/>
                <a:gd name="T8" fmla="*/ 48 w 1247"/>
                <a:gd name="T9" fmla="*/ 420 h 420"/>
                <a:gd name="T10" fmla="*/ 98 w 1247"/>
                <a:gd name="T11" fmla="*/ 420 h 420"/>
                <a:gd name="T12" fmla="*/ 172 w 1247"/>
                <a:gd name="T13" fmla="*/ 420 h 420"/>
                <a:gd name="T14" fmla="*/ 1198 w 1247"/>
                <a:gd name="T15" fmla="*/ 420 h 420"/>
                <a:gd name="T16" fmla="*/ 1247 w 1247"/>
                <a:gd name="T17" fmla="*/ 373 h 420"/>
                <a:gd name="T18" fmla="*/ 1247 w 1247"/>
                <a:gd name="T19" fmla="*/ 47 h 420"/>
                <a:gd name="T20" fmla="*/ 1198 w 1247"/>
                <a:gd name="T21" fmla="*/ 0 h 42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247" h="420">
                  <a:moveTo>
                    <a:pt x="1198" y="0"/>
                  </a:moveTo>
                  <a:cubicBezTo>
                    <a:pt x="48" y="0"/>
                    <a:pt x="48" y="0"/>
                    <a:pt x="48" y="0"/>
                  </a:cubicBezTo>
                  <a:cubicBezTo>
                    <a:pt x="22" y="0"/>
                    <a:pt x="0" y="21"/>
                    <a:pt x="0" y="47"/>
                  </a:cubicBezTo>
                  <a:cubicBezTo>
                    <a:pt x="0" y="373"/>
                    <a:pt x="0" y="373"/>
                    <a:pt x="0" y="373"/>
                  </a:cubicBezTo>
                  <a:cubicBezTo>
                    <a:pt x="0" y="399"/>
                    <a:pt x="22" y="420"/>
                    <a:pt x="48" y="420"/>
                  </a:cubicBezTo>
                  <a:cubicBezTo>
                    <a:pt x="98" y="420"/>
                    <a:pt x="98" y="420"/>
                    <a:pt x="98" y="420"/>
                  </a:cubicBezTo>
                  <a:cubicBezTo>
                    <a:pt x="172" y="420"/>
                    <a:pt x="172" y="420"/>
                    <a:pt x="172" y="420"/>
                  </a:cubicBezTo>
                  <a:cubicBezTo>
                    <a:pt x="1198" y="420"/>
                    <a:pt x="1198" y="420"/>
                    <a:pt x="1198" y="420"/>
                  </a:cubicBezTo>
                  <a:cubicBezTo>
                    <a:pt x="1225" y="420"/>
                    <a:pt x="1247" y="399"/>
                    <a:pt x="1247" y="373"/>
                  </a:cubicBezTo>
                  <a:cubicBezTo>
                    <a:pt x="1247" y="47"/>
                    <a:pt x="1247" y="47"/>
                    <a:pt x="1247" y="47"/>
                  </a:cubicBezTo>
                  <a:cubicBezTo>
                    <a:pt x="1247" y="21"/>
                    <a:pt x="1225" y="0"/>
                    <a:pt x="1198" y="0"/>
                  </a:cubicBezTo>
                </a:path>
              </a:pathLst>
            </a:custGeom>
            <a:solidFill>
              <a:srgbClr val="A5A5A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2" name="Freeform 6"/>
            <p:cNvSpPr>
              <a:spLocks/>
            </p:cNvSpPr>
            <p:nvPr userDrawn="1"/>
          </p:nvSpPr>
          <p:spPr bwMode="auto">
            <a:xfrm>
              <a:off x="203" y="211"/>
              <a:ext cx="852" cy="286"/>
            </a:xfrm>
            <a:custGeom>
              <a:avLst/>
              <a:gdLst>
                <a:gd name="T0" fmla="*/ 1198 w 1247"/>
                <a:gd name="T1" fmla="*/ 0 h 420"/>
                <a:gd name="T2" fmla="*/ 49 w 1247"/>
                <a:gd name="T3" fmla="*/ 0 h 420"/>
                <a:gd name="T4" fmla="*/ 0 w 1247"/>
                <a:gd name="T5" fmla="*/ 47 h 420"/>
                <a:gd name="T6" fmla="*/ 0 w 1247"/>
                <a:gd name="T7" fmla="*/ 373 h 420"/>
                <a:gd name="T8" fmla="*/ 49 w 1247"/>
                <a:gd name="T9" fmla="*/ 420 h 420"/>
                <a:gd name="T10" fmla="*/ 98 w 1247"/>
                <a:gd name="T11" fmla="*/ 420 h 420"/>
                <a:gd name="T12" fmla="*/ 172 w 1247"/>
                <a:gd name="T13" fmla="*/ 420 h 420"/>
                <a:gd name="T14" fmla="*/ 1198 w 1247"/>
                <a:gd name="T15" fmla="*/ 420 h 420"/>
                <a:gd name="T16" fmla="*/ 1247 w 1247"/>
                <a:gd name="T17" fmla="*/ 373 h 420"/>
                <a:gd name="T18" fmla="*/ 1247 w 1247"/>
                <a:gd name="T19" fmla="*/ 47 h 420"/>
                <a:gd name="T20" fmla="*/ 1198 w 1247"/>
                <a:gd name="T21" fmla="*/ 0 h 42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247" h="420">
                  <a:moveTo>
                    <a:pt x="1198" y="0"/>
                  </a:moveTo>
                  <a:cubicBezTo>
                    <a:pt x="49" y="0"/>
                    <a:pt x="49" y="0"/>
                    <a:pt x="49" y="0"/>
                  </a:cubicBezTo>
                  <a:cubicBezTo>
                    <a:pt x="22" y="0"/>
                    <a:pt x="0" y="21"/>
                    <a:pt x="0" y="47"/>
                  </a:cubicBezTo>
                  <a:cubicBezTo>
                    <a:pt x="0" y="373"/>
                    <a:pt x="0" y="373"/>
                    <a:pt x="0" y="373"/>
                  </a:cubicBezTo>
                  <a:cubicBezTo>
                    <a:pt x="0" y="399"/>
                    <a:pt x="22" y="420"/>
                    <a:pt x="49" y="420"/>
                  </a:cubicBezTo>
                  <a:cubicBezTo>
                    <a:pt x="98" y="420"/>
                    <a:pt x="98" y="420"/>
                    <a:pt x="98" y="420"/>
                  </a:cubicBezTo>
                  <a:cubicBezTo>
                    <a:pt x="172" y="420"/>
                    <a:pt x="172" y="420"/>
                    <a:pt x="172" y="420"/>
                  </a:cubicBezTo>
                  <a:cubicBezTo>
                    <a:pt x="1198" y="420"/>
                    <a:pt x="1198" y="420"/>
                    <a:pt x="1198" y="420"/>
                  </a:cubicBezTo>
                  <a:cubicBezTo>
                    <a:pt x="1225" y="420"/>
                    <a:pt x="1247" y="399"/>
                    <a:pt x="1247" y="373"/>
                  </a:cubicBezTo>
                  <a:cubicBezTo>
                    <a:pt x="1247" y="47"/>
                    <a:pt x="1247" y="47"/>
                    <a:pt x="1247" y="47"/>
                  </a:cubicBezTo>
                  <a:cubicBezTo>
                    <a:pt x="1247" y="21"/>
                    <a:pt x="1225" y="0"/>
                    <a:pt x="1198" y="0"/>
                  </a:cubicBezTo>
                  <a:close/>
                </a:path>
              </a:pathLst>
            </a:custGeom>
            <a:solidFill>
              <a:srgbClr val="F5F5F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3" name="Freeform 7"/>
            <p:cNvSpPr>
              <a:spLocks noEditPoints="1"/>
            </p:cNvSpPr>
            <p:nvPr userDrawn="1"/>
          </p:nvSpPr>
          <p:spPr bwMode="auto">
            <a:xfrm>
              <a:off x="721" y="271"/>
              <a:ext cx="138" cy="166"/>
            </a:xfrm>
            <a:custGeom>
              <a:avLst/>
              <a:gdLst>
                <a:gd name="T0" fmla="*/ 0 w 203"/>
                <a:gd name="T1" fmla="*/ 0 h 244"/>
                <a:gd name="T2" fmla="*/ 89 w 203"/>
                <a:gd name="T3" fmla="*/ 0 h 244"/>
                <a:gd name="T4" fmla="*/ 137 w 203"/>
                <a:gd name="T5" fmla="*/ 5 h 244"/>
                <a:gd name="T6" fmla="*/ 173 w 203"/>
                <a:gd name="T7" fmla="*/ 21 h 244"/>
                <a:gd name="T8" fmla="*/ 196 w 203"/>
                <a:gd name="T9" fmla="*/ 46 h 244"/>
                <a:gd name="T10" fmla="*/ 203 w 203"/>
                <a:gd name="T11" fmla="*/ 80 h 244"/>
                <a:gd name="T12" fmla="*/ 194 w 203"/>
                <a:gd name="T13" fmla="*/ 114 h 244"/>
                <a:gd name="T14" fmla="*/ 171 w 203"/>
                <a:gd name="T15" fmla="*/ 139 h 244"/>
                <a:gd name="T16" fmla="*/ 135 w 203"/>
                <a:gd name="T17" fmla="*/ 155 h 244"/>
                <a:gd name="T18" fmla="*/ 92 w 203"/>
                <a:gd name="T19" fmla="*/ 160 h 244"/>
                <a:gd name="T20" fmla="*/ 77 w 203"/>
                <a:gd name="T21" fmla="*/ 160 h 244"/>
                <a:gd name="T22" fmla="*/ 77 w 203"/>
                <a:gd name="T23" fmla="*/ 244 h 244"/>
                <a:gd name="T24" fmla="*/ 0 w 203"/>
                <a:gd name="T25" fmla="*/ 244 h 244"/>
                <a:gd name="T26" fmla="*/ 0 w 203"/>
                <a:gd name="T27" fmla="*/ 0 h 244"/>
                <a:gd name="T28" fmla="*/ 92 w 203"/>
                <a:gd name="T29" fmla="*/ 111 h 244"/>
                <a:gd name="T30" fmla="*/ 121 w 203"/>
                <a:gd name="T31" fmla="*/ 103 h 244"/>
                <a:gd name="T32" fmla="*/ 132 w 203"/>
                <a:gd name="T33" fmla="*/ 80 h 244"/>
                <a:gd name="T34" fmla="*/ 129 w 203"/>
                <a:gd name="T35" fmla="*/ 67 h 244"/>
                <a:gd name="T36" fmla="*/ 120 w 203"/>
                <a:gd name="T37" fmla="*/ 58 h 244"/>
                <a:gd name="T38" fmla="*/ 108 w 203"/>
                <a:gd name="T39" fmla="*/ 53 h 244"/>
                <a:gd name="T40" fmla="*/ 92 w 203"/>
                <a:gd name="T41" fmla="*/ 51 h 244"/>
                <a:gd name="T42" fmla="*/ 77 w 203"/>
                <a:gd name="T43" fmla="*/ 51 h 244"/>
                <a:gd name="T44" fmla="*/ 77 w 203"/>
                <a:gd name="T45" fmla="*/ 110 h 244"/>
                <a:gd name="T46" fmla="*/ 83 w 203"/>
                <a:gd name="T47" fmla="*/ 111 h 244"/>
                <a:gd name="T48" fmla="*/ 92 w 203"/>
                <a:gd name="T49" fmla="*/ 111 h 244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203" h="244">
                  <a:moveTo>
                    <a:pt x="0" y="0"/>
                  </a:moveTo>
                  <a:cubicBezTo>
                    <a:pt x="89" y="0"/>
                    <a:pt x="89" y="0"/>
                    <a:pt x="89" y="0"/>
                  </a:cubicBezTo>
                  <a:cubicBezTo>
                    <a:pt x="107" y="0"/>
                    <a:pt x="123" y="1"/>
                    <a:pt x="137" y="5"/>
                  </a:cubicBezTo>
                  <a:cubicBezTo>
                    <a:pt x="152" y="9"/>
                    <a:pt x="164" y="14"/>
                    <a:pt x="173" y="21"/>
                  </a:cubicBezTo>
                  <a:cubicBezTo>
                    <a:pt x="183" y="28"/>
                    <a:pt x="190" y="36"/>
                    <a:pt x="196" y="46"/>
                  </a:cubicBezTo>
                  <a:cubicBezTo>
                    <a:pt x="201" y="56"/>
                    <a:pt x="203" y="68"/>
                    <a:pt x="203" y="80"/>
                  </a:cubicBezTo>
                  <a:cubicBezTo>
                    <a:pt x="203" y="93"/>
                    <a:pt x="200" y="104"/>
                    <a:pt x="194" y="114"/>
                  </a:cubicBezTo>
                  <a:cubicBezTo>
                    <a:pt x="189" y="124"/>
                    <a:pt x="181" y="132"/>
                    <a:pt x="171" y="139"/>
                  </a:cubicBezTo>
                  <a:cubicBezTo>
                    <a:pt x="161" y="146"/>
                    <a:pt x="149" y="151"/>
                    <a:pt x="135" y="155"/>
                  </a:cubicBezTo>
                  <a:cubicBezTo>
                    <a:pt x="122" y="159"/>
                    <a:pt x="107" y="160"/>
                    <a:pt x="92" y="160"/>
                  </a:cubicBezTo>
                  <a:cubicBezTo>
                    <a:pt x="77" y="160"/>
                    <a:pt x="77" y="160"/>
                    <a:pt x="77" y="160"/>
                  </a:cubicBezTo>
                  <a:cubicBezTo>
                    <a:pt x="77" y="244"/>
                    <a:pt x="77" y="244"/>
                    <a:pt x="77" y="244"/>
                  </a:cubicBezTo>
                  <a:cubicBezTo>
                    <a:pt x="0" y="244"/>
                    <a:pt x="0" y="244"/>
                    <a:pt x="0" y="244"/>
                  </a:cubicBezTo>
                  <a:lnTo>
                    <a:pt x="0" y="0"/>
                  </a:lnTo>
                  <a:close/>
                  <a:moveTo>
                    <a:pt x="92" y="111"/>
                  </a:moveTo>
                  <a:cubicBezTo>
                    <a:pt x="105" y="111"/>
                    <a:pt x="114" y="108"/>
                    <a:pt x="121" y="103"/>
                  </a:cubicBezTo>
                  <a:cubicBezTo>
                    <a:pt x="128" y="98"/>
                    <a:pt x="132" y="91"/>
                    <a:pt x="132" y="80"/>
                  </a:cubicBezTo>
                  <a:cubicBezTo>
                    <a:pt x="132" y="75"/>
                    <a:pt x="131" y="71"/>
                    <a:pt x="129" y="67"/>
                  </a:cubicBezTo>
                  <a:cubicBezTo>
                    <a:pt x="127" y="64"/>
                    <a:pt x="124" y="61"/>
                    <a:pt x="120" y="58"/>
                  </a:cubicBezTo>
                  <a:cubicBezTo>
                    <a:pt x="117" y="56"/>
                    <a:pt x="113" y="54"/>
                    <a:pt x="108" y="53"/>
                  </a:cubicBezTo>
                  <a:cubicBezTo>
                    <a:pt x="103" y="51"/>
                    <a:pt x="98" y="51"/>
                    <a:pt x="92" y="51"/>
                  </a:cubicBezTo>
                  <a:cubicBezTo>
                    <a:pt x="77" y="51"/>
                    <a:pt x="77" y="51"/>
                    <a:pt x="77" y="51"/>
                  </a:cubicBezTo>
                  <a:cubicBezTo>
                    <a:pt x="77" y="110"/>
                    <a:pt x="77" y="110"/>
                    <a:pt x="77" y="110"/>
                  </a:cubicBezTo>
                  <a:cubicBezTo>
                    <a:pt x="79" y="111"/>
                    <a:pt x="81" y="111"/>
                    <a:pt x="83" y="111"/>
                  </a:cubicBezTo>
                  <a:cubicBezTo>
                    <a:pt x="86" y="111"/>
                    <a:pt x="89" y="111"/>
                    <a:pt x="92" y="111"/>
                  </a:cubicBezTo>
                  <a:close/>
                </a:path>
              </a:pathLst>
            </a:custGeom>
            <a:solidFill>
              <a:srgbClr val="001E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4" name="Freeform 8"/>
            <p:cNvSpPr>
              <a:spLocks/>
            </p:cNvSpPr>
            <p:nvPr userDrawn="1"/>
          </p:nvSpPr>
          <p:spPr bwMode="auto">
            <a:xfrm>
              <a:off x="573" y="265"/>
              <a:ext cx="136" cy="174"/>
            </a:xfrm>
            <a:custGeom>
              <a:avLst/>
              <a:gdLst>
                <a:gd name="T0" fmla="*/ 175 w 199"/>
                <a:gd name="T1" fmla="*/ 119 h 255"/>
                <a:gd name="T2" fmla="*/ 103 w 199"/>
                <a:gd name="T3" fmla="*/ 88 h 255"/>
                <a:gd name="T4" fmla="*/ 84 w 199"/>
                <a:gd name="T5" fmla="*/ 71 h 255"/>
                <a:gd name="T6" fmla="*/ 127 w 199"/>
                <a:gd name="T7" fmla="*/ 61 h 255"/>
                <a:gd name="T8" fmla="*/ 129 w 199"/>
                <a:gd name="T9" fmla="*/ 61 h 255"/>
                <a:gd name="T10" fmla="*/ 144 w 199"/>
                <a:gd name="T11" fmla="*/ 65 h 255"/>
                <a:gd name="T12" fmla="*/ 171 w 199"/>
                <a:gd name="T13" fmla="*/ 72 h 255"/>
                <a:gd name="T14" fmla="*/ 190 w 199"/>
                <a:gd name="T15" fmla="*/ 18 h 255"/>
                <a:gd name="T16" fmla="*/ 106 w 199"/>
                <a:gd name="T17" fmla="*/ 0 h 255"/>
                <a:gd name="T18" fmla="*/ 11 w 199"/>
                <a:gd name="T19" fmla="*/ 79 h 255"/>
                <a:gd name="T20" fmla="*/ 15 w 199"/>
                <a:gd name="T21" fmla="*/ 104 h 255"/>
                <a:gd name="T22" fmla="*/ 27 w 199"/>
                <a:gd name="T23" fmla="*/ 125 h 255"/>
                <a:gd name="T24" fmla="*/ 46 w 199"/>
                <a:gd name="T25" fmla="*/ 141 h 255"/>
                <a:gd name="T26" fmla="*/ 69 w 199"/>
                <a:gd name="T27" fmla="*/ 151 h 255"/>
                <a:gd name="T28" fmla="*/ 88 w 199"/>
                <a:gd name="T29" fmla="*/ 157 h 255"/>
                <a:gd name="T30" fmla="*/ 107 w 199"/>
                <a:gd name="T31" fmla="*/ 163 h 255"/>
                <a:gd name="T32" fmla="*/ 121 w 199"/>
                <a:gd name="T33" fmla="*/ 170 h 255"/>
                <a:gd name="T34" fmla="*/ 127 w 199"/>
                <a:gd name="T35" fmla="*/ 181 h 255"/>
                <a:gd name="T36" fmla="*/ 124 w 199"/>
                <a:gd name="T37" fmla="*/ 189 h 255"/>
                <a:gd name="T38" fmla="*/ 117 w 199"/>
                <a:gd name="T39" fmla="*/ 193 h 255"/>
                <a:gd name="T40" fmla="*/ 108 w 199"/>
                <a:gd name="T41" fmla="*/ 195 h 255"/>
                <a:gd name="T42" fmla="*/ 93 w 199"/>
                <a:gd name="T43" fmla="*/ 195 h 255"/>
                <a:gd name="T44" fmla="*/ 63 w 199"/>
                <a:gd name="T45" fmla="*/ 190 h 255"/>
                <a:gd name="T46" fmla="*/ 49 w 199"/>
                <a:gd name="T47" fmla="*/ 186 h 255"/>
                <a:gd name="T48" fmla="*/ 39 w 199"/>
                <a:gd name="T49" fmla="*/ 183 h 255"/>
                <a:gd name="T50" fmla="*/ 29 w 199"/>
                <a:gd name="T51" fmla="*/ 179 h 255"/>
                <a:gd name="T52" fmla="*/ 29 w 199"/>
                <a:gd name="T53" fmla="*/ 181 h 255"/>
                <a:gd name="T54" fmla="*/ 28 w 199"/>
                <a:gd name="T55" fmla="*/ 184 h 255"/>
                <a:gd name="T56" fmla="*/ 27 w 199"/>
                <a:gd name="T57" fmla="*/ 186 h 255"/>
                <a:gd name="T58" fmla="*/ 27 w 199"/>
                <a:gd name="T59" fmla="*/ 189 h 255"/>
                <a:gd name="T60" fmla="*/ 26 w 199"/>
                <a:gd name="T61" fmla="*/ 191 h 255"/>
                <a:gd name="T62" fmla="*/ 25 w 199"/>
                <a:gd name="T63" fmla="*/ 194 h 255"/>
                <a:gd name="T64" fmla="*/ 24 w 199"/>
                <a:gd name="T65" fmla="*/ 196 h 255"/>
                <a:gd name="T66" fmla="*/ 23 w 199"/>
                <a:gd name="T67" fmla="*/ 199 h 255"/>
                <a:gd name="T68" fmla="*/ 21 w 199"/>
                <a:gd name="T69" fmla="*/ 201 h 255"/>
                <a:gd name="T70" fmla="*/ 20 w 199"/>
                <a:gd name="T71" fmla="*/ 204 h 255"/>
                <a:gd name="T72" fmla="*/ 19 w 199"/>
                <a:gd name="T73" fmla="*/ 206 h 255"/>
                <a:gd name="T74" fmla="*/ 18 w 199"/>
                <a:gd name="T75" fmla="*/ 209 h 255"/>
                <a:gd name="T76" fmla="*/ 16 w 199"/>
                <a:gd name="T77" fmla="*/ 211 h 255"/>
                <a:gd name="T78" fmla="*/ 15 w 199"/>
                <a:gd name="T79" fmla="*/ 213 h 255"/>
                <a:gd name="T80" fmla="*/ 13 w 199"/>
                <a:gd name="T81" fmla="*/ 216 h 255"/>
                <a:gd name="T82" fmla="*/ 12 w 199"/>
                <a:gd name="T83" fmla="*/ 218 h 255"/>
                <a:gd name="T84" fmla="*/ 10 w 199"/>
                <a:gd name="T85" fmla="*/ 220 h 255"/>
                <a:gd name="T86" fmla="*/ 8 w 199"/>
                <a:gd name="T87" fmla="*/ 222 h 255"/>
                <a:gd name="T88" fmla="*/ 6 w 199"/>
                <a:gd name="T89" fmla="*/ 224 h 255"/>
                <a:gd name="T90" fmla="*/ 5 w 199"/>
                <a:gd name="T91" fmla="*/ 226 h 255"/>
                <a:gd name="T92" fmla="*/ 3 w 199"/>
                <a:gd name="T93" fmla="*/ 229 h 255"/>
                <a:gd name="T94" fmla="*/ 1 w 199"/>
                <a:gd name="T95" fmla="*/ 230 h 255"/>
                <a:gd name="T96" fmla="*/ 0 w 199"/>
                <a:gd name="T97" fmla="*/ 232 h 255"/>
                <a:gd name="T98" fmla="*/ 31 w 199"/>
                <a:gd name="T99" fmla="*/ 245 h 255"/>
                <a:gd name="T100" fmla="*/ 33 w 199"/>
                <a:gd name="T101" fmla="*/ 245 h 255"/>
                <a:gd name="T102" fmla="*/ 36 w 199"/>
                <a:gd name="T103" fmla="*/ 246 h 255"/>
                <a:gd name="T104" fmla="*/ 64 w 199"/>
                <a:gd name="T105" fmla="*/ 252 h 255"/>
                <a:gd name="T106" fmla="*/ 95 w 199"/>
                <a:gd name="T107" fmla="*/ 255 h 255"/>
                <a:gd name="T108" fmla="*/ 98 w 199"/>
                <a:gd name="T109" fmla="*/ 255 h 255"/>
                <a:gd name="T110" fmla="*/ 102 w 199"/>
                <a:gd name="T111" fmla="*/ 255 h 255"/>
                <a:gd name="T112" fmla="*/ 142 w 199"/>
                <a:gd name="T113" fmla="*/ 250 h 255"/>
                <a:gd name="T114" fmla="*/ 173 w 199"/>
                <a:gd name="T115" fmla="*/ 234 h 255"/>
                <a:gd name="T116" fmla="*/ 192 w 199"/>
                <a:gd name="T117" fmla="*/ 208 h 255"/>
                <a:gd name="T118" fmla="*/ 199 w 199"/>
                <a:gd name="T119" fmla="*/ 170 h 255"/>
                <a:gd name="T120" fmla="*/ 175 w 199"/>
                <a:gd name="T121" fmla="*/ 119 h 25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199" h="255">
                  <a:moveTo>
                    <a:pt x="175" y="119"/>
                  </a:moveTo>
                  <a:cubicBezTo>
                    <a:pt x="159" y="105"/>
                    <a:pt x="135" y="95"/>
                    <a:pt x="103" y="88"/>
                  </a:cubicBezTo>
                  <a:cubicBezTo>
                    <a:pt x="96" y="85"/>
                    <a:pt x="84" y="80"/>
                    <a:pt x="84" y="71"/>
                  </a:cubicBezTo>
                  <a:cubicBezTo>
                    <a:pt x="83" y="51"/>
                    <a:pt x="116" y="58"/>
                    <a:pt x="127" y="61"/>
                  </a:cubicBezTo>
                  <a:cubicBezTo>
                    <a:pt x="128" y="61"/>
                    <a:pt x="128" y="61"/>
                    <a:pt x="129" y="61"/>
                  </a:cubicBezTo>
                  <a:cubicBezTo>
                    <a:pt x="133" y="62"/>
                    <a:pt x="138" y="63"/>
                    <a:pt x="144" y="65"/>
                  </a:cubicBezTo>
                  <a:cubicBezTo>
                    <a:pt x="151" y="66"/>
                    <a:pt x="160" y="69"/>
                    <a:pt x="171" y="72"/>
                  </a:cubicBezTo>
                  <a:cubicBezTo>
                    <a:pt x="190" y="18"/>
                    <a:pt x="190" y="18"/>
                    <a:pt x="190" y="18"/>
                  </a:cubicBezTo>
                  <a:cubicBezTo>
                    <a:pt x="164" y="6"/>
                    <a:pt x="136" y="0"/>
                    <a:pt x="106" y="0"/>
                  </a:cubicBezTo>
                  <a:cubicBezTo>
                    <a:pt x="43" y="0"/>
                    <a:pt x="11" y="26"/>
                    <a:pt x="11" y="79"/>
                  </a:cubicBezTo>
                  <a:cubicBezTo>
                    <a:pt x="11" y="88"/>
                    <a:pt x="13" y="97"/>
                    <a:pt x="15" y="104"/>
                  </a:cubicBezTo>
                  <a:cubicBezTo>
                    <a:pt x="18" y="112"/>
                    <a:pt x="22" y="119"/>
                    <a:pt x="27" y="125"/>
                  </a:cubicBezTo>
                  <a:cubicBezTo>
                    <a:pt x="33" y="131"/>
                    <a:pt x="39" y="136"/>
                    <a:pt x="46" y="141"/>
                  </a:cubicBezTo>
                  <a:cubicBezTo>
                    <a:pt x="53" y="145"/>
                    <a:pt x="60" y="149"/>
                    <a:pt x="69" y="151"/>
                  </a:cubicBezTo>
                  <a:cubicBezTo>
                    <a:pt x="75" y="153"/>
                    <a:pt x="81" y="155"/>
                    <a:pt x="88" y="157"/>
                  </a:cubicBezTo>
                  <a:cubicBezTo>
                    <a:pt x="95" y="159"/>
                    <a:pt x="101" y="161"/>
                    <a:pt x="107" y="163"/>
                  </a:cubicBezTo>
                  <a:cubicBezTo>
                    <a:pt x="112" y="165"/>
                    <a:pt x="117" y="168"/>
                    <a:pt x="121" y="170"/>
                  </a:cubicBezTo>
                  <a:cubicBezTo>
                    <a:pt x="125" y="173"/>
                    <a:pt x="127" y="177"/>
                    <a:pt x="127" y="181"/>
                  </a:cubicBezTo>
                  <a:cubicBezTo>
                    <a:pt x="127" y="184"/>
                    <a:pt x="126" y="187"/>
                    <a:pt x="124" y="189"/>
                  </a:cubicBezTo>
                  <a:cubicBezTo>
                    <a:pt x="122" y="191"/>
                    <a:pt x="120" y="192"/>
                    <a:pt x="117" y="193"/>
                  </a:cubicBezTo>
                  <a:cubicBezTo>
                    <a:pt x="115" y="194"/>
                    <a:pt x="111" y="195"/>
                    <a:pt x="108" y="195"/>
                  </a:cubicBezTo>
                  <a:cubicBezTo>
                    <a:pt x="103" y="195"/>
                    <a:pt x="98" y="196"/>
                    <a:pt x="93" y="195"/>
                  </a:cubicBezTo>
                  <a:cubicBezTo>
                    <a:pt x="83" y="195"/>
                    <a:pt x="73" y="192"/>
                    <a:pt x="63" y="190"/>
                  </a:cubicBezTo>
                  <a:cubicBezTo>
                    <a:pt x="58" y="189"/>
                    <a:pt x="53" y="188"/>
                    <a:pt x="49" y="186"/>
                  </a:cubicBezTo>
                  <a:cubicBezTo>
                    <a:pt x="46" y="185"/>
                    <a:pt x="42" y="184"/>
                    <a:pt x="39" y="183"/>
                  </a:cubicBezTo>
                  <a:cubicBezTo>
                    <a:pt x="38" y="182"/>
                    <a:pt x="33" y="180"/>
                    <a:pt x="29" y="179"/>
                  </a:cubicBezTo>
                  <a:cubicBezTo>
                    <a:pt x="29" y="180"/>
                    <a:pt x="29" y="180"/>
                    <a:pt x="29" y="181"/>
                  </a:cubicBezTo>
                  <a:cubicBezTo>
                    <a:pt x="29" y="182"/>
                    <a:pt x="28" y="183"/>
                    <a:pt x="28" y="184"/>
                  </a:cubicBezTo>
                  <a:cubicBezTo>
                    <a:pt x="28" y="185"/>
                    <a:pt x="28" y="185"/>
                    <a:pt x="27" y="186"/>
                  </a:cubicBezTo>
                  <a:cubicBezTo>
                    <a:pt x="27" y="187"/>
                    <a:pt x="27" y="188"/>
                    <a:pt x="27" y="189"/>
                  </a:cubicBezTo>
                  <a:cubicBezTo>
                    <a:pt x="26" y="190"/>
                    <a:pt x="26" y="191"/>
                    <a:pt x="26" y="191"/>
                  </a:cubicBezTo>
                  <a:cubicBezTo>
                    <a:pt x="25" y="192"/>
                    <a:pt x="25" y="193"/>
                    <a:pt x="25" y="194"/>
                  </a:cubicBezTo>
                  <a:cubicBezTo>
                    <a:pt x="24" y="195"/>
                    <a:pt x="24" y="196"/>
                    <a:pt x="24" y="196"/>
                  </a:cubicBezTo>
                  <a:cubicBezTo>
                    <a:pt x="23" y="197"/>
                    <a:pt x="23" y="198"/>
                    <a:pt x="23" y="199"/>
                  </a:cubicBezTo>
                  <a:cubicBezTo>
                    <a:pt x="22" y="200"/>
                    <a:pt x="22" y="201"/>
                    <a:pt x="21" y="201"/>
                  </a:cubicBezTo>
                  <a:cubicBezTo>
                    <a:pt x="21" y="202"/>
                    <a:pt x="21" y="203"/>
                    <a:pt x="20" y="204"/>
                  </a:cubicBezTo>
                  <a:cubicBezTo>
                    <a:pt x="20" y="205"/>
                    <a:pt x="19" y="205"/>
                    <a:pt x="19" y="206"/>
                  </a:cubicBezTo>
                  <a:cubicBezTo>
                    <a:pt x="18" y="207"/>
                    <a:pt x="18" y="208"/>
                    <a:pt x="18" y="209"/>
                  </a:cubicBezTo>
                  <a:cubicBezTo>
                    <a:pt x="17" y="209"/>
                    <a:pt x="17" y="210"/>
                    <a:pt x="16" y="211"/>
                  </a:cubicBezTo>
                  <a:cubicBezTo>
                    <a:pt x="16" y="212"/>
                    <a:pt x="15" y="212"/>
                    <a:pt x="15" y="213"/>
                  </a:cubicBezTo>
                  <a:cubicBezTo>
                    <a:pt x="14" y="214"/>
                    <a:pt x="14" y="215"/>
                    <a:pt x="13" y="216"/>
                  </a:cubicBezTo>
                  <a:cubicBezTo>
                    <a:pt x="13" y="216"/>
                    <a:pt x="12" y="217"/>
                    <a:pt x="12" y="218"/>
                  </a:cubicBezTo>
                  <a:cubicBezTo>
                    <a:pt x="11" y="219"/>
                    <a:pt x="11" y="219"/>
                    <a:pt x="10" y="220"/>
                  </a:cubicBezTo>
                  <a:cubicBezTo>
                    <a:pt x="9" y="221"/>
                    <a:pt x="9" y="221"/>
                    <a:pt x="8" y="222"/>
                  </a:cubicBezTo>
                  <a:cubicBezTo>
                    <a:pt x="8" y="223"/>
                    <a:pt x="7" y="224"/>
                    <a:pt x="6" y="224"/>
                  </a:cubicBezTo>
                  <a:cubicBezTo>
                    <a:pt x="6" y="225"/>
                    <a:pt x="5" y="226"/>
                    <a:pt x="5" y="226"/>
                  </a:cubicBezTo>
                  <a:cubicBezTo>
                    <a:pt x="4" y="227"/>
                    <a:pt x="3" y="228"/>
                    <a:pt x="3" y="229"/>
                  </a:cubicBezTo>
                  <a:cubicBezTo>
                    <a:pt x="2" y="229"/>
                    <a:pt x="2" y="230"/>
                    <a:pt x="1" y="230"/>
                  </a:cubicBezTo>
                  <a:cubicBezTo>
                    <a:pt x="0" y="232"/>
                    <a:pt x="0" y="232"/>
                    <a:pt x="0" y="232"/>
                  </a:cubicBezTo>
                  <a:cubicBezTo>
                    <a:pt x="10" y="237"/>
                    <a:pt x="20" y="241"/>
                    <a:pt x="31" y="245"/>
                  </a:cubicBezTo>
                  <a:cubicBezTo>
                    <a:pt x="32" y="245"/>
                    <a:pt x="33" y="245"/>
                    <a:pt x="33" y="245"/>
                  </a:cubicBezTo>
                  <a:cubicBezTo>
                    <a:pt x="34" y="246"/>
                    <a:pt x="35" y="246"/>
                    <a:pt x="36" y="246"/>
                  </a:cubicBezTo>
                  <a:cubicBezTo>
                    <a:pt x="45" y="249"/>
                    <a:pt x="55" y="251"/>
                    <a:pt x="64" y="252"/>
                  </a:cubicBezTo>
                  <a:cubicBezTo>
                    <a:pt x="74" y="254"/>
                    <a:pt x="85" y="255"/>
                    <a:pt x="95" y="255"/>
                  </a:cubicBezTo>
                  <a:cubicBezTo>
                    <a:pt x="96" y="255"/>
                    <a:pt x="97" y="255"/>
                    <a:pt x="98" y="255"/>
                  </a:cubicBezTo>
                  <a:cubicBezTo>
                    <a:pt x="99" y="255"/>
                    <a:pt x="101" y="255"/>
                    <a:pt x="102" y="255"/>
                  </a:cubicBezTo>
                  <a:cubicBezTo>
                    <a:pt x="117" y="255"/>
                    <a:pt x="130" y="253"/>
                    <a:pt x="142" y="250"/>
                  </a:cubicBezTo>
                  <a:cubicBezTo>
                    <a:pt x="154" y="247"/>
                    <a:pt x="165" y="241"/>
                    <a:pt x="173" y="234"/>
                  </a:cubicBezTo>
                  <a:cubicBezTo>
                    <a:pt x="181" y="227"/>
                    <a:pt x="188" y="218"/>
                    <a:pt x="192" y="208"/>
                  </a:cubicBezTo>
                  <a:cubicBezTo>
                    <a:pt x="197" y="197"/>
                    <a:pt x="199" y="184"/>
                    <a:pt x="199" y="170"/>
                  </a:cubicBezTo>
                  <a:cubicBezTo>
                    <a:pt x="199" y="150"/>
                    <a:pt x="191" y="133"/>
                    <a:pt x="175" y="119"/>
                  </a:cubicBezTo>
                  <a:close/>
                </a:path>
              </a:pathLst>
            </a:custGeom>
            <a:solidFill>
              <a:srgbClr val="001E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5" name="Freeform 9"/>
            <p:cNvSpPr>
              <a:spLocks noEditPoints="1"/>
            </p:cNvSpPr>
            <p:nvPr userDrawn="1"/>
          </p:nvSpPr>
          <p:spPr bwMode="auto">
            <a:xfrm>
              <a:off x="252" y="270"/>
              <a:ext cx="163" cy="171"/>
            </a:xfrm>
            <a:custGeom>
              <a:avLst/>
              <a:gdLst>
                <a:gd name="T0" fmla="*/ 235 w 238"/>
                <a:gd name="T1" fmla="*/ 230 h 250"/>
                <a:gd name="T2" fmla="*/ 231 w 238"/>
                <a:gd name="T3" fmla="*/ 227 h 250"/>
                <a:gd name="T4" fmla="*/ 227 w 238"/>
                <a:gd name="T5" fmla="*/ 223 h 250"/>
                <a:gd name="T6" fmla="*/ 224 w 238"/>
                <a:gd name="T7" fmla="*/ 219 h 250"/>
                <a:gd name="T8" fmla="*/ 221 w 238"/>
                <a:gd name="T9" fmla="*/ 215 h 250"/>
                <a:gd name="T10" fmla="*/ 218 w 238"/>
                <a:gd name="T11" fmla="*/ 211 h 250"/>
                <a:gd name="T12" fmla="*/ 216 w 238"/>
                <a:gd name="T13" fmla="*/ 209 h 250"/>
                <a:gd name="T14" fmla="*/ 214 w 238"/>
                <a:gd name="T15" fmla="*/ 205 h 250"/>
                <a:gd name="T16" fmla="*/ 211 w 238"/>
                <a:gd name="T17" fmla="*/ 200 h 250"/>
                <a:gd name="T18" fmla="*/ 209 w 238"/>
                <a:gd name="T19" fmla="*/ 196 h 250"/>
                <a:gd name="T20" fmla="*/ 207 w 238"/>
                <a:gd name="T21" fmla="*/ 191 h 250"/>
                <a:gd name="T22" fmla="*/ 206 w 238"/>
                <a:gd name="T23" fmla="*/ 188 h 250"/>
                <a:gd name="T24" fmla="*/ 205 w 238"/>
                <a:gd name="T25" fmla="*/ 187 h 250"/>
                <a:gd name="T26" fmla="*/ 190 w 238"/>
                <a:gd name="T27" fmla="*/ 186 h 250"/>
                <a:gd name="T28" fmla="*/ 173 w 238"/>
                <a:gd name="T29" fmla="*/ 175 h 250"/>
                <a:gd name="T30" fmla="*/ 166 w 238"/>
                <a:gd name="T31" fmla="*/ 156 h 250"/>
                <a:gd name="T32" fmla="*/ 164 w 238"/>
                <a:gd name="T33" fmla="*/ 148 h 250"/>
                <a:gd name="T34" fmla="*/ 183 w 238"/>
                <a:gd name="T35" fmla="*/ 128 h 250"/>
                <a:gd name="T36" fmla="*/ 207 w 238"/>
                <a:gd name="T37" fmla="*/ 95 h 250"/>
                <a:gd name="T38" fmla="*/ 202 w 238"/>
                <a:gd name="T39" fmla="*/ 42 h 250"/>
                <a:gd name="T40" fmla="*/ 148 w 238"/>
                <a:gd name="T41" fmla="*/ 5 h 250"/>
                <a:gd name="T42" fmla="*/ 0 w 238"/>
                <a:gd name="T43" fmla="*/ 0 h 250"/>
                <a:gd name="T44" fmla="*/ 77 w 238"/>
                <a:gd name="T45" fmla="*/ 245 h 250"/>
                <a:gd name="T46" fmla="*/ 94 w 238"/>
                <a:gd name="T47" fmla="*/ 152 h 250"/>
                <a:gd name="T48" fmla="*/ 119 w 238"/>
                <a:gd name="T49" fmla="*/ 223 h 250"/>
                <a:gd name="T50" fmla="*/ 209 w 238"/>
                <a:gd name="T51" fmla="*/ 247 h 250"/>
                <a:gd name="T52" fmla="*/ 238 w 238"/>
                <a:gd name="T53" fmla="*/ 232 h 250"/>
                <a:gd name="T54" fmla="*/ 136 w 238"/>
                <a:gd name="T55" fmla="*/ 88 h 250"/>
                <a:gd name="T56" fmla="*/ 116 w 238"/>
                <a:gd name="T57" fmla="*/ 100 h 250"/>
                <a:gd name="T58" fmla="*/ 91 w 238"/>
                <a:gd name="T59" fmla="*/ 102 h 250"/>
                <a:gd name="T60" fmla="*/ 77 w 238"/>
                <a:gd name="T61" fmla="*/ 53 h 250"/>
                <a:gd name="T62" fmla="*/ 116 w 238"/>
                <a:gd name="T63" fmla="*/ 54 h 250"/>
                <a:gd name="T64" fmla="*/ 136 w 238"/>
                <a:gd name="T65" fmla="*/ 65 h 250"/>
                <a:gd name="T66" fmla="*/ 136 w 238"/>
                <a:gd name="T67" fmla="*/ 88 h 250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238" h="250">
                  <a:moveTo>
                    <a:pt x="236" y="232"/>
                  </a:moveTo>
                  <a:cubicBezTo>
                    <a:pt x="236" y="231"/>
                    <a:pt x="235" y="231"/>
                    <a:pt x="235" y="230"/>
                  </a:cubicBezTo>
                  <a:cubicBezTo>
                    <a:pt x="234" y="229"/>
                    <a:pt x="233" y="229"/>
                    <a:pt x="233" y="228"/>
                  </a:cubicBezTo>
                  <a:cubicBezTo>
                    <a:pt x="232" y="228"/>
                    <a:pt x="231" y="227"/>
                    <a:pt x="231" y="227"/>
                  </a:cubicBezTo>
                  <a:cubicBezTo>
                    <a:pt x="230" y="226"/>
                    <a:pt x="230" y="225"/>
                    <a:pt x="229" y="225"/>
                  </a:cubicBezTo>
                  <a:cubicBezTo>
                    <a:pt x="228" y="224"/>
                    <a:pt x="228" y="223"/>
                    <a:pt x="227" y="223"/>
                  </a:cubicBezTo>
                  <a:cubicBezTo>
                    <a:pt x="227" y="222"/>
                    <a:pt x="226" y="221"/>
                    <a:pt x="225" y="221"/>
                  </a:cubicBezTo>
                  <a:cubicBezTo>
                    <a:pt x="225" y="220"/>
                    <a:pt x="224" y="220"/>
                    <a:pt x="224" y="219"/>
                  </a:cubicBezTo>
                  <a:cubicBezTo>
                    <a:pt x="223" y="218"/>
                    <a:pt x="223" y="218"/>
                    <a:pt x="222" y="217"/>
                  </a:cubicBezTo>
                  <a:cubicBezTo>
                    <a:pt x="222" y="216"/>
                    <a:pt x="221" y="216"/>
                    <a:pt x="221" y="215"/>
                  </a:cubicBezTo>
                  <a:cubicBezTo>
                    <a:pt x="220" y="214"/>
                    <a:pt x="220" y="214"/>
                    <a:pt x="219" y="213"/>
                  </a:cubicBezTo>
                  <a:cubicBezTo>
                    <a:pt x="219" y="212"/>
                    <a:pt x="218" y="212"/>
                    <a:pt x="218" y="211"/>
                  </a:cubicBezTo>
                  <a:cubicBezTo>
                    <a:pt x="217" y="210"/>
                    <a:pt x="217" y="210"/>
                    <a:pt x="217" y="210"/>
                  </a:cubicBezTo>
                  <a:cubicBezTo>
                    <a:pt x="217" y="210"/>
                    <a:pt x="217" y="209"/>
                    <a:pt x="216" y="209"/>
                  </a:cubicBezTo>
                  <a:cubicBezTo>
                    <a:pt x="216" y="208"/>
                    <a:pt x="215" y="207"/>
                    <a:pt x="215" y="207"/>
                  </a:cubicBezTo>
                  <a:cubicBezTo>
                    <a:pt x="214" y="206"/>
                    <a:pt x="214" y="205"/>
                    <a:pt x="214" y="205"/>
                  </a:cubicBezTo>
                  <a:cubicBezTo>
                    <a:pt x="213" y="204"/>
                    <a:pt x="213" y="203"/>
                    <a:pt x="212" y="202"/>
                  </a:cubicBezTo>
                  <a:cubicBezTo>
                    <a:pt x="212" y="202"/>
                    <a:pt x="212" y="201"/>
                    <a:pt x="211" y="200"/>
                  </a:cubicBezTo>
                  <a:cubicBezTo>
                    <a:pt x="211" y="199"/>
                    <a:pt x="210" y="199"/>
                    <a:pt x="210" y="198"/>
                  </a:cubicBezTo>
                  <a:cubicBezTo>
                    <a:pt x="210" y="197"/>
                    <a:pt x="209" y="196"/>
                    <a:pt x="209" y="196"/>
                  </a:cubicBezTo>
                  <a:cubicBezTo>
                    <a:pt x="209" y="195"/>
                    <a:pt x="208" y="194"/>
                    <a:pt x="208" y="193"/>
                  </a:cubicBezTo>
                  <a:cubicBezTo>
                    <a:pt x="208" y="193"/>
                    <a:pt x="207" y="192"/>
                    <a:pt x="207" y="191"/>
                  </a:cubicBezTo>
                  <a:cubicBezTo>
                    <a:pt x="207" y="190"/>
                    <a:pt x="206" y="189"/>
                    <a:pt x="206" y="189"/>
                  </a:cubicBezTo>
                  <a:cubicBezTo>
                    <a:pt x="206" y="188"/>
                    <a:pt x="206" y="188"/>
                    <a:pt x="206" y="188"/>
                  </a:cubicBezTo>
                  <a:cubicBezTo>
                    <a:pt x="205" y="187"/>
                    <a:pt x="205" y="187"/>
                    <a:pt x="205" y="187"/>
                  </a:cubicBezTo>
                  <a:cubicBezTo>
                    <a:pt x="205" y="187"/>
                    <a:pt x="205" y="187"/>
                    <a:pt x="205" y="187"/>
                  </a:cubicBezTo>
                  <a:cubicBezTo>
                    <a:pt x="205" y="186"/>
                    <a:pt x="205" y="186"/>
                    <a:pt x="205" y="186"/>
                  </a:cubicBezTo>
                  <a:cubicBezTo>
                    <a:pt x="203" y="186"/>
                    <a:pt x="192" y="187"/>
                    <a:pt x="190" y="186"/>
                  </a:cubicBezTo>
                  <a:cubicBezTo>
                    <a:pt x="186" y="185"/>
                    <a:pt x="183" y="184"/>
                    <a:pt x="180" y="182"/>
                  </a:cubicBezTo>
                  <a:cubicBezTo>
                    <a:pt x="177" y="180"/>
                    <a:pt x="175" y="178"/>
                    <a:pt x="173" y="175"/>
                  </a:cubicBezTo>
                  <a:cubicBezTo>
                    <a:pt x="171" y="172"/>
                    <a:pt x="170" y="168"/>
                    <a:pt x="168" y="164"/>
                  </a:cubicBezTo>
                  <a:cubicBezTo>
                    <a:pt x="166" y="156"/>
                    <a:pt x="166" y="156"/>
                    <a:pt x="166" y="156"/>
                  </a:cubicBezTo>
                  <a:cubicBezTo>
                    <a:pt x="166" y="155"/>
                    <a:pt x="166" y="154"/>
                    <a:pt x="165" y="153"/>
                  </a:cubicBezTo>
                  <a:cubicBezTo>
                    <a:pt x="165" y="151"/>
                    <a:pt x="165" y="150"/>
                    <a:pt x="164" y="148"/>
                  </a:cubicBezTo>
                  <a:cubicBezTo>
                    <a:pt x="163" y="139"/>
                    <a:pt x="163" y="139"/>
                    <a:pt x="163" y="139"/>
                  </a:cubicBezTo>
                  <a:cubicBezTo>
                    <a:pt x="170" y="136"/>
                    <a:pt x="177" y="132"/>
                    <a:pt x="183" y="128"/>
                  </a:cubicBezTo>
                  <a:cubicBezTo>
                    <a:pt x="188" y="124"/>
                    <a:pt x="193" y="119"/>
                    <a:pt x="197" y="114"/>
                  </a:cubicBezTo>
                  <a:cubicBezTo>
                    <a:pt x="202" y="108"/>
                    <a:pt x="205" y="102"/>
                    <a:pt x="207" y="95"/>
                  </a:cubicBezTo>
                  <a:cubicBezTo>
                    <a:pt x="209" y="89"/>
                    <a:pt x="210" y="81"/>
                    <a:pt x="210" y="72"/>
                  </a:cubicBezTo>
                  <a:cubicBezTo>
                    <a:pt x="210" y="61"/>
                    <a:pt x="207" y="51"/>
                    <a:pt x="202" y="42"/>
                  </a:cubicBezTo>
                  <a:cubicBezTo>
                    <a:pt x="197" y="33"/>
                    <a:pt x="190" y="25"/>
                    <a:pt x="180" y="19"/>
                  </a:cubicBezTo>
                  <a:cubicBezTo>
                    <a:pt x="171" y="13"/>
                    <a:pt x="160" y="8"/>
                    <a:pt x="148" y="5"/>
                  </a:cubicBezTo>
                  <a:cubicBezTo>
                    <a:pt x="136" y="2"/>
                    <a:pt x="122" y="0"/>
                    <a:pt x="10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45"/>
                    <a:pt x="0" y="245"/>
                    <a:pt x="0" y="245"/>
                  </a:cubicBezTo>
                  <a:cubicBezTo>
                    <a:pt x="77" y="245"/>
                    <a:pt x="77" y="245"/>
                    <a:pt x="77" y="245"/>
                  </a:cubicBezTo>
                  <a:cubicBezTo>
                    <a:pt x="77" y="152"/>
                    <a:pt x="77" y="152"/>
                    <a:pt x="77" y="152"/>
                  </a:cubicBezTo>
                  <a:cubicBezTo>
                    <a:pt x="94" y="152"/>
                    <a:pt x="94" y="152"/>
                    <a:pt x="94" y="152"/>
                  </a:cubicBezTo>
                  <a:cubicBezTo>
                    <a:pt x="104" y="192"/>
                    <a:pt x="104" y="192"/>
                    <a:pt x="104" y="192"/>
                  </a:cubicBezTo>
                  <a:cubicBezTo>
                    <a:pt x="107" y="204"/>
                    <a:pt x="112" y="214"/>
                    <a:pt x="119" y="223"/>
                  </a:cubicBezTo>
                  <a:cubicBezTo>
                    <a:pt x="133" y="241"/>
                    <a:pt x="155" y="250"/>
                    <a:pt x="185" y="250"/>
                  </a:cubicBezTo>
                  <a:cubicBezTo>
                    <a:pt x="193" y="250"/>
                    <a:pt x="201" y="249"/>
                    <a:pt x="209" y="247"/>
                  </a:cubicBezTo>
                  <a:cubicBezTo>
                    <a:pt x="218" y="244"/>
                    <a:pt x="226" y="239"/>
                    <a:pt x="235" y="234"/>
                  </a:cubicBezTo>
                  <a:cubicBezTo>
                    <a:pt x="235" y="234"/>
                    <a:pt x="237" y="233"/>
                    <a:pt x="238" y="232"/>
                  </a:cubicBezTo>
                  <a:lnTo>
                    <a:pt x="236" y="232"/>
                  </a:lnTo>
                  <a:close/>
                  <a:moveTo>
                    <a:pt x="136" y="88"/>
                  </a:moveTo>
                  <a:cubicBezTo>
                    <a:pt x="134" y="91"/>
                    <a:pt x="131" y="94"/>
                    <a:pt x="127" y="96"/>
                  </a:cubicBezTo>
                  <a:cubicBezTo>
                    <a:pt x="124" y="98"/>
                    <a:pt x="120" y="99"/>
                    <a:pt x="116" y="100"/>
                  </a:cubicBezTo>
                  <a:cubicBezTo>
                    <a:pt x="111" y="101"/>
                    <a:pt x="107" y="101"/>
                    <a:pt x="102" y="102"/>
                  </a:cubicBezTo>
                  <a:cubicBezTo>
                    <a:pt x="91" y="102"/>
                    <a:pt x="91" y="102"/>
                    <a:pt x="91" y="102"/>
                  </a:cubicBezTo>
                  <a:cubicBezTo>
                    <a:pt x="77" y="102"/>
                    <a:pt x="77" y="102"/>
                    <a:pt x="77" y="102"/>
                  </a:cubicBezTo>
                  <a:cubicBezTo>
                    <a:pt x="77" y="53"/>
                    <a:pt x="77" y="53"/>
                    <a:pt x="77" y="53"/>
                  </a:cubicBezTo>
                  <a:cubicBezTo>
                    <a:pt x="102" y="53"/>
                    <a:pt x="102" y="53"/>
                    <a:pt x="102" y="53"/>
                  </a:cubicBezTo>
                  <a:cubicBezTo>
                    <a:pt x="107" y="53"/>
                    <a:pt x="112" y="54"/>
                    <a:pt x="116" y="54"/>
                  </a:cubicBezTo>
                  <a:cubicBezTo>
                    <a:pt x="121" y="55"/>
                    <a:pt x="125" y="56"/>
                    <a:pt x="128" y="58"/>
                  </a:cubicBezTo>
                  <a:cubicBezTo>
                    <a:pt x="131" y="59"/>
                    <a:pt x="134" y="62"/>
                    <a:pt x="136" y="65"/>
                  </a:cubicBezTo>
                  <a:cubicBezTo>
                    <a:pt x="138" y="68"/>
                    <a:pt x="139" y="71"/>
                    <a:pt x="139" y="76"/>
                  </a:cubicBezTo>
                  <a:cubicBezTo>
                    <a:pt x="139" y="81"/>
                    <a:pt x="138" y="85"/>
                    <a:pt x="136" y="88"/>
                  </a:cubicBezTo>
                  <a:close/>
                </a:path>
              </a:pathLst>
            </a:custGeom>
            <a:solidFill>
              <a:srgbClr val="001E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6" name="Freeform 10"/>
            <p:cNvSpPr>
              <a:spLocks/>
            </p:cNvSpPr>
            <p:nvPr userDrawn="1"/>
          </p:nvSpPr>
          <p:spPr bwMode="auto">
            <a:xfrm>
              <a:off x="316" y="448"/>
              <a:ext cx="1430" cy="197"/>
            </a:xfrm>
            <a:custGeom>
              <a:avLst/>
              <a:gdLst>
                <a:gd name="T0" fmla="*/ 44 w 2095"/>
                <a:gd name="T1" fmla="*/ 71 h 289"/>
                <a:gd name="T2" fmla="*/ 143 w 2095"/>
                <a:gd name="T3" fmla="*/ 72 h 289"/>
                <a:gd name="T4" fmla="*/ 205 w 2095"/>
                <a:gd name="T5" fmla="*/ 0 h 289"/>
                <a:gd name="T6" fmla="*/ 220 w 2095"/>
                <a:gd name="T7" fmla="*/ 71 h 289"/>
                <a:gd name="T8" fmla="*/ 2051 w 2095"/>
                <a:gd name="T9" fmla="*/ 71 h 289"/>
                <a:gd name="T10" fmla="*/ 2095 w 2095"/>
                <a:gd name="T11" fmla="*/ 115 h 289"/>
                <a:gd name="T12" fmla="*/ 2095 w 2095"/>
                <a:gd name="T13" fmla="*/ 245 h 289"/>
                <a:gd name="T14" fmla="*/ 2051 w 2095"/>
                <a:gd name="T15" fmla="*/ 289 h 289"/>
                <a:gd name="T16" fmla="*/ 44 w 2095"/>
                <a:gd name="T17" fmla="*/ 289 h 289"/>
                <a:gd name="T18" fmla="*/ 0 w 2095"/>
                <a:gd name="T19" fmla="*/ 245 h 289"/>
                <a:gd name="T20" fmla="*/ 0 w 2095"/>
                <a:gd name="T21" fmla="*/ 115 h 289"/>
                <a:gd name="T22" fmla="*/ 44 w 2095"/>
                <a:gd name="T23" fmla="*/ 71 h 289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2095" h="289">
                  <a:moveTo>
                    <a:pt x="44" y="71"/>
                  </a:moveTo>
                  <a:cubicBezTo>
                    <a:pt x="143" y="72"/>
                    <a:pt x="143" y="72"/>
                    <a:pt x="143" y="72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220" y="71"/>
                    <a:pt x="220" y="71"/>
                    <a:pt x="220" y="71"/>
                  </a:cubicBezTo>
                  <a:cubicBezTo>
                    <a:pt x="2051" y="71"/>
                    <a:pt x="2051" y="71"/>
                    <a:pt x="2051" y="71"/>
                  </a:cubicBezTo>
                  <a:cubicBezTo>
                    <a:pt x="2075" y="71"/>
                    <a:pt x="2095" y="91"/>
                    <a:pt x="2095" y="115"/>
                  </a:cubicBezTo>
                  <a:cubicBezTo>
                    <a:pt x="2095" y="245"/>
                    <a:pt x="2095" y="245"/>
                    <a:pt x="2095" y="245"/>
                  </a:cubicBezTo>
                  <a:cubicBezTo>
                    <a:pt x="2095" y="269"/>
                    <a:pt x="2075" y="289"/>
                    <a:pt x="2051" y="289"/>
                  </a:cubicBezTo>
                  <a:cubicBezTo>
                    <a:pt x="44" y="289"/>
                    <a:pt x="44" y="289"/>
                    <a:pt x="44" y="289"/>
                  </a:cubicBezTo>
                  <a:cubicBezTo>
                    <a:pt x="20" y="289"/>
                    <a:pt x="0" y="269"/>
                    <a:pt x="0" y="245"/>
                  </a:cubicBezTo>
                  <a:cubicBezTo>
                    <a:pt x="0" y="115"/>
                    <a:pt x="0" y="115"/>
                    <a:pt x="0" y="115"/>
                  </a:cubicBezTo>
                  <a:cubicBezTo>
                    <a:pt x="0" y="91"/>
                    <a:pt x="20" y="71"/>
                    <a:pt x="44" y="71"/>
                  </a:cubicBezTo>
                  <a:close/>
                </a:path>
              </a:pathLst>
            </a:custGeom>
            <a:solidFill>
              <a:srgbClr val="001E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7" name="Freeform 11"/>
            <p:cNvSpPr>
              <a:spLocks noEditPoints="1"/>
            </p:cNvSpPr>
            <p:nvPr userDrawn="1"/>
          </p:nvSpPr>
          <p:spPr bwMode="auto">
            <a:xfrm>
              <a:off x="839" y="271"/>
              <a:ext cx="169" cy="166"/>
            </a:xfrm>
            <a:custGeom>
              <a:avLst/>
              <a:gdLst>
                <a:gd name="T0" fmla="*/ 47 w 169"/>
                <a:gd name="T1" fmla="*/ 0 h 166"/>
                <a:gd name="T2" fmla="*/ 121 w 169"/>
                <a:gd name="T3" fmla="*/ 0 h 166"/>
                <a:gd name="T4" fmla="*/ 169 w 169"/>
                <a:gd name="T5" fmla="*/ 166 h 166"/>
                <a:gd name="T6" fmla="*/ 112 w 169"/>
                <a:gd name="T7" fmla="*/ 166 h 166"/>
                <a:gd name="T8" fmla="*/ 106 w 169"/>
                <a:gd name="T9" fmla="*/ 134 h 166"/>
                <a:gd name="T10" fmla="*/ 62 w 169"/>
                <a:gd name="T11" fmla="*/ 134 h 166"/>
                <a:gd name="T12" fmla="*/ 55 w 169"/>
                <a:gd name="T13" fmla="*/ 166 h 166"/>
                <a:gd name="T14" fmla="*/ 0 w 169"/>
                <a:gd name="T15" fmla="*/ 166 h 166"/>
                <a:gd name="T16" fmla="*/ 47 w 169"/>
                <a:gd name="T17" fmla="*/ 0 h 166"/>
                <a:gd name="T18" fmla="*/ 99 w 169"/>
                <a:gd name="T19" fmla="*/ 104 h 166"/>
                <a:gd name="T20" fmla="*/ 84 w 169"/>
                <a:gd name="T21" fmla="*/ 32 h 166"/>
                <a:gd name="T22" fmla="*/ 67 w 169"/>
                <a:gd name="T23" fmla="*/ 104 h 166"/>
                <a:gd name="T24" fmla="*/ 99 w 169"/>
                <a:gd name="T25" fmla="*/ 104 h 16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69" h="166">
                  <a:moveTo>
                    <a:pt x="47" y="0"/>
                  </a:moveTo>
                  <a:lnTo>
                    <a:pt x="121" y="0"/>
                  </a:lnTo>
                  <a:lnTo>
                    <a:pt x="169" y="166"/>
                  </a:lnTo>
                  <a:lnTo>
                    <a:pt x="112" y="166"/>
                  </a:lnTo>
                  <a:lnTo>
                    <a:pt x="106" y="134"/>
                  </a:lnTo>
                  <a:lnTo>
                    <a:pt x="62" y="134"/>
                  </a:lnTo>
                  <a:lnTo>
                    <a:pt x="55" y="166"/>
                  </a:lnTo>
                  <a:lnTo>
                    <a:pt x="0" y="166"/>
                  </a:lnTo>
                  <a:lnTo>
                    <a:pt x="47" y="0"/>
                  </a:lnTo>
                  <a:close/>
                  <a:moveTo>
                    <a:pt x="99" y="104"/>
                  </a:moveTo>
                  <a:lnTo>
                    <a:pt x="84" y="32"/>
                  </a:lnTo>
                  <a:lnTo>
                    <a:pt x="67" y="104"/>
                  </a:lnTo>
                  <a:lnTo>
                    <a:pt x="99" y="104"/>
                  </a:lnTo>
                  <a:close/>
                </a:path>
              </a:pathLst>
            </a:custGeom>
            <a:solidFill>
              <a:srgbClr val="001E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8" name="Freeform 12"/>
            <p:cNvSpPr>
              <a:spLocks noEditPoints="1"/>
            </p:cNvSpPr>
            <p:nvPr userDrawn="1"/>
          </p:nvSpPr>
          <p:spPr bwMode="auto">
            <a:xfrm>
              <a:off x="363" y="548"/>
              <a:ext cx="45" cy="52"/>
            </a:xfrm>
            <a:custGeom>
              <a:avLst/>
              <a:gdLst>
                <a:gd name="T0" fmla="*/ 66 w 66"/>
                <a:gd name="T1" fmla="*/ 74 h 77"/>
                <a:gd name="T2" fmla="*/ 58 w 66"/>
                <a:gd name="T3" fmla="*/ 77 h 77"/>
                <a:gd name="T4" fmla="*/ 47 w 66"/>
                <a:gd name="T5" fmla="*/ 68 h 77"/>
                <a:gd name="T6" fmla="*/ 26 w 66"/>
                <a:gd name="T7" fmla="*/ 77 h 77"/>
                <a:gd name="T8" fmla="*/ 0 w 66"/>
                <a:gd name="T9" fmla="*/ 53 h 77"/>
                <a:gd name="T10" fmla="*/ 30 w 66"/>
                <a:gd name="T11" fmla="*/ 28 h 77"/>
                <a:gd name="T12" fmla="*/ 46 w 66"/>
                <a:gd name="T13" fmla="*/ 30 h 77"/>
                <a:gd name="T14" fmla="*/ 46 w 66"/>
                <a:gd name="T15" fmla="*/ 26 h 77"/>
                <a:gd name="T16" fmla="*/ 42 w 66"/>
                <a:gd name="T17" fmla="*/ 13 h 77"/>
                <a:gd name="T18" fmla="*/ 28 w 66"/>
                <a:gd name="T19" fmla="*/ 8 h 77"/>
                <a:gd name="T20" fmla="*/ 7 w 66"/>
                <a:gd name="T21" fmla="*/ 13 h 77"/>
                <a:gd name="T22" fmla="*/ 7 w 66"/>
                <a:gd name="T23" fmla="*/ 4 h 77"/>
                <a:gd name="T24" fmla="*/ 29 w 66"/>
                <a:gd name="T25" fmla="*/ 0 h 77"/>
                <a:gd name="T26" fmla="*/ 52 w 66"/>
                <a:gd name="T27" fmla="*/ 8 h 77"/>
                <a:gd name="T28" fmla="*/ 58 w 66"/>
                <a:gd name="T29" fmla="*/ 25 h 77"/>
                <a:gd name="T30" fmla="*/ 58 w 66"/>
                <a:gd name="T31" fmla="*/ 62 h 77"/>
                <a:gd name="T32" fmla="*/ 62 w 66"/>
                <a:gd name="T33" fmla="*/ 68 h 77"/>
                <a:gd name="T34" fmla="*/ 66 w 66"/>
                <a:gd name="T35" fmla="*/ 67 h 77"/>
                <a:gd name="T36" fmla="*/ 66 w 66"/>
                <a:gd name="T37" fmla="*/ 74 h 77"/>
                <a:gd name="T38" fmla="*/ 46 w 66"/>
                <a:gd name="T39" fmla="*/ 38 h 77"/>
                <a:gd name="T40" fmla="*/ 31 w 66"/>
                <a:gd name="T41" fmla="*/ 36 h 77"/>
                <a:gd name="T42" fmla="*/ 12 w 66"/>
                <a:gd name="T43" fmla="*/ 52 h 77"/>
                <a:gd name="T44" fmla="*/ 28 w 66"/>
                <a:gd name="T45" fmla="*/ 69 h 77"/>
                <a:gd name="T46" fmla="*/ 42 w 66"/>
                <a:gd name="T47" fmla="*/ 63 h 77"/>
                <a:gd name="T48" fmla="*/ 46 w 66"/>
                <a:gd name="T49" fmla="*/ 49 h 77"/>
                <a:gd name="T50" fmla="*/ 46 w 66"/>
                <a:gd name="T51" fmla="*/ 38 h 77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66" h="77">
                  <a:moveTo>
                    <a:pt x="66" y="74"/>
                  </a:moveTo>
                  <a:cubicBezTo>
                    <a:pt x="64" y="76"/>
                    <a:pt x="61" y="77"/>
                    <a:pt x="58" y="77"/>
                  </a:cubicBezTo>
                  <a:cubicBezTo>
                    <a:pt x="51" y="77"/>
                    <a:pt x="47" y="74"/>
                    <a:pt x="47" y="68"/>
                  </a:cubicBezTo>
                  <a:cubicBezTo>
                    <a:pt x="43" y="74"/>
                    <a:pt x="35" y="77"/>
                    <a:pt x="26" y="77"/>
                  </a:cubicBezTo>
                  <a:cubicBezTo>
                    <a:pt x="11" y="77"/>
                    <a:pt x="0" y="69"/>
                    <a:pt x="0" y="53"/>
                  </a:cubicBezTo>
                  <a:cubicBezTo>
                    <a:pt x="0" y="38"/>
                    <a:pt x="10" y="28"/>
                    <a:pt x="30" y="28"/>
                  </a:cubicBezTo>
                  <a:cubicBezTo>
                    <a:pt x="36" y="28"/>
                    <a:pt x="42" y="29"/>
                    <a:pt x="46" y="30"/>
                  </a:cubicBezTo>
                  <a:cubicBezTo>
                    <a:pt x="46" y="26"/>
                    <a:pt x="46" y="26"/>
                    <a:pt x="46" y="26"/>
                  </a:cubicBezTo>
                  <a:cubicBezTo>
                    <a:pt x="46" y="20"/>
                    <a:pt x="45" y="16"/>
                    <a:pt x="42" y="13"/>
                  </a:cubicBezTo>
                  <a:cubicBezTo>
                    <a:pt x="40" y="10"/>
                    <a:pt x="35" y="8"/>
                    <a:pt x="28" y="8"/>
                  </a:cubicBezTo>
                  <a:cubicBezTo>
                    <a:pt x="20" y="8"/>
                    <a:pt x="13" y="10"/>
                    <a:pt x="7" y="13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12" y="2"/>
                    <a:pt x="20" y="0"/>
                    <a:pt x="29" y="0"/>
                  </a:cubicBezTo>
                  <a:cubicBezTo>
                    <a:pt x="39" y="0"/>
                    <a:pt x="47" y="2"/>
                    <a:pt x="52" y="8"/>
                  </a:cubicBezTo>
                  <a:cubicBezTo>
                    <a:pt x="56" y="12"/>
                    <a:pt x="58" y="17"/>
                    <a:pt x="58" y="25"/>
                  </a:cubicBezTo>
                  <a:cubicBezTo>
                    <a:pt x="58" y="62"/>
                    <a:pt x="58" y="62"/>
                    <a:pt x="58" y="62"/>
                  </a:cubicBezTo>
                  <a:cubicBezTo>
                    <a:pt x="58" y="66"/>
                    <a:pt x="58" y="68"/>
                    <a:pt x="62" y="68"/>
                  </a:cubicBezTo>
                  <a:cubicBezTo>
                    <a:pt x="63" y="68"/>
                    <a:pt x="65" y="68"/>
                    <a:pt x="66" y="67"/>
                  </a:cubicBezTo>
                  <a:lnTo>
                    <a:pt x="66" y="74"/>
                  </a:lnTo>
                  <a:close/>
                  <a:moveTo>
                    <a:pt x="46" y="38"/>
                  </a:moveTo>
                  <a:cubicBezTo>
                    <a:pt x="43" y="37"/>
                    <a:pt x="37" y="36"/>
                    <a:pt x="31" y="36"/>
                  </a:cubicBezTo>
                  <a:cubicBezTo>
                    <a:pt x="17" y="36"/>
                    <a:pt x="12" y="43"/>
                    <a:pt x="12" y="52"/>
                  </a:cubicBezTo>
                  <a:cubicBezTo>
                    <a:pt x="12" y="63"/>
                    <a:pt x="19" y="69"/>
                    <a:pt x="28" y="69"/>
                  </a:cubicBezTo>
                  <a:cubicBezTo>
                    <a:pt x="34" y="69"/>
                    <a:pt x="39" y="67"/>
                    <a:pt x="42" y="63"/>
                  </a:cubicBezTo>
                  <a:cubicBezTo>
                    <a:pt x="45" y="60"/>
                    <a:pt x="46" y="55"/>
                    <a:pt x="46" y="49"/>
                  </a:cubicBezTo>
                  <a:lnTo>
                    <a:pt x="46" y="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9" name="Freeform 13"/>
            <p:cNvSpPr>
              <a:spLocks/>
            </p:cNvSpPr>
            <p:nvPr userDrawn="1"/>
          </p:nvSpPr>
          <p:spPr bwMode="auto">
            <a:xfrm>
              <a:off x="414" y="548"/>
              <a:ext cx="41" cy="52"/>
            </a:xfrm>
            <a:custGeom>
              <a:avLst/>
              <a:gdLst>
                <a:gd name="T0" fmla="*/ 48 w 59"/>
                <a:gd name="T1" fmla="*/ 22 h 77"/>
                <a:gd name="T2" fmla="*/ 33 w 59"/>
                <a:gd name="T3" fmla="*/ 8 h 77"/>
                <a:gd name="T4" fmla="*/ 12 w 59"/>
                <a:gd name="T5" fmla="*/ 38 h 77"/>
                <a:gd name="T6" fmla="*/ 36 w 59"/>
                <a:gd name="T7" fmla="*/ 68 h 77"/>
                <a:gd name="T8" fmla="*/ 56 w 59"/>
                <a:gd name="T9" fmla="*/ 62 h 77"/>
                <a:gd name="T10" fmla="*/ 56 w 59"/>
                <a:gd name="T11" fmla="*/ 71 h 77"/>
                <a:gd name="T12" fmla="*/ 34 w 59"/>
                <a:gd name="T13" fmla="*/ 77 h 77"/>
                <a:gd name="T14" fmla="*/ 0 w 59"/>
                <a:gd name="T15" fmla="*/ 39 h 77"/>
                <a:gd name="T16" fmla="*/ 33 w 59"/>
                <a:gd name="T17" fmla="*/ 0 h 77"/>
                <a:gd name="T18" fmla="*/ 53 w 59"/>
                <a:gd name="T19" fmla="*/ 8 h 77"/>
                <a:gd name="T20" fmla="*/ 59 w 59"/>
                <a:gd name="T21" fmla="*/ 20 h 77"/>
                <a:gd name="T22" fmla="*/ 48 w 59"/>
                <a:gd name="T23" fmla="*/ 22 h 7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59" h="77">
                  <a:moveTo>
                    <a:pt x="48" y="22"/>
                  </a:moveTo>
                  <a:cubicBezTo>
                    <a:pt x="46" y="14"/>
                    <a:pt x="42" y="8"/>
                    <a:pt x="33" y="8"/>
                  </a:cubicBezTo>
                  <a:cubicBezTo>
                    <a:pt x="19" y="8"/>
                    <a:pt x="12" y="20"/>
                    <a:pt x="12" y="38"/>
                  </a:cubicBezTo>
                  <a:cubicBezTo>
                    <a:pt x="12" y="57"/>
                    <a:pt x="19" y="68"/>
                    <a:pt x="36" y="68"/>
                  </a:cubicBezTo>
                  <a:cubicBezTo>
                    <a:pt x="43" y="68"/>
                    <a:pt x="50" y="66"/>
                    <a:pt x="56" y="62"/>
                  </a:cubicBezTo>
                  <a:cubicBezTo>
                    <a:pt x="56" y="71"/>
                    <a:pt x="56" y="71"/>
                    <a:pt x="56" y="71"/>
                  </a:cubicBezTo>
                  <a:cubicBezTo>
                    <a:pt x="51" y="75"/>
                    <a:pt x="42" y="77"/>
                    <a:pt x="34" y="77"/>
                  </a:cubicBezTo>
                  <a:cubicBezTo>
                    <a:pt x="12" y="77"/>
                    <a:pt x="0" y="63"/>
                    <a:pt x="0" y="39"/>
                  </a:cubicBezTo>
                  <a:cubicBezTo>
                    <a:pt x="0" y="15"/>
                    <a:pt x="13" y="0"/>
                    <a:pt x="33" y="0"/>
                  </a:cubicBezTo>
                  <a:cubicBezTo>
                    <a:pt x="41" y="0"/>
                    <a:pt x="48" y="3"/>
                    <a:pt x="53" y="8"/>
                  </a:cubicBezTo>
                  <a:cubicBezTo>
                    <a:pt x="56" y="11"/>
                    <a:pt x="58" y="15"/>
                    <a:pt x="59" y="20"/>
                  </a:cubicBezTo>
                  <a:lnTo>
                    <a:pt x="48" y="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20" name="Freeform 14"/>
            <p:cNvSpPr>
              <a:spLocks/>
            </p:cNvSpPr>
            <p:nvPr userDrawn="1"/>
          </p:nvSpPr>
          <p:spPr bwMode="auto">
            <a:xfrm>
              <a:off x="461" y="548"/>
              <a:ext cx="41" cy="52"/>
            </a:xfrm>
            <a:custGeom>
              <a:avLst/>
              <a:gdLst>
                <a:gd name="T0" fmla="*/ 49 w 59"/>
                <a:gd name="T1" fmla="*/ 22 h 77"/>
                <a:gd name="T2" fmla="*/ 33 w 59"/>
                <a:gd name="T3" fmla="*/ 8 h 77"/>
                <a:gd name="T4" fmla="*/ 12 w 59"/>
                <a:gd name="T5" fmla="*/ 38 h 77"/>
                <a:gd name="T6" fmla="*/ 36 w 59"/>
                <a:gd name="T7" fmla="*/ 68 h 77"/>
                <a:gd name="T8" fmla="*/ 56 w 59"/>
                <a:gd name="T9" fmla="*/ 62 h 77"/>
                <a:gd name="T10" fmla="*/ 56 w 59"/>
                <a:gd name="T11" fmla="*/ 71 h 77"/>
                <a:gd name="T12" fmla="*/ 34 w 59"/>
                <a:gd name="T13" fmla="*/ 77 h 77"/>
                <a:gd name="T14" fmla="*/ 0 w 59"/>
                <a:gd name="T15" fmla="*/ 39 h 77"/>
                <a:gd name="T16" fmla="*/ 33 w 59"/>
                <a:gd name="T17" fmla="*/ 0 h 77"/>
                <a:gd name="T18" fmla="*/ 53 w 59"/>
                <a:gd name="T19" fmla="*/ 8 h 77"/>
                <a:gd name="T20" fmla="*/ 59 w 59"/>
                <a:gd name="T21" fmla="*/ 20 h 77"/>
                <a:gd name="T22" fmla="*/ 49 w 59"/>
                <a:gd name="T23" fmla="*/ 22 h 7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59" h="77">
                  <a:moveTo>
                    <a:pt x="49" y="22"/>
                  </a:moveTo>
                  <a:cubicBezTo>
                    <a:pt x="46" y="14"/>
                    <a:pt x="42" y="8"/>
                    <a:pt x="33" y="8"/>
                  </a:cubicBezTo>
                  <a:cubicBezTo>
                    <a:pt x="20" y="8"/>
                    <a:pt x="12" y="20"/>
                    <a:pt x="12" y="38"/>
                  </a:cubicBezTo>
                  <a:cubicBezTo>
                    <a:pt x="12" y="57"/>
                    <a:pt x="19" y="68"/>
                    <a:pt x="36" y="68"/>
                  </a:cubicBezTo>
                  <a:cubicBezTo>
                    <a:pt x="43" y="68"/>
                    <a:pt x="51" y="66"/>
                    <a:pt x="56" y="62"/>
                  </a:cubicBezTo>
                  <a:cubicBezTo>
                    <a:pt x="56" y="71"/>
                    <a:pt x="56" y="71"/>
                    <a:pt x="56" y="71"/>
                  </a:cubicBezTo>
                  <a:cubicBezTo>
                    <a:pt x="51" y="75"/>
                    <a:pt x="42" y="77"/>
                    <a:pt x="34" y="77"/>
                  </a:cubicBezTo>
                  <a:cubicBezTo>
                    <a:pt x="12" y="77"/>
                    <a:pt x="0" y="63"/>
                    <a:pt x="0" y="39"/>
                  </a:cubicBezTo>
                  <a:cubicBezTo>
                    <a:pt x="0" y="15"/>
                    <a:pt x="13" y="0"/>
                    <a:pt x="33" y="0"/>
                  </a:cubicBezTo>
                  <a:cubicBezTo>
                    <a:pt x="42" y="0"/>
                    <a:pt x="49" y="3"/>
                    <a:pt x="53" y="8"/>
                  </a:cubicBezTo>
                  <a:cubicBezTo>
                    <a:pt x="56" y="11"/>
                    <a:pt x="58" y="15"/>
                    <a:pt x="59" y="20"/>
                  </a:cubicBezTo>
                  <a:lnTo>
                    <a:pt x="49" y="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21" name="Freeform 15"/>
            <p:cNvSpPr>
              <a:spLocks noEditPoints="1"/>
            </p:cNvSpPr>
            <p:nvPr userDrawn="1"/>
          </p:nvSpPr>
          <p:spPr bwMode="auto">
            <a:xfrm>
              <a:off x="508" y="529"/>
              <a:ext cx="20" cy="71"/>
            </a:xfrm>
            <a:custGeom>
              <a:avLst/>
              <a:gdLst>
                <a:gd name="T0" fmla="*/ 28 w 29"/>
                <a:gd name="T1" fmla="*/ 101 h 104"/>
                <a:gd name="T2" fmla="*/ 20 w 29"/>
                <a:gd name="T3" fmla="*/ 104 h 104"/>
                <a:gd name="T4" fmla="*/ 11 w 29"/>
                <a:gd name="T5" fmla="*/ 100 h 104"/>
                <a:gd name="T6" fmla="*/ 9 w 29"/>
                <a:gd name="T7" fmla="*/ 91 h 104"/>
                <a:gd name="T8" fmla="*/ 9 w 29"/>
                <a:gd name="T9" fmla="*/ 37 h 104"/>
                <a:gd name="T10" fmla="*/ 0 w 29"/>
                <a:gd name="T11" fmla="*/ 37 h 104"/>
                <a:gd name="T12" fmla="*/ 0 w 29"/>
                <a:gd name="T13" fmla="*/ 28 h 104"/>
                <a:gd name="T14" fmla="*/ 20 w 29"/>
                <a:gd name="T15" fmla="*/ 28 h 104"/>
                <a:gd name="T16" fmla="*/ 20 w 29"/>
                <a:gd name="T17" fmla="*/ 89 h 104"/>
                <a:gd name="T18" fmla="*/ 24 w 29"/>
                <a:gd name="T19" fmla="*/ 95 h 104"/>
                <a:gd name="T20" fmla="*/ 29 w 29"/>
                <a:gd name="T21" fmla="*/ 94 h 104"/>
                <a:gd name="T22" fmla="*/ 28 w 29"/>
                <a:gd name="T23" fmla="*/ 101 h 104"/>
                <a:gd name="T24" fmla="*/ 13 w 29"/>
                <a:gd name="T25" fmla="*/ 15 h 104"/>
                <a:gd name="T26" fmla="*/ 6 w 29"/>
                <a:gd name="T27" fmla="*/ 7 h 104"/>
                <a:gd name="T28" fmla="*/ 13 w 29"/>
                <a:gd name="T29" fmla="*/ 0 h 104"/>
                <a:gd name="T30" fmla="*/ 21 w 29"/>
                <a:gd name="T31" fmla="*/ 7 h 104"/>
                <a:gd name="T32" fmla="*/ 13 w 29"/>
                <a:gd name="T33" fmla="*/ 15 h 104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29" h="104">
                  <a:moveTo>
                    <a:pt x="28" y="101"/>
                  </a:moveTo>
                  <a:cubicBezTo>
                    <a:pt x="27" y="103"/>
                    <a:pt x="23" y="104"/>
                    <a:pt x="20" y="104"/>
                  </a:cubicBezTo>
                  <a:cubicBezTo>
                    <a:pt x="16" y="104"/>
                    <a:pt x="13" y="102"/>
                    <a:pt x="11" y="100"/>
                  </a:cubicBezTo>
                  <a:cubicBezTo>
                    <a:pt x="9" y="98"/>
                    <a:pt x="9" y="95"/>
                    <a:pt x="9" y="91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89"/>
                    <a:pt x="20" y="89"/>
                    <a:pt x="20" y="89"/>
                  </a:cubicBezTo>
                  <a:cubicBezTo>
                    <a:pt x="20" y="94"/>
                    <a:pt x="21" y="95"/>
                    <a:pt x="24" y="95"/>
                  </a:cubicBezTo>
                  <a:cubicBezTo>
                    <a:pt x="26" y="95"/>
                    <a:pt x="28" y="94"/>
                    <a:pt x="29" y="94"/>
                  </a:cubicBezTo>
                  <a:lnTo>
                    <a:pt x="28" y="101"/>
                  </a:lnTo>
                  <a:close/>
                  <a:moveTo>
                    <a:pt x="13" y="15"/>
                  </a:moveTo>
                  <a:cubicBezTo>
                    <a:pt x="9" y="15"/>
                    <a:pt x="6" y="11"/>
                    <a:pt x="6" y="7"/>
                  </a:cubicBezTo>
                  <a:cubicBezTo>
                    <a:pt x="6" y="3"/>
                    <a:pt x="9" y="0"/>
                    <a:pt x="13" y="0"/>
                  </a:cubicBezTo>
                  <a:cubicBezTo>
                    <a:pt x="18" y="0"/>
                    <a:pt x="21" y="3"/>
                    <a:pt x="21" y="7"/>
                  </a:cubicBezTo>
                  <a:cubicBezTo>
                    <a:pt x="21" y="11"/>
                    <a:pt x="18" y="15"/>
                    <a:pt x="13" y="1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22" name="Freeform 16"/>
            <p:cNvSpPr>
              <a:spLocks noEditPoints="1"/>
            </p:cNvSpPr>
            <p:nvPr userDrawn="1"/>
          </p:nvSpPr>
          <p:spPr bwMode="auto">
            <a:xfrm>
              <a:off x="536" y="528"/>
              <a:ext cx="48" cy="72"/>
            </a:xfrm>
            <a:custGeom>
              <a:avLst/>
              <a:gdLst>
                <a:gd name="T0" fmla="*/ 71 w 71"/>
                <a:gd name="T1" fmla="*/ 103 h 106"/>
                <a:gd name="T2" fmla="*/ 63 w 71"/>
                <a:gd name="T3" fmla="*/ 106 h 106"/>
                <a:gd name="T4" fmla="*/ 52 w 71"/>
                <a:gd name="T5" fmla="*/ 97 h 106"/>
                <a:gd name="T6" fmla="*/ 31 w 71"/>
                <a:gd name="T7" fmla="*/ 106 h 106"/>
                <a:gd name="T8" fmla="*/ 0 w 71"/>
                <a:gd name="T9" fmla="*/ 71 h 106"/>
                <a:gd name="T10" fmla="*/ 11 w 71"/>
                <a:gd name="T11" fmla="*/ 39 h 106"/>
                <a:gd name="T12" fmla="*/ 38 w 71"/>
                <a:gd name="T13" fmla="*/ 29 h 106"/>
                <a:gd name="T14" fmla="*/ 51 w 71"/>
                <a:gd name="T15" fmla="*/ 31 h 106"/>
                <a:gd name="T16" fmla="*/ 51 w 71"/>
                <a:gd name="T17" fmla="*/ 8 h 106"/>
                <a:gd name="T18" fmla="*/ 42 w 71"/>
                <a:gd name="T19" fmla="*/ 8 h 106"/>
                <a:gd name="T20" fmla="*/ 42 w 71"/>
                <a:gd name="T21" fmla="*/ 0 h 106"/>
                <a:gd name="T22" fmla="*/ 63 w 71"/>
                <a:gd name="T23" fmla="*/ 0 h 106"/>
                <a:gd name="T24" fmla="*/ 63 w 71"/>
                <a:gd name="T25" fmla="*/ 91 h 106"/>
                <a:gd name="T26" fmla="*/ 67 w 71"/>
                <a:gd name="T27" fmla="*/ 97 h 106"/>
                <a:gd name="T28" fmla="*/ 71 w 71"/>
                <a:gd name="T29" fmla="*/ 96 h 106"/>
                <a:gd name="T30" fmla="*/ 71 w 71"/>
                <a:gd name="T31" fmla="*/ 103 h 106"/>
                <a:gd name="T32" fmla="*/ 51 w 71"/>
                <a:gd name="T33" fmla="*/ 40 h 106"/>
                <a:gd name="T34" fmla="*/ 39 w 71"/>
                <a:gd name="T35" fmla="*/ 37 h 106"/>
                <a:gd name="T36" fmla="*/ 12 w 71"/>
                <a:gd name="T37" fmla="*/ 70 h 106"/>
                <a:gd name="T38" fmla="*/ 32 w 71"/>
                <a:gd name="T39" fmla="*/ 98 h 106"/>
                <a:gd name="T40" fmla="*/ 48 w 71"/>
                <a:gd name="T41" fmla="*/ 88 h 106"/>
                <a:gd name="T42" fmla="*/ 51 w 71"/>
                <a:gd name="T43" fmla="*/ 74 h 106"/>
                <a:gd name="T44" fmla="*/ 51 w 71"/>
                <a:gd name="T45" fmla="*/ 40 h 10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71" h="106">
                  <a:moveTo>
                    <a:pt x="71" y="103"/>
                  </a:moveTo>
                  <a:cubicBezTo>
                    <a:pt x="69" y="105"/>
                    <a:pt x="66" y="106"/>
                    <a:pt x="63" y="106"/>
                  </a:cubicBezTo>
                  <a:cubicBezTo>
                    <a:pt x="57" y="106"/>
                    <a:pt x="53" y="103"/>
                    <a:pt x="52" y="97"/>
                  </a:cubicBezTo>
                  <a:cubicBezTo>
                    <a:pt x="48" y="103"/>
                    <a:pt x="41" y="106"/>
                    <a:pt x="31" y="106"/>
                  </a:cubicBezTo>
                  <a:cubicBezTo>
                    <a:pt x="10" y="106"/>
                    <a:pt x="0" y="91"/>
                    <a:pt x="0" y="71"/>
                  </a:cubicBezTo>
                  <a:cubicBezTo>
                    <a:pt x="0" y="58"/>
                    <a:pt x="4" y="47"/>
                    <a:pt x="11" y="39"/>
                  </a:cubicBezTo>
                  <a:cubicBezTo>
                    <a:pt x="17" y="33"/>
                    <a:pt x="26" y="29"/>
                    <a:pt x="38" y="29"/>
                  </a:cubicBezTo>
                  <a:cubicBezTo>
                    <a:pt x="43" y="29"/>
                    <a:pt x="47" y="30"/>
                    <a:pt x="51" y="31"/>
                  </a:cubicBezTo>
                  <a:cubicBezTo>
                    <a:pt x="51" y="8"/>
                    <a:pt x="51" y="8"/>
                    <a:pt x="51" y="8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3" y="91"/>
                    <a:pt x="63" y="91"/>
                    <a:pt x="63" y="91"/>
                  </a:cubicBezTo>
                  <a:cubicBezTo>
                    <a:pt x="63" y="96"/>
                    <a:pt x="64" y="97"/>
                    <a:pt x="67" y="97"/>
                  </a:cubicBezTo>
                  <a:cubicBezTo>
                    <a:pt x="68" y="97"/>
                    <a:pt x="70" y="96"/>
                    <a:pt x="71" y="96"/>
                  </a:cubicBezTo>
                  <a:lnTo>
                    <a:pt x="71" y="103"/>
                  </a:lnTo>
                  <a:close/>
                  <a:moveTo>
                    <a:pt x="51" y="40"/>
                  </a:moveTo>
                  <a:cubicBezTo>
                    <a:pt x="48" y="38"/>
                    <a:pt x="43" y="37"/>
                    <a:pt x="39" y="37"/>
                  </a:cubicBezTo>
                  <a:cubicBezTo>
                    <a:pt x="22" y="37"/>
                    <a:pt x="12" y="48"/>
                    <a:pt x="12" y="70"/>
                  </a:cubicBezTo>
                  <a:cubicBezTo>
                    <a:pt x="12" y="86"/>
                    <a:pt x="18" y="98"/>
                    <a:pt x="32" y="98"/>
                  </a:cubicBezTo>
                  <a:cubicBezTo>
                    <a:pt x="40" y="98"/>
                    <a:pt x="46" y="94"/>
                    <a:pt x="48" y="88"/>
                  </a:cubicBezTo>
                  <a:cubicBezTo>
                    <a:pt x="50" y="84"/>
                    <a:pt x="51" y="80"/>
                    <a:pt x="51" y="74"/>
                  </a:cubicBezTo>
                  <a:lnTo>
                    <a:pt x="51" y="4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23" name="Freeform 17"/>
            <p:cNvSpPr>
              <a:spLocks noEditPoints="1"/>
            </p:cNvSpPr>
            <p:nvPr userDrawn="1"/>
          </p:nvSpPr>
          <p:spPr bwMode="auto">
            <a:xfrm>
              <a:off x="591" y="548"/>
              <a:ext cx="42" cy="52"/>
            </a:xfrm>
            <a:custGeom>
              <a:avLst/>
              <a:gdLst>
                <a:gd name="T0" fmla="*/ 54 w 62"/>
                <a:gd name="T1" fmla="*/ 43 h 77"/>
                <a:gd name="T2" fmla="*/ 12 w 62"/>
                <a:gd name="T3" fmla="*/ 43 h 77"/>
                <a:gd name="T4" fmla="*/ 36 w 62"/>
                <a:gd name="T5" fmla="*/ 68 h 77"/>
                <a:gd name="T6" fmla="*/ 59 w 62"/>
                <a:gd name="T7" fmla="*/ 61 h 77"/>
                <a:gd name="T8" fmla="*/ 58 w 62"/>
                <a:gd name="T9" fmla="*/ 71 h 77"/>
                <a:gd name="T10" fmla="*/ 34 w 62"/>
                <a:gd name="T11" fmla="*/ 77 h 77"/>
                <a:gd name="T12" fmla="*/ 0 w 62"/>
                <a:gd name="T13" fmla="*/ 39 h 77"/>
                <a:gd name="T14" fmla="*/ 32 w 62"/>
                <a:gd name="T15" fmla="*/ 0 h 77"/>
                <a:gd name="T16" fmla="*/ 62 w 62"/>
                <a:gd name="T17" fmla="*/ 35 h 77"/>
                <a:gd name="T18" fmla="*/ 54 w 62"/>
                <a:gd name="T19" fmla="*/ 43 h 77"/>
                <a:gd name="T20" fmla="*/ 32 w 62"/>
                <a:gd name="T21" fmla="*/ 8 h 77"/>
                <a:gd name="T22" fmla="*/ 12 w 62"/>
                <a:gd name="T23" fmla="*/ 35 h 77"/>
                <a:gd name="T24" fmla="*/ 49 w 62"/>
                <a:gd name="T25" fmla="*/ 35 h 77"/>
                <a:gd name="T26" fmla="*/ 50 w 62"/>
                <a:gd name="T27" fmla="*/ 33 h 77"/>
                <a:gd name="T28" fmla="*/ 32 w 62"/>
                <a:gd name="T29" fmla="*/ 8 h 7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62" h="77">
                  <a:moveTo>
                    <a:pt x="54" y="43"/>
                  </a:moveTo>
                  <a:cubicBezTo>
                    <a:pt x="12" y="43"/>
                    <a:pt x="12" y="43"/>
                    <a:pt x="12" y="43"/>
                  </a:cubicBezTo>
                  <a:cubicBezTo>
                    <a:pt x="13" y="59"/>
                    <a:pt x="21" y="68"/>
                    <a:pt x="36" y="68"/>
                  </a:cubicBezTo>
                  <a:cubicBezTo>
                    <a:pt x="44" y="68"/>
                    <a:pt x="53" y="65"/>
                    <a:pt x="59" y="61"/>
                  </a:cubicBezTo>
                  <a:cubicBezTo>
                    <a:pt x="58" y="71"/>
                    <a:pt x="58" y="71"/>
                    <a:pt x="58" y="71"/>
                  </a:cubicBezTo>
                  <a:cubicBezTo>
                    <a:pt x="53" y="75"/>
                    <a:pt x="43" y="77"/>
                    <a:pt x="34" y="77"/>
                  </a:cubicBezTo>
                  <a:cubicBezTo>
                    <a:pt x="11" y="77"/>
                    <a:pt x="0" y="62"/>
                    <a:pt x="0" y="39"/>
                  </a:cubicBezTo>
                  <a:cubicBezTo>
                    <a:pt x="0" y="14"/>
                    <a:pt x="13" y="0"/>
                    <a:pt x="32" y="0"/>
                  </a:cubicBezTo>
                  <a:cubicBezTo>
                    <a:pt x="50" y="0"/>
                    <a:pt x="62" y="13"/>
                    <a:pt x="62" y="35"/>
                  </a:cubicBezTo>
                  <a:cubicBezTo>
                    <a:pt x="62" y="40"/>
                    <a:pt x="60" y="43"/>
                    <a:pt x="54" y="43"/>
                  </a:cubicBezTo>
                  <a:close/>
                  <a:moveTo>
                    <a:pt x="32" y="8"/>
                  </a:moveTo>
                  <a:cubicBezTo>
                    <a:pt x="20" y="8"/>
                    <a:pt x="13" y="17"/>
                    <a:pt x="12" y="35"/>
                  </a:cubicBezTo>
                  <a:cubicBezTo>
                    <a:pt x="49" y="35"/>
                    <a:pt x="49" y="35"/>
                    <a:pt x="49" y="35"/>
                  </a:cubicBezTo>
                  <a:cubicBezTo>
                    <a:pt x="50" y="35"/>
                    <a:pt x="50" y="34"/>
                    <a:pt x="50" y="33"/>
                  </a:cubicBezTo>
                  <a:cubicBezTo>
                    <a:pt x="50" y="19"/>
                    <a:pt x="44" y="8"/>
                    <a:pt x="32" y="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24" name="Freeform 18"/>
            <p:cNvSpPr>
              <a:spLocks/>
            </p:cNvSpPr>
            <p:nvPr userDrawn="1"/>
          </p:nvSpPr>
          <p:spPr bwMode="auto">
            <a:xfrm>
              <a:off x="640" y="548"/>
              <a:ext cx="47" cy="52"/>
            </a:xfrm>
            <a:custGeom>
              <a:avLst/>
              <a:gdLst>
                <a:gd name="T0" fmla="*/ 68 w 68"/>
                <a:gd name="T1" fmla="*/ 76 h 76"/>
                <a:gd name="T2" fmla="*/ 56 w 68"/>
                <a:gd name="T3" fmla="*/ 76 h 76"/>
                <a:gd name="T4" fmla="*/ 56 w 68"/>
                <a:gd name="T5" fmla="*/ 29 h 76"/>
                <a:gd name="T6" fmla="*/ 52 w 68"/>
                <a:gd name="T7" fmla="*/ 14 h 76"/>
                <a:gd name="T8" fmla="*/ 40 w 68"/>
                <a:gd name="T9" fmla="*/ 9 h 76"/>
                <a:gd name="T10" fmla="*/ 25 w 68"/>
                <a:gd name="T11" fmla="*/ 15 h 76"/>
                <a:gd name="T12" fmla="*/ 20 w 68"/>
                <a:gd name="T13" fmla="*/ 33 h 76"/>
                <a:gd name="T14" fmla="*/ 20 w 68"/>
                <a:gd name="T15" fmla="*/ 76 h 76"/>
                <a:gd name="T16" fmla="*/ 9 w 68"/>
                <a:gd name="T17" fmla="*/ 76 h 76"/>
                <a:gd name="T18" fmla="*/ 9 w 68"/>
                <a:gd name="T19" fmla="*/ 10 h 76"/>
                <a:gd name="T20" fmla="*/ 0 w 68"/>
                <a:gd name="T21" fmla="*/ 10 h 76"/>
                <a:gd name="T22" fmla="*/ 0 w 68"/>
                <a:gd name="T23" fmla="*/ 1 h 76"/>
                <a:gd name="T24" fmla="*/ 16 w 68"/>
                <a:gd name="T25" fmla="*/ 1 h 76"/>
                <a:gd name="T26" fmla="*/ 18 w 68"/>
                <a:gd name="T27" fmla="*/ 10 h 76"/>
                <a:gd name="T28" fmla="*/ 42 w 68"/>
                <a:gd name="T29" fmla="*/ 0 h 76"/>
                <a:gd name="T30" fmla="*/ 62 w 68"/>
                <a:gd name="T31" fmla="*/ 8 h 76"/>
                <a:gd name="T32" fmla="*/ 68 w 68"/>
                <a:gd name="T33" fmla="*/ 28 h 76"/>
                <a:gd name="T34" fmla="*/ 68 w 68"/>
                <a:gd name="T35" fmla="*/ 76 h 7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68" h="76">
                  <a:moveTo>
                    <a:pt x="68" y="76"/>
                  </a:moveTo>
                  <a:cubicBezTo>
                    <a:pt x="56" y="76"/>
                    <a:pt x="56" y="76"/>
                    <a:pt x="56" y="76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56" y="22"/>
                    <a:pt x="56" y="18"/>
                    <a:pt x="52" y="14"/>
                  </a:cubicBezTo>
                  <a:cubicBezTo>
                    <a:pt x="50" y="11"/>
                    <a:pt x="45" y="9"/>
                    <a:pt x="40" y="9"/>
                  </a:cubicBezTo>
                  <a:cubicBezTo>
                    <a:pt x="33" y="9"/>
                    <a:pt x="28" y="11"/>
                    <a:pt x="25" y="15"/>
                  </a:cubicBezTo>
                  <a:cubicBezTo>
                    <a:pt x="21" y="19"/>
                    <a:pt x="20" y="24"/>
                    <a:pt x="20" y="33"/>
                  </a:cubicBezTo>
                  <a:cubicBezTo>
                    <a:pt x="20" y="76"/>
                    <a:pt x="20" y="76"/>
                    <a:pt x="20" y="76"/>
                  </a:cubicBezTo>
                  <a:cubicBezTo>
                    <a:pt x="9" y="76"/>
                    <a:pt x="9" y="76"/>
                    <a:pt x="9" y="76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23" y="4"/>
                    <a:pt x="31" y="0"/>
                    <a:pt x="42" y="0"/>
                  </a:cubicBezTo>
                  <a:cubicBezTo>
                    <a:pt x="50" y="0"/>
                    <a:pt x="58" y="3"/>
                    <a:pt x="62" y="8"/>
                  </a:cubicBezTo>
                  <a:cubicBezTo>
                    <a:pt x="67" y="13"/>
                    <a:pt x="68" y="20"/>
                    <a:pt x="68" y="28"/>
                  </a:cubicBezTo>
                  <a:lnTo>
                    <a:pt x="68" y="7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25" name="Freeform 19"/>
            <p:cNvSpPr>
              <a:spLocks/>
            </p:cNvSpPr>
            <p:nvPr userDrawn="1"/>
          </p:nvSpPr>
          <p:spPr bwMode="auto">
            <a:xfrm>
              <a:off x="696" y="533"/>
              <a:ext cx="30" cy="67"/>
            </a:xfrm>
            <a:custGeom>
              <a:avLst/>
              <a:gdLst>
                <a:gd name="T0" fmla="*/ 44 w 44"/>
                <a:gd name="T1" fmla="*/ 96 h 99"/>
                <a:gd name="T2" fmla="*/ 30 w 44"/>
                <a:gd name="T3" fmla="*/ 99 h 99"/>
                <a:gd name="T4" fmla="*/ 15 w 44"/>
                <a:gd name="T5" fmla="*/ 93 h 99"/>
                <a:gd name="T6" fmla="*/ 11 w 44"/>
                <a:gd name="T7" fmla="*/ 77 h 99"/>
                <a:gd name="T8" fmla="*/ 11 w 44"/>
                <a:gd name="T9" fmla="*/ 32 h 99"/>
                <a:gd name="T10" fmla="*/ 0 w 44"/>
                <a:gd name="T11" fmla="*/ 32 h 99"/>
                <a:gd name="T12" fmla="*/ 0 w 44"/>
                <a:gd name="T13" fmla="*/ 23 h 99"/>
                <a:gd name="T14" fmla="*/ 11 w 44"/>
                <a:gd name="T15" fmla="*/ 23 h 99"/>
                <a:gd name="T16" fmla="*/ 11 w 44"/>
                <a:gd name="T17" fmla="*/ 4 h 99"/>
                <a:gd name="T18" fmla="*/ 23 w 44"/>
                <a:gd name="T19" fmla="*/ 0 h 99"/>
                <a:gd name="T20" fmla="*/ 23 w 44"/>
                <a:gd name="T21" fmla="*/ 23 h 99"/>
                <a:gd name="T22" fmla="*/ 41 w 44"/>
                <a:gd name="T23" fmla="*/ 23 h 99"/>
                <a:gd name="T24" fmla="*/ 41 w 44"/>
                <a:gd name="T25" fmla="*/ 32 h 99"/>
                <a:gd name="T26" fmla="*/ 23 w 44"/>
                <a:gd name="T27" fmla="*/ 32 h 99"/>
                <a:gd name="T28" fmla="*/ 23 w 44"/>
                <a:gd name="T29" fmla="*/ 77 h 99"/>
                <a:gd name="T30" fmla="*/ 25 w 44"/>
                <a:gd name="T31" fmla="*/ 87 h 99"/>
                <a:gd name="T32" fmla="*/ 33 w 44"/>
                <a:gd name="T33" fmla="*/ 90 h 99"/>
                <a:gd name="T34" fmla="*/ 44 w 44"/>
                <a:gd name="T35" fmla="*/ 87 h 99"/>
                <a:gd name="T36" fmla="*/ 44 w 44"/>
                <a:gd name="T37" fmla="*/ 96 h 9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44" h="99">
                  <a:moveTo>
                    <a:pt x="44" y="96"/>
                  </a:moveTo>
                  <a:cubicBezTo>
                    <a:pt x="41" y="98"/>
                    <a:pt x="35" y="99"/>
                    <a:pt x="30" y="99"/>
                  </a:cubicBezTo>
                  <a:cubicBezTo>
                    <a:pt x="23" y="99"/>
                    <a:pt x="18" y="97"/>
                    <a:pt x="15" y="93"/>
                  </a:cubicBezTo>
                  <a:cubicBezTo>
                    <a:pt x="12" y="90"/>
                    <a:pt x="11" y="85"/>
                    <a:pt x="11" y="77"/>
                  </a:cubicBezTo>
                  <a:cubicBezTo>
                    <a:pt x="11" y="32"/>
                    <a:pt x="11" y="32"/>
                    <a:pt x="11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41" y="23"/>
                    <a:pt x="41" y="23"/>
                    <a:pt x="41" y="23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3" y="77"/>
                    <a:pt x="23" y="77"/>
                    <a:pt x="23" y="77"/>
                  </a:cubicBezTo>
                  <a:cubicBezTo>
                    <a:pt x="23" y="81"/>
                    <a:pt x="23" y="85"/>
                    <a:pt x="25" y="87"/>
                  </a:cubicBezTo>
                  <a:cubicBezTo>
                    <a:pt x="27" y="89"/>
                    <a:pt x="29" y="90"/>
                    <a:pt x="33" y="90"/>
                  </a:cubicBezTo>
                  <a:cubicBezTo>
                    <a:pt x="37" y="90"/>
                    <a:pt x="41" y="89"/>
                    <a:pt x="44" y="87"/>
                  </a:cubicBezTo>
                  <a:lnTo>
                    <a:pt x="44" y="9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26" name="Freeform 20"/>
            <p:cNvSpPr>
              <a:spLocks/>
            </p:cNvSpPr>
            <p:nvPr userDrawn="1"/>
          </p:nvSpPr>
          <p:spPr bwMode="auto">
            <a:xfrm>
              <a:off x="734" y="548"/>
              <a:ext cx="35" cy="52"/>
            </a:xfrm>
            <a:custGeom>
              <a:avLst/>
              <a:gdLst>
                <a:gd name="T0" fmla="*/ 23 w 50"/>
                <a:gd name="T1" fmla="*/ 77 h 77"/>
                <a:gd name="T2" fmla="*/ 0 w 50"/>
                <a:gd name="T3" fmla="*/ 73 h 77"/>
                <a:gd name="T4" fmla="*/ 1 w 50"/>
                <a:gd name="T5" fmla="*/ 63 h 77"/>
                <a:gd name="T6" fmla="*/ 23 w 50"/>
                <a:gd name="T7" fmla="*/ 69 h 77"/>
                <a:gd name="T8" fmla="*/ 39 w 50"/>
                <a:gd name="T9" fmla="*/ 57 h 77"/>
                <a:gd name="T10" fmla="*/ 21 w 50"/>
                <a:gd name="T11" fmla="*/ 42 h 77"/>
                <a:gd name="T12" fmla="*/ 0 w 50"/>
                <a:gd name="T13" fmla="*/ 21 h 77"/>
                <a:gd name="T14" fmla="*/ 27 w 50"/>
                <a:gd name="T15" fmla="*/ 0 h 77"/>
                <a:gd name="T16" fmla="*/ 45 w 50"/>
                <a:gd name="T17" fmla="*/ 3 h 77"/>
                <a:gd name="T18" fmla="*/ 45 w 50"/>
                <a:gd name="T19" fmla="*/ 12 h 77"/>
                <a:gd name="T20" fmla="*/ 27 w 50"/>
                <a:gd name="T21" fmla="*/ 8 h 77"/>
                <a:gd name="T22" fmla="*/ 11 w 50"/>
                <a:gd name="T23" fmla="*/ 19 h 77"/>
                <a:gd name="T24" fmla="*/ 28 w 50"/>
                <a:gd name="T25" fmla="*/ 33 h 77"/>
                <a:gd name="T26" fmla="*/ 50 w 50"/>
                <a:gd name="T27" fmla="*/ 56 h 77"/>
                <a:gd name="T28" fmla="*/ 23 w 50"/>
                <a:gd name="T29" fmla="*/ 77 h 7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50" h="77">
                  <a:moveTo>
                    <a:pt x="23" y="77"/>
                  </a:moveTo>
                  <a:cubicBezTo>
                    <a:pt x="15" y="77"/>
                    <a:pt x="6" y="75"/>
                    <a:pt x="0" y="7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7" y="67"/>
                    <a:pt x="15" y="69"/>
                    <a:pt x="23" y="69"/>
                  </a:cubicBezTo>
                  <a:cubicBezTo>
                    <a:pt x="34" y="69"/>
                    <a:pt x="39" y="64"/>
                    <a:pt x="39" y="57"/>
                  </a:cubicBezTo>
                  <a:cubicBezTo>
                    <a:pt x="39" y="48"/>
                    <a:pt x="33" y="46"/>
                    <a:pt x="21" y="42"/>
                  </a:cubicBezTo>
                  <a:cubicBezTo>
                    <a:pt x="10" y="38"/>
                    <a:pt x="0" y="33"/>
                    <a:pt x="0" y="21"/>
                  </a:cubicBezTo>
                  <a:cubicBezTo>
                    <a:pt x="0" y="7"/>
                    <a:pt x="12" y="0"/>
                    <a:pt x="27" y="0"/>
                  </a:cubicBezTo>
                  <a:cubicBezTo>
                    <a:pt x="34" y="0"/>
                    <a:pt x="41" y="1"/>
                    <a:pt x="45" y="3"/>
                  </a:cubicBezTo>
                  <a:cubicBezTo>
                    <a:pt x="45" y="12"/>
                    <a:pt x="45" y="12"/>
                    <a:pt x="45" y="12"/>
                  </a:cubicBezTo>
                  <a:cubicBezTo>
                    <a:pt x="40" y="10"/>
                    <a:pt x="34" y="8"/>
                    <a:pt x="27" y="8"/>
                  </a:cubicBezTo>
                  <a:cubicBezTo>
                    <a:pt x="17" y="8"/>
                    <a:pt x="11" y="13"/>
                    <a:pt x="11" y="19"/>
                  </a:cubicBezTo>
                  <a:cubicBezTo>
                    <a:pt x="11" y="27"/>
                    <a:pt x="18" y="29"/>
                    <a:pt x="28" y="33"/>
                  </a:cubicBezTo>
                  <a:cubicBezTo>
                    <a:pt x="40" y="37"/>
                    <a:pt x="50" y="42"/>
                    <a:pt x="50" y="56"/>
                  </a:cubicBezTo>
                  <a:cubicBezTo>
                    <a:pt x="50" y="68"/>
                    <a:pt x="41" y="77"/>
                    <a:pt x="23" y="7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27" name="Freeform 21"/>
            <p:cNvSpPr>
              <a:spLocks noEditPoints="1"/>
            </p:cNvSpPr>
            <p:nvPr userDrawn="1"/>
          </p:nvSpPr>
          <p:spPr bwMode="auto">
            <a:xfrm>
              <a:off x="799" y="528"/>
              <a:ext cx="49" cy="72"/>
            </a:xfrm>
            <a:custGeom>
              <a:avLst/>
              <a:gdLst>
                <a:gd name="T0" fmla="*/ 71 w 71"/>
                <a:gd name="T1" fmla="*/ 103 h 106"/>
                <a:gd name="T2" fmla="*/ 62 w 71"/>
                <a:gd name="T3" fmla="*/ 106 h 106"/>
                <a:gd name="T4" fmla="*/ 51 w 71"/>
                <a:gd name="T5" fmla="*/ 97 h 106"/>
                <a:gd name="T6" fmla="*/ 31 w 71"/>
                <a:gd name="T7" fmla="*/ 106 h 106"/>
                <a:gd name="T8" fmla="*/ 0 w 71"/>
                <a:gd name="T9" fmla="*/ 71 h 106"/>
                <a:gd name="T10" fmla="*/ 10 w 71"/>
                <a:gd name="T11" fmla="*/ 39 h 106"/>
                <a:gd name="T12" fmla="*/ 37 w 71"/>
                <a:gd name="T13" fmla="*/ 29 h 106"/>
                <a:gd name="T14" fmla="*/ 51 w 71"/>
                <a:gd name="T15" fmla="*/ 31 h 106"/>
                <a:gd name="T16" fmla="*/ 51 w 71"/>
                <a:gd name="T17" fmla="*/ 8 h 106"/>
                <a:gd name="T18" fmla="*/ 42 w 71"/>
                <a:gd name="T19" fmla="*/ 8 h 106"/>
                <a:gd name="T20" fmla="*/ 42 w 71"/>
                <a:gd name="T21" fmla="*/ 0 h 106"/>
                <a:gd name="T22" fmla="*/ 63 w 71"/>
                <a:gd name="T23" fmla="*/ 0 h 106"/>
                <a:gd name="T24" fmla="*/ 63 w 71"/>
                <a:gd name="T25" fmla="*/ 91 h 106"/>
                <a:gd name="T26" fmla="*/ 67 w 71"/>
                <a:gd name="T27" fmla="*/ 97 h 106"/>
                <a:gd name="T28" fmla="*/ 71 w 71"/>
                <a:gd name="T29" fmla="*/ 96 h 106"/>
                <a:gd name="T30" fmla="*/ 71 w 71"/>
                <a:gd name="T31" fmla="*/ 103 h 106"/>
                <a:gd name="T32" fmla="*/ 51 w 71"/>
                <a:gd name="T33" fmla="*/ 40 h 106"/>
                <a:gd name="T34" fmla="*/ 38 w 71"/>
                <a:gd name="T35" fmla="*/ 37 h 106"/>
                <a:gd name="T36" fmla="*/ 12 w 71"/>
                <a:gd name="T37" fmla="*/ 70 h 106"/>
                <a:gd name="T38" fmla="*/ 32 w 71"/>
                <a:gd name="T39" fmla="*/ 98 h 106"/>
                <a:gd name="T40" fmla="*/ 48 w 71"/>
                <a:gd name="T41" fmla="*/ 88 h 106"/>
                <a:gd name="T42" fmla="*/ 51 w 71"/>
                <a:gd name="T43" fmla="*/ 74 h 106"/>
                <a:gd name="T44" fmla="*/ 51 w 71"/>
                <a:gd name="T45" fmla="*/ 40 h 10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71" h="106">
                  <a:moveTo>
                    <a:pt x="71" y="103"/>
                  </a:moveTo>
                  <a:cubicBezTo>
                    <a:pt x="69" y="105"/>
                    <a:pt x="66" y="106"/>
                    <a:pt x="62" y="106"/>
                  </a:cubicBezTo>
                  <a:cubicBezTo>
                    <a:pt x="56" y="106"/>
                    <a:pt x="52" y="103"/>
                    <a:pt x="51" y="97"/>
                  </a:cubicBezTo>
                  <a:cubicBezTo>
                    <a:pt x="47" y="103"/>
                    <a:pt x="40" y="106"/>
                    <a:pt x="31" y="106"/>
                  </a:cubicBezTo>
                  <a:cubicBezTo>
                    <a:pt x="10" y="106"/>
                    <a:pt x="0" y="91"/>
                    <a:pt x="0" y="71"/>
                  </a:cubicBezTo>
                  <a:cubicBezTo>
                    <a:pt x="0" y="58"/>
                    <a:pt x="3" y="47"/>
                    <a:pt x="10" y="39"/>
                  </a:cubicBezTo>
                  <a:cubicBezTo>
                    <a:pt x="16" y="33"/>
                    <a:pt x="26" y="29"/>
                    <a:pt x="37" y="29"/>
                  </a:cubicBezTo>
                  <a:cubicBezTo>
                    <a:pt x="42" y="29"/>
                    <a:pt x="47" y="30"/>
                    <a:pt x="51" y="31"/>
                  </a:cubicBezTo>
                  <a:cubicBezTo>
                    <a:pt x="51" y="8"/>
                    <a:pt x="51" y="8"/>
                    <a:pt x="51" y="8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3" y="91"/>
                    <a:pt x="63" y="91"/>
                    <a:pt x="63" y="91"/>
                  </a:cubicBezTo>
                  <a:cubicBezTo>
                    <a:pt x="63" y="96"/>
                    <a:pt x="63" y="97"/>
                    <a:pt x="67" y="97"/>
                  </a:cubicBezTo>
                  <a:cubicBezTo>
                    <a:pt x="68" y="97"/>
                    <a:pt x="70" y="96"/>
                    <a:pt x="71" y="96"/>
                  </a:cubicBezTo>
                  <a:lnTo>
                    <a:pt x="71" y="103"/>
                  </a:lnTo>
                  <a:close/>
                  <a:moveTo>
                    <a:pt x="51" y="40"/>
                  </a:moveTo>
                  <a:cubicBezTo>
                    <a:pt x="48" y="38"/>
                    <a:pt x="43" y="37"/>
                    <a:pt x="38" y="37"/>
                  </a:cubicBezTo>
                  <a:cubicBezTo>
                    <a:pt x="21" y="37"/>
                    <a:pt x="12" y="48"/>
                    <a:pt x="12" y="70"/>
                  </a:cubicBezTo>
                  <a:cubicBezTo>
                    <a:pt x="12" y="86"/>
                    <a:pt x="18" y="98"/>
                    <a:pt x="32" y="98"/>
                  </a:cubicBezTo>
                  <a:cubicBezTo>
                    <a:pt x="40" y="98"/>
                    <a:pt x="45" y="94"/>
                    <a:pt x="48" y="88"/>
                  </a:cubicBezTo>
                  <a:cubicBezTo>
                    <a:pt x="50" y="84"/>
                    <a:pt x="51" y="80"/>
                    <a:pt x="51" y="74"/>
                  </a:cubicBezTo>
                  <a:lnTo>
                    <a:pt x="51" y="4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28" name="Freeform 22"/>
            <p:cNvSpPr>
              <a:spLocks noEditPoints="1"/>
            </p:cNvSpPr>
            <p:nvPr userDrawn="1"/>
          </p:nvSpPr>
          <p:spPr bwMode="auto">
            <a:xfrm>
              <a:off x="855" y="548"/>
              <a:ext cx="44" cy="52"/>
            </a:xfrm>
            <a:custGeom>
              <a:avLst/>
              <a:gdLst>
                <a:gd name="T0" fmla="*/ 32 w 65"/>
                <a:gd name="T1" fmla="*/ 77 h 77"/>
                <a:gd name="T2" fmla="*/ 0 w 65"/>
                <a:gd name="T3" fmla="*/ 39 h 77"/>
                <a:gd name="T4" fmla="*/ 32 w 65"/>
                <a:gd name="T5" fmla="*/ 0 h 77"/>
                <a:gd name="T6" fmla="*/ 65 w 65"/>
                <a:gd name="T7" fmla="*/ 39 h 77"/>
                <a:gd name="T8" fmla="*/ 32 w 65"/>
                <a:gd name="T9" fmla="*/ 77 h 77"/>
                <a:gd name="T10" fmla="*/ 32 w 65"/>
                <a:gd name="T11" fmla="*/ 8 h 77"/>
                <a:gd name="T12" fmla="*/ 12 w 65"/>
                <a:gd name="T13" fmla="*/ 39 h 77"/>
                <a:gd name="T14" fmla="*/ 32 w 65"/>
                <a:gd name="T15" fmla="*/ 69 h 77"/>
                <a:gd name="T16" fmla="*/ 53 w 65"/>
                <a:gd name="T17" fmla="*/ 39 h 77"/>
                <a:gd name="T18" fmla="*/ 32 w 65"/>
                <a:gd name="T19" fmla="*/ 8 h 7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65" h="77">
                  <a:moveTo>
                    <a:pt x="32" y="77"/>
                  </a:moveTo>
                  <a:cubicBezTo>
                    <a:pt x="12" y="77"/>
                    <a:pt x="0" y="64"/>
                    <a:pt x="0" y="39"/>
                  </a:cubicBezTo>
                  <a:cubicBezTo>
                    <a:pt x="0" y="14"/>
                    <a:pt x="12" y="0"/>
                    <a:pt x="32" y="0"/>
                  </a:cubicBezTo>
                  <a:cubicBezTo>
                    <a:pt x="53" y="0"/>
                    <a:pt x="65" y="14"/>
                    <a:pt x="65" y="39"/>
                  </a:cubicBezTo>
                  <a:cubicBezTo>
                    <a:pt x="65" y="64"/>
                    <a:pt x="53" y="77"/>
                    <a:pt x="32" y="77"/>
                  </a:cubicBezTo>
                  <a:close/>
                  <a:moveTo>
                    <a:pt x="32" y="8"/>
                  </a:moveTo>
                  <a:cubicBezTo>
                    <a:pt x="19" y="8"/>
                    <a:pt x="12" y="18"/>
                    <a:pt x="12" y="39"/>
                  </a:cubicBezTo>
                  <a:cubicBezTo>
                    <a:pt x="12" y="60"/>
                    <a:pt x="19" y="69"/>
                    <a:pt x="32" y="69"/>
                  </a:cubicBezTo>
                  <a:cubicBezTo>
                    <a:pt x="45" y="69"/>
                    <a:pt x="53" y="60"/>
                    <a:pt x="53" y="39"/>
                  </a:cubicBezTo>
                  <a:cubicBezTo>
                    <a:pt x="53" y="18"/>
                    <a:pt x="45" y="8"/>
                    <a:pt x="32" y="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29" name="Freeform 23"/>
            <p:cNvSpPr>
              <a:spLocks/>
            </p:cNvSpPr>
            <p:nvPr userDrawn="1"/>
          </p:nvSpPr>
          <p:spPr bwMode="auto">
            <a:xfrm>
              <a:off x="905" y="548"/>
              <a:ext cx="47" cy="52"/>
            </a:xfrm>
            <a:custGeom>
              <a:avLst/>
              <a:gdLst>
                <a:gd name="T0" fmla="*/ 69 w 69"/>
                <a:gd name="T1" fmla="*/ 76 h 76"/>
                <a:gd name="T2" fmla="*/ 57 w 69"/>
                <a:gd name="T3" fmla="*/ 76 h 76"/>
                <a:gd name="T4" fmla="*/ 57 w 69"/>
                <a:gd name="T5" fmla="*/ 29 h 76"/>
                <a:gd name="T6" fmla="*/ 53 w 69"/>
                <a:gd name="T7" fmla="*/ 14 h 76"/>
                <a:gd name="T8" fmla="*/ 40 w 69"/>
                <a:gd name="T9" fmla="*/ 9 h 76"/>
                <a:gd name="T10" fmla="*/ 25 w 69"/>
                <a:gd name="T11" fmla="*/ 15 h 76"/>
                <a:gd name="T12" fmla="*/ 21 w 69"/>
                <a:gd name="T13" fmla="*/ 33 h 76"/>
                <a:gd name="T14" fmla="*/ 21 w 69"/>
                <a:gd name="T15" fmla="*/ 76 h 76"/>
                <a:gd name="T16" fmla="*/ 9 w 69"/>
                <a:gd name="T17" fmla="*/ 76 h 76"/>
                <a:gd name="T18" fmla="*/ 9 w 69"/>
                <a:gd name="T19" fmla="*/ 10 h 76"/>
                <a:gd name="T20" fmla="*/ 0 w 69"/>
                <a:gd name="T21" fmla="*/ 10 h 76"/>
                <a:gd name="T22" fmla="*/ 0 w 69"/>
                <a:gd name="T23" fmla="*/ 1 h 76"/>
                <a:gd name="T24" fmla="*/ 17 w 69"/>
                <a:gd name="T25" fmla="*/ 1 h 76"/>
                <a:gd name="T26" fmla="*/ 19 w 69"/>
                <a:gd name="T27" fmla="*/ 10 h 76"/>
                <a:gd name="T28" fmla="*/ 42 w 69"/>
                <a:gd name="T29" fmla="*/ 0 h 76"/>
                <a:gd name="T30" fmla="*/ 63 w 69"/>
                <a:gd name="T31" fmla="*/ 8 h 76"/>
                <a:gd name="T32" fmla="*/ 69 w 69"/>
                <a:gd name="T33" fmla="*/ 28 h 76"/>
                <a:gd name="T34" fmla="*/ 69 w 69"/>
                <a:gd name="T35" fmla="*/ 76 h 7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69" h="76">
                  <a:moveTo>
                    <a:pt x="69" y="76"/>
                  </a:moveTo>
                  <a:cubicBezTo>
                    <a:pt x="57" y="76"/>
                    <a:pt x="57" y="76"/>
                    <a:pt x="57" y="76"/>
                  </a:cubicBezTo>
                  <a:cubicBezTo>
                    <a:pt x="57" y="29"/>
                    <a:pt x="57" y="29"/>
                    <a:pt x="57" y="29"/>
                  </a:cubicBezTo>
                  <a:cubicBezTo>
                    <a:pt x="57" y="22"/>
                    <a:pt x="56" y="18"/>
                    <a:pt x="53" y="14"/>
                  </a:cubicBezTo>
                  <a:cubicBezTo>
                    <a:pt x="50" y="11"/>
                    <a:pt x="46" y="9"/>
                    <a:pt x="40" y="9"/>
                  </a:cubicBezTo>
                  <a:cubicBezTo>
                    <a:pt x="34" y="9"/>
                    <a:pt x="29" y="11"/>
                    <a:pt x="25" y="15"/>
                  </a:cubicBezTo>
                  <a:cubicBezTo>
                    <a:pt x="22" y="19"/>
                    <a:pt x="21" y="24"/>
                    <a:pt x="21" y="33"/>
                  </a:cubicBezTo>
                  <a:cubicBezTo>
                    <a:pt x="21" y="76"/>
                    <a:pt x="21" y="76"/>
                    <a:pt x="21" y="76"/>
                  </a:cubicBezTo>
                  <a:cubicBezTo>
                    <a:pt x="9" y="76"/>
                    <a:pt x="9" y="76"/>
                    <a:pt x="9" y="76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24" y="4"/>
                    <a:pt x="31" y="0"/>
                    <a:pt x="42" y="0"/>
                  </a:cubicBezTo>
                  <a:cubicBezTo>
                    <a:pt x="51" y="0"/>
                    <a:pt x="58" y="3"/>
                    <a:pt x="63" y="8"/>
                  </a:cubicBezTo>
                  <a:cubicBezTo>
                    <a:pt x="68" y="13"/>
                    <a:pt x="69" y="20"/>
                    <a:pt x="69" y="28"/>
                  </a:cubicBezTo>
                  <a:lnTo>
                    <a:pt x="69" y="7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30" name="Freeform 24"/>
            <p:cNvSpPr>
              <a:spLocks/>
            </p:cNvSpPr>
            <p:nvPr userDrawn="1"/>
          </p:nvSpPr>
          <p:spPr bwMode="auto">
            <a:xfrm>
              <a:off x="962" y="532"/>
              <a:ext cx="13" cy="23"/>
            </a:xfrm>
            <a:custGeom>
              <a:avLst/>
              <a:gdLst>
                <a:gd name="T0" fmla="*/ 3 w 18"/>
                <a:gd name="T1" fmla="*/ 33 h 33"/>
                <a:gd name="T2" fmla="*/ 0 w 18"/>
                <a:gd name="T3" fmla="*/ 29 h 33"/>
                <a:gd name="T4" fmla="*/ 9 w 18"/>
                <a:gd name="T5" fmla="*/ 15 h 33"/>
                <a:gd name="T6" fmla="*/ 2 w 18"/>
                <a:gd name="T7" fmla="*/ 7 h 33"/>
                <a:gd name="T8" fmla="*/ 10 w 18"/>
                <a:gd name="T9" fmla="*/ 0 h 33"/>
                <a:gd name="T10" fmla="*/ 18 w 18"/>
                <a:gd name="T11" fmla="*/ 9 h 33"/>
                <a:gd name="T12" fmla="*/ 3 w 18"/>
                <a:gd name="T13" fmla="*/ 33 h 3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8" h="33">
                  <a:moveTo>
                    <a:pt x="3" y="33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5" y="25"/>
                    <a:pt x="9" y="19"/>
                    <a:pt x="9" y="15"/>
                  </a:cubicBezTo>
                  <a:cubicBezTo>
                    <a:pt x="5" y="14"/>
                    <a:pt x="2" y="11"/>
                    <a:pt x="2" y="7"/>
                  </a:cubicBezTo>
                  <a:cubicBezTo>
                    <a:pt x="2" y="3"/>
                    <a:pt x="5" y="0"/>
                    <a:pt x="10" y="0"/>
                  </a:cubicBezTo>
                  <a:cubicBezTo>
                    <a:pt x="15" y="0"/>
                    <a:pt x="18" y="4"/>
                    <a:pt x="18" y="9"/>
                  </a:cubicBezTo>
                  <a:cubicBezTo>
                    <a:pt x="18" y="18"/>
                    <a:pt x="12" y="28"/>
                    <a:pt x="3" y="3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31" name="Freeform 25"/>
            <p:cNvSpPr>
              <a:spLocks/>
            </p:cNvSpPr>
            <p:nvPr userDrawn="1"/>
          </p:nvSpPr>
          <p:spPr bwMode="auto">
            <a:xfrm>
              <a:off x="981" y="533"/>
              <a:ext cx="31" cy="67"/>
            </a:xfrm>
            <a:custGeom>
              <a:avLst/>
              <a:gdLst>
                <a:gd name="T0" fmla="*/ 44 w 45"/>
                <a:gd name="T1" fmla="*/ 96 h 99"/>
                <a:gd name="T2" fmla="*/ 30 w 45"/>
                <a:gd name="T3" fmla="*/ 99 h 99"/>
                <a:gd name="T4" fmla="*/ 15 w 45"/>
                <a:gd name="T5" fmla="*/ 93 h 99"/>
                <a:gd name="T6" fmla="*/ 11 w 45"/>
                <a:gd name="T7" fmla="*/ 77 h 99"/>
                <a:gd name="T8" fmla="*/ 11 w 45"/>
                <a:gd name="T9" fmla="*/ 32 h 99"/>
                <a:gd name="T10" fmla="*/ 0 w 45"/>
                <a:gd name="T11" fmla="*/ 32 h 99"/>
                <a:gd name="T12" fmla="*/ 0 w 45"/>
                <a:gd name="T13" fmla="*/ 23 h 99"/>
                <a:gd name="T14" fmla="*/ 11 w 45"/>
                <a:gd name="T15" fmla="*/ 23 h 99"/>
                <a:gd name="T16" fmla="*/ 11 w 45"/>
                <a:gd name="T17" fmla="*/ 4 h 99"/>
                <a:gd name="T18" fmla="*/ 23 w 45"/>
                <a:gd name="T19" fmla="*/ 0 h 99"/>
                <a:gd name="T20" fmla="*/ 23 w 45"/>
                <a:gd name="T21" fmla="*/ 23 h 99"/>
                <a:gd name="T22" fmla="*/ 41 w 45"/>
                <a:gd name="T23" fmla="*/ 23 h 99"/>
                <a:gd name="T24" fmla="*/ 41 w 45"/>
                <a:gd name="T25" fmla="*/ 32 h 99"/>
                <a:gd name="T26" fmla="*/ 23 w 45"/>
                <a:gd name="T27" fmla="*/ 32 h 99"/>
                <a:gd name="T28" fmla="*/ 23 w 45"/>
                <a:gd name="T29" fmla="*/ 77 h 99"/>
                <a:gd name="T30" fmla="*/ 25 w 45"/>
                <a:gd name="T31" fmla="*/ 87 h 99"/>
                <a:gd name="T32" fmla="*/ 33 w 45"/>
                <a:gd name="T33" fmla="*/ 90 h 99"/>
                <a:gd name="T34" fmla="*/ 45 w 45"/>
                <a:gd name="T35" fmla="*/ 87 h 99"/>
                <a:gd name="T36" fmla="*/ 44 w 45"/>
                <a:gd name="T37" fmla="*/ 96 h 9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45" h="99">
                  <a:moveTo>
                    <a:pt x="44" y="96"/>
                  </a:moveTo>
                  <a:cubicBezTo>
                    <a:pt x="41" y="98"/>
                    <a:pt x="35" y="99"/>
                    <a:pt x="30" y="99"/>
                  </a:cubicBezTo>
                  <a:cubicBezTo>
                    <a:pt x="24" y="99"/>
                    <a:pt x="18" y="97"/>
                    <a:pt x="15" y="93"/>
                  </a:cubicBezTo>
                  <a:cubicBezTo>
                    <a:pt x="12" y="90"/>
                    <a:pt x="11" y="85"/>
                    <a:pt x="11" y="77"/>
                  </a:cubicBezTo>
                  <a:cubicBezTo>
                    <a:pt x="11" y="32"/>
                    <a:pt x="11" y="32"/>
                    <a:pt x="11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41" y="23"/>
                    <a:pt x="41" y="23"/>
                    <a:pt x="41" y="23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3" y="77"/>
                    <a:pt x="23" y="77"/>
                    <a:pt x="23" y="77"/>
                  </a:cubicBezTo>
                  <a:cubicBezTo>
                    <a:pt x="23" y="81"/>
                    <a:pt x="24" y="85"/>
                    <a:pt x="25" y="87"/>
                  </a:cubicBezTo>
                  <a:cubicBezTo>
                    <a:pt x="27" y="89"/>
                    <a:pt x="30" y="90"/>
                    <a:pt x="33" y="90"/>
                  </a:cubicBezTo>
                  <a:cubicBezTo>
                    <a:pt x="38" y="90"/>
                    <a:pt x="42" y="89"/>
                    <a:pt x="45" y="87"/>
                  </a:cubicBezTo>
                  <a:lnTo>
                    <a:pt x="44" y="9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32" name="Freeform 26"/>
            <p:cNvSpPr>
              <a:spLocks/>
            </p:cNvSpPr>
            <p:nvPr userDrawn="1"/>
          </p:nvSpPr>
          <p:spPr bwMode="auto">
            <a:xfrm>
              <a:off x="1046" y="528"/>
              <a:ext cx="40" cy="72"/>
            </a:xfrm>
            <a:custGeom>
              <a:avLst/>
              <a:gdLst>
                <a:gd name="T0" fmla="*/ 59 w 59"/>
                <a:gd name="T1" fmla="*/ 105 h 105"/>
                <a:gd name="T2" fmla="*/ 47 w 59"/>
                <a:gd name="T3" fmla="*/ 105 h 105"/>
                <a:gd name="T4" fmla="*/ 47 w 59"/>
                <a:gd name="T5" fmla="*/ 58 h 105"/>
                <a:gd name="T6" fmla="*/ 44 w 59"/>
                <a:gd name="T7" fmla="*/ 43 h 105"/>
                <a:gd name="T8" fmla="*/ 31 w 59"/>
                <a:gd name="T9" fmla="*/ 38 h 105"/>
                <a:gd name="T10" fmla="*/ 16 w 59"/>
                <a:gd name="T11" fmla="*/ 44 h 105"/>
                <a:gd name="T12" fmla="*/ 12 w 59"/>
                <a:gd name="T13" fmla="*/ 62 h 105"/>
                <a:gd name="T14" fmla="*/ 12 w 59"/>
                <a:gd name="T15" fmla="*/ 105 h 105"/>
                <a:gd name="T16" fmla="*/ 0 w 59"/>
                <a:gd name="T17" fmla="*/ 105 h 105"/>
                <a:gd name="T18" fmla="*/ 0 w 59"/>
                <a:gd name="T19" fmla="*/ 0 h 105"/>
                <a:gd name="T20" fmla="*/ 12 w 59"/>
                <a:gd name="T21" fmla="*/ 0 h 105"/>
                <a:gd name="T22" fmla="*/ 12 w 59"/>
                <a:gd name="T23" fmla="*/ 37 h 105"/>
                <a:gd name="T24" fmla="*/ 33 w 59"/>
                <a:gd name="T25" fmla="*/ 29 h 105"/>
                <a:gd name="T26" fmla="*/ 54 w 59"/>
                <a:gd name="T27" fmla="*/ 37 h 105"/>
                <a:gd name="T28" fmla="*/ 59 w 59"/>
                <a:gd name="T29" fmla="*/ 57 h 105"/>
                <a:gd name="T30" fmla="*/ 59 w 59"/>
                <a:gd name="T31" fmla="*/ 105 h 105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59" h="105">
                  <a:moveTo>
                    <a:pt x="59" y="105"/>
                  </a:moveTo>
                  <a:cubicBezTo>
                    <a:pt x="47" y="105"/>
                    <a:pt x="47" y="105"/>
                    <a:pt x="47" y="105"/>
                  </a:cubicBezTo>
                  <a:cubicBezTo>
                    <a:pt x="47" y="58"/>
                    <a:pt x="47" y="58"/>
                    <a:pt x="47" y="58"/>
                  </a:cubicBezTo>
                  <a:cubicBezTo>
                    <a:pt x="47" y="51"/>
                    <a:pt x="47" y="47"/>
                    <a:pt x="44" y="43"/>
                  </a:cubicBezTo>
                  <a:cubicBezTo>
                    <a:pt x="41" y="40"/>
                    <a:pt x="36" y="38"/>
                    <a:pt x="31" y="38"/>
                  </a:cubicBezTo>
                  <a:cubicBezTo>
                    <a:pt x="24" y="38"/>
                    <a:pt x="19" y="40"/>
                    <a:pt x="16" y="44"/>
                  </a:cubicBezTo>
                  <a:cubicBezTo>
                    <a:pt x="13" y="48"/>
                    <a:pt x="12" y="53"/>
                    <a:pt x="12" y="62"/>
                  </a:cubicBezTo>
                  <a:cubicBezTo>
                    <a:pt x="12" y="105"/>
                    <a:pt x="12" y="105"/>
                    <a:pt x="12" y="105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6" y="32"/>
                    <a:pt x="23" y="29"/>
                    <a:pt x="33" y="29"/>
                  </a:cubicBezTo>
                  <a:cubicBezTo>
                    <a:pt x="42" y="29"/>
                    <a:pt x="49" y="32"/>
                    <a:pt x="54" y="37"/>
                  </a:cubicBezTo>
                  <a:cubicBezTo>
                    <a:pt x="58" y="42"/>
                    <a:pt x="59" y="49"/>
                    <a:pt x="59" y="57"/>
                  </a:cubicBezTo>
                  <a:lnTo>
                    <a:pt x="59" y="10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33" name="Freeform 27"/>
            <p:cNvSpPr>
              <a:spLocks noEditPoints="1"/>
            </p:cNvSpPr>
            <p:nvPr userDrawn="1"/>
          </p:nvSpPr>
          <p:spPr bwMode="auto">
            <a:xfrm>
              <a:off x="1098" y="548"/>
              <a:ext cx="45" cy="52"/>
            </a:xfrm>
            <a:custGeom>
              <a:avLst/>
              <a:gdLst>
                <a:gd name="T0" fmla="*/ 66 w 66"/>
                <a:gd name="T1" fmla="*/ 74 h 77"/>
                <a:gd name="T2" fmla="*/ 57 w 66"/>
                <a:gd name="T3" fmla="*/ 77 h 77"/>
                <a:gd name="T4" fmla="*/ 46 w 66"/>
                <a:gd name="T5" fmla="*/ 68 h 77"/>
                <a:gd name="T6" fmla="*/ 26 w 66"/>
                <a:gd name="T7" fmla="*/ 77 h 77"/>
                <a:gd name="T8" fmla="*/ 0 w 66"/>
                <a:gd name="T9" fmla="*/ 53 h 77"/>
                <a:gd name="T10" fmla="*/ 30 w 66"/>
                <a:gd name="T11" fmla="*/ 28 h 77"/>
                <a:gd name="T12" fmla="*/ 46 w 66"/>
                <a:gd name="T13" fmla="*/ 30 h 77"/>
                <a:gd name="T14" fmla="*/ 46 w 66"/>
                <a:gd name="T15" fmla="*/ 26 h 77"/>
                <a:gd name="T16" fmla="*/ 42 w 66"/>
                <a:gd name="T17" fmla="*/ 13 h 77"/>
                <a:gd name="T18" fmla="*/ 28 w 66"/>
                <a:gd name="T19" fmla="*/ 8 h 77"/>
                <a:gd name="T20" fmla="*/ 7 w 66"/>
                <a:gd name="T21" fmla="*/ 13 h 77"/>
                <a:gd name="T22" fmla="*/ 7 w 66"/>
                <a:gd name="T23" fmla="*/ 4 h 77"/>
                <a:gd name="T24" fmla="*/ 29 w 66"/>
                <a:gd name="T25" fmla="*/ 0 h 77"/>
                <a:gd name="T26" fmla="*/ 52 w 66"/>
                <a:gd name="T27" fmla="*/ 8 h 77"/>
                <a:gd name="T28" fmla="*/ 57 w 66"/>
                <a:gd name="T29" fmla="*/ 25 h 77"/>
                <a:gd name="T30" fmla="*/ 57 w 66"/>
                <a:gd name="T31" fmla="*/ 62 h 77"/>
                <a:gd name="T32" fmla="*/ 61 w 66"/>
                <a:gd name="T33" fmla="*/ 68 h 77"/>
                <a:gd name="T34" fmla="*/ 66 w 66"/>
                <a:gd name="T35" fmla="*/ 67 h 77"/>
                <a:gd name="T36" fmla="*/ 66 w 66"/>
                <a:gd name="T37" fmla="*/ 74 h 77"/>
                <a:gd name="T38" fmla="*/ 46 w 66"/>
                <a:gd name="T39" fmla="*/ 38 h 77"/>
                <a:gd name="T40" fmla="*/ 31 w 66"/>
                <a:gd name="T41" fmla="*/ 36 h 77"/>
                <a:gd name="T42" fmla="*/ 12 w 66"/>
                <a:gd name="T43" fmla="*/ 52 h 77"/>
                <a:gd name="T44" fmla="*/ 28 w 66"/>
                <a:gd name="T45" fmla="*/ 69 h 77"/>
                <a:gd name="T46" fmla="*/ 42 w 66"/>
                <a:gd name="T47" fmla="*/ 63 h 77"/>
                <a:gd name="T48" fmla="*/ 46 w 66"/>
                <a:gd name="T49" fmla="*/ 49 h 77"/>
                <a:gd name="T50" fmla="*/ 46 w 66"/>
                <a:gd name="T51" fmla="*/ 38 h 77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66" h="77">
                  <a:moveTo>
                    <a:pt x="66" y="74"/>
                  </a:moveTo>
                  <a:cubicBezTo>
                    <a:pt x="64" y="76"/>
                    <a:pt x="61" y="77"/>
                    <a:pt x="57" y="77"/>
                  </a:cubicBezTo>
                  <a:cubicBezTo>
                    <a:pt x="51" y="77"/>
                    <a:pt x="47" y="74"/>
                    <a:pt x="46" y="68"/>
                  </a:cubicBezTo>
                  <a:cubicBezTo>
                    <a:pt x="43" y="74"/>
                    <a:pt x="34" y="77"/>
                    <a:pt x="26" y="77"/>
                  </a:cubicBezTo>
                  <a:cubicBezTo>
                    <a:pt x="11" y="77"/>
                    <a:pt x="0" y="69"/>
                    <a:pt x="0" y="53"/>
                  </a:cubicBezTo>
                  <a:cubicBezTo>
                    <a:pt x="0" y="38"/>
                    <a:pt x="10" y="28"/>
                    <a:pt x="30" y="28"/>
                  </a:cubicBezTo>
                  <a:cubicBezTo>
                    <a:pt x="36" y="28"/>
                    <a:pt x="42" y="29"/>
                    <a:pt x="46" y="30"/>
                  </a:cubicBezTo>
                  <a:cubicBezTo>
                    <a:pt x="46" y="26"/>
                    <a:pt x="46" y="26"/>
                    <a:pt x="46" y="26"/>
                  </a:cubicBezTo>
                  <a:cubicBezTo>
                    <a:pt x="46" y="20"/>
                    <a:pt x="44" y="16"/>
                    <a:pt x="42" y="13"/>
                  </a:cubicBezTo>
                  <a:cubicBezTo>
                    <a:pt x="39" y="10"/>
                    <a:pt x="34" y="8"/>
                    <a:pt x="28" y="8"/>
                  </a:cubicBezTo>
                  <a:cubicBezTo>
                    <a:pt x="20" y="8"/>
                    <a:pt x="13" y="10"/>
                    <a:pt x="7" y="13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12" y="2"/>
                    <a:pt x="20" y="0"/>
                    <a:pt x="29" y="0"/>
                  </a:cubicBezTo>
                  <a:cubicBezTo>
                    <a:pt x="39" y="0"/>
                    <a:pt x="47" y="2"/>
                    <a:pt x="52" y="8"/>
                  </a:cubicBezTo>
                  <a:cubicBezTo>
                    <a:pt x="56" y="12"/>
                    <a:pt x="57" y="17"/>
                    <a:pt x="57" y="25"/>
                  </a:cubicBezTo>
                  <a:cubicBezTo>
                    <a:pt x="57" y="62"/>
                    <a:pt x="57" y="62"/>
                    <a:pt x="57" y="62"/>
                  </a:cubicBezTo>
                  <a:cubicBezTo>
                    <a:pt x="57" y="66"/>
                    <a:pt x="58" y="68"/>
                    <a:pt x="61" y="68"/>
                  </a:cubicBezTo>
                  <a:cubicBezTo>
                    <a:pt x="63" y="68"/>
                    <a:pt x="65" y="68"/>
                    <a:pt x="66" y="67"/>
                  </a:cubicBezTo>
                  <a:lnTo>
                    <a:pt x="66" y="74"/>
                  </a:lnTo>
                  <a:close/>
                  <a:moveTo>
                    <a:pt x="46" y="38"/>
                  </a:moveTo>
                  <a:cubicBezTo>
                    <a:pt x="43" y="37"/>
                    <a:pt x="36" y="36"/>
                    <a:pt x="31" y="36"/>
                  </a:cubicBezTo>
                  <a:cubicBezTo>
                    <a:pt x="17" y="36"/>
                    <a:pt x="12" y="43"/>
                    <a:pt x="12" y="52"/>
                  </a:cubicBezTo>
                  <a:cubicBezTo>
                    <a:pt x="12" y="63"/>
                    <a:pt x="19" y="69"/>
                    <a:pt x="28" y="69"/>
                  </a:cubicBezTo>
                  <a:cubicBezTo>
                    <a:pt x="34" y="69"/>
                    <a:pt x="39" y="67"/>
                    <a:pt x="42" y="63"/>
                  </a:cubicBezTo>
                  <a:cubicBezTo>
                    <a:pt x="44" y="60"/>
                    <a:pt x="46" y="55"/>
                    <a:pt x="46" y="49"/>
                  </a:cubicBezTo>
                  <a:lnTo>
                    <a:pt x="46" y="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34" name="Freeform 28"/>
            <p:cNvSpPr>
              <a:spLocks/>
            </p:cNvSpPr>
            <p:nvPr userDrawn="1"/>
          </p:nvSpPr>
          <p:spPr bwMode="auto">
            <a:xfrm>
              <a:off x="1146" y="548"/>
              <a:ext cx="44" cy="52"/>
            </a:xfrm>
            <a:custGeom>
              <a:avLst/>
              <a:gdLst>
                <a:gd name="T0" fmla="*/ 64 w 64"/>
                <a:gd name="T1" fmla="*/ 0 h 75"/>
                <a:gd name="T2" fmla="*/ 36 w 64"/>
                <a:gd name="T3" fmla="*/ 75 h 75"/>
                <a:gd name="T4" fmla="*/ 26 w 64"/>
                <a:gd name="T5" fmla="*/ 75 h 75"/>
                <a:gd name="T6" fmla="*/ 0 w 64"/>
                <a:gd name="T7" fmla="*/ 0 h 75"/>
                <a:gd name="T8" fmla="*/ 12 w 64"/>
                <a:gd name="T9" fmla="*/ 0 h 75"/>
                <a:gd name="T10" fmla="*/ 28 w 64"/>
                <a:gd name="T11" fmla="*/ 49 h 75"/>
                <a:gd name="T12" fmla="*/ 32 w 64"/>
                <a:gd name="T13" fmla="*/ 63 h 75"/>
                <a:gd name="T14" fmla="*/ 36 w 64"/>
                <a:gd name="T15" fmla="*/ 49 h 75"/>
                <a:gd name="T16" fmla="*/ 53 w 64"/>
                <a:gd name="T17" fmla="*/ 0 h 75"/>
                <a:gd name="T18" fmla="*/ 64 w 64"/>
                <a:gd name="T19" fmla="*/ 0 h 7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64" h="75">
                  <a:moveTo>
                    <a:pt x="64" y="0"/>
                  </a:moveTo>
                  <a:cubicBezTo>
                    <a:pt x="36" y="75"/>
                    <a:pt x="36" y="75"/>
                    <a:pt x="36" y="75"/>
                  </a:cubicBezTo>
                  <a:cubicBezTo>
                    <a:pt x="26" y="75"/>
                    <a:pt x="26" y="75"/>
                    <a:pt x="26" y="7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30" y="54"/>
                    <a:pt x="31" y="59"/>
                    <a:pt x="32" y="63"/>
                  </a:cubicBezTo>
                  <a:cubicBezTo>
                    <a:pt x="32" y="59"/>
                    <a:pt x="34" y="53"/>
                    <a:pt x="36" y="49"/>
                  </a:cubicBezTo>
                  <a:cubicBezTo>
                    <a:pt x="53" y="0"/>
                    <a:pt x="53" y="0"/>
                    <a:pt x="53" y="0"/>
                  </a:cubicBezTo>
                  <a:lnTo>
                    <a:pt x="64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35" name="Freeform 29"/>
            <p:cNvSpPr>
              <a:spLocks noEditPoints="1"/>
            </p:cNvSpPr>
            <p:nvPr userDrawn="1"/>
          </p:nvSpPr>
          <p:spPr bwMode="auto">
            <a:xfrm>
              <a:off x="1194" y="548"/>
              <a:ext cx="42" cy="52"/>
            </a:xfrm>
            <a:custGeom>
              <a:avLst/>
              <a:gdLst>
                <a:gd name="T0" fmla="*/ 54 w 61"/>
                <a:gd name="T1" fmla="*/ 43 h 77"/>
                <a:gd name="T2" fmla="*/ 12 w 61"/>
                <a:gd name="T3" fmla="*/ 43 h 77"/>
                <a:gd name="T4" fmla="*/ 35 w 61"/>
                <a:gd name="T5" fmla="*/ 68 h 77"/>
                <a:gd name="T6" fmla="*/ 59 w 61"/>
                <a:gd name="T7" fmla="*/ 61 h 77"/>
                <a:gd name="T8" fmla="*/ 58 w 61"/>
                <a:gd name="T9" fmla="*/ 71 h 77"/>
                <a:gd name="T10" fmla="*/ 34 w 61"/>
                <a:gd name="T11" fmla="*/ 77 h 77"/>
                <a:gd name="T12" fmla="*/ 0 w 61"/>
                <a:gd name="T13" fmla="*/ 39 h 77"/>
                <a:gd name="T14" fmla="*/ 32 w 61"/>
                <a:gd name="T15" fmla="*/ 0 h 77"/>
                <a:gd name="T16" fmla="*/ 61 w 61"/>
                <a:gd name="T17" fmla="*/ 35 h 77"/>
                <a:gd name="T18" fmla="*/ 54 w 61"/>
                <a:gd name="T19" fmla="*/ 43 h 77"/>
                <a:gd name="T20" fmla="*/ 31 w 61"/>
                <a:gd name="T21" fmla="*/ 8 h 77"/>
                <a:gd name="T22" fmla="*/ 12 w 61"/>
                <a:gd name="T23" fmla="*/ 35 h 77"/>
                <a:gd name="T24" fmla="*/ 49 w 61"/>
                <a:gd name="T25" fmla="*/ 35 h 77"/>
                <a:gd name="T26" fmla="*/ 50 w 61"/>
                <a:gd name="T27" fmla="*/ 33 h 77"/>
                <a:gd name="T28" fmla="*/ 31 w 61"/>
                <a:gd name="T29" fmla="*/ 8 h 7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61" h="77">
                  <a:moveTo>
                    <a:pt x="54" y="43"/>
                  </a:moveTo>
                  <a:cubicBezTo>
                    <a:pt x="12" y="43"/>
                    <a:pt x="12" y="43"/>
                    <a:pt x="12" y="43"/>
                  </a:cubicBezTo>
                  <a:cubicBezTo>
                    <a:pt x="12" y="59"/>
                    <a:pt x="21" y="68"/>
                    <a:pt x="35" y="68"/>
                  </a:cubicBezTo>
                  <a:cubicBezTo>
                    <a:pt x="44" y="68"/>
                    <a:pt x="53" y="65"/>
                    <a:pt x="59" y="61"/>
                  </a:cubicBezTo>
                  <a:cubicBezTo>
                    <a:pt x="58" y="71"/>
                    <a:pt x="58" y="71"/>
                    <a:pt x="58" y="71"/>
                  </a:cubicBezTo>
                  <a:cubicBezTo>
                    <a:pt x="53" y="75"/>
                    <a:pt x="42" y="77"/>
                    <a:pt x="34" y="77"/>
                  </a:cubicBezTo>
                  <a:cubicBezTo>
                    <a:pt x="11" y="77"/>
                    <a:pt x="0" y="62"/>
                    <a:pt x="0" y="39"/>
                  </a:cubicBezTo>
                  <a:cubicBezTo>
                    <a:pt x="0" y="14"/>
                    <a:pt x="12" y="0"/>
                    <a:pt x="32" y="0"/>
                  </a:cubicBezTo>
                  <a:cubicBezTo>
                    <a:pt x="50" y="0"/>
                    <a:pt x="61" y="13"/>
                    <a:pt x="61" y="35"/>
                  </a:cubicBezTo>
                  <a:cubicBezTo>
                    <a:pt x="61" y="40"/>
                    <a:pt x="60" y="43"/>
                    <a:pt x="54" y="43"/>
                  </a:cubicBezTo>
                  <a:close/>
                  <a:moveTo>
                    <a:pt x="31" y="8"/>
                  </a:moveTo>
                  <a:cubicBezTo>
                    <a:pt x="20" y="8"/>
                    <a:pt x="12" y="17"/>
                    <a:pt x="12" y="35"/>
                  </a:cubicBezTo>
                  <a:cubicBezTo>
                    <a:pt x="49" y="35"/>
                    <a:pt x="49" y="35"/>
                    <a:pt x="49" y="35"/>
                  </a:cubicBezTo>
                  <a:cubicBezTo>
                    <a:pt x="50" y="35"/>
                    <a:pt x="50" y="34"/>
                    <a:pt x="50" y="33"/>
                  </a:cubicBezTo>
                  <a:cubicBezTo>
                    <a:pt x="50" y="19"/>
                    <a:pt x="44" y="8"/>
                    <a:pt x="31" y="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36" name="Freeform 30"/>
            <p:cNvSpPr>
              <a:spLocks/>
            </p:cNvSpPr>
            <p:nvPr userDrawn="1"/>
          </p:nvSpPr>
          <p:spPr bwMode="auto">
            <a:xfrm>
              <a:off x="1265" y="533"/>
              <a:ext cx="30" cy="67"/>
            </a:xfrm>
            <a:custGeom>
              <a:avLst/>
              <a:gdLst>
                <a:gd name="T0" fmla="*/ 44 w 44"/>
                <a:gd name="T1" fmla="*/ 96 h 99"/>
                <a:gd name="T2" fmla="*/ 30 w 44"/>
                <a:gd name="T3" fmla="*/ 99 h 99"/>
                <a:gd name="T4" fmla="*/ 15 w 44"/>
                <a:gd name="T5" fmla="*/ 93 h 99"/>
                <a:gd name="T6" fmla="*/ 11 w 44"/>
                <a:gd name="T7" fmla="*/ 77 h 99"/>
                <a:gd name="T8" fmla="*/ 11 w 44"/>
                <a:gd name="T9" fmla="*/ 32 h 99"/>
                <a:gd name="T10" fmla="*/ 0 w 44"/>
                <a:gd name="T11" fmla="*/ 32 h 99"/>
                <a:gd name="T12" fmla="*/ 0 w 44"/>
                <a:gd name="T13" fmla="*/ 23 h 99"/>
                <a:gd name="T14" fmla="*/ 11 w 44"/>
                <a:gd name="T15" fmla="*/ 23 h 99"/>
                <a:gd name="T16" fmla="*/ 11 w 44"/>
                <a:gd name="T17" fmla="*/ 4 h 99"/>
                <a:gd name="T18" fmla="*/ 23 w 44"/>
                <a:gd name="T19" fmla="*/ 0 h 99"/>
                <a:gd name="T20" fmla="*/ 23 w 44"/>
                <a:gd name="T21" fmla="*/ 23 h 99"/>
                <a:gd name="T22" fmla="*/ 41 w 44"/>
                <a:gd name="T23" fmla="*/ 23 h 99"/>
                <a:gd name="T24" fmla="*/ 41 w 44"/>
                <a:gd name="T25" fmla="*/ 32 h 99"/>
                <a:gd name="T26" fmla="*/ 23 w 44"/>
                <a:gd name="T27" fmla="*/ 32 h 99"/>
                <a:gd name="T28" fmla="*/ 23 w 44"/>
                <a:gd name="T29" fmla="*/ 77 h 99"/>
                <a:gd name="T30" fmla="*/ 25 w 44"/>
                <a:gd name="T31" fmla="*/ 87 h 99"/>
                <a:gd name="T32" fmla="*/ 33 w 44"/>
                <a:gd name="T33" fmla="*/ 90 h 99"/>
                <a:gd name="T34" fmla="*/ 44 w 44"/>
                <a:gd name="T35" fmla="*/ 87 h 99"/>
                <a:gd name="T36" fmla="*/ 44 w 44"/>
                <a:gd name="T37" fmla="*/ 96 h 9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44" h="99">
                  <a:moveTo>
                    <a:pt x="44" y="96"/>
                  </a:moveTo>
                  <a:cubicBezTo>
                    <a:pt x="41" y="98"/>
                    <a:pt x="35" y="99"/>
                    <a:pt x="30" y="99"/>
                  </a:cubicBezTo>
                  <a:cubicBezTo>
                    <a:pt x="23" y="99"/>
                    <a:pt x="18" y="97"/>
                    <a:pt x="15" y="93"/>
                  </a:cubicBezTo>
                  <a:cubicBezTo>
                    <a:pt x="12" y="90"/>
                    <a:pt x="11" y="85"/>
                    <a:pt x="11" y="77"/>
                  </a:cubicBezTo>
                  <a:cubicBezTo>
                    <a:pt x="11" y="32"/>
                    <a:pt x="11" y="32"/>
                    <a:pt x="11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41" y="23"/>
                    <a:pt x="41" y="23"/>
                    <a:pt x="41" y="23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3" y="77"/>
                    <a:pt x="23" y="77"/>
                    <a:pt x="23" y="77"/>
                  </a:cubicBezTo>
                  <a:cubicBezTo>
                    <a:pt x="23" y="81"/>
                    <a:pt x="24" y="85"/>
                    <a:pt x="25" y="87"/>
                  </a:cubicBezTo>
                  <a:cubicBezTo>
                    <a:pt x="27" y="89"/>
                    <a:pt x="29" y="90"/>
                    <a:pt x="33" y="90"/>
                  </a:cubicBezTo>
                  <a:cubicBezTo>
                    <a:pt x="37" y="90"/>
                    <a:pt x="41" y="89"/>
                    <a:pt x="44" y="87"/>
                  </a:cubicBezTo>
                  <a:lnTo>
                    <a:pt x="44" y="9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37" name="Freeform 31"/>
            <p:cNvSpPr>
              <a:spLocks noEditPoints="1"/>
            </p:cNvSpPr>
            <p:nvPr userDrawn="1"/>
          </p:nvSpPr>
          <p:spPr bwMode="auto">
            <a:xfrm>
              <a:off x="1302" y="548"/>
              <a:ext cx="45" cy="52"/>
            </a:xfrm>
            <a:custGeom>
              <a:avLst/>
              <a:gdLst>
                <a:gd name="T0" fmla="*/ 32 w 65"/>
                <a:gd name="T1" fmla="*/ 77 h 77"/>
                <a:gd name="T2" fmla="*/ 0 w 65"/>
                <a:gd name="T3" fmla="*/ 39 h 77"/>
                <a:gd name="T4" fmla="*/ 32 w 65"/>
                <a:gd name="T5" fmla="*/ 0 h 77"/>
                <a:gd name="T6" fmla="*/ 65 w 65"/>
                <a:gd name="T7" fmla="*/ 39 h 77"/>
                <a:gd name="T8" fmla="*/ 32 w 65"/>
                <a:gd name="T9" fmla="*/ 77 h 77"/>
                <a:gd name="T10" fmla="*/ 32 w 65"/>
                <a:gd name="T11" fmla="*/ 8 h 77"/>
                <a:gd name="T12" fmla="*/ 12 w 65"/>
                <a:gd name="T13" fmla="*/ 39 h 77"/>
                <a:gd name="T14" fmla="*/ 32 w 65"/>
                <a:gd name="T15" fmla="*/ 69 h 77"/>
                <a:gd name="T16" fmla="*/ 53 w 65"/>
                <a:gd name="T17" fmla="*/ 39 h 77"/>
                <a:gd name="T18" fmla="*/ 32 w 65"/>
                <a:gd name="T19" fmla="*/ 8 h 7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65" h="77">
                  <a:moveTo>
                    <a:pt x="32" y="77"/>
                  </a:moveTo>
                  <a:cubicBezTo>
                    <a:pt x="12" y="77"/>
                    <a:pt x="0" y="64"/>
                    <a:pt x="0" y="39"/>
                  </a:cubicBezTo>
                  <a:cubicBezTo>
                    <a:pt x="0" y="14"/>
                    <a:pt x="12" y="0"/>
                    <a:pt x="32" y="0"/>
                  </a:cubicBezTo>
                  <a:cubicBezTo>
                    <a:pt x="53" y="0"/>
                    <a:pt x="65" y="14"/>
                    <a:pt x="65" y="39"/>
                  </a:cubicBezTo>
                  <a:cubicBezTo>
                    <a:pt x="65" y="64"/>
                    <a:pt x="53" y="77"/>
                    <a:pt x="32" y="77"/>
                  </a:cubicBezTo>
                  <a:close/>
                  <a:moveTo>
                    <a:pt x="32" y="8"/>
                  </a:moveTo>
                  <a:cubicBezTo>
                    <a:pt x="20" y="8"/>
                    <a:pt x="12" y="18"/>
                    <a:pt x="12" y="39"/>
                  </a:cubicBezTo>
                  <a:cubicBezTo>
                    <a:pt x="12" y="60"/>
                    <a:pt x="20" y="69"/>
                    <a:pt x="32" y="69"/>
                  </a:cubicBezTo>
                  <a:cubicBezTo>
                    <a:pt x="45" y="69"/>
                    <a:pt x="53" y="60"/>
                    <a:pt x="53" y="39"/>
                  </a:cubicBezTo>
                  <a:cubicBezTo>
                    <a:pt x="53" y="18"/>
                    <a:pt x="45" y="8"/>
                    <a:pt x="32" y="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38" name="Freeform 32"/>
            <p:cNvSpPr>
              <a:spLocks/>
            </p:cNvSpPr>
            <p:nvPr userDrawn="1"/>
          </p:nvSpPr>
          <p:spPr bwMode="auto">
            <a:xfrm>
              <a:off x="1381" y="528"/>
              <a:ext cx="41" cy="72"/>
            </a:xfrm>
            <a:custGeom>
              <a:avLst/>
              <a:gdLst>
                <a:gd name="T0" fmla="*/ 60 w 60"/>
                <a:gd name="T1" fmla="*/ 105 h 105"/>
                <a:gd name="T2" fmla="*/ 48 w 60"/>
                <a:gd name="T3" fmla="*/ 105 h 105"/>
                <a:gd name="T4" fmla="*/ 48 w 60"/>
                <a:gd name="T5" fmla="*/ 58 h 105"/>
                <a:gd name="T6" fmla="*/ 44 w 60"/>
                <a:gd name="T7" fmla="*/ 43 h 105"/>
                <a:gd name="T8" fmla="*/ 31 w 60"/>
                <a:gd name="T9" fmla="*/ 38 h 105"/>
                <a:gd name="T10" fmla="*/ 16 w 60"/>
                <a:gd name="T11" fmla="*/ 44 h 105"/>
                <a:gd name="T12" fmla="*/ 12 w 60"/>
                <a:gd name="T13" fmla="*/ 62 h 105"/>
                <a:gd name="T14" fmla="*/ 12 w 60"/>
                <a:gd name="T15" fmla="*/ 105 h 105"/>
                <a:gd name="T16" fmla="*/ 0 w 60"/>
                <a:gd name="T17" fmla="*/ 105 h 105"/>
                <a:gd name="T18" fmla="*/ 0 w 60"/>
                <a:gd name="T19" fmla="*/ 0 h 105"/>
                <a:gd name="T20" fmla="*/ 12 w 60"/>
                <a:gd name="T21" fmla="*/ 0 h 105"/>
                <a:gd name="T22" fmla="*/ 12 w 60"/>
                <a:gd name="T23" fmla="*/ 37 h 105"/>
                <a:gd name="T24" fmla="*/ 33 w 60"/>
                <a:gd name="T25" fmla="*/ 29 h 105"/>
                <a:gd name="T26" fmla="*/ 54 w 60"/>
                <a:gd name="T27" fmla="*/ 37 h 105"/>
                <a:gd name="T28" fmla="*/ 60 w 60"/>
                <a:gd name="T29" fmla="*/ 57 h 105"/>
                <a:gd name="T30" fmla="*/ 60 w 60"/>
                <a:gd name="T31" fmla="*/ 105 h 105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60" h="105">
                  <a:moveTo>
                    <a:pt x="60" y="105"/>
                  </a:moveTo>
                  <a:cubicBezTo>
                    <a:pt x="48" y="105"/>
                    <a:pt x="48" y="105"/>
                    <a:pt x="48" y="105"/>
                  </a:cubicBezTo>
                  <a:cubicBezTo>
                    <a:pt x="48" y="58"/>
                    <a:pt x="48" y="58"/>
                    <a:pt x="48" y="58"/>
                  </a:cubicBezTo>
                  <a:cubicBezTo>
                    <a:pt x="48" y="51"/>
                    <a:pt x="47" y="47"/>
                    <a:pt x="44" y="43"/>
                  </a:cubicBezTo>
                  <a:cubicBezTo>
                    <a:pt x="41" y="40"/>
                    <a:pt x="37" y="38"/>
                    <a:pt x="31" y="38"/>
                  </a:cubicBezTo>
                  <a:cubicBezTo>
                    <a:pt x="24" y="38"/>
                    <a:pt x="20" y="40"/>
                    <a:pt x="16" y="44"/>
                  </a:cubicBezTo>
                  <a:cubicBezTo>
                    <a:pt x="13" y="48"/>
                    <a:pt x="12" y="53"/>
                    <a:pt x="12" y="62"/>
                  </a:cubicBezTo>
                  <a:cubicBezTo>
                    <a:pt x="12" y="105"/>
                    <a:pt x="12" y="105"/>
                    <a:pt x="12" y="105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7" y="32"/>
                    <a:pt x="24" y="29"/>
                    <a:pt x="33" y="29"/>
                  </a:cubicBezTo>
                  <a:cubicBezTo>
                    <a:pt x="42" y="29"/>
                    <a:pt x="49" y="32"/>
                    <a:pt x="54" y="37"/>
                  </a:cubicBezTo>
                  <a:cubicBezTo>
                    <a:pt x="58" y="42"/>
                    <a:pt x="60" y="49"/>
                    <a:pt x="60" y="57"/>
                  </a:cubicBezTo>
                  <a:lnTo>
                    <a:pt x="60" y="10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39" name="Freeform 33"/>
            <p:cNvSpPr>
              <a:spLocks noEditPoints="1"/>
            </p:cNvSpPr>
            <p:nvPr userDrawn="1"/>
          </p:nvSpPr>
          <p:spPr bwMode="auto">
            <a:xfrm>
              <a:off x="1434" y="548"/>
              <a:ext cx="45" cy="52"/>
            </a:xfrm>
            <a:custGeom>
              <a:avLst/>
              <a:gdLst>
                <a:gd name="T0" fmla="*/ 66 w 66"/>
                <a:gd name="T1" fmla="*/ 74 h 77"/>
                <a:gd name="T2" fmla="*/ 58 w 66"/>
                <a:gd name="T3" fmla="*/ 77 h 77"/>
                <a:gd name="T4" fmla="*/ 47 w 66"/>
                <a:gd name="T5" fmla="*/ 68 h 77"/>
                <a:gd name="T6" fmla="*/ 26 w 66"/>
                <a:gd name="T7" fmla="*/ 77 h 77"/>
                <a:gd name="T8" fmla="*/ 0 w 66"/>
                <a:gd name="T9" fmla="*/ 53 h 77"/>
                <a:gd name="T10" fmla="*/ 30 w 66"/>
                <a:gd name="T11" fmla="*/ 28 h 77"/>
                <a:gd name="T12" fmla="*/ 46 w 66"/>
                <a:gd name="T13" fmla="*/ 30 h 77"/>
                <a:gd name="T14" fmla="*/ 46 w 66"/>
                <a:gd name="T15" fmla="*/ 26 h 77"/>
                <a:gd name="T16" fmla="*/ 42 w 66"/>
                <a:gd name="T17" fmla="*/ 13 h 77"/>
                <a:gd name="T18" fmla="*/ 28 w 66"/>
                <a:gd name="T19" fmla="*/ 8 h 77"/>
                <a:gd name="T20" fmla="*/ 7 w 66"/>
                <a:gd name="T21" fmla="*/ 13 h 77"/>
                <a:gd name="T22" fmla="*/ 7 w 66"/>
                <a:gd name="T23" fmla="*/ 4 h 77"/>
                <a:gd name="T24" fmla="*/ 29 w 66"/>
                <a:gd name="T25" fmla="*/ 0 h 77"/>
                <a:gd name="T26" fmla="*/ 52 w 66"/>
                <a:gd name="T27" fmla="*/ 8 h 77"/>
                <a:gd name="T28" fmla="*/ 58 w 66"/>
                <a:gd name="T29" fmla="*/ 25 h 77"/>
                <a:gd name="T30" fmla="*/ 58 w 66"/>
                <a:gd name="T31" fmla="*/ 62 h 77"/>
                <a:gd name="T32" fmla="*/ 62 w 66"/>
                <a:gd name="T33" fmla="*/ 68 h 77"/>
                <a:gd name="T34" fmla="*/ 66 w 66"/>
                <a:gd name="T35" fmla="*/ 67 h 77"/>
                <a:gd name="T36" fmla="*/ 66 w 66"/>
                <a:gd name="T37" fmla="*/ 74 h 77"/>
                <a:gd name="T38" fmla="*/ 46 w 66"/>
                <a:gd name="T39" fmla="*/ 38 h 77"/>
                <a:gd name="T40" fmla="*/ 31 w 66"/>
                <a:gd name="T41" fmla="*/ 36 h 77"/>
                <a:gd name="T42" fmla="*/ 12 w 66"/>
                <a:gd name="T43" fmla="*/ 52 h 77"/>
                <a:gd name="T44" fmla="*/ 28 w 66"/>
                <a:gd name="T45" fmla="*/ 69 h 77"/>
                <a:gd name="T46" fmla="*/ 42 w 66"/>
                <a:gd name="T47" fmla="*/ 63 h 77"/>
                <a:gd name="T48" fmla="*/ 46 w 66"/>
                <a:gd name="T49" fmla="*/ 49 h 77"/>
                <a:gd name="T50" fmla="*/ 46 w 66"/>
                <a:gd name="T51" fmla="*/ 38 h 77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66" h="77">
                  <a:moveTo>
                    <a:pt x="66" y="74"/>
                  </a:moveTo>
                  <a:cubicBezTo>
                    <a:pt x="64" y="76"/>
                    <a:pt x="61" y="77"/>
                    <a:pt x="58" y="77"/>
                  </a:cubicBezTo>
                  <a:cubicBezTo>
                    <a:pt x="51" y="77"/>
                    <a:pt x="47" y="74"/>
                    <a:pt x="47" y="68"/>
                  </a:cubicBezTo>
                  <a:cubicBezTo>
                    <a:pt x="43" y="74"/>
                    <a:pt x="35" y="77"/>
                    <a:pt x="26" y="77"/>
                  </a:cubicBezTo>
                  <a:cubicBezTo>
                    <a:pt x="11" y="77"/>
                    <a:pt x="0" y="69"/>
                    <a:pt x="0" y="53"/>
                  </a:cubicBezTo>
                  <a:cubicBezTo>
                    <a:pt x="0" y="38"/>
                    <a:pt x="10" y="28"/>
                    <a:pt x="30" y="28"/>
                  </a:cubicBezTo>
                  <a:cubicBezTo>
                    <a:pt x="36" y="28"/>
                    <a:pt x="42" y="29"/>
                    <a:pt x="46" y="30"/>
                  </a:cubicBezTo>
                  <a:cubicBezTo>
                    <a:pt x="46" y="26"/>
                    <a:pt x="46" y="26"/>
                    <a:pt x="46" y="26"/>
                  </a:cubicBezTo>
                  <a:cubicBezTo>
                    <a:pt x="46" y="20"/>
                    <a:pt x="45" y="16"/>
                    <a:pt x="42" y="13"/>
                  </a:cubicBezTo>
                  <a:cubicBezTo>
                    <a:pt x="40" y="10"/>
                    <a:pt x="35" y="8"/>
                    <a:pt x="28" y="8"/>
                  </a:cubicBezTo>
                  <a:cubicBezTo>
                    <a:pt x="20" y="8"/>
                    <a:pt x="13" y="10"/>
                    <a:pt x="7" y="13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12" y="2"/>
                    <a:pt x="20" y="0"/>
                    <a:pt x="29" y="0"/>
                  </a:cubicBezTo>
                  <a:cubicBezTo>
                    <a:pt x="39" y="0"/>
                    <a:pt x="47" y="2"/>
                    <a:pt x="52" y="8"/>
                  </a:cubicBezTo>
                  <a:cubicBezTo>
                    <a:pt x="56" y="12"/>
                    <a:pt x="58" y="17"/>
                    <a:pt x="58" y="25"/>
                  </a:cubicBezTo>
                  <a:cubicBezTo>
                    <a:pt x="58" y="62"/>
                    <a:pt x="58" y="62"/>
                    <a:pt x="58" y="62"/>
                  </a:cubicBezTo>
                  <a:cubicBezTo>
                    <a:pt x="58" y="66"/>
                    <a:pt x="58" y="68"/>
                    <a:pt x="62" y="68"/>
                  </a:cubicBezTo>
                  <a:cubicBezTo>
                    <a:pt x="63" y="68"/>
                    <a:pt x="65" y="68"/>
                    <a:pt x="66" y="67"/>
                  </a:cubicBezTo>
                  <a:lnTo>
                    <a:pt x="66" y="74"/>
                  </a:lnTo>
                  <a:close/>
                  <a:moveTo>
                    <a:pt x="46" y="38"/>
                  </a:moveTo>
                  <a:cubicBezTo>
                    <a:pt x="43" y="37"/>
                    <a:pt x="37" y="36"/>
                    <a:pt x="31" y="36"/>
                  </a:cubicBezTo>
                  <a:cubicBezTo>
                    <a:pt x="17" y="36"/>
                    <a:pt x="12" y="43"/>
                    <a:pt x="12" y="52"/>
                  </a:cubicBezTo>
                  <a:cubicBezTo>
                    <a:pt x="12" y="63"/>
                    <a:pt x="19" y="69"/>
                    <a:pt x="28" y="69"/>
                  </a:cubicBezTo>
                  <a:cubicBezTo>
                    <a:pt x="34" y="69"/>
                    <a:pt x="39" y="67"/>
                    <a:pt x="42" y="63"/>
                  </a:cubicBezTo>
                  <a:cubicBezTo>
                    <a:pt x="45" y="60"/>
                    <a:pt x="46" y="55"/>
                    <a:pt x="46" y="49"/>
                  </a:cubicBezTo>
                  <a:lnTo>
                    <a:pt x="46" y="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40" name="Freeform 34"/>
            <p:cNvSpPr>
              <a:spLocks noEditPoints="1"/>
            </p:cNvSpPr>
            <p:nvPr userDrawn="1"/>
          </p:nvSpPr>
          <p:spPr bwMode="auto">
            <a:xfrm>
              <a:off x="1485" y="548"/>
              <a:ext cx="47" cy="73"/>
            </a:xfrm>
            <a:custGeom>
              <a:avLst/>
              <a:gdLst>
                <a:gd name="T0" fmla="*/ 34 w 70"/>
                <a:gd name="T1" fmla="*/ 77 h 107"/>
                <a:gd name="T2" fmla="*/ 20 w 70"/>
                <a:gd name="T3" fmla="*/ 76 h 107"/>
                <a:gd name="T4" fmla="*/ 20 w 70"/>
                <a:gd name="T5" fmla="*/ 107 h 107"/>
                <a:gd name="T6" fmla="*/ 8 w 70"/>
                <a:gd name="T7" fmla="*/ 107 h 107"/>
                <a:gd name="T8" fmla="*/ 8 w 70"/>
                <a:gd name="T9" fmla="*/ 10 h 107"/>
                <a:gd name="T10" fmla="*/ 0 w 70"/>
                <a:gd name="T11" fmla="*/ 10 h 107"/>
                <a:gd name="T12" fmla="*/ 0 w 70"/>
                <a:gd name="T13" fmla="*/ 1 h 107"/>
                <a:gd name="T14" fmla="*/ 16 w 70"/>
                <a:gd name="T15" fmla="*/ 1 h 107"/>
                <a:gd name="T16" fmla="*/ 18 w 70"/>
                <a:gd name="T17" fmla="*/ 10 h 107"/>
                <a:gd name="T18" fmla="*/ 40 w 70"/>
                <a:gd name="T19" fmla="*/ 0 h 107"/>
                <a:gd name="T20" fmla="*/ 70 w 70"/>
                <a:gd name="T21" fmla="*/ 37 h 107"/>
                <a:gd name="T22" fmla="*/ 34 w 70"/>
                <a:gd name="T23" fmla="*/ 77 h 107"/>
                <a:gd name="T24" fmla="*/ 39 w 70"/>
                <a:gd name="T25" fmla="*/ 9 h 107"/>
                <a:gd name="T26" fmla="*/ 24 w 70"/>
                <a:gd name="T27" fmla="*/ 15 h 107"/>
                <a:gd name="T28" fmla="*/ 20 w 70"/>
                <a:gd name="T29" fmla="*/ 31 h 107"/>
                <a:gd name="T30" fmla="*/ 20 w 70"/>
                <a:gd name="T31" fmla="*/ 67 h 107"/>
                <a:gd name="T32" fmla="*/ 33 w 70"/>
                <a:gd name="T33" fmla="*/ 69 h 107"/>
                <a:gd name="T34" fmla="*/ 58 w 70"/>
                <a:gd name="T35" fmla="*/ 38 h 107"/>
                <a:gd name="T36" fmla="*/ 39 w 70"/>
                <a:gd name="T37" fmla="*/ 9 h 107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70" h="107">
                  <a:moveTo>
                    <a:pt x="34" y="77"/>
                  </a:moveTo>
                  <a:cubicBezTo>
                    <a:pt x="29" y="77"/>
                    <a:pt x="24" y="77"/>
                    <a:pt x="20" y="76"/>
                  </a:cubicBezTo>
                  <a:cubicBezTo>
                    <a:pt x="20" y="107"/>
                    <a:pt x="20" y="107"/>
                    <a:pt x="20" y="107"/>
                  </a:cubicBezTo>
                  <a:cubicBezTo>
                    <a:pt x="8" y="107"/>
                    <a:pt x="8" y="107"/>
                    <a:pt x="8" y="107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23" y="3"/>
                    <a:pt x="30" y="0"/>
                    <a:pt x="40" y="0"/>
                  </a:cubicBezTo>
                  <a:cubicBezTo>
                    <a:pt x="61" y="0"/>
                    <a:pt x="70" y="16"/>
                    <a:pt x="70" y="37"/>
                  </a:cubicBezTo>
                  <a:cubicBezTo>
                    <a:pt x="70" y="61"/>
                    <a:pt x="60" y="77"/>
                    <a:pt x="34" y="77"/>
                  </a:cubicBezTo>
                  <a:close/>
                  <a:moveTo>
                    <a:pt x="39" y="9"/>
                  </a:moveTo>
                  <a:cubicBezTo>
                    <a:pt x="32" y="9"/>
                    <a:pt x="27" y="11"/>
                    <a:pt x="24" y="15"/>
                  </a:cubicBezTo>
                  <a:cubicBezTo>
                    <a:pt x="21" y="19"/>
                    <a:pt x="20" y="24"/>
                    <a:pt x="20" y="31"/>
                  </a:cubicBezTo>
                  <a:cubicBezTo>
                    <a:pt x="20" y="67"/>
                    <a:pt x="20" y="67"/>
                    <a:pt x="20" y="67"/>
                  </a:cubicBezTo>
                  <a:cubicBezTo>
                    <a:pt x="24" y="68"/>
                    <a:pt x="29" y="69"/>
                    <a:pt x="33" y="69"/>
                  </a:cubicBezTo>
                  <a:cubicBezTo>
                    <a:pt x="53" y="69"/>
                    <a:pt x="58" y="57"/>
                    <a:pt x="58" y="38"/>
                  </a:cubicBezTo>
                  <a:cubicBezTo>
                    <a:pt x="58" y="18"/>
                    <a:pt x="51" y="9"/>
                    <a:pt x="39" y="9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41" name="Freeform 35"/>
            <p:cNvSpPr>
              <a:spLocks noEditPoints="1"/>
            </p:cNvSpPr>
            <p:nvPr userDrawn="1"/>
          </p:nvSpPr>
          <p:spPr bwMode="auto">
            <a:xfrm>
              <a:off x="1538" y="548"/>
              <a:ext cx="49" cy="73"/>
            </a:xfrm>
            <a:custGeom>
              <a:avLst/>
              <a:gdLst>
                <a:gd name="T0" fmla="*/ 35 w 71"/>
                <a:gd name="T1" fmla="*/ 77 h 107"/>
                <a:gd name="T2" fmla="*/ 21 w 71"/>
                <a:gd name="T3" fmla="*/ 76 h 107"/>
                <a:gd name="T4" fmla="*/ 21 w 71"/>
                <a:gd name="T5" fmla="*/ 107 h 107"/>
                <a:gd name="T6" fmla="*/ 9 w 71"/>
                <a:gd name="T7" fmla="*/ 107 h 107"/>
                <a:gd name="T8" fmla="*/ 9 w 71"/>
                <a:gd name="T9" fmla="*/ 10 h 107"/>
                <a:gd name="T10" fmla="*/ 0 w 71"/>
                <a:gd name="T11" fmla="*/ 10 h 107"/>
                <a:gd name="T12" fmla="*/ 0 w 71"/>
                <a:gd name="T13" fmla="*/ 1 h 107"/>
                <a:gd name="T14" fmla="*/ 17 w 71"/>
                <a:gd name="T15" fmla="*/ 1 h 107"/>
                <a:gd name="T16" fmla="*/ 19 w 71"/>
                <a:gd name="T17" fmla="*/ 10 h 107"/>
                <a:gd name="T18" fmla="*/ 41 w 71"/>
                <a:gd name="T19" fmla="*/ 0 h 107"/>
                <a:gd name="T20" fmla="*/ 71 w 71"/>
                <a:gd name="T21" fmla="*/ 37 h 107"/>
                <a:gd name="T22" fmla="*/ 35 w 71"/>
                <a:gd name="T23" fmla="*/ 77 h 107"/>
                <a:gd name="T24" fmla="*/ 39 w 71"/>
                <a:gd name="T25" fmla="*/ 9 h 107"/>
                <a:gd name="T26" fmla="*/ 25 w 71"/>
                <a:gd name="T27" fmla="*/ 15 h 107"/>
                <a:gd name="T28" fmla="*/ 21 w 71"/>
                <a:gd name="T29" fmla="*/ 31 h 107"/>
                <a:gd name="T30" fmla="*/ 21 w 71"/>
                <a:gd name="T31" fmla="*/ 67 h 107"/>
                <a:gd name="T32" fmla="*/ 34 w 71"/>
                <a:gd name="T33" fmla="*/ 69 h 107"/>
                <a:gd name="T34" fmla="*/ 59 w 71"/>
                <a:gd name="T35" fmla="*/ 38 h 107"/>
                <a:gd name="T36" fmla="*/ 39 w 71"/>
                <a:gd name="T37" fmla="*/ 9 h 107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71" h="107">
                  <a:moveTo>
                    <a:pt x="35" y="77"/>
                  </a:moveTo>
                  <a:cubicBezTo>
                    <a:pt x="30" y="77"/>
                    <a:pt x="25" y="77"/>
                    <a:pt x="21" y="76"/>
                  </a:cubicBezTo>
                  <a:cubicBezTo>
                    <a:pt x="21" y="107"/>
                    <a:pt x="21" y="107"/>
                    <a:pt x="21" y="107"/>
                  </a:cubicBezTo>
                  <a:cubicBezTo>
                    <a:pt x="9" y="107"/>
                    <a:pt x="9" y="107"/>
                    <a:pt x="9" y="107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24" y="3"/>
                    <a:pt x="31" y="0"/>
                    <a:pt x="41" y="0"/>
                  </a:cubicBezTo>
                  <a:cubicBezTo>
                    <a:pt x="62" y="0"/>
                    <a:pt x="71" y="16"/>
                    <a:pt x="71" y="37"/>
                  </a:cubicBezTo>
                  <a:cubicBezTo>
                    <a:pt x="71" y="61"/>
                    <a:pt x="61" y="77"/>
                    <a:pt x="35" y="77"/>
                  </a:cubicBezTo>
                  <a:close/>
                  <a:moveTo>
                    <a:pt x="39" y="9"/>
                  </a:moveTo>
                  <a:cubicBezTo>
                    <a:pt x="33" y="9"/>
                    <a:pt x="28" y="11"/>
                    <a:pt x="25" y="15"/>
                  </a:cubicBezTo>
                  <a:cubicBezTo>
                    <a:pt x="22" y="19"/>
                    <a:pt x="21" y="24"/>
                    <a:pt x="21" y="31"/>
                  </a:cubicBezTo>
                  <a:cubicBezTo>
                    <a:pt x="21" y="67"/>
                    <a:pt x="21" y="67"/>
                    <a:pt x="21" y="67"/>
                  </a:cubicBezTo>
                  <a:cubicBezTo>
                    <a:pt x="25" y="68"/>
                    <a:pt x="30" y="69"/>
                    <a:pt x="34" y="69"/>
                  </a:cubicBezTo>
                  <a:cubicBezTo>
                    <a:pt x="53" y="69"/>
                    <a:pt x="59" y="57"/>
                    <a:pt x="59" y="38"/>
                  </a:cubicBezTo>
                  <a:cubicBezTo>
                    <a:pt x="59" y="18"/>
                    <a:pt x="52" y="9"/>
                    <a:pt x="39" y="9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42" name="Freeform 36"/>
            <p:cNvSpPr>
              <a:spLocks noEditPoints="1"/>
            </p:cNvSpPr>
            <p:nvPr userDrawn="1"/>
          </p:nvSpPr>
          <p:spPr bwMode="auto">
            <a:xfrm>
              <a:off x="1594" y="548"/>
              <a:ext cx="43" cy="52"/>
            </a:xfrm>
            <a:custGeom>
              <a:avLst/>
              <a:gdLst>
                <a:gd name="T0" fmla="*/ 54 w 62"/>
                <a:gd name="T1" fmla="*/ 43 h 77"/>
                <a:gd name="T2" fmla="*/ 12 w 62"/>
                <a:gd name="T3" fmla="*/ 43 h 77"/>
                <a:gd name="T4" fmla="*/ 36 w 62"/>
                <a:gd name="T5" fmla="*/ 68 h 77"/>
                <a:gd name="T6" fmla="*/ 59 w 62"/>
                <a:gd name="T7" fmla="*/ 61 h 77"/>
                <a:gd name="T8" fmla="*/ 58 w 62"/>
                <a:gd name="T9" fmla="*/ 71 h 77"/>
                <a:gd name="T10" fmla="*/ 34 w 62"/>
                <a:gd name="T11" fmla="*/ 77 h 77"/>
                <a:gd name="T12" fmla="*/ 0 w 62"/>
                <a:gd name="T13" fmla="*/ 39 h 77"/>
                <a:gd name="T14" fmla="*/ 32 w 62"/>
                <a:gd name="T15" fmla="*/ 0 h 77"/>
                <a:gd name="T16" fmla="*/ 62 w 62"/>
                <a:gd name="T17" fmla="*/ 35 h 77"/>
                <a:gd name="T18" fmla="*/ 54 w 62"/>
                <a:gd name="T19" fmla="*/ 43 h 77"/>
                <a:gd name="T20" fmla="*/ 32 w 62"/>
                <a:gd name="T21" fmla="*/ 8 h 77"/>
                <a:gd name="T22" fmla="*/ 12 w 62"/>
                <a:gd name="T23" fmla="*/ 35 h 77"/>
                <a:gd name="T24" fmla="*/ 49 w 62"/>
                <a:gd name="T25" fmla="*/ 35 h 77"/>
                <a:gd name="T26" fmla="*/ 50 w 62"/>
                <a:gd name="T27" fmla="*/ 33 h 77"/>
                <a:gd name="T28" fmla="*/ 32 w 62"/>
                <a:gd name="T29" fmla="*/ 8 h 7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62" h="77">
                  <a:moveTo>
                    <a:pt x="54" y="43"/>
                  </a:moveTo>
                  <a:cubicBezTo>
                    <a:pt x="12" y="43"/>
                    <a:pt x="12" y="43"/>
                    <a:pt x="12" y="43"/>
                  </a:cubicBezTo>
                  <a:cubicBezTo>
                    <a:pt x="13" y="59"/>
                    <a:pt x="21" y="68"/>
                    <a:pt x="36" y="68"/>
                  </a:cubicBezTo>
                  <a:cubicBezTo>
                    <a:pt x="44" y="68"/>
                    <a:pt x="53" y="65"/>
                    <a:pt x="59" y="61"/>
                  </a:cubicBezTo>
                  <a:cubicBezTo>
                    <a:pt x="58" y="71"/>
                    <a:pt x="58" y="71"/>
                    <a:pt x="58" y="71"/>
                  </a:cubicBezTo>
                  <a:cubicBezTo>
                    <a:pt x="53" y="75"/>
                    <a:pt x="43" y="77"/>
                    <a:pt x="34" y="77"/>
                  </a:cubicBezTo>
                  <a:cubicBezTo>
                    <a:pt x="11" y="77"/>
                    <a:pt x="0" y="62"/>
                    <a:pt x="0" y="39"/>
                  </a:cubicBezTo>
                  <a:cubicBezTo>
                    <a:pt x="0" y="14"/>
                    <a:pt x="13" y="0"/>
                    <a:pt x="32" y="0"/>
                  </a:cubicBezTo>
                  <a:cubicBezTo>
                    <a:pt x="50" y="0"/>
                    <a:pt x="62" y="13"/>
                    <a:pt x="62" y="35"/>
                  </a:cubicBezTo>
                  <a:cubicBezTo>
                    <a:pt x="62" y="40"/>
                    <a:pt x="60" y="43"/>
                    <a:pt x="54" y="43"/>
                  </a:cubicBezTo>
                  <a:close/>
                  <a:moveTo>
                    <a:pt x="32" y="8"/>
                  </a:moveTo>
                  <a:cubicBezTo>
                    <a:pt x="20" y="8"/>
                    <a:pt x="13" y="17"/>
                    <a:pt x="12" y="35"/>
                  </a:cubicBezTo>
                  <a:cubicBezTo>
                    <a:pt x="49" y="35"/>
                    <a:pt x="49" y="35"/>
                    <a:pt x="49" y="35"/>
                  </a:cubicBezTo>
                  <a:cubicBezTo>
                    <a:pt x="50" y="35"/>
                    <a:pt x="50" y="34"/>
                    <a:pt x="50" y="33"/>
                  </a:cubicBezTo>
                  <a:cubicBezTo>
                    <a:pt x="50" y="19"/>
                    <a:pt x="44" y="8"/>
                    <a:pt x="32" y="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43" name="Freeform 37"/>
            <p:cNvSpPr>
              <a:spLocks/>
            </p:cNvSpPr>
            <p:nvPr userDrawn="1"/>
          </p:nvSpPr>
          <p:spPr bwMode="auto">
            <a:xfrm>
              <a:off x="1644" y="548"/>
              <a:ext cx="46" cy="52"/>
            </a:xfrm>
            <a:custGeom>
              <a:avLst/>
              <a:gdLst>
                <a:gd name="T0" fmla="*/ 68 w 68"/>
                <a:gd name="T1" fmla="*/ 76 h 76"/>
                <a:gd name="T2" fmla="*/ 56 w 68"/>
                <a:gd name="T3" fmla="*/ 76 h 76"/>
                <a:gd name="T4" fmla="*/ 56 w 68"/>
                <a:gd name="T5" fmla="*/ 29 h 76"/>
                <a:gd name="T6" fmla="*/ 52 w 68"/>
                <a:gd name="T7" fmla="*/ 14 h 76"/>
                <a:gd name="T8" fmla="*/ 40 w 68"/>
                <a:gd name="T9" fmla="*/ 9 h 76"/>
                <a:gd name="T10" fmla="*/ 25 w 68"/>
                <a:gd name="T11" fmla="*/ 15 h 76"/>
                <a:gd name="T12" fmla="*/ 20 w 68"/>
                <a:gd name="T13" fmla="*/ 33 h 76"/>
                <a:gd name="T14" fmla="*/ 20 w 68"/>
                <a:gd name="T15" fmla="*/ 76 h 76"/>
                <a:gd name="T16" fmla="*/ 9 w 68"/>
                <a:gd name="T17" fmla="*/ 76 h 76"/>
                <a:gd name="T18" fmla="*/ 9 w 68"/>
                <a:gd name="T19" fmla="*/ 10 h 76"/>
                <a:gd name="T20" fmla="*/ 0 w 68"/>
                <a:gd name="T21" fmla="*/ 10 h 76"/>
                <a:gd name="T22" fmla="*/ 0 w 68"/>
                <a:gd name="T23" fmla="*/ 1 h 76"/>
                <a:gd name="T24" fmla="*/ 16 w 68"/>
                <a:gd name="T25" fmla="*/ 1 h 76"/>
                <a:gd name="T26" fmla="*/ 18 w 68"/>
                <a:gd name="T27" fmla="*/ 10 h 76"/>
                <a:gd name="T28" fmla="*/ 42 w 68"/>
                <a:gd name="T29" fmla="*/ 0 h 76"/>
                <a:gd name="T30" fmla="*/ 62 w 68"/>
                <a:gd name="T31" fmla="*/ 8 h 76"/>
                <a:gd name="T32" fmla="*/ 68 w 68"/>
                <a:gd name="T33" fmla="*/ 28 h 76"/>
                <a:gd name="T34" fmla="*/ 68 w 68"/>
                <a:gd name="T35" fmla="*/ 76 h 7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68" h="76">
                  <a:moveTo>
                    <a:pt x="68" y="76"/>
                  </a:moveTo>
                  <a:cubicBezTo>
                    <a:pt x="56" y="76"/>
                    <a:pt x="56" y="76"/>
                    <a:pt x="56" y="76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56" y="22"/>
                    <a:pt x="56" y="18"/>
                    <a:pt x="52" y="14"/>
                  </a:cubicBezTo>
                  <a:cubicBezTo>
                    <a:pt x="50" y="11"/>
                    <a:pt x="45" y="9"/>
                    <a:pt x="40" y="9"/>
                  </a:cubicBezTo>
                  <a:cubicBezTo>
                    <a:pt x="33" y="9"/>
                    <a:pt x="28" y="11"/>
                    <a:pt x="25" y="15"/>
                  </a:cubicBezTo>
                  <a:cubicBezTo>
                    <a:pt x="21" y="19"/>
                    <a:pt x="20" y="24"/>
                    <a:pt x="20" y="33"/>
                  </a:cubicBezTo>
                  <a:cubicBezTo>
                    <a:pt x="20" y="76"/>
                    <a:pt x="20" y="76"/>
                    <a:pt x="20" y="76"/>
                  </a:cubicBezTo>
                  <a:cubicBezTo>
                    <a:pt x="9" y="76"/>
                    <a:pt x="9" y="76"/>
                    <a:pt x="9" y="76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23" y="4"/>
                    <a:pt x="31" y="0"/>
                    <a:pt x="42" y="0"/>
                  </a:cubicBezTo>
                  <a:cubicBezTo>
                    <a:pt x="50" y="0"/>
                    <a:pt x="58" y="3"/>
                    <a:pt x="62" y="8"/>
                  </a:cubicBezTo>
                  <a:cubicBezTo>
                    <a:pt x="67" y="13"/>
                    <a:pt x="68" y="20"/>
                    <a:pt x="68" y="28"/>
                  </a:cubicBezTo>
                  <a:lnTo>
                    <a:pt x="68" y="7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44" name="Freeform 38"/>
            <p:cNvSpPr>
              <a:spLocks/>
            </p:cNvSpPr>
            <p:nvPr userDrawn="1"/>
          </p:nvSpPr>
          <p:spPr bwMode="auto">
            <a:xfrm>
              <a:off x="445" y="254"/>
              <a:ext cx="121" cy="61"/>
            </a:xfrm>
            <a:custGeom>
              <a:avLst/>
              <a:gdLst>
                <a:gd name="T0" fmla="*/ 8 w 178"/>
                <a:gd name="T1" fmla="*/ 76 h 89"/>
                <a:gd name="T2" fmla="*/ 15 w 178"/>
                <a:gd name="T3" fmla="*/ 69 h 89"/>
                <a:gd name="T4" fmla="*/ 175 w 178"/>
                <a:gd name="T5" fmla="*/ 85 h 89"/>
                <a:gd name="T6" fmla="*/ 178 w 178"/>
                <a:gd name="T7" fmla="*/ 89 h 89"/>
                <a:gd name="T8" fmla="*/ 178 w 178"/>
                <a:gd name="T9" fmla="*/ 89 h 89"/>
                <a:gd name="T10" fmla="*/ 177 w 178"/>
                <a:gd name="T11" fmla="*/ 81 h 89"/>
                <a:gd name="T12" fmla="*/ 177 w 178"/>
                <a:gd name="T13" fmla="*/ 80 h 89"/>
                <a:gd name="T14" fmla="*/ 176 w 178"/>
                <a:gd name="T15" fmla="*/ 72 h 89"/>
                <a:gd name="T16" fmla="*/ 172 w 178"/>
                <a:gd name="T17" fmla="*/ 58 h 89"/>
                <a:gd name="T18" fmla="*/ 165 w 178"/>
                <a:gd name="T19" fmla="*/ 45 h 89"/>
                <a:gd name="T20" fmla="*/ 176 w 178"/>
                <a:gd name="T21" fmla="*/ 8 h 89"/>
                <a:gd name="T22" fmla="*/ 141 w 178"/>
                <a:gd name="T23" fmla="*/ 17 h 89"/>
                <a:gd name="T24" fmla="*/ 121 w 178"/>
                <a:gd name="T25" fmla="*/ 6 h 89"/>
                <a:gd name="T26" fmla="*/ 112 w 178"/>
                <a:gd name="T27" fmla="*/ 4 h 89"/>
                <a:gd name="T28" fmla="*/ 103 w 178"/>
                <a:gd name="T29" fmla="*/ 1 h 89"/>
                <a:gd name="T30" fmla="*/ 70 w 178"/>
                <a:gd name="T31" fmla="*/ 2 h 89"/>
                <a:gd name="T32" fmla="*/ 70 w 178"/>
                <a:gd name="T33" fmla="*/ 2 h 89"/>
                <a:gd name="T34" fmla="*/ 64 w 178"/>
                <a:gd name="T35" fmla="*/ 4 h 89"/>
                <a:gd name="T36" fmla="*/ 62 w 178"/>
                <a:gd name="T37" fmla="*/ 4 h 89"/>
                <a:gd name="T38" fmla="*/ 56 w 178"/>
                <a:gd name="T39" fmla="*/ 6 h 89"/>
                <a:gd name="T40" fmla="*/ 56 w 178"/>
                <a:gd name="T41" fmla="*/ 7 h 89"/>
                <a:gd name="T42" fmla="*/ 51 w 178"/>
                <a:gd name="T43" fmla="*/ 9 h 89"/>
                <a:gd name="T44" fmla="*/ 49 w 178"/>
                <a:gd name="T45" fmla="*/ 9 h 89"/>
                <a:gd name="T46" fmla="*/ 44 w 178"/>
                <a:gd name="T47" fmla="*/ 12 h 89"/>
                <a:gd name="T48" fmla="*/ 43 w 178"/>
                <a:gd name="T49" fmla="*/ 13 h 89"/>
                <a:gd name="T50" fmla="*/ 39 w 178"/>
                <a:gd name="T51" fmla="*/ 16 h 89"/>
                <a:gd name="T52" fmla="*/ 38 w 178"/>
                <a:gd name="T53" fmla="*/ 16 h 89"/>
                <a:gd name="T54" fmla="*/ 33 w 178"/>
                <a:gd name="T55" fmla="*/ 20 h 89"/>
                <a:gd name="T56" fmla="*/ 32 w 178"/>
                <a:gd name="T57" fmla="*/ 21 h 89"/>
                <a:gd name="T58" fmla="*/ 28 w 178"/>
                <a:gd name="T59" fmla="*/ 24 h 89"/>
                <a:gd name="T60" fmla="*/ 27 w 178"/>
                <a:gd name="T61" fmla="*/ 25 h 89"/>
                <a:gd name="T62" fmla="*/ 23 w 178"/>
                <a:gd name="T63" fmla="*/ 29 h 89"/>
                <a:gd name="T64" fmla="*/ 22 w 178"/>
                <a:gd name="T65" fmla="*/ 30 h 89"/>
                <a:gd name="T66" fmla="*/ 18 w 178"/>
                <a:gd name="T67" fmla="*/ 34 h 89"/>
                <a:gd name="T68" fmla="*/ 18 w 178"/>
                <a:gd name="T69" fmla="*/ 35 h 89"/>
                <a:gd name="T70" fmla="*/ 15 w 178"/>
                <a:gd name="T71" fmla="*/ 39 h 89"/>
                <a:gd name="T72" fmla="*/ 14 w 178"/>
                <a:gd name="T73" fmla="*/ 40 h 89"/>
                <a:gd name="T74" fmla="*/ 11 w 178"/>
                <a:gd name="T75" fmla="*/ 46 h 89"/>
                <a:gd name="T76" fmla="*/ 11 w 178"/>
                <a:gd name="T77" fmla="*/ 46 h 89"/>
                <a:gd name="T78" fmla="*/ 8 w 178"/>
                <a:gd name="T79" fmla="*/ 51 h 89"/>
                <a:gd name="T80" fmla="*/ 8 w 178"/>
                <a:gd name="T81" fmla="*/ 52 h 89"/>
                <a:gd name="T82" fmla="*/ 5 w 178"/>
                <a:gd name="T83" fmla="*/ 58 h 89"/>
                <a:gd name="T84" fmla="*/ 5 w 178"/>
                <a:gd name="T85" fmla="*/ 59 h 89"/>
                <a:gd name="T86" fmla="*/ 3 w 178"/>
                <a:gd name="T87" fmla="*/ 64 h 89"/>
                <a:gd name="T88" fmla="*/ 3 w 178"/>
                <a:gd name="T89" fmla="*/ 65 h 89"/>
                <a:gd name="T90" fmla="*/ 2 w 178"/>
                <a:gd name="T91" fmla="*/ 70 h 89"/>
                <a:gd name="T92" fmla="*/ 1 w 178"/>
                <a:gd name="T93" fmla="*/ 72 h 89"/>
                <a:gd name="T94" fmla="*/ 0 w 178"/>
                <a:gd name="T95" fmla="*/ 78 h 89"/>
                <a:gd name="T96" fmla="*/ 8 w 178"/>
                <a:gd name="T97" fmla="*/ 76 h 89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178" h="89">
                  <a:moveTo>
                    <a:pt x="8" y="76"/>
                  </a:moveTo>
                  <a:cubicBezTo>
                    <a:pt x="10" y="73"/>
                    <a:pt x="13" y="71"/>
                    <a:pt x="15" y="69"/>
                  </a:cubicBezTo>
                  <a:cubicBezTo>
                    <a:pt x="63" y="29"/>
                    <a:pt x="134" y="36"/>
                    <a:pt x="175" y="85"/>
                  </a:cubicBezTo>
                  <a:cubicBezTo>
                    <a:pt x="176" y="86"/>
                    <a:pt x="177" y="88"/>
                    <a:pt x="178" y="89"/>
                  </a:cubicBezTo>
                  <a:cubicBezTo>
                    <a:pt x="178" y="89"/>
                    <a:pt x="178" y="89"/>
                    <a:pt x="178" y="89"/>
                  </a:cubicBezTo>
                  <a:cubicBezTo>
                    <a:pt x="178" y="86"/>
                    <a:pt x="178" y="83"/>
                    <a:pt x="177" y="81"/>
                  </a:cubicBezTo>
                  <a:cubicBezTo>
                    <a:pt x="177" y="80"/>
                    <a:pt x="177" y="80"/>
                    <a:pt x="177" y="80"/>
                  </a:cubicBezTo>
                  <a:cubicBezTo>
                    <a:pt x="177" y="78"/>
                    <a:pt x="177" y="75"/>
                    <a:pt x="176" y="72"/>
                  </a:cubicBezTo>
                  <a:cubicBezTo>
                    <a:pt x="175" y="67"/>
                    <a:pt x="173" y="62"/>
                    <a:pt x="172" y="58"/>
                  </a:cubicBezTo>
                  <a:cubicBezTo>
                    <a:pt x="170" y="53"/>
                    <a:pt x="168" y="49"/>
                    <a:pt x="165" y="45"/>
                  </a:cubicBezTo>
                  <a:cubicBezTo>
                    <a:pt x="176" y="8"/>
                    <a:pt x="176" y="8"/>
                    <a:pt x="176" y="8"/>
                  </a:cubicBezTo>
                  <a:cubicBezTo>
                    <a:pt x="141" y="17"/>
                    <a:pt x="141" y="17"/>
                    <a:pt x="141" y="17"/>
                  </a:cubicBezTo>
                  <a:cubicBezTo>
                    <a:pt x="134" y="13"/>
                    <a:pt x="128" y="9"/>
                    <a:pt x="121" y="6"/>
                  </a:cubicBezTo>
                  <a:cubicBezTo>
                    <a:pt x="118" y="5"/>
                    <a:pt x="115" y="4"/>
                    <a:pt x="112" y="4"/>
                  </a:cubicBezTo>
                  <a:cubicBezTo>
                    <a:pt x="109" y="3"/>
                    <a:pt x="106" y="2"/>
                    <a:pt x="103" y="1"/>
                  </a:cubicBezTo>
                  <a:cubicBezTo>
                    <a:pt x="92" y="0"/>
                    <a:pt x="81" y="0"/>
                    <a:pt x="70" y="2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68" y="3"/>
                    <a:pt x="66" y="3"/>
                    <a:pt x="64" y="4"/>
                  </a:cubicBezTo>
                  <a:cubicBezTo>
                    <a:pt x="63" y="4"/>
                    <a:pt x="63" y="4"/>
                    <a:pt x="62" y="4"/>
                  </a:cubicBezTo>
                  <a:cubicBezTo>
                    <a:pt x="60" y="5"/>
                    <a:pt x="58" y="5"/>
                    <a:pt x="56" y="6"/>
                  </a:cubicBezTo>
                  <a:cubicBezTo>
                    <a:pt x="56" y="7"/>
                    <a:pt x="56" y="7"/>
                    <a:pt x="56" y="7"/>
                  </a:cubicBezTo>
                  <a:cubicBezTo>
                    <a:pt x="54" y="7"/>
                    <a:pt x="52" y="8"/>
                    <a:pt x="51" y="9"/>
                  </a:cubicBezTo>
                  <a:cubicBezTo>
                    <a:pt x="50" y="9"/>
                    <a:pt x="50" y="9"/>
                    <a:pt x="49" y="9"/>
                  </a:cubicBezTo>
                  <a:cubicBezTo>
                    <a:pt x="48" y="10"/>
                    <a:pt x="46" y="11"/>
                    <a:pt x="44" y="12"/>
                  </a:cubicBezTo>
                  <a:cubicBezTo>
                    <a:pt x="43" y="13"/>
                    <a:pt x="43" y="13"/>
                    <a:pt x="43" y="13"/>
                  </a:cubicBezTo>
                  <a:cubicBezTo>
                    <a:pt x="42" y="14"/>
                    <a:pt x="40" y="15"/>
                    <a:pt x="39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6" y="17"/>
                    <a:pt x="35" y="18"/>
                    <a:pt x="33" y="20"/>
                  </a:cubicBezTo>
                  <a:cubicBezTo>
                    <a:pt x="32" y="21"/>
                    <a:pt x="32" y="21"/>
                    <a:pt x="32" y="21"/>
                  </a:cubicBezTo>
                  <a:cubicBezTo>
                    <a:pt x="31" y="22"/>
                    <a:pt x="29" y="23"/>
                    <a:pt x="28" y="24"/>
                  </a:cubicBezTo>
                  <a:cubicBezTo>
                    <a:pt x="27" y="25"/>
                    <a:pt x="27" y="25"/>
                    <a:pt x="27" y="25"/>
                  </a:cubicBezTo>
                  <a:cubicBezTo>
                    <a:pt x="26" y="26"/>
                    <a:pt x="25" y="27"/>
                    <a:pt x="23" y="29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1" y="31"/>
                    <a:pt x="20" y="33"/>
                    <a:pt x="18" y="34"/>
                  </a:cubicBezTo>
                  <a:cubicBezTo>
                    <a:pt x="18" y="35"/>
                    <a:pt x="18" y="35"/>
                    <a:pt x="18" y="35"/>
                  </a:cubicBezTo>
                  <a:cubicBezTo>
                    <a:pt x="17" y="36"/>
                    <a:pt x="16" y="38"/>
                    <a:pt x="15" y="39"/>
                  </a:cubicBezTo>
                  <a:cubicBezTo>
                    <a:pt x="14" y="40"/>
                    <a:pt x="14" y="40"/>
                    <a:pt x="14" y="40"/>
                  </a:cubicBezTo>
                  <a:cubicBezTo>
                    <a:pt x="13" y="42"/>
                    <a:pt x="12" y="44"/>
                    <a:pt x="11" y="46"/>
                  </a:cubicBezTo>
                  <a:cubicBezTo>
                    <a:pt x="11" y="46"/>
                    <a:pt x="11" y="46"/>
                    <a:pt x="11" y="46"/>
                  </a:cubicBezTo>
                  <a:cubicBezTo>
                    <a:pt x="10" y="48"/>
                    <a:pt x="9" y="49"/>
                    <a:pt x="8" y="51"/>
                  </a:cubicBezTo>
                  <a:cubicBezTo>
                    <a:pt x="8" y="52"/>
                    <a:pt x="8" y="52"/>
                    <a:pt x="8" y="52"/>
                  </a:cubicBezTo>
                  <a:cubicBezTo>
                    <a:pt x="7" y="54"/>
                    <a:pt x="6" y="56"/>
                    <a:pt x="5" y="58"/>
                  </a:cubicBezTo>
                  <a:cubicBezTo>
                    <a:pt x="5" y="59"/>
                    <a:pt x="5" y="59"/>
                    <a:pt x="5" y="59"/>
                  </a:cubicBezTo>
                  <a:cubicBezTo>
                    <a:pt x="4" y="60"/>
                    <a:pt x="4" y="62"/>
                    <a:pt x="3" y="64"/>
                  </a:cubicBezTo>
                  <a:cubicBezTo>
                    <a:pt x="3" y="65"/>
                    <a:pt x="3" y="65"/>
                    <a:pt x="3" y="65"/>
                  </a:cubicBezTo>
                  <a:cubicBezTo>
                    <a:pt x="3" y="67"/>
                    <a:pt x="2" y="68"/>
                    <a:pt x="2" y="70"/>
                  </a:cubicBezTo>
                  <a:cubicBezTo>
                    <a:pt x="1" y="71"/>
                    <a:pt x="1" y="71"/>
                    <a:pt x="1" y="72"/>
                  </a:cubicBezTo>
                  <a:cubicBezTo>
                    <a:pt x="1" y="74"/>
                    <a:pt x="1" y="76"/>
                    <a:pt x="0" y="78"/>
                  </a:cubicBezTo>
                  <a:cubicBezTo>
                    <a:pt x="3" y="77"/>
                    <a:pt x="5" y="76"/>
                    <a:pt x="8" y="76"/>
                  </a:cubicBezTo>
                  <a:close/>
                </a:path>
              </a:pathLst>
            </a:custGeom>
            <a:solidFill>
              <a:srgbClr val="97D7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45" name="Freeform 39"/>
            <p:cNvSpPr>
              <a:spLocks/>
            </p:cNvSpPr>
            <p:nvPr userDrawn="1"/>
          </p:nvSpPr>
          <p:spPr bwMode="auto">
            <a:xfrm>
              <a:off x="382" y="308"/>
              <a:ext cx="83" cy="120"/>
            </a:xfrm>
            <a:custGeom>
              <a:avLst/>
              <a:gdLst>
                <a:gd name="T0" fmla="*/ 122 w 122"/>
                <a:gd name="T1" fmla="*/ 175 h 177"/>
                <a:gd name="T2" fmla="*/ 94 w 122"/>
                <a:gd name="T3" fmla="*/ 151 h 177"/>
                <a:gd name="T4" fmla="*/ 92 w 122"/>
                <a:gd name="T5" fmla="*/ 7 h 177"/>
                <a:gd name="T6" fmla="*/ 92 w 122"/>
                <a:gd name="T7" fmla="*/ 0 h 177"/>
                <a:gd name="T8" fmla="*/ 92 w 122"/>
                <a:gd name="T9" fmla="*/ 0 h 177"/>
                <a:gd name="T10" fmla="*/ 88 w 122"/>
                <a:gd name="T11" fmla="*/ 1 h 177"/>
                <a:gd name="T12" fmla="*/ 87 w 122"/>
                <a:gd name="T13" fmla="*/ 1 h 177"/>
                <a:gd name="T14" fmla="*/ 66 w 122"/>
                <a:gd name="T15" fmla="*/ 13 h 177"/>
                <a:gd name="T16" fmla="*/ 65 w 122"/>
                <a:gd name="T17" fmla="*/ 14 h 177"/>
                <a:gd name="T18" fmla="*/ 62 w 122"/>
                <a:gd name="T19" fmla="*/ 16 h 177"/>
                <a:gd name="T20" fmla="*/ 61 w 122"/>
                <a:gd name="T21" fmla="*/ 17 h 177"/>
                <a:gd name="T22" fmla="*/ 58 w 122"/>
                <a:gd name="T23" fmla="*/ 20 h 177"/>
                <a:gd name="T24" fmla="*/ 57 w 122"/>
                <a:gd name="T25" fmla="*/ 20 h 177"/>
                <a:gd name="T26" fmla="*/ 54 w 122"/>
                <a:gd name="T27" fmla="*/ 23 h 177"/>
                <a:gd name="T28" fmla="*/ 54 w 122"/>
                <a:gd name="T29" fmla="*/ 24 h 177"/>
                <a:gd name="T30" fmla="*/ 47 w 122"/>
                <a:gd name="T31" fmla="*/ 31 h 177"/>
                <a:gd name="T32" fmla="*/ 47 w 122"/>
                <a:gd name="T33" fmla="*/ 32 h 177"/>
                <a:gd name="T34" fmla="*/ 45 w 122"/>
                <a:gd name="T35" fmla="*/ 35 h 177"/>
                <a:gd name="T36" fmla="*/ 44 w 122"/>
                <a:gd name="T37" fmla="*/ 37 h 177"/>
                <a:gd name="T38" fmla="*/ 42 w 122"/>
                <a:gd name="T39" fmla="*/ 40 h 177"/>
                <a:gd name="T40" fmla="*/ 41 w 122"/>
                <a:gd name="T41" fmla="*/ 41 h 177"/>
                <a:gd name="T42" fmla="*/ 39 w 122"/>
                <a:gd name="T43" fmla="*/ 44 h 177"/>
                <a:gd name="T44" fmla="*/ 39 w 122"/>
                <a:gd name="T45" fmla="*/ 46 h 177"/>
                <a:gd name="T46" fmla="*/ 37 w 122"/>
                <a:gd name="T47" fmla="*/ 49 h 177"/>
                <a:gd name="T48" fmla="*/ 36 w 122"/>
                <a:gd name="T49" fmla="*/ 50 h 177"/>
                <a:gd name="T50" fmla="*/ 34 w 122"/>
                <a:gd name="T51" fmla="*/ 55 h 177"/>
                <a:gd name="T52" fmla="*/ 34 w 122"/>
                <a:gd name="T53" fmla="*/ 55 h 177"/>
                <a:gd name="T54" fmla="*/ 33 w 122"/>
                <a:gd name="T55" fmla="*/ 58 h 177"/>
                <a:gd name="T56" fmla="*/ 29 w 122"/>
                <a:gd name="T57" fmla="*/ 77 h 177"/>
                <a:gd name="T58" fmla="*/ 29 w 122"/>
                <a:gd name="T59" fmla="*/ 84 h 177"/>
                <a:gd name="T60" fmla="*/ 0 w 122"/>
                <a:gd name="T61" fmla="*/ 110 h 177"/>
                <a:gd name="T62" fmla="*/ 35 w 122"/>
                <a:gd name="T63" fmla="*/ 120 h 177"/>
                <a:gd name="T64" fmla="*/ 39 w 122"/>
                <a:gd name="T65" fmla="*/ 129 h 177"/>
                <a:gd name="T66" fmla="*/ 43 w 122"/>
                <a:gd name="T67" fmla="*/ 137 h 177"/>
                <a:gd name="T68" fmla="*/ 46 w 122"/>
                <a:gd name="T69" fmla="*/ 140 h 177"/>
                <a:gd name="T70" fmla="*/ 52 w 122"/>
                <a:gd name="T71" fmla="*/ 148 h 177"/>
                <a:gd name="T72" fmla="*/ 73 w 122"/>
                <a:gd name="T73" fmla="*/ 165 h 177"/>
                <a:gd name="T74" fmla="*/ 77 w 122"/>
                <a:gd name="T75" fmla="*/ 168 h 177"/>
                <a:gd name="T76" fmla="*/ 86 w 122"/>
                <a:gd name="T77" fmla="*/ 171 h 177"/>
                <a:gd name="T78" fmla="*/ 87 w 122"/>
                <a:gd name="T79" fmla="*/ 172 h 177"/>
                <a:gd name="T80" fmla="*/ 91 w 122"/>
                <a:gd name="T81" fmla="*/ 173 h 177"/>
                <a:gd name="T82" fmla="*/ 92 w 122"/>
                <a:gd name="T83" fmla="*/ 173 h 177"/>
                <a:gd name="T84" fmla="*/ 95 w 122"/>
                <a:gd name="T85" fmla="*/ 174 h 177"/>
                <a:gd name="T86" fmla="*/ 96 w 122"/>
                <a:gd name="T87" fmla="*/ 174 h 177"/>
                <a:gd name="T88" fmla="*/ 100 w 122"/>
                <a:gd name="T89" fmla="*/ 175 h 177"/>
                <a:gd name="T90" fmla="*/ 100 w 122"/>
                <a:gd name="T91" fmla="*/ 175 h 177"/>
                <a:gd name="T92" fmla="*/ 104 w 122"/>
                <a:gd name="T93" fmla="*/ 176 h 177"/>
                <a:gd name="T94" fmla="*/ 105 w 122"/>
                <a:gd name="T95" fmla="*/ 176 h 177"/>
                <a:gd name="T96" fmla="*/ 109 w 122"/>
                <a:gd name="T97" fmla="*/ 177 h 177"/>
                <a:gd name="T98" fmla="*/ 109 w 122"/>
                <a:gd name="T99" fmla="*/ 177 h 177"/>
                <a:gd name="T100" fmla="*/ 122 w 122"/>
                <a:gd name="T101" fmla="*/ 177 h 177"/>
                <a:gd name="T102" fmla="*/ 122 w 122"/>
                <a:gd name="T103" fmla="*/ 175 h 177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122" h="177">
                  <a:moveTo>
                    <a:pt x="122" y="175"/>
                  </a:moveTo>
                  <a:cubicBezTo>
                    <a:pt x="112" y="169"/>
                    <a:pt x="102" y="161"/>
                    <a:pt x="94" y="151"/>
                  </a:cubicBezTo>
                  <a:cubicBezTo>
                    <a:pt x="58" y="108"/>
                    <a:pt x="59" y="48"/>
                    <a:pt x="92" y="7"/>
                  </a:cubicBezTo>
                  <a:cubicBezTo>
                    <a:pt x="92" y="5"/>
                    <a:pt x="92" y="2"/>
                    <a:pt x="92" y="0"/>
                  </a:cubicBezTo>
                  <a:cubicBezTo>
                    <a:pt x="92" y="0"/>
                    <a:pt x="92" y="0"/>
                    <a:pt x="92" y="0"/>
                  </a:cubicBezTo>
                  <a:cubicBezTo>
                    <a:pt x="91" y="0"/>
                    <a:pt x="89" y="1"/>
                    <a:pt x="88" y="1"/>
                  </a:cubicBezTo>
                  <a:cubicBezTo>
                    <a:pt x="87" y="1"/>
                    <a:pt x="87" y="1"/>
                    <a:pt x="87" y="1"/>
                  </a:cubicBezTo>
                  <a:cubicBezTo>
                    <a:pt x="80" y="4"/>
                    <a:pt x="72" y="8"/>
                    <a:pt x="66" y="13"/>
                  </a:cubicBezTo>
                  <a:cubicBezTo>
                    <a:pt x="65" y="14"/>
                    <a:pt x="65" y="14"/>
                    <a:pt x="65" y="14"/>
                  </a:cubicBezTo>
                  <a:cubicBezTo>
                    <a:pt x="64" y="15"/>
                    <a:pt x="63" y="16"/>
                    <a:pt x="62" y="16"/>
                  </a:cubicBezTo>
                  <a:cubicBezTo>
                    <a:pt x="61" y="17"/>
                    <a:pt x="61" y="17"/>
                    <a:pt x="61" y="17"/>
                  </a:cubicBezTo>
                  <a:cubicBezTo>
                    <a:pt x="60" y="18"/>
                    <a:pt x="59" y="19"/>
                    <a:pt x="58" y="20"/>
                  </a:cubicBezTo>
                  <a:cubicBezTo>
                    <a:pt x="57" y="20"/>
                    <a:pt x="57" y="20"/>
                    <a:pt x="57" y="20"/>
                  </a:cubicBezTo>
                  <a:cubicBezTo>
                    <a:pt x="56" y="21"/>
                    <a:pt x="55" y="22"/>
                    <a:pt x="54" y="23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52" y="26"/>
                    <a:pt x="49" y="29"/>
                    <a:pt x="47" y="31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6" y="33"/>
                    <a:pt x="45" y="34"/>
                    <a:pt x="45" y="35"/>
                  </a:cubicBezTo>
                  <a:cubicBezTo>
                    <a:pt x="44" y="36"/>
                    <a:pt x="44" y="36"/>
                    <a:pt x="44" y="37"/>
                  </a:cubicBezTo>
                  <a:cubicBezTo>
                    <a:pt x="43" y="38"/>
                    <a:pt x="42" y="39"/>
                    <a:pt x="42" y="40"/>
                  </a:cubicBezTo>
                  <a:cubicBezTo>
                    <a:pt x="42" y="40"/>
                    <a:pt x="41" y="41"/>
                    <a:pt x="41" y="41"/>
                  </a:cubicBezTo>
                  <a:cubicBezTo>
                    <a:pt x="40" y="42"/>
                    <a:pt x="40" y="43"/>
                    <a:pt x="39" y="44"/>
                  </a:cubicBezTo>
                  <a:cubicBezTo>
                    <a:pt x="39" y="44"/>
                    <a:pt x="39" y="45"/>
                    <a:pt x="39" y="46"/>
                  </a:cubicBezTo>
                  <a:cubicBezTo>
                    <a:pt x="38" y="47"/>
                    <a:pt x="38" y="48"/>
                    <a:pt x="37" y="49"/>
                  </a:cubicBezTo>
                  <a:cubicBezTo>
                    <a:pt x="37" y="49"/>
                    <a:pt x="37" y="50"/>
                    <a:pt x="36" y="50"/>
                  </a:cubicBezTo>
                  <a:cubicBezTo>
                    <a:pt x="36" y="52"/>
                    <a:pt x="35" y="53"/>
                    <a:pt x="34" y="55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4" y="56"/>
                    <a:pt x="34" y="57"/>
                    <a:pt x="33" y="58"/>
                  </a:cubicBezTo>
                  <a:cubicBezTo>
                    <a:pt x="31" y="64"/>
                    <a:pt x="30" y="70"/>
                    <a:pt x="29" y="77"/>
                  </a:cubicBezTo>
                  <a:cubicBezTo>
                    <a:pt x="29" y="79"/>
                    <a:pt x="29" y="82"/>
                    <a:pt x="29" y="84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35" y="120"/>
                    <a:pt x="35" y="120"/>
                    <a:pt x="35" y="120"/>
                  </a:cubicBezTo>
                  <a:cubicBezTo>
                    <a:pt x="36" y="123"/>
                    <a:pt x="37" y="126"/>
                    <a:pt x="39" y="129"/>
                  </a:cubicBezTo>
                  <a:cubicBezTo>
                    <a:pt x="40" y="131"/>
                    <a:pt x="42" y="134"/>
                    <a:pt x="43" y="137"/>
                  </a:cubicBezTo>
                  <a:cubicBezTo>
                    <a:pt x="44" y="138"/>
                    <a:pt x="45" y="139"/>
                    <a:pt x="46" y="140"/>
                  </a:cubicBezTo>
                  <a:cubicBezTo>
                    <a:pt x="48" y="143"/>
                    <a:pt x="49" y="145"/>
                    <a:pt x="52" y="148"/>
                  </a:cubicBezTo>
                  <a:cubicBezTo>
                    <a:pt x="58" y="155"/>
                    <a:pt x="65" y="160"/>
                    <a:pt x="73" y="165"/>
                  </a:cubicBezTo>
                  <a:cubicBezTo>
                    <a:pt x="75" y="166"/>
                    <a:pt x="76" y="167"/>
                    <a:pt x="77" y="168"/>
                  </a:cubicBezTo>
                  <a:cubicBezTo>
                    <a:pt x="80" y="169"/>
                    <a:pt x="83" y="170"/>
                    <a:pt x="86" y="171"/>
                  </a:cubicBezTo>
                  <a:cubicBezTo>
                    <a:pt x="87" y="172"/>
                    <a:pt x="87" y="172"/>
                    <a:pt x="87" y="172"/>
                  </a:cubicBezTo>
                  <a:cubicBezTo>
                    <a:pt x="88" y="172"/>
                    <a:pt x="89" y="173"/>
                    <a:pt x="91" y="173"/>
                  </a:cubicBezTo>
                  <a:cubicBezTo>
                    <a:pt x="92" y="173"/>
                    <a:pt x="92" y="173"/>
                    <a:pt x="92" y="173"/>
                  </a:cubicBezTo>
                  <a:cubicBezTo>
                    <a:pt x="93" y="174"/>
                    <a:pt x="94" y="174"/>
                    <a:pt x="95" y="174"/>
                  </a:cubicBezTo>
                  <a:cubicBezTo>
                    <a:pt x="96" y="174"/>
                    <a:pt x="96" y="174"/>
                    <a:pt x="96" y="174"/>
                  </a:cubicBezTo>
                  <a:cubicBezTo>
                    <a:pt x="97" y="175"/>
                    <a:pt x="99" y="175"/>
                    <a:pt x="100" y="175"/>
                  </a:cubicBezTo>
                  <a:cubicBezTo>
                    <a:pt x="100" y="175"/>
                    <a:pt x="100" y="175"/>
                    <a:pt x="100" y="175"/>
                  </a:cubicBezTo>
                  <a:cubicBezTo>
                    <a:pt x="102" y="176"/>
                    <a:pt x="103" y="176"/>
                    <a:pt x="104" y="176"/>
                  </a:cubicBezTo>
                  <a:cubicBezTo>
                    <a:pt x="105" y="176"/>
                    <a:pt x="105" y="176"/>
                    <a:pt x="105" y="176"/>
                  </a:cubicBezTo>
                  <a:cubicBezTo>
                    <a:pt x="106" y="176"/>
                    <a:pt x="108" y="177"/>
                    <a:pt x="109" y="177"/>
                  </a:cubicBezTo>
                  <a:cubicBezTo>
                    <a:pt x="109" y="177"/>
                    <a:pt x="109" y="177"/>
                    <a:pt x="109" y="177"/>
                  </a:cubicBezTo>
                  <a:cubicBezTo>
                    <a:pt x="114" y="177"/>
                    <a:pt x="118" y="177"/>
                    <a:pt x="122" y="177"/>
                  </a:cubicBezTo>
                  <a:lnTo>
                    <a:pt x="122" y="175"/>
                  </a:lnTo>
                  <a:close/>
                </a:path>
              </a:pathLst>
            </a:custGeom>
            <a:solidFill>
              <a:srgbClr val="FF671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46" name="Freeform 40"/>
            <p:cNvSpPr>
              <a:spLocks/>
            </p:cNvSpPr>
            <p:nvPr userDrawn="1"/>
          </p:nvSpPr>
          <p:spPr bwMode="auto">
            <a:xfrm>
              <a:off x="445" y="306"/>
              <a:ext cx="5" cy="6"/>
            </a:xfrm>
            <a:custGeom>
              <a:avLst/>
              <a:gdLst>
                <a:gd name="T0" fmla="*/ 8 w 8"/>
                <a:gd name="T1" fmla="*/ 0 h 9"/>
                <a:gd name="T2" fmla="*/ 0 w 8"/>
                <a:gd name="T3" fmla="*/ 2 h 9"/>
                <a:gd name="T4" fmla="*/ 0 w 8"/>
                <a:gd name="T5" fmla="*/ 9 h 9"/>
                <a:gd name="T6" fmla="*/ 8 w 8"/>
                <a:gd name="T7" fmla="*/ 0 h 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8" h="9">
                  <a:moveTo>
                    <a:pt x="8" y="0"/>
                  </a:moveTo>
                  <a:cubicBezTo>
                    <a:pt x="5" y="0"/>
                    <a:pt x="3" y="1"/>
                    <a:pt x="0" y="2"/>
                  </a:cubicBezTo>
                  <a:cubicBezTo>
                    <a:pt x="0" y="4"/>
                    <a:pt x="0" y="7"/>
                    <a:pt x="0" y="9"/>
                  </a:cubicBezTo>
                  <a:cubicBezTo>
                    <a:pt x="2" y="6"/>
                    <a:pt x="5" y="3"/>
                    <a:pt x="8" y="0"/>
                  </a:cubicBezTo>
                  <a:close/>
                </a:path>
              </a:pathLst>
            </a:custGeom>
            <a:solidFill>
              <a:srgbClr val="6A238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47" name="Freeform 41"/>
            <p:cNvSpPr>
              <a:spLocks/>
            </p:cNvSpPr>
            <p:nvPr userDrawn="1"/>
          </p:nvSpPr>
          <p:spPr bwMode="auto">
            <a:xfrm>
              <a:off x="465" y="315"/>
              <a:ext cx="118" cy="145"/>
            </a:xfrm>
            <a:custGeom>
              <a:avLst/>
              <a:gdLst>
                <a:gd name="T0" fmla="*/ 151 w 172"/>
                <a:gd name="T1" fmla="*/ 135 h 212"/>
                <a:gd name="T2" fmla="*/ 154 w 172"/>
                <a:gd name="T3" fmla="*/ 131 h 212"/>
                <a:gd name="T4" fmla="*/ 156 w 172"/>
                <a:gd name="T5" fmla="*/ 126 h 212"/>
                <a:gd name="T6" fmla="*/ 159 w 172"/>
                <a:gd name="T7" fmla="*/ 121 h 212"/>
                <a:gd name="T8" fmla="*/ 161 w 172"/>
                <a:gd name="T9" fmla="*/ 116 h 212"/>
                <a:gd name="T10" fmla="*/ 164 w 172"/>
                <a:gd name="T11" fmla="*/ 111 h 212"/>
                <a:gd name="T12" fmla="*/ 165 w 172"/>
                <a:gd name="T13" fmla="*/ 106 h 212"/>
                <a:gd name="T14" fmla="*/ 167 w 172"/>
                <a:gd name="T15" fmla="*/ 101 h 212"/>
                <a:gd name="T16" fmla="*/ 168 w 172"/>
                <a:gd name="T17" fmla="*/ 96 h 212"/>
                <a:gd name="T18" fmla="*/ 169 w 172"/>
                <a:gd name="T19" fmla="*/ 91 h 212"/>
                <a:gd name="T20" fmla="*/ 170 w 172"/>
                <a:gd name="T21" fmla="*/ 86 h 212"/>
                <a:gd name="T22" fmla="*/ 171 w 172"/>
                <a:gd name="T23" fmla="*/ 80 h 212"/>
                <a:gd name="T24" fmla="*/ 171 w 172"/>
                <a:gd name="T25" fmla="*/ 75 h 212"/>
                <a:gd name="T26" fmla="*/ 172 w 172"/>
                <a:gd name="T27" fmla="*/ 70 h 212"/>
                <a:gd name="T28" fmla="*/ 171 w 172"/>
                <a:gd name="T29" fmla="*/ 64 h 212"/>
                <a:gd name="T30" fmla="*/ 171 w 172"/>
                <a:gd name="T31" fmla="*/ 59 h 212"/>
                <a:gd name="T32" fmla="*/ 170 w 172"/>
                <a:gd name="T33" fmla="*/ 54 h 212"/>
                <a:gd name="T34" fmla="*/ 170 w 172"/>
                <a:gd name="T35" fmla="*/ 49 h 212"/>
                <a:gd name="T36" fmla="*/ 168 w 172"/>
                <a:gd name="T37" fmla="*/ 43 h 212"/>
                <a:gd name="T38" fmla="*/ 167 w 172"/>
                <a:gd name="T39" fmla="*/ 38 h 212"/>
                <a:gd name="T40" fmla="*/ 166 w 172"/>
                <a:gd name="T41" fmla="*/ 33 h 212"/>
                <a:gd name="T42" fmla="*/ 164 w 172"/>
                <a:gd name="T43" fmla="*/ 28 h 212"/>
                <a:gd name="T44" fmla="*/ 162 w 172"/>
                <a:gd name="T45" fmla="*/ 23 h 212"/>
                <a:gd name="T46" fmla="*/ 159 w 172"/>
                <a:gd name="T47" fmla="*/ 18 h 212"/>
                <a:gd name="T48" fmla="*/ 157 w 172"/>
                <a:gd name="T49" fmla="*/ 13 h 212"/>
                <a:gd name="T50" fmla="*/ 154 w 172"/>
                <a:gd name="T51" fmla="*/ 9 h 212"/>
                <a:gd name="T52" fmla="*/ 151 w 172"/>
                <a:gd name="T53" fmla="*/ 4 h 212"/>
                <a:gd name="T54" fmla="*/ 148 w 172"/>
                <a:gd name="T55" fmla="*/ 0 h 212"/>
                <a:gd name="T56" fmla="*/ 80 w 172"/>
                <a:gd name="T57" fmla="*/ 107 h 212"/>
                <a:gd name="T58" fmla="*/ 5 w 172"/>
                <a:gd name="T59" fmla="*/ 187 h 212"/>
                <a:gd name="T60" fmla="*/ 27 w 172"/>
                <a:gd name="T61" fmla="*/ 196 h 212"/>
                <a:gd name="T62" fmla="*/ 72 w 172"/>
                <a:gd name="T63" fmla="*/ 181 h 212"/>
                <a:gd name="T64" fmla="*/ 111 w 172"/>
                <a:gd name="T65" fmla="*/ 169 h 212"/>
                <a:gd name="T66" fmla="*/ 131 w 172"/>
                <a:gd name="T67" fmla="*/ 156 h 212"/>
                <a:gd name="T68" fmla="*/ 136 w 172"/>
                <a:gd name="T69" fmla="*/ 152 h 212"/>
                <a:gd name="T70" fmla="*/ 140 w 172"/>
                <a:gd name="T71" fmla="*/ 148 h 212"/>
                <a:gd name="T72" fmla="*/ 144 w 172"/>
                <a:gd name="T73" fmla="*/ 144 h 212"/>
                <a:gd name="T74" fmla="*/ 147 w 172"/>
                <a:gd name="T75" fmla="*/ 140 h 212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172" h="212">
                  <a:moveTo>
                    <a:pt x="149" y="138"/>
                  </a:moveTo>
                  <a:cubicBezTo>
                    <a:pt x="149" y="137"/>
                    <a:pt x="150" y="136"/>
                    <a:pt x="151" y="135"/>
                  </a:cubicBezTo>
                  <a:cubicBezTo>
                    <a:pt x="151" y="134"/>
                    <a:pt x="152" y="134"/>
                    <a:pt x="152" y="133"/>
                  </a:cubicBezTo>
                  <a:cubicBezTo>
                    <a:pt x="153" y="132"/>
                    <a:pt x="153" y="131"/>
                    <a:pt x="154" y="131"/>
                  </a:cubicBezTo>
                  <a:cubicBezTo>
                    <a:pt x="154" y="130"/>
                    <a:pt x="155" y="129"/>
                    <a:pt x="155" y="128"/>
                  </a:cubicBezTo>
                  <a:cubicBezTo>
                    <a:pt x="156" y="128"/>
                    <a:pt x="156" y="127"/>
                    <a:pt x="156" y="126"/>
                  </a:cubicBezTo>
                  <a:cubicBezTo>
                    <a:pt x="157" y="125"/>
                    <a:pt x="157" y="124"/>
                    <a:pt x="158" y="124"/>
                  </a:cubicBezTo>
                  <a:cubicBezTo>
                    <a:pt x="158" y="123"/>
                    <a:pt x="159" y="122"/>
                    <a:pt x="159" y="121"/>
                  </a:cubicBezTo>
                  <a:cubicBezTo>
                    <a:pt x="159" y="120"/>
                    <a:pt x="160" y="120"/>
                    <a:pt x="160" y="119"/>
                  </a:cubicBezTo>
                  <a:cubicBezTo>
                    <a:pt x="161" y="118"/>
                    <a:pt x="161" y="117"/>
                    <a:pt x="161" y="116"/>
                  </a:cubicBezTo>
                  <a:cubicBezTo>
                    <a:pt x="162" y="116"/>
                    <a:pt x="162" y="115"/>
                    <a:pt x="163" y="114"/>
                  </a:cubicBezTo>
                  <a:cubicBezTo>
                    <a:pt x="163" y="113"/>
                    <a:pt x="163" y="112"/>
                    <a:pt x="164" y="111"/>
                  </a:cubicBezTo>
                  <a:cubicBezTo>
                    <a:pt x="164" y="111"/>
                    <a:pt x="164" y="110"/>
                    <a:pt x="165" y="109"/>
                  </a:cubicBezTo>
                  <a:cubicBezTo>
                    <a:pt x="165" y="108"/>
                    <a:pt x="165" y="107"/>
                    <a:pt x="165" y="106"/>
                  </a:cubicBezTo>
                  <a:cubicBezTo>
                    <a:pt x="166" y="106"/>
                    <a:pt x="166" y="105"/>
                    <a:pt x="166" y="104"/>
                  </a:cubicBezTo>
                  <a:cubicBezTo>
                    <a:pt x="167" y="103"/>
                    <a:pt x="167" y="102"/>
                    <a:pt x="167" y="101"/>
                  </a:cubicBezTo>
                  <a:cubicBezTo>
                    <a:pt x="167" y="100"/>
                    <a:pt x="168" y="99"/>
                    <a:pt x="168" y="98"/>
                  </a:cubicBezTo>
                  <a:cubicBezTo>
                    <a:pt x="168" y="98"/>
                    <a:pt x="168" y="97"/>
                    <a:pt x="168" y="96"/>
                  </a:cubicBezTo>
                  <a:cubicBezTo>
                    <a:pt x="169" y="95"/>
                    <a:pt x="169" y="94"/>
                    <a:pt x="169" y="93"/>
                  </a:cubicBezTo>
                  <a:cubicBezTo>
                    <a:pt x="169" y="92"/>
                    <a:pt x="169" y="92"/>
                    <a:pt x="169" y="91"/>
                  </a:cubicBezTo>
                  <a:cubicBezTo>
                    <a:pt x="170" y="90"/>
                    <a:pt x="170" y="89"/>
                    <a:pt x="170" y="88"/>
                  </a:cubicBezTo>
                  <a:cubicBezTo>
                    <a:pt x="170" y="87"/>
                    <a:pt x="170" y="86"/>
                    <a:pt x="170" y="86"/>
                  </a:cubicBezTo>
                  <a:cubicBezTo>
                    <a:pt x="171" y="85"/>
                    <a:pt x="171" y="84"/>
                    <a:pt x="171" y="83"/>
                  </a:cubicBezTo>
                  <a:cubicBezTo>
                    <a:pt x="171" y="82"/>
                    <a:pt x="171" y="81"/>
                    <a:pt x="171" y="80"/>
                  </a:cubicBezTo>
                  <a:cubicBezTo>
                    <a:pt x="171" y="79"/>
                    <a:pt x="171" y="78"/>
                    <a:pt x="171" y="77"/>
                  </a:cubicBezTo>
                  <a:cubicBezTo>
                    <a:pt x="171" y="77"/>
                    <a:pt x="171" y="76"/>
                    <a:pt x="171" y="75"/>
                  </a:cubicBezTo>
                  <a:cubicBezTo>
                    <a:pt x="171" y="74"/>
                    <a:pt x="171" y="73"/>
                    <a:pt x="171" y="72"/>
                  </a:cubicBezTo>
                  <a:cubicBezTo>
                    <a:pt x="172" y="71"/>
                    <a:pt x="172" y="70"/>
                    <a:pt x="172" y="70"/>
                  </a:cubicBezTo>
                  <a:cubicBezTo>
                    <a:pt x="172" y="69"/>
                    <a:pt x="172" y="68"/>
                    <a:pt x="171" y="66"/>
                  </a:cubicBezTo>
                  <a:cubicBezTo>
                    <a:pt x="171" y="66"/>
                    <a:pt x="171" y="65"/>
                    <a:pt x="171" y="64"/>
                  </a:cubicBezTo>
                  <a:cubicBezTo>
                    <a:pt x="171" y="63"/>
                    <a:pt x="171" y="62"/>
                    <a:pt x="171" y="61"/>
                  </a:cubicBezTo>
                  <a:cubicBezTo>
                    <a:pt x="171" y="60"/>
                    <a:pt x="171" y="60"/>
                    <a:pt x="171" y="59"/>
                  </a:cubicBezTo>
                  <a:cubicBezTo>
                    <a:pt x="171" y="58"/>
                    <a:pt x="171" y="57"/>
                    <a:pt x="171" y="56"/>
                  </a:cubicBezTo>
                  <a:cubicBezTo>
                    <a:pt x="171" y="55"/>
                    <a:pt x="171" y="54"/>
                    <a:pt x="170" y="54"/>
                  </a:cubicBezTo>
                  <a:cubicBezTo>
                    <a:pt x="170" y="53"/>
                    <a:pt x="170" y="52"/>
                    <a:pt x="170" y="50"/>
                  </a:cubicBezTo>
                  <a:cubicBezTo>
                    <a:pt x="170" y="50"/>
                    <a:pt x="170" y="49"/>
                    <a:pt x="170" y="49"/>
                  </a:cubicBezTo>
                  <a:cubicBezTo>
                    <a:pt x="169" y="47"/>
                    <a:pt x="169" y="46"/>
                    <a:pt x="169" y="45"/>
                  </a:cubicBezTo>
                  <a:cubicBezTo>
                    <a:pt x="169" y="44"/>
                    <a:pt x="169" y="44"/>
                    <a:pt x="168" y="43"/>
                  </a:cubicBezTo>
                  <a:cubicBezTo>
                    <a:pt x="168" y="42"/>
                    <a:pt x="168" y="41"/>
                    <a:pt x="168" y="40"/>
                  </a:cubicBezTo>
                  <a:cubicBezTo>
                    <a:pt x="167" y="39"/>
                    <a:pt x="167" y="39"/>
                    <a:pt x="167" y="38"/>
                  </a:cubicBezTo>
                  <a:cubicBezTo>
                    <a:pt x="167" y="37"/>
                    <a:pt x="166" y="36"/>
                    <a:pt x="166" y="34"/>
                  </a:cubicBezTo>
                  <a:cubicBezTo>
                    <a:pt x="166" y="34"/>
                    <a:pt x="166" y="34"/>
                    <a:pt x="166" y="33"/>
                  </a:cubicBezTo>
                  <a:cubicBezTo>
                    <a:pt x="165" y="32"/>
                    <a:pt x="165" y="31"/>
                    <a:pt x="164" y="29"/>
                  </a:cubicBezTo>
                  <a:cubicBezTo>
                    <a:pt x="164" y="29"/>
                    <a:pt x="164" y="28"/>
                    <a:pt x="164" y="28"/>
                  </a:cubicBezTo>
                  <a:cubicBezTo>
                    <a:pt x="163" y="27"/>
                    <a:pt x="163" y="25"/>
                    <a:pt x="162" y="24"/>
                  </a:cubicBezTo>
                  <a:cubicBezTo>
                    <a:pt x="162" y="24"/>
                    <a:pt x="162" y="23"/>
                    <a:pt x="162" y="23"/>
                  </a:cubicBezTo>
                  <a:cubicBezTo>
                    <a:pt x="161" y="22"/>
                    <a:pt x="160" y="20"/>
                    <a:pt x="160" y="19"/>
                  </a:cubicBezTo>
                  <a:cubicBezTo>
                    <a:pt x="159" y="18"/>
                    <a:pt x="159" y="18"/>
                    <a:pt x="159" y="18"/>
                  </a:cubicBezTo>
                  <a:cubicBezTo>
                    <a:pt x="159" y="17"/>
                    <a:pt x="158" y="15"/>
                    <a:pt x="157" y="14"/>
                  </a:cubicBezTo>
                  <a:cubicBezTo>
                    <a:pt x="157" y="13"/>
                    <a:pt x="157" y="13"/>
                    <a:pt x="157" y="13"/>
                  </a:cubicBezTo>
                  <a:cubicBezTo>
                    <a:pt x="156" y="12"/>
                    <a:pt x="155" y="11"/>
                    <a:pt x="154" y="9"/>
                  </a:cubicBezTo>
                  <a:cubicBezTo>
                    <a:pt x="154" y="9"/>
                    <a:pt x="154" y="9"/>
                    <a:pt x="154" y="9"/>
                  </a:cubicBezTo>
                  <a:cubicBezTo>
                    <a:pt x="153" y="7"/>
                    <a:pt x="152" y="6"/>
                    <a:pt x="151" y="5"/>
                  </a:cubicBezTo>
                  <a:cubicBezTo>
                    <a:pt x="151" y="4"/>
                    <a:pt x="151" y="4"/>
                    <a:pt x="151" y="4"/>
                  </a:cubicBezTo>
                  <a:cubicBezTo>
                    <a:pt x="150" y="3"/>
                    <a:pt x="149" y="1"/>
                    <a:pt x="148" y="0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149" y="40"/>
                    <a:pt x="124" y="77"/>
                    <a:pt x="85" y="88"/>
                  </a:cubicBezTo>
                  <a:cubicBezTo>
                    <a:pt x="84" y="95"/>
                    <a:pt x="82" y="101"/>
                    <a:pt x="80" y="107"/>
                  </a:cubicBezTo>
                  <a:cubicBezTo>
                    <a:pt x="67" y="142"/>
                    <a:pt x="35" y="164"/>
                    <a:pt x="0" y="166"/>
                  </a:cubicBezTo>
                  <a:cubicBezTo>
                    <a:pt x="5" y="187"/>
                    <a:pt x="5" y="187"/>
                    <a:pt x="5" y="187"/>
                  </a:cubicBezTo>
                  <a:cubicBezTo>
                    <a:pt x="10" y="212"/>
                    <a:pt x="10" y="212"/>
                    <a:pt x="10" y="212"/>
                  </a:cubicBezTo>
                  <a:cubicBezTo>
                    <a:pt x="27" y="196"/>
                    <a:pt x="27" y="196"/>
                    <a:pt x="27" y="196"/>
                  </a:cubicBezTo>
                  <a:cubicBezTo>
                    <a:pt x="43" y="180"/>
                    <a:pt x="43" y="180"/>
                    <a:pt x="43" y="180"/>
                  </a:cubicBezTo>
                  <a:cubicBezTo>
                    <a:pt x="53" y="182"/>
                    <a:pt x="63" y="182"/>
                    <a:pt x="72" y="181"/>
                  </a:cubicBezTo>
                  <a:cubicBezTo>
                    <a:pt x="76" y="180"/>
                    <a:pt x="80" y="180"/>
                    <a:pt x="84" y="179"/>
                  </a:cubicBezTo>
                  <a:cubicBezTo>
                    <a:pt x="93" y="177"/>
                    <a:pt x="102" y="174"/>
                    <a:pt x="111" y="169"/>
                  </a:cubicBezTo>
                  <a:cubicBezTo>
                    <a:pt x="115" y="167"/>
                    <a:pt x="118" y="165"/>
                    <a:pt x="122" y="163"/>
                  </a:cubicBezTo>
                  <a:cubicBezTo>
                    <a:pt x="125" y="161"/>
                    <a:pt x="128" y="158"/>
                    <a:pt x="131" y="156"/>
                  </a:cubicBezTo>
                  <a:cubicBezTo>
                    <a:pt x="132" y="155"/>
                    <a:pt x="132" y="155"/>
                    <a:pt x="132" y="155"/>
                  </a:cubicBezTo>
                  <a:cubicBezTo>
                    <a:pt x="133" y="154"/>
                    <a:pt x="134" y="153"/>
                    <a:pt x="136" y="152"/>
                  </a:cubicBezTo>
                  <a:cubicBezTo>
                    <a:pt x="136" y="151"/>
                    <a:pt x="137" y="151"/>
                    <a:pt x="137" y="150"/>
                  </a:cubicBezTo>
                  <a:cubicBezTo>
                    <a:pt x="138" y="150"/>
                    <a:pt x="139" y="149"/>
                    <a:pt x="140" y="148"/>
                  </a:cubicBezTo>
                  <a:cubicBezTo>
                    <a:pt x="140" y="147"/>
                    <a:pt x="141" y="147"/>
                    <a:pt x="141" y="146"/>
                  </a:cubicBezTo>
                  <a:cubicBezTo>
                    <a:pt x="142" y="145"/>
                    <a:pt x="143" y="145"/>
                    <a:pt x="144" y="144"/>
                  </a:cubicBezTo>
                  <a:cubicBezTo>
                    <a:pt x="144" y="143"/>
                    <a:pt x="145" y="143"/>
                    <a:pt x="145" y="142"/>
                  </a:cubicBezTo>
                  <a:cubicBezTo>
                    <a:pt x="146" y="141"/>
                    <a:pt x="147" y="140"/>
                    <a:pt x="147" y="140"/>
                  </a:cubicBezTo>
                  <a:cubicBezTo>
                    <a:pt x="148" y="139"/>
                    <a:pt x="148" y="138"/>
                    <a:pt x="149" y="138"/>
                  </a:cubicBezTo>
                  <a:close/>
                </a:path>
              </a:pathLst>
            </a:custGeom>
            <a:solidFill>
              <a:srgbClr val="008EA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48" name="Freeform 42"/>
            <p:cNvSpPr>
              <a:spLocks/>
            </p:cNvSpPr>
            <p:nvPr userDrawn="1"/>
          </p:nvSpPr>
          <p:spPr bwMode="auto">
            <a:xfrm>
              <a:off x="450" y="274"/>
              <a:ext cx="117" cy="101"/>
            </a:xfrm>
            <a:custGeom>
              <a:avLst/>
              <a:gdLst>
                <a:gd name="T0" fmla="*/ 7 w 171"/>
                <a:gd name="T1" fmla="*/ 40 h 148"/>
                <a:gd name="T2" fmla="*/ 0 w 171"/>
                <a:gd name="T3" fmla="*/ 47 h 148"/>
                <a:gd name="T4" fmla="*/ 50 w 171"/>
                <a:gd name="T5" fmla="*/ 50 h 148"/>
                <a:gd name="T6" fmla="*/ 107 w 171"/>
                <a:gd name="T7" fmla="*/ 148 h 148"/>
                <a:gd name="T8" fmla="*/ 170 w 171"/>
                <a:gd name="T9" fmla="*/ 60 h 148"/>
                <a:gd name="T10" fmla="*/ 167 w 171"/>
                <a:gd name="T11" fmla="*/ 56 h 148"/>
                <a:gd name="T12" fmla="*/ 7 w 171"/>
                <a:gd name="T13" fmla="*/ 40 h 14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71" h="148">
                  <a:moveTo>
                    <a:pt x="7" y="40"/>
                  </a:moveTo>
                  <a:cubicBezTo>
                    <a:pt x="5" y="42"/>
                    <a:pt x="2" y="44"/>
                    <a:pt x="0" y="47"/>
                  </a:cubicBezTo>
                  <a:cubicBezTo>
                    <a:pt x="16" y="43"/>
                    <a:pt x="34" y="44"/>
                    <a:pt x="50" y="50"/>
                  </a:cubicBezTo>
                  <a:cubicBezTo>
                    <a:pt x="91" y="65"/>
                    <a:pt x="113" y="107"/>
                    <a:pt x="107" y="148"/>
                  </a:cubicBezTo>
                  <a:cubicBezTo>
                    <a:pt x="146" y="137"/>
                    <a:pt x="171" y="100"/>
                    <a:pt x="170" y="60"/>
                  </a:cubicBezTo>
                  <a:cubicBezTo>
                    <a:pt x="169" y="59"/>
                    <a:pt x="168" y="57"/>
                    <a:pt x="167" y="56"/>
                  </a:cubicBezTo>
                  <a:cubicBezTo>
                    <a:pt x="126" y="7"/>
                    <a:pt x="55" y="0"/>
                    <a:pt x="7" y="40"/>
                  </a:cubicBezTo>
                  <a:close/>
                </a:path>
              </a:pathLst>
            </a:custGeom>
            <a:solidFill>
              <a:srgbClr val="00963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49" name="Freeform 43"/>
            <p:cNvSpPr>
              <a:spLocks/>
            </p:cNvSpPr>
            <p:nvPr userDrawn="1"/>
          </p:nvSpPr>
          <p:spPr bwMode="auto">
            <a:xfrm>
              <a:off x="422" y="312"/>
              <a:ext cx="101" cy="116"/>
            </a:xfrm>
            <a:custGeom>
              <a:avLst/>
              <a:gdLst>
                <a:gd name="T0" fmla="*/ 35 w 149"/>
                <a:gd name="T1" fmla="*/ 24 h 170"/>
                <a:gd name="T2" fmla="*/ 34 w 149"/>
                <a:gd name="T3" fmla="*/ 0 h 170"/>
                <a:gd name="T4" fmla="*/ 36 w 149"/>
                <a:gd name="T5" fmla="*/ 144 h 170"/>
                <a:gd name="T6" fmla="*/ 64 w 149"/>
                <a:gd name="T7" fmla="*/ 168 h 170"/>
                <a:gd name="T8" fmla="*/ 64 w 149"/>
                <a:gd name="T9" fmla="*/ 170 h 170"/>
                <a:gd name="T10" fmla="*/ 144 w 149"/>
                <a:gd name="T11" fmla="*/ 111 h 170"/>
                <a:gd name="T12" fmla="*/ 149 w 149"/>
                <a:gd name="T13" fmla="*/ 92 h 170"/>
                <a:gd name="T14" fmla="*/ 142 w 149"/>
                <a:gd name="T15" fmla="*/ 94 h 170"/>
                <a:gd name="T16" fmla="*/ 35 w 149"/>
                <a:gd name="T17" fmla="*/ 24 h 17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9" h="170">
                  <a:moveTo>
                    <a:pt x="35" y="24"/>
                  </a:moveTo>
                  <a:cubicBezTo>
                    <a:pt x="34" y="16"/>
                    <a:pt x="33" y="8"/>
                    <a:pt x="34" y="0"/>
                  </a:cubicBezTo>
                  <a:cubicBezTo>
                    <a:pt x="1" y="41"/>
                    <a:pt x="0" y="101"/>
                    <a:pt x="36" y="144"/>
                  </a:cubicBezTo>
                  <a:cubicBezTo>
                    <a:pt x="44" y="154"/>
                    <a:pt x="54" y="162"/>
                    <a:pt x="64" y="168"/>
                  </a:cubicBezTo>
                  <a:cubicBezTo>
                    <a:pt x="64" y="170"/>
                    <a:pt x="64" y="170"/>
                    <a:pt x="64" y="170"/>
                  </a:cubicBezTo>
                  <a:cubicBezTo>
                    <a:pt x="99" y="168"/>
                    <a:pt x="131" y="146"/>
                    <a:pt x="144" y="111"/>
                  </a:cubicBezTo>
                  <a:cubicBezTo>
                    <a:pt x="146" y="105"/>
                    <a:pt x="148" y="99"/>
                    <a:pt x="149" y="92"/>
                  </a:cubicBezTo>
                  <a:cubicBezTo>
                    <a:pt x="147" y="93"/>
                    <a:pt x="144" y="94"/>
                    <a:pt x="142" y="94"/>
                  </a:cubicBezTo>
                  <a:cubicBezTo>
                    <a:pt x="93" y="105"/>
                    <a:pt x="46" y="73"/>
                    <a:pt x="35" y="24"/>
                  </a:cubicBezTo>
                  <a:close/>
                </a:path>
              </a:pathLst>
            </a:custGeom>
            <a:solidFill>
              <a:srgbClr val="AA006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50" name="Freeform 44"/>
            <p:cNvSpPr>
              <a:spLocks/>
            </p:cNvSpPr>
            <p:nvPr userDrawn="1"/>
          </p:nvSpPr>
          <p:spPr bwMode="auto">
            <a:xfrm>
              <a:off x="444" y="303"/>
              <a:ext cx="84" cy="81"/>
            </a:xfrm>
            <a:custGeom>
              <a:avLst/>
              <a:gdLst>
                <a:gd name="T0" fmla="*/ 59 w 122"/>
                <a:gd name="T1" fmla="*/ 7 h 118"/>
                <a:gd name="T2" fmla="*/ 9 w 122"/>
                <a:gd name="T3" fmla="*/ 4 h 118"/>
                <a:gd name="T4" fmla="*/ 1 w 122"/>
                <a:gd name="T5" fmla="*/ 13 h 118"/>
                <a:gd name="T6" fmla="*/ 2 w 122"/>
                <a:gd name="T7" fmla="*/ 37 h 118"/>
                <a:gd name="T8" fmla="*/ 109 w 122"/>
                <a:gd name="T9" fmla="*/ 107 h 118"/>
                <a:gd name="T10" fmla="*/ 116 w 122"/>
                <a:gd name="T11" fmla="*/ 105 h 118"/>
                <a:gd name="T12" fmla="*/ 59 w 122"/>
                <a:gd name="T13" fmla="*/ 7 h 11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2" h="118">
                  <a:moveTo>
                    <a:pt x="59" y="7"/>
                  </a:moveTo>
                  <a:cubicBezTo>
                    <a:pt x="43" y="1"/>
                    <a:pt x="25" y="0"/>
                    <a:pt x="9" y="4"/>
                  </a:cubicBezTo>
                  <a:cubicBezTo>
                    <a:pt x="6" y="7"/>
                    <a:pt x="3" y="10"/>
                    <a:pt x="1" y="13"/>
                  </a:cubicBezTo>
                  <a:cubicBezTo>
                    <a:pt x="0" y="21"/>
                    <a:pt x="1" y="29"/>
                    <a:pt x="2" y="37"/>
                  </a:cubicBezTo>
                  <a:cubicBezTo>
                    <a:pt x="13" y="86"/>
                    <a:pt x="60" y="118"/>
                    <a:pt x="109" y="107"/>
                  </a:cubicBezTo>
                  <a:cubicBezTo>
                    <a:pt x="111" y="107"/>
                    <a:pt x="114" y="106"/>
                    <a:pt x="116" y="105"/>
                  </a:cubicBezTo>
                  <a:cubicBezTo>
                    <a:pt x="122" y="64"/>
                    <a:pt x="100" y="22"/>
                    <a:pt x="59" y="7"/>
                  </a:cubicBezTo>
                  <a:close/>
                </a:path>
              </a:pathLst>
            </a:custGeom>
            <a:solidFill>
              <a:srgbClr val="001E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</p:grpSp>
      <p:pic>
        <p:nvPicPr>
          <p:cNvPr id="51" name="Picture 69" descr="royal text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850" y="6108700"/>
            <a:ext cx="4775200" cy="20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2" name="Rectangle 51"/>
          <p:cNvSpPr/>
          <p:nvPr userDrawn="1"/>
        </p:nvSpPr>
        <p:spPr>
          <a:xfrm>
            <a:off x="0" y="5661025"/>
            <a:ext cx="9180513" cy="12969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  <p:cxnSp>
        <p:nvCxnSpPr>
          <p:cNvPr id="53" name="Straight Connector 52"/>
          <p:cNvCxnSpPr/>
          <p:nvPr userDrawn="1"/>
        </p:nvCxnSpPr>
        <p:spPr>
          <a:xfrm>
            <a:off x="0" y="5535613"/>
            <a:ext cx="8307388" cy="0"/>
          </a:xfrm>
          <a:prstGeom prst="line">
            <a:avLst/>
          </a:prstGeom>
          <a:ln w="28575">
            <a:solidFill>
              <a:srgbClr val="001E6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4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91488" y="4797425"/>
            <a:ext cx="1304925" cy="1890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5" name="Group 4"/>
          <p:cNvGrpSpPr>
            <a:grpSpLocks noChangeAspect="1"/>
          </p:cNvGrpSpPr>
          <p:nvPr userDrawn="1"/>
        </p:nvGrpSpPr>
        <p:grpSpPr bwMode="auto">
          <a:xfrm>
            <a:off x="323850" y="333375"/>
            <a:ext cx="4329113" cy="1223963"/>
            <a:chOff x="204" y="210"/>
            <a:chExt cx="1542" cy="436"/>
          </a:xfrm>
        </p:grpSpPr>
        <p:sp>
          <p:nvSpPr>
            <p:cNvPr id="56" name="AutoShape 3"/>
            <p:cNvSpPr>
              <a:spLocks noChangeAspect="1" noChangeArrowheads="1" noTextEdit="1"/>
            </p:cNvSpPr>
            <p:nvPr userDrawn="1"/>
          </p:nvSpPr>
          <p:spPr bwMode="auto">
            <a:xfrm>
              <a:off x="204" y="210"/>
              <a:ext cx="1542" cy="4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57" name="Freeform 5"/>
            <p:cNvSpPr>
              <a:spLocks/>
            </p:cNvSpPr>
            <p:nvPr userDrawn="1"/>
          </p:nvSpPr>
          <p:spPr bwMode="auto">
            <a:xfrm>
              <a:off x="211" y="219"/>
              <a:ext cx="852" cy="286"/>
            </a:xfrm>
            <a:custGeom>
              <a:avLst/>
              <a:gdLst>
                <a:gd name="T0" fmla="*/ 1198 w 1247"/>
                <a:gd name="T1" fmla="*/ 0 h 420"/>
                <a:gd name="T2" fmla="*/ 48 w 1247"/>
                <a:gd name="T3" fmla="*/ 0 h 420"/>
                <a:gd name="T4" fmla="*/ 0 w 1247"/>
                <a:gd name="T5" fmla="*/ 47 h 420"/>
                <a:gd name="T6" fmla="*/ 0 w 1247"/>
                <a:gd name="T7" fmla="*/ 373 h 420"/>
                <a:gd name="T8" fmla="*/ 48 w 1247"/>
                <a:gd name="T9" fmla="*/ 420 h 420"/>
                <a:gd name="T10" fmla="*/ 98 w 1247"/>
                <a:gd name="T11" fmla="*/ 420 h 420"/>
                <a:gd name="T12" fmla="*/ 172 w 1247"/>
                <a:gd name="T13" fmla="*/ 420 h 420"/>
                <a:gd name="T14" fmla="*/ 1198 w 1247"/>
                <a:gd name="T15" fmla="*/ 420 h 420"/>
                <a:gd name="T16" fmla="*/ 1247 w 1247"/>
                <a:gd name="T17" fmla="*/ 373 h 420"/>
                <a:gd name="T18" fmla="*/ 1247 w 1247"/>
                <a:gd name="T19" fmla="*/ 47 h 420"/>
                <a:gd name="T20" fmla="*/ 1198 w 1247"/>
                <a:gd name="T21" fmla="*/ 0 h 42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247" h="420">
                  <a:moveTo>
                    <a:pt x="1198" y="0"/>
                  </a:moveTo>
                  <a:cubicBezTo>
                    <a:pt x="48" y="0"/>
                    <a:pt x="48" y="0"/>
                    <a:pt x="48" y="0"/>
                  </a:cubicBezTo>
                  <a:cubicBezTo>
                    <a:pt x="22" y="0"/>
                    <a:pt x="0" y="21"/>
                    <a:pt x="0" y="47"/>
                  </a:cubicBezTo>
                  <a:cubicBezTo>
                    <a:pt x="0" y="373"/>
                    <a:pt x="0" y="373"/>
                    <a:pt x="0" y="373"/>
                  </a:cubicBezTo>
                  <a:cubicBezTo>
                    <a:pt x="0" y="399"/>
                    <a:pt x="22" y="420"/>
                    <a:pt x="48" y="420"/>
                  </a:cubicBezTo>
                  <a:cubicBezTo>
                    <a:pt x="98" y="420"/>
                    <a:pt x="98" y="420"/>
                    <a:pt x="98" y="420"/>
                  </a:cubicBezTo>
                  <a:cubicBezTo>
                    <a:pt x="172" y="420"/>
                    <a:pt x="172" y="420"/>
                    <a:pt x="172" y="420"/>
                  </a:cubicBezTo>
                  <a:cubicBezTo>
                    <a:pt x="1198" y="420"/>
                    <a:pt x="1198" y="420"/>
                    <a:pt x="1198" y="420"/>
                  </a:cubicBezTo>
                  <a:cubicBezTo>
                    <a:pt x="1225" y="420"/>
                    <a:pt x="1247" y="399"/>
                    <a:pt x="1247" y="373"/>
                  </a:cubicBezTo>
                  <a:cubicBezTo>
                    <a:pt x="1247" y="47"/>
                    <a:pt x="1247" y="47"/>
                    <a:pt x="1247" y="47"/>
                  </a:cubicBezTo>
                  <a:cubicBezTo>
                    <a:pt x="1247" y="21"/>
                    <a:pt x="1225" y="0"/>
                    <a:pt x="1198" y="0"/>
                  </a:cubicBezTo>
                </a:path>
              </a:pathLst>
            </a:custGeom>
            <a:solidFill>
              <a:srgbClr val="A5A5A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58" name="Freeform 6"/>
            <p:cNvSpPr>
              <a:spLocks/>
            </p:cNvSpPr>
            <p:nvPr userDrawn="1"/>
          </p:nvSpPr>
          <p:spPr bwMode="auto">
            <a:xfrm>
              <a:off x="203" y="211"/>
              <a:ext cx="852" cy="286"/>
            </a:xfrm>
            <a:custGeom>
              <a:avLst/>
              <a:gdLst>
                <a:gd name="T0" fmla="*/ 1198 w 1247"/>
                <a:gd name="T1" fmla="*/ 0 h 420"/>
                <a:gd name="T2" fmla="*/ 49 w 1247"/>
                <a:gd name="T3" fmla="*/ 0 h 420"/>
                <a:gd name="T4" fmla="*/ 0 w 1247"/>
                <a:gd name="T5" fmla="*/ 47 h 420"/>
                <a:gd name="T6" fmla="*/ 0 w 1247"/>
                <a:gd name="T7" fmla="*/ 373 h 420"/>
                <a:gd name="T8" fmla="*/ 49 w 1247"/>
                <a:gd name="T9" fmla="*/ 420 h 420"/>
                <a:gd name="T10" fmla="*/ 98 w 1247"/>
                <a:gd name="T11" fmla="*/ 420 h 420"/>
                <a:gd name="T12" fmla="*/ 172 w 1247"/>
                <a:gd name="T13" fmla="*/ 420 h 420"/>
                <a:gd name="T14" fmla="*/ 1198 w 1247"/>
                <a:gd name="T15" fmla="*/ 420 h 420"/>
                <a:gd name="T16" fmla="*/ 1247 w 1247"/>
                <a:gd name="T17" fmla="*/ 373 h 420"/>
                <a:gd name="T18" fmla="*/ 1247 w 1247"/>
                <a:gd name="T19" fmla="*/ 47 h 420"/>
                <a:gd name="T20" fmla="*/ 1198 w 1247"/>
                <a:gd name="T21" fmla="*/ 0 h 42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247" h="420">
                  <a:moveTo>
                    <a:pt x="1198" y="0"/>
                  </a:moveTo>
                  <a:cubicBezTo>
                    <a:pt x="49" y="0"/>
                    <a:pt x="49" y="0"/>
                    <a:pt x="49" y="0"/>
                  </a:cubicBezTo>
                  <a:cubicBezTo>
                    <a:pt x="22" y="0"/>
                    <a:pt x="0" y="21"/>
                    <a:pt x="0" y="47"/>
                  </a:cubicBezTo>
                  <a:cubicBezTo>
                    <a:pt x="0" y="373"/>
                    <a:pt x="0" y="373"/>
                    <a:pt x="0" y="373"/>
                  </a:cubicBezTo>
                  <a:cubicBezTo>
                    <a:pt x="0" y="399"/>
                    <a:pt x="22" y="420"/>
                    <a:pt x="49" y="420"/>
                  </a:cubicBezTo>
                  <a:cubicBezTo>
                    <a:pt x="98" y="420"/>
                    <a:pt x="98" y="420"/>
                    <a:pt x="98" y="420"/>
                  </a:cubicBezTo>
                  <a:cubicBezTo>
                    <a:pt x="172" y="420"/>
                    <a:pt x="172" y="420"/>
                    <a:pt x="172" y="420"/>
                  </a:cubicBezTo>
                  <a:cubicBezTo>
                    <a:pt x="1198" y="420"/>
                    <a:pt x="1198" y="420"/>
                    <a:pt x="1198" y="420"/>
                  </a:cubicBezTo>
                  <a:cubicBezTo>
                    <a:pt x="1225" y="420"/>
                    <a:pt x="1247" y="399"/>
                    <a:pt x="1247" y="373"/>
                  </a:cubicBezTo>
                  <a:cubicBezTo>
                    <a:pt x="1247" y="47"/>
                    <a:pt x="1247" y="47"/>
                    <a:pt x="1247" y="47"/>
                  </a:cubicBezTo>
                  <a:cubicBezTo>
                    <a:pt x="1247" y="21"/>
                    <a:pt x="1225" y="0"/>
                    <a:pt x="1198" y="0"/>
                  </a:cubicBezTo>
                  <a:close/>
                </a:path>
              </a:pathLst>
            </a:custGeom>
            <a:solidFill>
              <a:srgbClr val="F5F5F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59" name="Freeform 7"/>
            <p:cNvSpPr>
              <a:spLocks noEditPoints="1"/>
            </p:cNvSpPr>
            <p:nvPr userDrawn="1"/>
          </p:nvSpPr>
          <p:spPr bwMode="auto">
            <a:xfrm>
              <a:off x="721" y="271"/>
              <a:ext cx="138" cy="166"/>
            </a:xfrm>
            <a:custGeom>
              <a:avLst/>
              <a:gdLst>
                <a:gd name="T0" fmla="*/ 0 w 203"/>
                <a:gd name="T1" fmla="*/ 0 h 244"/>
                <a:gd name="T2" fmla="*/ 89 w 203"/>
                <a:gd name="T3" fmla="*/ 0 h 244"/>
                <a:gd name="T4" fmla="*/ 137 w 203"/>
                <a:gd name="T5" fmla="*/ 5 h 244"/>
                <a:gd name="T6" fmla="*/ 173 w 203"/>
                <a:gd name="T7" fmla="*/ 21 h 244"/>
                <a:gd name="T8" fmla="*/ 196 w 203"/>
                <a:gd name="T9" fmla="*/ 46 h 244"/>
                <a:gd name="T10" fmla="*/ 203 w 203"/>
                <a:gd name="T11" fmla="*/ 80 h 244"/>
                <a:gd name="T12" fmla="*/ 194 w 203"/>
                <a:gd name="T13" fmla="*/ 114 h 244"/>
                <a:gd name="T14" fmla="*/ 171 w 203"/>
                <a:gd name="T15" fmla="*/ 139 h 244"/>
                <a:gd name="T16" fmla="*/ 135 w 203"/>
                <a:gd name="T17" fmla="*/ 155 h 244"/>
                <a:gd name="T18" fmla="*/ 92 w 203"/>
                <a:gd name="T19" fmla="*/ 160 h 244"/>
                <a:gd name="T20" fmla="*/ 77 w 203"/>
                <a:gd name="T21" fmla="*/ 160 h 244"/>
                <a:gd name="T22" fmla="*/ 77 w 203"/>
                <a:gd name="T23" fmla="*/ 244 h 244"/>
                <a:gd name="T24" fmla="*/ 0 w 203"/>
                <a:gd name="T25" fmla="*/ 244 h 244"/>
                <a:gd name="T26" fmla="*/ 0 w 203"/>
                <a:gd name="T27" fmla="*/ 0 h 244"/>
                <a:gd name="T28" fmla="*/ 92 w 203"/>
                <a:gd name="T29" fmla="*/ 111 h 244"/>
                <a:gd name="T30" fmla="*/ 121 w 203"/>
                <a:gd name="T31" fmla="*/ 103 h 244"/>
                <a:gd name="T32" fmla="*/ 132 w 203"/>
                <a:gd name="T33" fmla="*/ 80 h 244"/>
                <a:gd name="T34" fmla="*/ 129 w 203"/>
                <a:gd name="T35" fmla="*/ 67 h 244"/>
                <a:gd name="T36" fmla="*/ 120 w 203"/>
                <a:gd name="T37" fmla="*/ 58 h 244"/>
                <a:gd name="T38" fmla="*/ 108 w 203"/>
                <a:gd name="T39" fmla="*/ 53 h 244"/>
                <a:gd name="T40" fmla="*/ 92 w 203"/>
                <a:gd name="T41" fmla="*/ 51 h 244"/>
                <a:gd name="T42" fmla="*/ 77 w 203"/>
                <a:gd name="T43" fmla="*/ 51 h 244"/>
                <a:gd name="T44" fmla="*/ 77 w 203"/>
                <a:gd name="T45" fmla="*/ 110 h 244"/>
                <a:gd name="T46" fmla="*/ 83 w 203"/>
                <a:gd name="T47" fmla="*/ 111 h 244"/>
                <a:gd name="T48" fmla="*/ 92 w 203"/>
                <a:gd name="T49" fmla="*/ 111 h 244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203" h="244">
                  <a:moveTo>
                    <a:pt x="0" y="0"/>
                  </a:moveTo>
                  <a:cubicBezTo>
                    <a:pt x="89" y="0"/>
                    <a:pt x="89" y="0"/>
                    <a:pt x="89" y="0"/>
                  </a:cubicBezTo>
                  <a:cubicBezTo>
                    <a:pt x="107" y="0"/>
                    <a:pt x="123" y="1"/>
                    <a:pt x="137" y="5"/>
                  </a:cubicBezTo>
                  <a:cubicBezTo>
                    <a:pt x="152" y="9"/>
                    <a:pt x="164" y="14"/>
                    <a:pt x="173" y="21"/>
                  </a:cubicBezTo>
                  <a:cubicBezTo>
                    <a:pt x="183" y="28"/>
                    <a:pt x="190" y="36"/>
                    <a:pt x="196" y="46"/>
                  </a:cubicBezTo>
                  <a:cubicBezTo>
                    <a:pt x="201" y="56"/>
                    <a:pt x="203" y="68"/>
                    <a:pt x="203" y="80"/>
                  </a:cubicBezTo>
                  <a:cubicBezTo>
                    <a:pt x="203" y="93"/>
                    <a:pt x="200" y="104"/>
                    <a:pt x="194" y="114"/>
                  </a:cubicBezTo>
                  <a:cubicBezTo>
                    <a:pt x="189" y="124"/>
                    <a:pt x="181" y="132"/>
                    <a:pt x="171" y="139"/>
                  </a:cubicBezTo>
                  <a:cubicBezTo>
                    <a:pt x="161" y="146"/>
                    <a:pt x="149" y="151"/>
                    <a:pt x="135" y="155"/>
                  </a:cubicBezTo>
                  <a:cubicBezTo>
                    <a:pt x="122" y="159"/>
                    <a:pt x="107" y="160"/>
                    <a:pt x="92" y="160"/>
                  </a:cubicBezTo>
                  <a:cubicBezTo>
                    <a:pt x="77" y="160"/>
                    <a:pt x="77" y="160"/>
                    <a:pt x="77" y="160"/>
                  </a:cubicBezTo>
                  <a:cubicBezTo>
                    <a:pt x="77" y="244"/>
                    <a:pt x="77" y="244"/>
                    <a:pt x="77" y="244"/>
                  </a:cubicBezTo>
                  <a:cubicBezTo>
                    <a:pt x="0" y="244"/>
                    <a:pt x="0" y="244"/>
                    <a:pt x="0" y="244"/>
                  </a:cubicBezTo>
                  <a:lnTo>
                    <a:pt x="0" y="0"/>
                  </a:lnTo>
                  <a:close/>
                  <a:moveTo>
                    <a:pt x="92" y="111"/>
                  </a:moveTo>
                  <a:cubicBezTo>
                    <a:pt x="105" y="111"/>
                    <a:pt x="114" y="108"/>
                    <a:pt x="121" y="103"/>
                  </a:cubicBezTo>
                  <a:cubicBezTo>
                    <a:pt x="128" y="98"/>
                    <a:pt x="132" y="91"/>
                    <a:pt x="132" y="80"/>
                  </a:cubicBezTo>
                  <a:cubicBezTo>
                    <a:pt x="132" y="75"/>
                    <a:pt x="131" y="71"/>
                    <a:pt x="129" y="67"/>
                  </a:cubicBezTo>
                  <a:cubicBezTo>
                    <a:pt x="127" y="64"/>
                    <a:pt x="124" y="61"/>
                    <a:pt x="120" y="58"/>
                  </a:cubicBezTo>
                  <a:cubicBezTo>
                    <a:pt x="117" y="56"/>
                    <a:pt x="113" y="54"/>
                    <a:pt x="108" y="53"/>
                  </a:cubicBezTo>
                  <a:cubicBezTo>
                    <a:pt x="103" y="51"/>
                    <a:pt x="98" y="51"/>
                    <a:pt x="92" y="51"/>
                  </a:cubicBezTo>
                  <a:cubicBezTo>
                    <a:pt x="77" y="51"/>
                    <a:pt x="77" y="51"/>
                    <a:pt x="77" y="51"/>
                  </a:cubicBezTo>
                  <a:cubicBezTo>
                    <a:pt x="77" y="110"/>
                    <a:pt x="77" y="110"/>
                    <a:pt x="77" y="110"/>
                  </a:cubicBezTo>
                  <a:cubicBezTo>
                    <a:pt x="79" y="111"/>
                    <a:pt x="81" y="111"/>
                    <a:pt x="83" y="111"/>
                  </a:cubicBezTo>
                  <a:cubicBezTo>
                    <a:pt x="86" y="111"/>
                    <a:pt x="89" y="111"/>
                    <a:pt x="92" y="111"/>
                  </a:cubicBezTo>
                  <a:close/>
                </a:path>
              </a:pathLst>
            </a:custGeom>
            <a:solidFill>
              <a:srgbClr val="001E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60" name="Freeform 8"/>
            <p:cNvSpPr>
              <a:spLocks/>
            </p:cNvSpPr>
            <p:nvPr userDrawn="1"/>
          </p:nvSpPr>
          <p:spPr bwMode="auto">
            <a:xfrm>
              <a:off x="573" y="265"/>
              <a:ext cx="136" cy="174"/>
            </a:xfrm>
            <a:custGeom>
              <a:avLst/>
              <a:gdLst>
                <a:gd name="T0" fmla="*/ 175 w 199"/>
                <a:gd name="T1" fmla="*/ 119 h 255"/>
                <a:gd name="T2" fmla="*/ 103 w 199"/>
                <a:gd name="T3" fmla="*/ 88 h 255"/>
                <a:gd name="T4" fmla="*/ 84 w 199"/>
                <a:gd name="T5" fmla="*/ 71 h 255"/>
                <a:gd name="T6" fmla="*/ 127 w 199"/>
                <a:gd name="T7" fmla="*/ 61 h 255"/>
                <a:gd name="T8" fmla="*/ 129 w 199"/>
                <a:gd name="T9" fmla="*/ 61 h 255"/>
                <a:gd name="T10" fmla="*/ 144 w 199"/>
                <a:gd name="T11" fmla="*/ 65 h 255"/>
                <a:gd name="T12" fmla="*/ 171 w 199"/>
                <a:gd name="T13" fmla="*/ 72 h 255"/>
                <a:gd name="T14" fmla="*/ 190 w 199"/>
                <a:gd name="T15" fmla="*/ 18 h 255"/>
                <a:gd name="T16" fmla="*/ 106 w 199"/>
                <a:gd name="T17" fmla="*/ 0 h 255"/>
                <a:gd name="T18" fmla="*/ 11 w 199"/>
                <a:gd name="T19" fmla="*/ 79 h 255"/>
                <a:gd name="T20" fmla="*/ 15 w 199"/>
                <a:gd name="T21" fmla="*/ 104 h 255"/>
                <a:gd name="T22" fmla="*/ 27 w 199"/>
                <a:gd name="T23" fmla="*/ 125 h 255"/>
                <a:gd name="T24" fmla="*/ 46 w 199"/>
                <a:gd name="T25" fmla="*/ 141 h 255"/>
                <a:gd name="T26" fmla="*/ 69 w 199"/>
                <a:gd name="T27" fmla="*/ 151 h 255"/>
                <a:gd name="T28" fmla="*/ 88 w 199"/>
                <a:gd name="T29" fmla="*/ 157 h 255"/>
                <a:gd name="T30" fmla="*/ 107 w 199"/>
                <a:gd name="T31" fmla="*/ 163 h 255"/>
                <a:gd name="T32" fmla="*/ 121 w 199"/>
                <a:gd name="T33" fmla="*/ 170 h 255"/>
                <a:gd name="T34" fmla="*/ 127 w 199"/>
                <a:gd name="T35" fmla="*/ 181 h 255"/>
                <a:gd name="T36" fmla="*/ 124 w 199"/>
                <a:gd name="T37" fmla="*/ 189 h 255"/>
                <a:gd name="T38" fmla="*/ 117 w 199"/>
                <a:gd name="T39" fmla="*/ 193 h 255"/>
                <a:gd name="T40" fmla="*/ 108 w 199"/>
                <a:gd name="T41" fmla="*/ 195 h 255"/>
                <a:gd name="T42" fmla="*/ 93 w 199"/>
                <a:gd name="T43" fmla="*/ 195 h 255"/>
                <a:gd name="T44" fmla="*/ 63 w 199"/>
                <a:gd name="T45" fmla="*/ 190 h 255"/>
                <a:gd name="T46" fmla="*/ 49 w 199"/>
                <a:gd name="T47" fmla="*/ 186 h 255"/>
                <a:gd name="T48" fmla="*/ 39 w 199"/>
                <a:gd name="T49" fmla="*/ 183 h 255"/>
                <a:gd name="T50" fmla="*/ 29 w 199"/>
                <a:gd name="T51" fmla="*/ 179 h 255"/>
                <a:gd name="T52" fmla="*/ 29 w 199"/>
                <a:gd name="T53" fmla="*/ 181 h 255"/>
                <a:gd name="T54" fmla="*/ 28 w 199"/>
                <a:gd name="T55" fmla="*/ 184 h 255"/>
                <a:gd name="T56" fmla="*/ 27 w 199"/>
                <a:gd name="T57" fmla="*/ 186 h 255"/>
                <a:gd name="T58" fmla="*/ 27 w 199"/>
                <a:gd name="T59" fmla="*/ 189 h 255"/>
                <a:gd name="T60" fmla="*/ 26 w 199"/>
                <a:gd name="T61" fmla="*/ 191 h 255"/>
                <a:gd name="T62" fmla="*/ 25 w 199"/>
                <a:gd name="T63" fmla="*/ 194 h 255"/>
                <a:gd name="T64" fmla="*/ 24 w 199"/>
                <a:gd name="T65" fmla="*/ 196 h 255"/>
                <a:gd name="T66" fmla="*/ 23 w 199"/>
                <a:gd name="T67" fmla="*/ 199 h 255"/>
                <a:gd name="T68" fmla="*/ 21 w 199"/>
                <a:gd name="T69" fmla="*/ 201 h 255"/>
                <a:gd name="T70" fmla="*/ 20 w 199"/>
                <a:gd name="T71" fmla="*/ 204 h 255"/>
                <a:gd name="T72" fmla="*/ 19 w 199"/>
                <a:gd name="T73" fmla="*/ 206 h 255"/>
                <a:gd name="T74" fmla="*/ 18 w 199"/>
                <a:gd name="T75" fmla="*/ 209 h 255"/>
                <a:gd name="T76" fmla="*/ 16 w 199"/>
                <a:gd name="T77" fmla="*/ 211 h 255"/>
                <a:gd name="T78" fmla="*/ 15 w 199"/>
                <a:gd name="T79" fmla="*/ 213 h 255"/>
                <a:gd name="T80" fmla="*/ 13 w 199"/>
                <a:gd name="T81" fmla="*/ 216 h 255"/>
                <a:gd name="T82" fmla="*/ 12 w 199"/>
                <a:gd name="T83" fmla="*/ 218 h 255"/>
                <a:gd name="T84" fmla="*/ 10 w 199"/>
                <a:gd name="T85" fmla="*/ 220 h 255"/>
                <a:gd name="T86" fmla="*/ 8 w 199"/>
                <a:gd name="T87" fmla="*/ 222 h 255"/>
                <a:gd name="T88" fmla="*/ 6 w 199"/>
                <a:gd name="T89" fmla="*/ 224 h 255"/>
                <a:gd name="T90" fmla="*/ 5 w 199"/>
                <a:gd name="T91" fmla="*/ 226 h 255"/>
                <a:gd name="T92" fmla="*/ 3 w 199"/>
                <a:gd name="T93" fmla="*/ 229 h 255"/>
                <a:gd name="T94" fmla="*/ 1 w 199"/>
                <a:gd name="T95" fmla="*/ 230 h 255"/>
                <a:gd name="T96" fmla="*/ 0 w 199"/>
                <a:gd name="T97" fmla="*/ 232 h 255"/>
                <a:gd name="T98" fmla="*/ 31 w 199"/>
                <a:gd name="T99" fmla="*/ 245 h 255"/>
                <a:gd name="T100" fmla="*/ 33 w 199"/>
                <a:gd name="T101" fmla="*/ 245 h 255"/>
                <a:gd name="T102" fmla="*/ 36 w 199"/>
                <a:gd name="T103" fmla="*/ 246 h 255"/>
                <a:gd name="T104" fmla="*/ 64 w 199"/>
                <a:gd name="T105" fmla="*/ 252 h 255"/>
                <a:gd name="T106" fmla="*/ 95 w 199"/>
                <a:gd name="T107" fmla="*/ 255 h 255"/>
                <a:gd name="T108" fmla="*/ 98 w 199"/>
                <a:gd name="T109" fmla="*/ 255 h 255"/>
                <a:gd name="T110" fmla="*/ 102 w 199"/>
                <a:gd name="T111" fmla="*/ 255 h 255"/>
                <a:gd name="T112" fmla="*/ 142 w 199"/>
                <a:gd name="T113" fmla="*/ 250 h 255"/>
                <a:gd name="T114" fmla="*/ 173 w 199"/>
                <a:gd name="T115" fmla="*/ 234 h 255"/>
                <a:gd name="T116" fmla="*/ 192 w 199"/>
                <a:gd name="T117" fmla="*/ 208 h 255"/>
                <a:gd name="T118" fmla="*/ 199 w 199"/>
                <a:gd name="T119" fmla="*/ 170 h 255"/>
                <a:gd name="T120" fmla="*/ 175 w 199"/>
                <a:gd name="T121" fmla="*/ 119 h 25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199" h="255">
                  <a:moveTo>
                    <a:pt x="175" y="119"/>
                  </a:moveTo>
                  <a:cubicBezTo>
                    <a:pt x="159" y="105"/>
                    <a:pt x="135" y="95"/>
                    <a:pt x="103" y="88"/>
                  </a:cubicBezTo>
                  <a:cubicBezTo>
                    <a:pt x="96" y="85"/>
                    <a:pt x="84" y="80"/>
                    <a:pt x="84" y="71"/>
                  </a:cubicBezTo>
                  <a:cubicBezTo>
                    <a:pt x="83" y="51"/>
                    <a:pt x="116" y="58"/>
                    <a:pt x="127" y="61"/>
                  </a:cubicBezTo>
                  <a:cubicBezTo>
                    <a:pt x="128" y="61"/>
                    <a:pt x="128" y="61"/>
                    <a:pt x="129" y="61"/>
                  </a:cubicBezTo>
                  <a:cubicBezTo>
                    <a:pt x="133" y="62"/>
                    <a:pt x="138" y="63"/>
                    <a:pt x="144" y="65"/>
                  </a:cubicBezTo>
                  <a:cubicBezTo>
                    <a:pt x="151" y="66"/>
                    <a:pt x="160" y="69"/>
                    <a:pt x="171" y="72"/>
                  </a:cubicBezTo>
                  <a:cubicBezTo>
                    <a:pt x="190" y="18"/>
                    <a:pt x="190" y="18"/>
                    <a:pt x="190" y="18"/>
                  </a:cubicBezTo>
                  <a:cubicBezTo>
                    <a:pt x="164" y="6"/>
                    <a:pt x="136" y="0"/>
                    <a:pt x="106" y="0"/>
                  </a:cubicBezTo>
                  <a:cubicBezTo>
                    <a:pt x="43" y="0"/>
                    <a:pt x="11" y="26"/>
                    <a:pt x="11" y="79"/>
                  </a:cubicBezTo>
                  <a:cubicBezTo>
                    <a:pt x="11" y="88"/>
                    <a:pt x="13" y="97"/>
                    <a:pt x="15" y="104"/>
                  </a:cubicBezTo>
                  <a:cubicBezTo>
                    <a:pt x="18" y="112"/>
                    <a:pt x="22" y="119"/>
                    <a:pt x="27" y="125"/>
                  </a:cubicBezTo>
                  <a:cubicBezTo>
                    <a:pt x="33" y="131"/>
                    <a:pt x="39" y="136"/>
                    <a:pt x="46" y="141"/>
                  </a:cubicBezTo>
                  <a:cubicBezTo>
                    <a:pt x="53" y="145"/>
                    <a:pt x="60" y="149"/>
                    <a:pt x="69" y="151"/>
                  </a:cubicBezTo>
                  <a:cubicBezTo>
                    <a:pt x="75" y="153"/>
                    <a:pt x="81" y="155"/>
                    <a:pt x="88" y="157"/>
                  </a:cubicBezTo>
                  <a:cubicBezTo>
                    <a:pt x="95" y="159"/>
                    <a:pt x="101" y="161"/>
                    <a:pt x="107" y="163"/>
                  </a:cubicBezTo>
                  <a:cubicBezTo>
                    <a:pt x="112" y="165"/>
                    <a:pt x="117" y="168"/>
                    <a:pt x="121" y="170"/>
                  </a:cubicBezTo>
                  <a:cubicBezTo>
                    <a:pt x="125" y="173"/>
                    <a:pt x="127" y="177"/>
                    <a:pt x="127" y="181"/>
                  </a:cubicBezTo>
                  <a:cubicBezTo>
                    <a:pt x="127" y="184"/>
                    <a:pt x="126" y="187"/>
                    <a:pt x="124" y="189"/>
                  </a:cubicBezTo>
                  <a:cubicBezTo>
                    <a:pt x="122" y="191"/>
                    <a:pt x="120" y="192"/>
                    <a:pt x="117" y="193"/>
                  </a:cubicBezTo>
                  <a:cubicBezTo>
                    <a:pt x="115" y="194"/>
                    <a:pt x="111" y="195"/>
                    <a:pt x="108" y="195"/>
                  </a:cubicBezTo>
                  <a:cubicBezTo>
                    <a:pt x="103" y="195"/>
                    <a:pt x="98" y="196"/>
                    <a:pt x="93" y="195"/>
                  </a:cubicBezTo>
                  <a:cubicBezTo>
                    <a:pt x="83" y="195"/>
                    <a:pt x="73" y="192"/>
                    <a:pt x="63" y="190"/>
                  </a:cubicBezTo>
                  <a:cubicBezTo>
                    <a:pt x="58" y="189"/>
                    <a:pt x="53" y="188"/>
                    <a:pt x="49" y="186"/>
                  </a:cubicBezTo>
                  <a:cubicBezTo>
                    <a:pt x="46" y="185"/>
                    <a:pt x="42" y="184"/>
                    <a:pt x="39" y="183"/>
                  </a:cubicBezTo>
                  <a:cubicBezTo>
                    <a:pt x="38" y="182"/>
                    <a:pt x="33" y="180"/>
                    <a:pt x="29" y="179"/>
                  </a:cubicBezTo>
                  <a:cubicBezTo>
                    <a:pt x="29" y="180"/>
                    <a:pt x="29" y="180"/>
                    <a:pt x="29" y="181"/>
                  </a:cubicBezTo>
                  <a:cubicBezTo>
                    <a:pt x="29" y="182"/>
                    <a:pt x="28" y="183"/>
                    <a:pt x="28" y="184"/>
                  </a:cubicBezTo>
                  <a:cubicBezTo>
                    <a:pt x="28" y="185"/>
                    <a:pt x="28" y="185"/>
                    <a:pt x="27" y="186"/>
                  </a:cubicBezTo>
                  <a:cubicBezTo>
                    <a:pt x="27" y="187"/>
                    <a:pt x="27" y="188"/>
                    <a:pt x="27" y="189"/>
                  </a:cubicBezTo>
                  <a:cubicBezTo>
                    <a:pt x="26" y="190"/>
                    <a:pt x="26" y="191"/>
                    <a:pt x="26" y="191"/>
                  </a:cubicBezTo>
                  <a:cubicBezTo>
                    <a:pt x="25" y="192"/>
                    <a:pt x="25" y="193"/>
                    <a:pt x="25" y="194"/>
                  </a:cubicBezTo>
                  <a:cubicBezTo>
                    <a:pt x="24" y="195"/>
                    <a:pt x="24" y="196"/>
                    <a:pt x="24" y="196"/>
                  </a:cubicBezTo>
                  <a:cubicBezTo>
                    <a:pt x="23" y="197"/>
                    <a:pt x="23" y="198"/>
                    <a:pt x="23" y="199"/>
                  </a:cubicBezTo>
                  <a:cubicBezTo>
                    <a:pt x="22" y="200"/>
                    <a:pt x="22" y="201"/>
                    <a:pt x="21" y="201"/>
                  </a:cubicBezTo>
                  <a:cubicBezTo>
                    <a:pt x="21" y="202"/>
                    <a:pt x="21" y="203"/>
                    <a:pt x="20" y="204"/>
                  </a:cubicBezTo>
                  <a:cubicBezTo>
                    <a:pt x="20" y="205"/>
                    <a:pt x="19" y="205"/>
                    <a:pt x="19" y="206"/>
                  </a:cubicBezTo>
                  <a:cubicBezTo>
                    <a:pt x="18" y="207"/>
                    <a:pt x="18" y="208"/>
                    <a:pt x="18" y="209"/>
                  </a:cubicBezTo>
                  <a:cubicBezTo>
                    <a:pt x="17" y="209"/>
                    <a:pt x="17" y="210"/>
                    <a:pt x="16" y="211"/>
                  </a:cubicBezTo>
                  <a:cubicBezTo>
                    <a:pt x="16" y="212"/>
                    <a:pt x="15" y="212"/>
                    <a:pt x="15" y="213"/>
                  </a:cubicBezTo>
                  <a:cubicBezTo>
                    <a:pt x="14" y="214"/>
                    <a:pt x="14" y="215"/>
                    <a:pt x="13" y="216"/>
                  </a:cubicBezTo>
                  <a:cubicBezTo>
                    <a:pt x="13" y="216"/>
                    <a:pt x="12" y="217"/>
                    <a:pt x="12" y="218"/>
                  </a:cubicBezTo>
                  <a:cubicBezTo>
                    <a:pt x="11" y="219"/>
                    <a:pt x="11" y="219"/>
                    <a:pt x="10" y="220"/>
                  </a:cubicBezTo>
                  <a:cubicBezTo>
                    <a:pt x="9" y="221"/>
                    <a:pt x="9" y="221"/>
                    <a:pt x="8" y="222"/>
                  </a:cubicBezTo>
                  <a:cubicBezTo>
                    <a:pt x="8" y="223"/>
                    <a:pt x="7" y="224"/>
                    <a:pt x="6" y="224"/>
                  </a:cubicBezTo>
                  <a:cubicBezTo>
                    <a:pt x="6" y="225"/>
                    <a:pt x="5" y="226"/>
                    <a:pt x="5" y="226"/>
                  </a:cubicBezTo>
                  <a:cubicBezTo>
                    <a:pt x="4" y="227"/>
                    <a:pt x="3" y="228"/>
                    <a:pt x="3" y="229"/>
                  </a:cubicBezTo>
                  <a:cubicBezTo>
                    <a:pt x="2" y="229"/>
                    <a:pt x="2" y="230"/>
                    <a:pt x="1" y="230"/>
                  </a:cubicBezTo>
                  <a:cubicBezTo>
                    <a:pt x="0" y="232"/>
                    <a:pt x="0" y="232"/>
                    <a:pt x="0" y="232"/>
                  </a:cubicBezTo>
                  <a:cubicBezTo>
                    <a:pt x="10" y="237"/>
                    <a:pt x="20" y="241"/>
                    <a:pt x="31" y="245"/>
                  </a:cubicBezTo>
                  <a:cubicBezTo>
                    <a:pt x="32" y="245"/>
                    <a:pt x="33" y="245"/>
                    <a:pt x="33" y="245"/>
                  </a:cubicBezTo>
                  <a:cubicBezTo>
                    <a:pt x="34" y="246"/>
                    <a:pt x="35" y="246"/>
                    <a:pt x="36" y="246"/>
                  </a:cubicBezTo>
                  <a:cubicBezTo>
                    <a:pt x="45" y="249"/>
                    <a:pt x="55" y="251"/>
                    <a:pt x="64" y="252"/>
                  </a:cubicBezTo>
                  <a:cubicBezTo>
                    <a:pt x="74" y="254"/>
                    <a:pt x="85" y="255"/>
                    <a:pt x="95" y="255"/>
                  </a:cubicBezTo>
                  <a:cubicBezTo>
                    <a:pt x="96" y="255"/>
                    <a:pt x="97" y="255"/>
                    <a:pt x="98" y="255"/>
                  </a:cubicBezTo>
                  <a:cubicBezTo>
                    <a:pt x="99" y="255"/>
                    <a:pt x="101" y="255"/>
                    <a:pt x="102" y="255"/>
                  </a:cubicBezTo>
                  <a:cubicBezTo>
                    <a:pt x="117" y="255"/>
                    <a:pt x="130" y="253"/>
                    <a:pt x="142" y="250"/>
                  </a:cubicBezTo>
                  <a:cubicBezTo>
                    <a:pt x="154" y="247"/>
                    <a:pt x="165" y="241"/>
                    <a:pt x="173" y="234"/>
                  </a:cubicBezTo>
                  <a:cubicBezTo>
                    <a:pt x="181" y="227"/>
                    <a:pt x="188" y="218"/>
                    <a:pt x="192" y="208"/>
                  </a:cubicBezTo>
                  <a:cubicBezTo>
                    <a:pt x="197" y="197"/>
                    <a:pt x="199" y="184"/>
                    <a:pt x="199" y="170"/>
                  </a:cubicBezTo>
                  <a:cubicBezTo>
                    <a:pt x="199" y="150"/>
                    <a:pt x="191" y="133"/>
                    <a:pt x="175" y="119"/>
                  </a:cubicBezTo>
                  <a:close/>
                </a:path>
              </a:pathLst>
            </a:custGeom>
            <a:solidFill>
              <a:srgbClr val="001E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61" name="Freeform 9"/>
            <p:cNvSpPr>
              <a:spLocks noEditPoints="1"/>
            </p:cNvSpPr>
            <p:nvPr userDrawn="1"/>
          </p:nvSpPr>
          <p:spPr bwMode="auto">
            <a:xfrm>
              <a:off x="252" y="270"/>
              <a:ext cx="163" cy="171"/>
            </a:xfrm>
            <a:custGeom>
              <a:avLst/>
              <a:gdLst>
                <a:gd name="T0" fmla="*/ 235 w 238"/>
                <a:gd name="T1" fmla="*/ 230 h 250"/>
                <a:gd name="T2" fmla="*/ 231 w 238"/>
                <a:gd name="T3" fmla="*/ 227 h 250"/>
                <a:gd name="T4" fmla="*/ 227 w 238"/>
                <a:gd name="T5" fmla="*/ 223 h 250"/>
                <a:gd name="T6" fmla="*/ 224 w 238"/>
                <a:gd name="T7" fmla="*/ 219 h 250"/>
                <a:gd name="T8" fmla="*/ 221 w 238"/>
                <a:gd name="T9" fmla="*/ 215 h 250"/>
                <a:gd name="T10" fmla="*/ 218 w 238"/>
                <a:gd name="T11" fmla="*/ 211 h 250"/>
                <a:gd name="T12" fmla="*/ 216 w 238"/>
                <a:gd name="T13" fmla="*/ 209 h 250"/>
                <a:gd name="T14" fmla="*/ 214 w 238"/>
                <a:gd name="T15" fmla="*/ 205 h 250"/>
                <a:gd name="T16" fmla="*/ 211 w 238"/>
                <a:gd name="T17" fmla="*/ 200 h 250"/>
                <a:gd name="T18" fmla="*/ 209 w 238"/>
                <a:gd name="T19" fmla="*/ 196 h 250"/>
                <a:gd name="T20" fmla="*/ 207 w 238"/>
                <a:gd name="T21" fmla="*/ 191 h 250"/>
                <a:gd name="T22" fmla="*/ 206 w 238"/>
                <a:gd name="T23" fmla="*/ 188 h 250"/>
                <a:gd name="T24" fmla="*/ 205 w 238"/>
                <a:gd name="T25" fmla="*/ 187 h 250"/>
                <a:gd name="T26" fmla="*/ 190 w 238"/>
                <a:gd name="T27" fmla="*/ 186 h 250"/>
                <a:gd name="T28" fmla="*/ 173 w 238"/>
                <a:gd name="T29" fmla="*/ 175 h 250"/>
                <a:gd name="T30" fmla="*/ 166 w 238"/>
                <a:gd name="T31" fmla="*/ 156 h 250"/>
                <a:gd name="T32" fmla="*/ 164 w 238"/>
                <a:gd name="T33" fmla="*/ 148 h 250"/>
                <a:gd name="T34" fmla="*/ 183 w 238"/>
                <a:gd name="T35" fmla="*/ 128 h 250"/>
                <a:gd name="T36" fmla="*/ 207 w 238"/>
                <a:gd name="T37" fmla="*/ 95 h 250"/>
                <a:gd name="T38" fmla="*/ 202 w 238"/>
                <a:gd name="T39" fmla="*/ 42 h 250"/>
                <a:gd name="T40" fmla="*/ 148 w 238"/>
                <a:gd name="T41" fmla="*/ 5 h 250"/>
                <a:gd name="T42" fmla="*/ 0 w 238"/>
                <a:gd name="T43" fmla="*/ 0 h 250"/>
                <a:gd name="T44" fmla="*/ 77 w 238"/>
                <a:gd name="T45" fmla="*/ 245 h 250"/>
                <a:gd name="T46" fmla="*/ 94 w 238"/>
                <a:gd name="T47" fmla="*/ 152 h 250"/>
                <a:gd name="T48" fmla="*/ 119 w 238"/>
                <a:gd name="T49" fmla="*/ 223 h 250"/>
                <a:gd name="T50" fmla="*/ 209 w 238"/>
                <a:gd name="T51" fmla="*/ 247 h 250"/>
                <a:gd name="T52" fmla="*/ 238 w 238"/>
                <a:gd name="T53" fmla="*/ 232 h 250"/>
                <a:gd name="T54" fmla="*/ 136 w 238"/>
                <a:gd name="T55" fmla="*/ 88 h 250"/>
                <a:gd name="T56" fmla="*/ 116 w 238"/>
                <a:gd name="T57" fmla="*/ 100 h 250"/>
                <a:gd name="T58" fmla="*/ 91 w 238"/>
                <a:gd name="T59" fmla="*/ 102 h 250"/>
                <a:gd name="T60" fmla="*/ 77 w 238"/>
                <a:gd name="T61" fmla="*/ 53 h 250"/>
                <a:gd name="T62" fmla="*/ 116 w 238"/>
                <a:gd name="T63" fmla="*/ 54 h 250"/>
                <a:gd name="T64" fmla="*/ 136 w 238"/>
                <a:gd name="T65" fmla="*/ 65 h 250"/>
                <a:gd name="T66" fmla="*/ 136 w 238"/>
                <a:gd name="T67" fmla="*/ 88 h 250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238" h="250">
                  <a:moveTo>
                    <a:pt x="236" y="232"/>
                  </a:moveTo>
                  <a:cubicBezTo>
                    <a:pt x="236" y="231"/>
                    <a:pt x="235" y="231"/>
                    <a:pt x="235" y="230"/>
                  </a:cubicBezTo>
                  <a:cubicBezTo>
                    <a:pt x="234" y="229"/>
                    <a:pt x="233" y="229"/>
                    <a:pt x="233" y="228"/>
                  </a:cubicBezTo>
                  <a:cubicBezTo>
                    <a:pt x="232" y="228"/>
                    <a:pt x="231" y="227"/>
                    <a:pt x="231" y="227"/>
                  </a:cubicBezTo>
                  <a:cubicBezTo>
                    <a:pt x="230" y="226"/>
                    <a:pt x="230" y="225"/>
                    <a:pt x="229" y="225"/>
                  </a:cubicBezTo>
                  <a:cubicBezTo>
                    <a:pt x="228" y="224"/>
                    <a:pt x="228" y="223"/>
                    <a:pt x="227" y="223"/>
                  </a:cubicBezTo>
                  <a:cubicBezTo>
                    <a:pt x="227" y="222"/>
                    <a:pt x="226" y="221"/>
                    <a:pt x="225" y="221"/>
                  </a:cubicBezTo>
                  <a:cubicBezTo>
                    <a:pt x="225" y="220"/>
                    <a:pt x="224" y="220"/>
                    <a:pt x="224" y="219"/>
                  </a:cubicBezTo>
                  <a:cubicBezTo>
                    <a:pt x="223" y="218"/>
                    <a:pt x="223" y="218"/>
                    <a:pt x="222" y="217"/>
                  </a:cubicBezTo>
                  <a:cubicBezTo>
                    <a:pt x="222" y="216"/>
                    <a:pt x="221" y="216"/>
                    <a:pt x="221" y="215"/>
                  </a:cubicBezTo>
                  <a:cubicBezTo>
                    <a:pt x="220" y="214"/>
                    <a:pt x="220" y="214"/>
                    <a:pt x="219" y="213"/>
                  </a:cubicBezTo>
                  <a:cubicBezTo>
                    <a:pt x="219" y="212"/>
                    <a:pt x="218" y="212"/>
                    <a:pt x="218" y="211"/>
                  </a:cubicBezTo>
                  <a:cubicBezTo>
                    <a:pt x="217" y="210"/>
                    <a:pt x="217" y="210"/>
                    <a:pt x="217" y="210"/>
                  </a:cubicBezTo>
                  <a:cubicBezTo>
                    <a:pt x="217" y="210"/>
                    <a:pt x="217" y="209"/>
                    <a:pt x="216" y="209"/>
                  </a:cubicBezTo>
                  <a:cubicBezTo>
                    <a:pt x="216" y="208"/>
                    <a:pt x="215" y="207"/>
                    <a:pt x="215" y="207"/>
                  </a:cubicBezTo>
                  <a:cubicBezTo>
                    <a:pt x="214" y="206"/>
                    <a:pt x="214" y="205"/>
                    <a:pt x="214" y="205"/>
                  </a:cubicBezTo>
                  <a:cubicBezTo>
                    <a:pt x="213" y="204"/>
                    <a:pt x="213" y="203"/>
                    <a:pt x="212" y="202"/>
                  </a:cubicBezTo>
                  <a:cubicBezTo>
                    <a:pt x="212" y="202"/>
                    <a:pt x="212" y="201"/>
                    <a:pt x="211" y="200"/>
                  </a:cubicBezTo>
                  <a:cubicBezTo>
                    <a:pt x="211" y="199"/>
                    <a:pt x="210" y="199"/>
                    <a:pt x="210" y="198"/>
                  </a:cubicBezTo>
                  <a:cubicBezTo>
                    <a:pt x="210" y="197"/>
                    <a:pt x="209" y="196"/>
                    <a:pt x="209" y="196"/>
                  </a:cubicBezTo>
                  <a:cubicBezTo>
                    <a:pt x="209" y="195"/>
                    <a:pt x="208" y="194"/>
                    <a:pt x="208" y="193"/>
                  </a:cubicBezTo>
                  <a:cubicBezTo>
                    <a:pt x="208" y="193"/>
                    <a:pt x="207" y="192"/>
                    <a:pt x="207" y="191"/>
                  </a:cubicBezTo>
                  <a:cubicBezTo>
                    <a:pt x="207" y="190"/>
                    <a:pt x="206" y="189"/>
                    <a:pt x="206" y="189"/>
                  </a:cubicBezTo>
                  <a:cubicBezTo>
                    <a:pt x="206" y="188"/>
                    <a:pt x="206" y="188"/>
                    <a:pt x="206" y="188"/>
                  </a:cubicBezTo>
                  <a:cubicBezTo>
                    <a:pt x="205" y="187"/>
                    <a:pt x="205" y="187"/>
                    <a:pt x="205" y="187"/>
                  </a:cubicBezTo>
                  <a:cubicBezTo>
                    <a:pt x="205" y="187"/>
                    <a:pt x="205" y="187"/>
                    <a:pt x="205" y="187"/>
                  </a:cubicBezTo>
                  <a:cubicBezTo>
                    <a:pt x="205" y="186"/>
                    <a:pt x="205" y="186"/>
                    <a:pt x="205" y="186"/>
                  </a:cubicBezTo>
                  <a:cubicBezTo>
                    <a:pt x="203" y="186"/>
                    <a:pt x="192" y="187"/>
                    <a:pt x="190" y="186"/>
                  </a:cubicBezTo>
                  <a:cubicBezTo>
                    <a:pt x="186" y="185"/>
                    <a:pt x="183" y="184"/>
                    <a:pt x="180" y="182"/>
                  </a:cubicBezTo>
                  <a:cubicBezTo>
                    <a:pt x="177" y="180"/>
                    <a:pt x="175" y="178"/>
                    <a:pt x="173" y="175"/>
                  </a:cubicBezTo>
                  <a:cubicBezTo>
                    <a:pt x="171" y="172"/>
                    <a:pt x="170" y="168"/>
                    <a:pt x="168" y="164"/>
                  </a:cubicBezTo>
                  <a:cubicBezTo>
                    <a:pt x="166" y="156"/>
                    <a:pt x="166" y="156"/>
                    <a:pt x="166" y="156"/>
                  </a:cubicBezTo>
                  <a:cubicBezTo>
                    <a:pt x="166" y="155"/>
                    <a:pt x="166" y="154"/>
                    <a:pt x="165" y="153"/>
                  </a:cubicBezTo>
                  <a:cubicBezTo>
                    <a:pt x="165" y="151"/>
                    <a:pt x="165" y="150"/>
                    <a:pt x="164" y="148"/>
                  </a:cubicBezTo>
                  <a:cubicBezTo>
                    <a:pt x="163" y="139"/>
                    <a:pt x="163" y="139"/>
                    <a:pt x="163" y="139"/>
                  </a:cubicBezTo>
                  <a:cubicBezTo>
                    <a:pt x="170" y="136"/>
                    <a:pt x="177" y="132"/>
                    <a:pt x="183" y="128"/>
                  </a:cubicBezTo>
                  <a:cubicBezTo>
                    <a:pt x="188" y="124"/>
                    <a:pt x="193" y="119"/>
                    <a:pt x="197" y="114"/>
                  </a:cubicBezTo>
                  <a:cubicBezTo>
                    <a:pt x="202" y="108"/>
                    <a:pt x="205" y="102"/>
                    <a:pt x="207" y="95"/>
                  </a:cubicBezTo>
                  <a:cubicBezTo>
                    <a:pt x="209" y="89"/>
                    <a:pt x="210" y="81"/>
                    <a:pt x="210" y="72"/>
                  </a:cubicBezTo>
                  <a:cubicBezTo>
                    <a:pt x="210" y="61"/>
                    <a:pt x="207" y="51"/>
                    <a:pt x="202" y="42"/>
                  </a:cubicBezTo>
                  <a:cubicBezTo>
                    <a:pt x="197" y="33"/>
                    <a:pt x="190" y="25"/>
                    <a:pt x="180" y="19"/>
                  </a:cubicBezTo>
                  <a:cubicBezTo>
                    <a:pt x="171" y="13"/>
                    <a:pt x="160" y="8"/>
                    <a:pt x="148" y="5"/>
                  </a:cubicBezTo>
                  <a:cubicBezTo>
                    <a:pt x="136" y="2"/>
                    <a:pt x="122" y="0"/>
                    <a:pt x="10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45"/>
                    <a:pt x="0" y="245"/>
                    <a:pt x="0" y="245"/>
                  </a:cubicBezTo>
                  <a:cubicBezTo>
                    <a:pt x="77" y="245"/>
                    <a:pt x="77" y="245"/>
                    <a:pt x="77" y="245"/>
                  </a:cubicBezTo>
                  <a:cubicBezTo>
                    <a:pt x="77" y="152"/>
                    <a:pt x="77" y="152"/>
                    <a:pt x="77" y="152"/>
                  </a:cubicBezTo>
                  <a:cubicBezTo>
                    <a:pt x="94" y="152"/>
                    <a:pt x="94" y="152"/>
                    <a:pt x="94" y="152"/>
                  </a:cubicBezTo>
                  <a:cubicBezTo>
                    <a:pt x="104" y="192"/>
                    <a:pt x="104" y="192"/>
                    <a:pt x="104" y="192"/>
                  </a:cubicBezTo>
                  <a:cubicBezTo>
                    <a:pt x="107" y="204"/>
                    <a:pt x="112" y="214"/>
                    <a:pt x="119" y="223"/>
                  </a:cubicBezTo>
                  <a:cubicBezTo>
                    <a:pt x="133" y="241"/>
                    <a:pt x="155" y="250"/>
                    <a:pt x="185" y="250"/>
                  </a:cubicBezTo>
                  <a:cubicBezTo>
                    <a:pt x="193" y="250"/>
                    <a:pt x="201" y="249"/>
                    <a:pt x="209" y="247"/>
                  </a:cubicBezTo>
                  <a:cubicBezTo>
                    <a:pt x="218" y="244"/>
                    <a:pt x="226" y="239"/>
                    <a:pt x="235" y="234"/>
                  </a:cubicBezTo>
                  <a:cubicBezTo>
                    <a:pt x="235" y="234"/>
                    <a:pt x="237" y="233"/>
                    <a:pt x="238" y="232"/>
                  </a:cubicBezTo>
                  <a:lnTo>
                    <a:pt x="236" y="232"/>
                  </a:lnTo>
                  <a:close/>
                  <a:moveTo>
                    <a:pt x="136" y="88"/>
                  </a:moveTo>
                  <a:cubicBezTo>
                    <a:pt x="134" y="91"/>
                    <a:pt x="131" y="94"/>
                    <a:pt x="127" y="96"/>
                  </a:cubicBezTo>
                  <a:cubicBezTo>
                    <a:pt x="124" y="98"/>
                    <a:pt x="120" y="99"/>
                    <a:pt x="116" y="100"/>
                  </a:cubicBezTo>
                  <a:cubicBezTo>
                    <a:pt x="111" y="101"/>
                    <a:pt x="107" y="101"/>
                    <a:pt x="102" y="102"/>
                  </a:cubicBezTo>
                  <a:cubicBezTo>
                    <a:pt x="91" y="102"/>
                    <a:pt x="91" y="102"/>
                    <a:pt x="91" y="102"/>
                  </a:cubicBezTo>
                  <a:cubicBezTo>
                    <a:pt x="77" y="102"/>
                    <a:pt x="77" y="102"/>
                    <a:pt x="77" y="102"/>
                  </a:cubicBezTo>
                  <a:cubicBezTo>
                    <a:pt x="77" y="53"/>
                    <a:pt x="77" y="53"/>
                    <a:pt x="77" y="53"/>
                  </a:cubicBezTo>
                  <a:cubicBezTo>
                    <a:pt x="102" y="53"/>
                    <a:pt x="102" y="53"/>
                    <a:pt x="102" y="53"/>
                  </a:cubicBezTo>
                  <a:cubicBezTo>
                    <a:pt x="107" y="53"/>
                    <a:pt x="112" y="54"/>
                    <a:pt x="116" y="54"/>
                  </a:cubicBezTo>
                  <a:cubicBezTo>
                    <a:pt x="121" y="55"/>
                    <a:pt x="125" y="56"/>
                    <a:pt x="128" y="58"/>
                  </a:cubicBezTo>
                  <a:cubicBezTo>
                    <a:pt x="131" y="59"/>
                    <a:pt x="134" y="62"/>
                    <a:pt x="136" y="65"/>
                  </a:cubicBezTo>
                  <a:cubicBezTo>
                    <a:pt x="138" y="68"/>
                    <a:pt x="139" y="71"/>
                    <a:pt x="139" y="76"/>
                  </a:cubicBezTo>
                  <a:cubicBezTo>
                    <a:pt x="139" y="81"/>
                    <a:pt x="138" y="85"/>
                    <a:pt x="136" y="88"/>
                  </a:cubicBezTo>
                  <a:close/>
                </a:path>
              </a:pathLst>
            </a:custGeom>
            <a:solidFill>
              <a:srgbClr val="001E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62" name="Freeform 10"/>
            <p:cNvSpPr>
              <a:spLocks/>
            </p:cNvSpPr>
            <p:nvPr userDrawn="1"/>
          </p:nvSpPr>
          <p:spPr bwMode="auto">
            <a:xfrm>
              <a:off x="316" y="448"/>
              <a:ext cx="1430" cy="197"/>
            </a:xfrm>
            <a:custGeom>
              <a:avLst/>
              <a:gdLst>
                <a:gd name="T0" fmla="*/ 44 w 2095"/>
                <a:gd name="T1" fmla="*/ 71 h 289"/>
                <a:gd name="T2" fmla="*/ 143 w 2095"/>
                <a:gd name="T3" fmla="*/ 72 h 289"/>
                <a:gd name="T4" fmla="*/ 205 w 2095"/>
                <a:gd name="T5" fmla="*/ 0 h 289"/>
                <a:gd name="T6" fmla="*/ 220 w 2095"/>
                <a:gd name="T7" fmla="*/ 71 h 289"/>
                <a:gd name="T8" fmla="*/ 2051 w 2095"/>
                <a:gd name="T9" fmla="*/ 71 h 289"/>
                <a:gd name="T10" fmla="*/ 2095 w 2095"/>
                <a:gd name="T11" fmla="*/ 115 h 289"/>
                <a:gd name="T12" fmla="*/ 2095 w 2095"/>
                <a:gd name="T13" fmla="*/ 245 h 289"/>
                <a:gd name="T14" fmla="*/ 2051 w 2095"/>
                <a:gd name="T15" fmla="*/ 289 h 289"/>
                <a:gd name="T16" fmla="*/ 44 w 2095"/>
                <a:gd name="T17" fmla="*/ 289 h 289"/>
                <a:gd name="T18" fmla="*/ 0 w 2095"/>
                <a:gd name="T19" fmla="*/ 245 h 289"/>
                <a:gd name="T20" fmla="*/ 0 w 2095"/>
                <a:gd name="T21" fmla="*/ 115 h 289"/>
                <a:gd name="T22" fmla="*/ 44 w 2095"/>
                <a:gd name="T23" fmla="*/ 71 h 289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2095" h="289">
                  <a:moveTo>
                    <a:pt x="44" y="71"/>
                  </a:moveTo>
                  <a:cubicBezTo>
                    <a:pt x="143" y="72"/>
                    <a:pt x="143" y="72"/>
                    <a:pt x="143" y="72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220" y="71"/>
                    <a:pt x="220" y="71"/>
                    <a:pt x="220" y="71"/>
                  </a:cubicBezTo>
                  <a:cubicBezTo>
                    <a:pt x="2051" y="71"/>
                    <a:pt x="2051" y="71"/>
                    <a:pt x="2051" y="71"/>
                  </a:cubicBezTo>
                  <a:cubicBezTo>
                    <a:pt x="2075" y="71"/>
                    <a:pt x="2095" y="91"/>
                    <a:pt x="2095" y="115"/>
                  </a:cubicBezTo>
                  <a:cubicBezTo>
                    <a:pt x="2095" y="245"/>
                    <a:pt x="2095" y="245"/>
                    <a:pt x="2095" y="245"/>
                  </a:cubicBezTo>
                  <a:cubicBezTo>
                    <a:pt x="2095" y="269"/>
                    <a:pt x="2075" y="289"/>
                    <a:pt x="2051" y="289"/>
                  </a:cubicBezTo>
                  <a:cubicBezTo>
                    <a:pt x="44" y="289"/>
                    <a:pt x="44" y="289"/>
                    <a:pt x="44" y="289"/>
                  </a:cubicBezTo>
                  <a:cubicBezTo>
                    <a:pt x="20" y="289"/>
                    <a:pt x="0" y="269"/>
                    <a:pt x="0" y="245"/>
                  </a:cubicBezTo>
                  <a:cubicBezTo>
                    <a:pt x="0" y="115"/>
                    <a:pt x="0" y="115"/>
                    <a:pt x="0" y="115"/>
                  </a:cubicBezTo>
                  <a:cubicBezTo>
                    <a:pt x="0" y="91"/>
                    <a:pt x="20" y="71"/>
                    <a:pt x="44" y="71"/>
                  </a:cubicBezTo>
                  <a:close/>
                </a:path>
              </a:pathLst>
            </a:custGeom>
            <a:solidFill>
              <a:srgbClr val="001E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63" name="Freeform 11"/>
            <p:cNvSpPr>
              <a:spLocks noEditPoints="1"/>
            </p:cNvSpPr>
            <p:nvPr userDrawn="1"/>
          </p:nvSpPr>
          <p:spPr bwMode="auto">
            <a:xfrm>
              <a:off x="839" y="271"/>
              <a:ext cx="169" cy="166"/>
            </a:xfrm>
            <a:custGeom>
              <a:avLst/>
              <a:gdLst>
                <a:gd name="T0" fmla="*/ 47 w 169"/>
                <a:gd name="T1" fmla="*/ 0 h 166"/>
                <a:gd name="T2" fmla="*/ 121 w 169"/>
                <a:gd name="T3" fmla="*/ 0 h 166"/>
                <a:gd name="T4" fmla="*/ 169 w 169"/>
                <a:gd name="T5" fmla="*/ 166 h 166"/>
                <a:gd name="T6" fmla="*/ 112 w 169"/>
                <a:gd name="T7" fmla="*/ 166 h 166"/>
                <a:gd name="T8" fmla="*/ 106 w 169"/>
                <a:gd name="T9" fmla="*/ 134 h 166"/>
                <a:gd name="T10" fmla="*/ 62 w 169"/>
                <a:gd name="T11" fmla="*/ 134 h 166"/>
                <a:gd name="T12" fmla="*/ 55 w 169"/>
                <a:gd name="T13" fmla="*/ 166 h 166"/>
                <a:gd name="T14" fmla="*/ 0 w 169"/>
                <a:gd name="T15" fmla="*/ 166 h 166"/>
                <a:gd name="T16" fmla="*/ 47 w 169"/>
                <a:gd name="T17" fmla="*/ 0 h 166"/>
                <a:gd name="T18" fmla="*/ 99 w 169"/>
                <a:gd name="T19" fmla="*/ 104 h 166"/>
                <a:gd name="T20" fmla="*/ 84 w 169"/>
                <a:gd name="T21" fmla="*/ 32 h 166"/>
                <a:gd name="T22" fmla="*/ 67 w 169"/>
                <a:gd name="T23" fmla="*/ 104 h 166"/>
                <a:gd name="T24" fmla="*/ 99 w 169"/>
                <a:gd name="T25" fmla="*/ 104 h 16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69" h="166">
                  <a:moveTo>
                    <a:pt x="47" y="0"/>
                  </a:moveTo>
                  <a:lnTo>
                    <a:pt x="121" y="0"/>
                  </a:lnTo>
                  <a:lnTo>
                    <a:pt x="169" y="166"/>
                  </a:lnTo>
                  <a:lnTo>
                    <a:pt x="112" y="166"/>
                  </a:lnTo>
                  <a:lnTo>
                    <a:pt x="106" y="134"/>
                  </a:lnTo>
                  <a:lnTo>
                    <a:pt x="62" y="134"/>
                  </a:lnTo>
                  <a:lnTo>
                    <a:pt x="55" y="166"/>
                  </a:lnTo>
                  <a:lnTo>
                    <a:pt x="0" y="166"/>
                  </a:lnTo>
                  <a:lnTo>
                    <a:pt x="47" y="0"/>
                  </a:lnTo>
                  <a:close/>
                  <a:moveTo>
                    <a:pt x="99" y="104"/>
                  </a:moveTo>
                  <a:lnTo>
                    <a:pt x="84" y="32"/>
                  </a:lnTo>
                  <a:lnTo>
                    <a:pt x="67" y="104"/>
                  </a:lnTo>
                  <a:lnTo>
                    <a:pt x="99" y="104"/>
                  </a:lnTo>
                  <a:close/>
                </a:path>
              </a:pathLst>
            </a:custGeom>
            <a:solidFill>
              <a:srgbClr val="001E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64" name="Freeform 12"/>
            <p:cNvSpPr>
              <a:spLocks noEditPoints="1"/>
            </p:cNvSpPr>
            <p:nvPr userDrawn="1"/>
          </p:nvSpPr>
          <p:spPr bwMode="auto">
            <a:xfrm>
              <a:off x="363" y="548"/>
              <a:ext cx="45" cy="52"/>
            </a:xfrm>
            <a:custGeom>
              <a:avLst/>
              <a:gdLst>
                <a:gd name="T0" fmla="*/ 66 w 66"/>
                <a:gd name="T1" fmla="*/ 74 h 77"/>
                <a:gd name="T2" fmla="*/ 58 w 66"/>
                <a:gd name="T3" fmla="*/ 77 h 77"/>
                <a:gd name="T4" fmla="*/ 47 w 66"/>
                <a:gd name="T5" fmla="*/ 68 h 77"/>
                <a:gd name="T6" fmla="*/ 26 w 66"/>
                <a:gd name="T7" fmla="*/ 77 h 77"/>
                <a:gd name="T8" fmla="*/ 0 w 66"/>
                <a:gd name="T9" fmla="*/ 53 h 77"/>
                <a:gd name="T10" fmla="*/ 30 w 66"/>
                <a:gd name="T11" fmla="*/ 28 h 77"/>
                <a:gd name="T12" fmla="*/ 46 w 66"/>
                <a:gd name="T13" fmla="*/ 30 h 77"/>
                <a:gd name="T14" fmla="*/ 46 w 66"/>
                <a:gd name="T15" fmla="*/ 26 h 77"/>
                <a:gd name="T16" fmla="*/ 42 w 66"/>
                <a:gd name="T17" fmla="*/ 13 h 77"/>
                <a:gd name="T18" fmla="*/ 28 w 66"/>
                <a:gd name="T19" fmla="*/ 8 h 77"/>
                <a:gd name="T20" fmla="*/ 7 w 66"/>
                <a:gd name="T21" fmla="*/ 13 h 77"/>
                <a:gd name="T22" fmla="*/ 7 w 66"/>
                <a:gd name="T23" fmla="*/ 4 h 77"/>
                <a:gd name="T24" fmla="*/ 29 w 66"/>
                <a:gd name="T25" fmla="*/ 0 h 77"/>
                <a:gd name="T26" fmla="*/ 52 w 66"/>
                <a:gd name="T27" fmla="*/ 8 h 77"/>
                <a:gd name="T28" fmla="*/ 58 w 66"/>
                <a:gd name="T29" fmla="*/ 25 h 77"/>
                <a:gd name="T30" fmla="*/ 58 w 66"/>
                <a:gd name="T31" fmla="*/ 62 h 77"/>
                <a:gd name="T32" fmla="*/ 62 w 66"/>
                <a:gd name="T33" fmla="*/ 68 h 77"/>
                <a:gd name="T34" fmla="*/ 66 w 66"/>
                <a:gd name="T35" fmla="*/ 67 h 77"/>
                <a:gd name="T36" fmla="*/ 66 w 66"/>
                <a:gd name="T37" fmla="*/ 74 h 77"/>
                <a:gd name="T38" fmla="*/ 46 w 66"/>
                <a:gd name="T39" fmla="*/ 38 h 77"/>
                <a:gd name="T40" fmla="*/ 31 w 66"/>
                <a:gd name="T41" fmla="*/ 36 h 77"/>
                <a:gd name="T42" fmla="*/ 12 w 66"/>
                <a:gd name="T43" fmla="*/ 52 h 77"/>
                <a:gd name="T44" fmla="*/ 28 w 66"/>
                <a:gd name="T45" fmla="*/ 69 h 77"/>
                <a:gd name="T46" fmla="*/ 42 w 66"/>
                <a:gd name="T47" fmla="*/ 63 h 77"/>
                <a:gd name="T48" fmla="*/ 46 w 66"/>
                <a:gd name="T49" fmla="*/ 49 h 77"/>
                <a:gd name="T50" fmla="*/ 46 w 66"/>
                <a:gd name="T51" fmla="*/ 38 h 77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66" h="77">
                  <a:moveTo>
                    <a:pt x="66" y="74"/>
                  </a:moveTo>
                  <a:cubicBezTo>
                    <a:pt x="64" y="76"/>
                    <a:pt x="61" y="77"/>
                    <a:pt x="58" y="77"/>
                  </a:cubicBezTo>
                  <a:cubicBezTo>
                    <a:pt x="51" y="77"/>
                    <a:pt x="47" y="74"/>
                    <a:pt x="47" y="68"/>
                  </a:cubicBezTo>
                  <a:cubicBezTo>
                    <a:pt x="43" y="74"/>
                    <a:pt x="35" y="77"/>
                    <a:pt x="26" y="77"/>
                  </a:cubicBezTo>
                  <a:cubicBezTo>
                    <a:pt x="11" y="77"/>
                    <a:pt x="0" y="69"/>
                    <a:pt x="0" y="53"/>
                  </a:cubicBezTo>
                  <a:cubicBezTo>
                    <a:pt x="0" y="38"/>
                    <a:pt x="10" y="28"/>
                    <a:pt x="30" y="28"/>
                  </a:cubicBezTo>
                  <a:cubicBezTo>
                    <a:pt x="36" y="28"/>
                    <a:pt x="42" y="29"/>
                    <a:pt x="46" y="30"/>
                  </a:cubicBezTo>
                  <a:cubicBezTo>
                    <a:pt x="46" y="26"/>
                    <a:pt x="46" y="26"/>
                    <a:pt x="46" y="26"/>
                  </a:cubicBezTo>
                  <a:cubicBezTo>
                    <a:pt x="46" y="20"/>
                    <a:pt x="45" y="16"/>
                    <a:pt x="42" y="13"/>
                  </a:cubicBezTo>
                  <a:cubicBezTo>
                    <a:pt x="40" y="10"/>
                    <a:pt x="35" y="8"/>
                    <a:pt x="28" y="8"/>
                  </a:cubicBezTo>
                  <a:cubicBezTo>
                    <a:pt x="20" y="8"/>
                    <a:pt x="13" y="10"/>
                    <a:pt x="7" y="13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12" y="2"/>
                    <a:pt x="20" y="0"/>
                    <a:pt x="29" y="0"/>
                  </a:cubicBezTo>
                  <a:cubicBezTo>
                    <a:pt x="39" y="0"/>
                    <a:pt x="47" y="2"/>
                    <a:pt x="52" y="8"/>
                  </a:cubicBezTo>
                  <a:cubicBezTo>
                    <a:pt x="56" y="12"/>
                    <a:pt x="58" y="17"/>
                    <a:pt x="58" y="25"/>
                  </a:cubicBezTo>
                  <a:cubicBezTo>
                    <a:pt x="58" y="62"/>
                    <a:pt x="58" y="62"/>
                    <a:pt x="58" y="62"/>
                  </a:cubicBezTo>
                  <a:cubicBezTo>
                    <a:pt x="58" y="66"/>
                    <a:pt x="58" y="68"/>
                    <a:pt x="62" y="68"/>
                  </a:cubicBezTo>
                  <a:cubicBezTo>
                    <a:pt x="63" y="68"/>
                    <a:pt x="65" y="68"/>
                    <a:pt x="66" y="67"/>
                  </a:cubicBezTo>
                  <a:lnTo>
                    <a:pt x="66" y="74"/>
                  </a:lnTo>
                  <a:close/>
                  <a:moveTo>
                    <a:pt x="46" y="38"/>
                  </a:moveTo>
                  <a:cubicBezTo>
                    <a:pt x="43" y="37"/>
                    <a:pt x="37" y="36"/>
                    <a:pt x="31" y="36"/>
                  </a:cubicBezTo>
                  <a:cubicBezTo>
                    <a:pt x="17" y="36"/>
                    <a:pt x="12" y="43"/>
                    <a:pt x="12" y="52"/>
                  </a:cubicBezTo>
                  <a:cubicBezTo>
                    <a:pt x="12" y="63"/>
                    <a:pt x="19" y="69"/>
                    <a:pt x="28" y="69"/>
                  </a:cubicBezTo>
                  <a:cubicBezTo>
                    <a:pt x="34" y="69"/>
                    <a:pt x="39" y="67"/>
                    <a:pt x="42" y="63"/>
                  </a:cubicBezTo>
                  <a:cubicBezTo>
                    <a:pt x="45" y="60"/>
                    <a:pt x="46" y="55"/>
                    <a:pt x="46" y="49"/>
                  </a:cubicBezTo>
                  <a:lnTo>
                    <a:pt x="46" y="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65" name="Freeform 13"/>
            <p:cNvSpPr>
              <a:spLocks/>
            </p:cNvSpPr>
            <p:nvPr userDrawn="1"/>
          </p:nvSpPr>
          <p:spPr bwMode="auto">
            <a:xfrm>
              <a:off x="414" y="548"/>
              <a:ext cx="41" cy="52"/>
            </a:xfrm>
            <a:custGeom>
              <a:avLst/>
              <a:gdLst>
                <a:gd name="T0" fmla="*/ 48 w 59"/>
                <a:gd name="T1" fmla="*/ 22 h 77"/>
                <a:gd name="T2" fmla="*/ 33 w 59"/>
                <a:gd name="T3" fmla="*/ 8 h 77"/>
                <a:gd name="T4" fmla="*/ 12 w 59"/>
                <a:gd name="T5" fmla="*/ 38 h 77"/>
                <a:gd name="T6" fmla="*/ 36 w 59"/>
                <a:gd name="T7" fmla="*/ 68 h 77"/>
                <a:gd name="T8" fmla="*/ 56 w 59"/>
                <a:gd name="T9" fmla="*/ 62 h 77"/>
                <a:gd name="T10" fmla="*/ 56 w 59"/>
                <a:gd name="T11" fmla="*/ 71 h 77"/>
                <a:gd name="T12" fmla="*/ 34 w 59"/>
                <a:gd name="T13" fmla="*/ 77 h 77"/>
                <a:gd name="T14" fmla="*/ 0 w 59"/>
                <a:gd name="T15" fmla="*/ 39 h 77"/>
                <a:gd name="T16" fmla="*/ 33 w 59"/>
                <a:gd name="T17" fmla="*/ 0 h 77"/>
                <a:gd name="T18" fmla="*/ 53 w 59"/>
                <a:gd name="T19" fmla="*/ 8 h 77"/>
                <a:gd name="T20" fmla="*/ 59 w 59"/>
                <a:gd name="T21" fmla="*/ 20 h 77"/>
                <a:gd name="T22" fmla="*/ 48 w 59"/>
                <a:gd name="T23" fmla="*/ 22 h 7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59" h="77">
                  <a:moveTo>
                    <a:pt x="48" y="22"/>
                  </a:moveTo>
                  <a:cubicBezTo>
                    <a:pt x="46" y="14"/>
                    <a:pt x="42" y="8"/>
                    <a:pt x="33" y="8"/>
                  </a:cubicBezTo>
                  <a:cubicBezTo>
                    <a:pt x="19" y="8"/>
                    <a:pt x="12" y="20"/>
                    <a:pt x="12" y="38"/>
                  </a:cubicBezTo>
                  <a:cubicBezTo>
                    <a:pt x="12" y="57"/>
                    <a:pt x="19" y="68"/>
                    <a:pt x="36" y="68"/>
                  </a:cubicBezTo>
                  <a:cubicBezTo>
                    <a:pt x="43" y="68"/>
                    <a:pt x="50" y="66"/>
                    <a:pt x="56" y="62"/>
                  </a:cubicBezTo>
                  <a:cubicBezTo>
                    <a:pt x="56" y="71"/>
                    <a:pt x="56" y="71"/>
                    <a:pt x="56" y="71"/>
                  </a:cubicBezTo>
                  <a:cubicBezTo>
                    <a:pt x="51" y="75"/>
                    <a:pt x="42" y="77"/>
                    <a:pt x="34" y="77"/>
                  </a:cubicBezTo>
                  <a:cubicBezTo>
                    <a:pt x="12" y="77"/>
                    <a:pt x="0" y="63"/>
                    <a:pt x="0" y="39"/>
                  </a:cubicBezTo>
                  <a:cubicBezTo>
                    <a:pt x="0" y="15"/>
                    <a:pt x="13" y="0"/>
                    <a:pt x="33" y="0"/>
                  </a:cubicBezTo>
                  <a:cubicBezTo>
                    <a:pt x="41" y="0"/>
                    <a:pt x="48" y="3"/>
                    <a:pt x="53" y="8"/>
                  </a:cubicBezTo>
                  <a:cubicBezTo>
                    <a:pt x="56" y="11"/>
                    <a:pt x="58" y="15"/>
                    <a:pt x="59" y="20"/>
                  </a:cubicBezTo>
                  <a:lnTo>
                    <a:pt x="48" y="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66" name="Freeform 14"/>
            <p:cNvSpPr>
              <a:spLocks/>
            </p:cNvSpPr>
            <p:nvPr userDrawn="1"/>
          </p:nvSpPr>
          <p:spPr bwMode="auto">
            <a:xfrm>
              <a:off x="461" y="548"/>
              <a:ext cx="41" cy="52"/>
            </a:xfrm>
            <a:custGeom>
              <a:avLst/>
              <a:gdLst>
                <a:gd name="T0" fmla="*/ 49 w 59"/>
                <a:gd name="T1" fmla="*/ 22 h 77"/>
                <a:gd name="T2" fmla="*/ 33 w 59"/>
                <a:gd name="T3" fmla="*/ 8 h 77"/>
                <a:gd name="T4" fmla="*/ 12 w 59"/>
                <a:gd name="T5" fmla="*/ 38 h 77"/>
                <a:gd name="T6" fmla="*/ 36 w 59"/>
                <a:gd name="T7" fmla="*/ 68 h 77"/>
                <a:gd name="T8" fmla="*/ 56 w 59"/>
                <a:gd name="T9" fmla="*/ 62 h 77"/>
                <a:gd name="T10" fmla="*/ 56 w 59"/>
                <a:gd name="T11" fmla="*/ 71 h 77"/>
                <a:gd name="T12" fmla="*/ 34 w 59"/>
                <a:gd name="T13" fmla="*/ 77 h 77"/>
                <a:gd name="T14" fmla="*/ 0 w 59"/>
                <a:gd name="T15" fmla="*/ 39 h 77"/>
                <a:gd name="T16" fmla="*/ 33 w 59"/>
                <a:gd name="T17" fmla="*/ 0 h 77"/>
                <a:gd name="T18" fmla="*/ 53 w 59"/>
                <a:gd name="T19" fmla="*/ 8 h 77"/>
                <a:gd name="T20" fmla="*/ 59 w 59"/>
                <a:gd name="T21" fmla="*/ 20 h 77"/>
                <a:gd name="T22" fmla="*/ 49 w 59"/>
                <a:gd name="T23" fmla="*/ 22 h 7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59" h="77">
                  <a:moveTo>
                    <a:pt x="49" y="22"/>
                  </a:moveTo>
                  <a:cubicBezTo>
                    <a:pt x="46" y="14"/>
                    <a:pt x="42" y="8"/>
                    <a:pt x="33" y="8"/>
                  </a:cubicBezTo>
                  <a:cubicBezTo>
                    <a:pt x="20" y="8"/>
                    <a:pt x="12" y="20"/>
                    <a:pt x="12" y="38"/>
                  </a:cubicBezTo>
                  <a:cubicBezTo>
                    <a:pt x="12" y="57"/>
                    <a:pt x="19" y="68"/>
                    <a:pt x="36" y="68"/>
                  </a:cubicBezTo>
                  <a:cubicBezTo>
                    <a:pt x="43" y="68"/>
                    <a:pt x="51" y="66"/>
                    <a:pt x="56" y="62"/>
                  </a:cubicBezTo>
                  <a:cubicBezTo>
                    <a:pt x="56" y="71"/>
                    <a:pt x="56" y="71"/>
                    <a:pt x="56" y="71"/>
                  </a:cubicBezTo>
                  <a:cubicBezTo>
                    <a:pt x="51" y="75"/>
                    <a:pt x="42" y="77"/>
                    <a:pt x="34" y="77"/>
                  </a:cubicBezTo>
                  <a:cubicBezTo>
                    <a:pt x="12" y="77"/>
                    <a:pt x="0" y="63"/>
                    <a:pt x="0" y="39"/>
                  </a:cubicBezTo>
                  <a:cubicBezTo>
                    <a:pt x="0" y="15"/>
                    <a:pt x="13" y="0"/>
                    <a:pt x="33" y="0"/>
                  </a:cubicBezTo>
                  <a:cubicBezTo>
                    <a:pt x="42" y="0"/>
                    <a:pt x="49" y="3"/>
                    <a:pt x="53" y="8"/>
                  </a:cubicBezTo>
                  <a:cubicBezTo>
                    <a:pt x="56" y="11"/>
                    <a:pt x="58" y="15"/>
                    <a:pt x="59" y="20"/>
                  </a:cubicBezTo>
                  <a:lnTo>
                    <a:pt x="49" y="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67" name="Freeform 15"/>
            <p:cNvSpPr>
              <a:spLocks noEditPoints="1"/>
            </p:cNvSpPr>
            <p:nvPr userDrawn="1"/>
          </p:nvSpPr>
          <p:spPr bwMode="auto">
            <a:xfrm>
              <a:off x="508" y="529"/>
              <a:ext cx="20" cy="71"/>
            </a:xfrm>
            <a:custGeom>
              <a:avLst/>
              <a:gdLst>
                <a:gd name="T0" fmla="*/ 28 w 29"/>
                <a:gd name="T1" fmla="*/ 101 h 104"/>
                <a:gd name="T2" fmla="*/ 20 w 29"/>
                <a:gd name="T3" fmla="*/ 104 h 104"/>
                <a:gd name="T4" fmla="*/ 11 w 29"/>
                <a:gd name="T5" fmla="*/ 100 h 104"/>
                <a:gd name="T6" fmla="*/ 9 w 29"/>
                <a:gd name="T7" fmla="*/ 91 h 104"/>
                <a:gd name="T8" fmla="*/ 9 w 29"/>
                <a:gd name="T9" fmla="*/ 37 h 104"/>
                <a:gd name="T10" fmla="*/ 0 w 29"/>
                <a:gd name="T11" fmla="*/ 37 h 104"/>
                <a:gd name="T12" fmla="*/ 0 w 29"/>
                <a:gd name="T13" fmla="*/ 28 h 104"/>
                <a:gd name="T14" fmla="*/ 20 w 29"/>
                <a:gd name="T15" fmla="*/ 28 h 104"/>
                <a:gd name="T16" fmla="*/ 20 w 29"/>
                <a:gd name="T17" fmla="*/ 89 h 104"/>
                <a:gd name="T18" fmla="*/ 24 w 29"/>
                <a:gd name="T19" fmla="*/ 95 h 104"/>
                <a:gd name="T20" fmla="*/ 29 w 29"/>
                <a:gd name="T21" fmla="*/ 94 h 104"/>
                <a:gd name="T22" fmla="*/ 28 w 29"/>
                <a:gd name="T23" fmla="*/ 101 h 104"/>
                <a:gd name="T24" fmla="*/ 13 w 29"/>
                <a:gd name="T25" fmla="*/ 15 h 104"/>
                <a:gd name="T26" fmla="*/ 6 w 29"/>
                <a:gd name="T27" fmla="*/ 7 h 104"/>
                <a:gd name="T28" fmla="*/ 13 w 29"/>
                <a:gd name="T29" fmla="*/ 0 h 104"/>
                <a:gd name="T30" fmla="*/ 21 w 29"/>
                <a:gd name="T31" fmla="*/ 7 h 104"/>
                <a:gd name="T32" fmla="*/ 13 w 29"/>
                <a:gd name="T33" fmla="*/ 15 h 104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29" h="104">
                  <a:moveTo>
                    <a:pt x="28" y="101"/>
                  </a:moveTo>
                  <a:cubicBezTo>
                    <a:pt x="27" y="103"/>
                    <a:pt x="23" y="104"/>
                    <a:pt x="20" y="104"/>
                  </a:cubicBezTo>
                  <a:cubicBezTo>
                    <a:pt x="16" y="104"/>
                    <a:pt x="13" y="102"/>
                    <a:pt x="11" y="100"/>
                  </a:cubicBezTo>
                  <a:cubicBezTo>
                    <a:pt x="9" y="98"/>
                    <a:pt x="9" y="95"/>
                    <a:pt x="9" y="91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89"/>
                    <a:pt x="20" y="89"/>
                    <a:pt x="20" y="89"/>
                  </a:cubicBezTo>
                  <a:cubicBezTo>
                    <a:pt x="20" y="94"/>
                    <a:pt x="21" y="95"/>
                    <a:pt x="24" y="95"/>
                  </a:cubicBezTo>
                  <a:cubicBezTo>
                    <a:pt x="26" y="95"/>
                    <a:pt x="28" y="94"/>
                    <a:pt x="29" y="94"/>
                  </a:cubicBezTo>
                  <a:lnTo>
                    <a:pt x="28" y="101"/>
                  </a:lnTo>
                  <a:close/>
                  <a:moveTo>
                    <a:pt x="13" y="15"/>
                  </a:moveTo>
                  <a:cubicBezTo>
                    <a:pt x="9" y="15"/>
                    <a:pt x="6" y="11"/>
                    <a:pt x="6" y="7"/>
                  </a:cubicBezTo>
                  <a:cubicBezTo>
                    <a:pt x="6" y="3"/>
                    <a:pt x="9" y="0"/>
                    <a:pt x="13" y="0"/>
                  </a:cubicBezTo>
                  <a:cubicBezTo>
                    <a:pt x="18" y="0"/>
                    <a:pt x="21" y="3"/>
                    <a:pt x="21" y="7"/>
                  </a:cubicBezTo>
                  <a:cubicBezTo>
                    <a:pt x="21" y="11"/>
                    <a:pt x="18" y="15"/>
                    <a:pt x="13" y="1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72" name="Freeform 16"/>
            <p:cNvSpPr>
              <a:spLocks noEditPoints="1"/>
            </p:cNvSpPr>
            <p:nvPr userDrawn="1"/>
          </p:nvSpPr>
          <p:spPr bwMode="auto">
            <a:xfrm>
              <a:off x="536" y="528"/>
              <a:ext cx="48" cy="72"/>
            </a:xfrm>
            <a:custGeom>
              <a:avLst/>
              <a:gdLst>
                <a:gd name="T0" fmla="*/ 71 w 71"/>
                <a:gd name="T1" fmla="*/ 103 h 106"/>
                <a:gd name="T2" fmla="*/ 63 w 71"/>
                <a:gd name="T3" fmla="*/ 106 h 106"/>
                <a:gd name="T4" fmla="*/ 52 w 71"/>
                <a:gd name="T5" fmla="*/ 97 h 106"/>
                <a:gd name="T6" fmla="*/ 31 w 71"/>
                <a:gd name="T7" fmla="*/ 106 h 106"/>
                <a:gd name="T8" fmla="*/ 0 w 71"/>
                <a:gd name="T9" fmla="*/ 71 h 106"/>
                <a:gd name="T10" fmla="*/ 11 w 71"/>
                <a:gd name="T11" fmla="*/ 39 h 106"/>
                <a:gd name="T12" fmla="*/ 38 w 71"/>
                <a:gd name="T13" fmla="*/ 29 h 106"/>
                <a:gd name="T14" fmla="*/ 51 w 71"/>
                <a:gd name="T15" fmla="*/ 31 h 106"/>
                <a:gd name="T16" fmla="*/ 51 w 71"/>
                <a:gd name="T17" fmla="*/ 8 h 106"/>
                <a:gd name="T18" fmla="*/ 42 w 71"/>
                <a:gd name="T19" fmla="*/ 8 h 106"/>
                <a:gd name="T20" fmla="*/ 42 w 71"/>
                <a:gd name="T21" fmla="*/ 0 h 106"/>
                <a:gd name="T22" fmla="*/ 63 w 71"/>
                <a:gd name="T23" fmla="*/ 0 h 106"/>
                <a:gd name="T24" fmla="*/ 63 w 71"/>
                <a:gd name="T25" fmla="*/ 91 h 106"/>
                <a:gd name="T26" fmla="*/ 67 w 71"/>
                <a:gd name="T27" fmla="*/ 97 h 106"/>
                <a:gd name="T28" fmla="*/ 71 w 71"/>
                <a:gd name="T29" fmla="*/ 96 h 106"/>
                <a:gd name="T30" fmla="*/ 71 w 71"/>
                <a:gd name="T31" fmla="*/ 103 h 106"/>
                <a:gd name="T32" fmla="*/ 51 w 71"/>
                <a:gd name="T33" fmla="*/ 40 h 106"/>
                <a:gd name="T34" fmla="*/ 39 w 71"/>
                <a:gd name="T35" fmla="*/ 37 h 106"/>
                <a:gd name="T36" fmla="*/ 12 w 71"/>
                <a:gd name="T37" fmla="*/ 70 h 106"/>
                <a:gd name="T38" fmla="*/ 32 w 71"/>
                <a:gd name="T39" fmla="*/ 98 h 106"/>
                <a:gd name="T40" fmla="*/ 48 w 71"/>
                <a:gd name="T41" fmla="*/ 88 h 106"/>
                <a:gd name="T42" fmla="*/ 51 w 71"/>
                <a:gd name="T43" fmla="*/ 74 h 106"/>
                <a:gd name="T44" fmla="*/ 51 w 71"/>
                <a:gd name="T45" fmla="*/ 40 h 10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71" h="106">
                  <a:moveTo>
                    <a:pt x="71" y="103"/>
                  </a:moveTo>
                  <a:cubicBezTo>
                    <a:pt x="69" y="105"/>
                    <a:pt x="66" y="106"/>
                    <a:pt x="63" y="106"/>
                  </a:cubicBezTo>
                  <a:cubicBezTo>
                    <a:pt x="57" y="106"/>
                    <a:pt x="53" y="103"/>
                    <a:pt x="52" y="97"/>
                  </a:cubicBezTo>
                  <a:cubicBezTo>
                    <a:pt x="48" y="103"/>
                    <a:pt x="41" y="106"/>
                    <a:pt x="31" y="106"/>
                  </a:cubicBezTo>
                  <a:cubicBezTo>
                    <a:pt x="10" y="106"/>
                    <a:pt x="0" y="91"/>
                    <a:pt x="0" y="71"/>
                  </a:cubicBezTo>
                  <a:cubicBezTo>
                    <a:pt x="0" y="58"/>
                    <a:pt x="4" y="47"/>
                    <a:pt x="11" y="39"/>
                  </a:cubicBezTo>
                  <a:cubicBezTo>
                    <a:pt x="17" y="33"/>
                    <a:pt x="26" y="29"/>
                    <a:pt x="38" y="29"/>
                  </a:cubicBezTo>
                  <a:cubicBezTo>
                    <a:pt x="43" y="29"/>
                    <a:pt x="47" y="30"/>
                    <a:pt x="51" y="31"/>
                  </a:cubicBezTo>
                  <a:cubicBezTo>
                    <a:pt x="51" y="8"/>
                    <a:pt x="51" y="8"/>
                    <a:pt x="51" y="8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3" y="91"/>
                    <a:pt x="63" y="91"/>
                    <a:pt x="63" y="91"/>
                  </a:cubicBezTo>
                  <a:cubicBezTo>
                    <a:pt x="63" y="96"/>
                    <a:pt x="64" y="97"/>
                    <a:pt x="67" y="97"/>
                  </a:cubicBezTo>
                  <a:cubicBezTo>
                    <a:pt x="68" y="97"/>
                    <a:pt x="70" y="96"/>
                    <a:pt x="71" y="96"/>
                  </a:cubicBezTo>
                  <a:lnTo>
                    <a:pt x="71" y="103"/>
                  </a:lnTo>
                  <a:close/>
                  <a:moveTo>
                    <a:pt x="51" y="40"/>
                  </a:moveTo>
                  <a:cubicBezTo>
                    <a:pt x="48" y="38"/>
                    <a:pt x="43" y="37"/>
                    <a:pt x="39" y="37"/>
                  </a:cubicBezTo>
                  <a:cubicBezTo>
                    <a:pt x="22" y="37"/>
                    <a:pt x="12" y="48"/>
                    <a:pt x="12" y="70"/>
                  </a:cubicBezTo>
                  <a:cubicBezTo>
                    <a:pt x="12" y="86"/>
                    <a:pt x="18" y="98"/>
                    <a:pt x="32" y="98"/>
                  </a:cubicBezTo>
                  <a:cubicBezTo>
                    <a:pt x="40" y="98"/>
                    <a:pt x="46" y="94"/>
                    <a:pt x="48" y="88"/>
                  </a:cubicBezTo>
                  <a:cubicBezTo>
                    <a:pt x="50" y="84"/>
                    <a:pt x="51" y="80"/>
                    <a:pt x="51" y="74"/>
                  </a:cubicBezTo>
                  <a:lnTo>
                    <a:pt x="51" y="4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73" name="Freeform 17"/>
            <p:cNvSpPr>
              <a:spLocks noEditPoints="1"/>
            </p:cNvSpPr>
            <p:nvPr userDrawn="1"/>
          </p:nvSpPr>
          <p:spPr bwMode="auto">
            <a:xfrm>
              <a:off x="591" y="548"/>
              <a:ext cx="42" cy="52"/>
            </a:xfrm>
            <a:custGeom>
              <a:avLst/>
              <a:gdLst>
                <a:gd name="T0" fmla="*/ 54 w 62"/>
                <a:gd name="T1" fmla="*/ 43 h 77"/>
                <a:gd name="T2" fmla="*/ 12 w 62"/>
                <a:gd name="T3" fmla="*/ 43 h 77"/>
                <a:gd name="T4" fmla="*/ 36 w 62"/>
                <a:gd name="T5" fmla="*/ 68 h 77"/>
                <a:gd name="T6" fmla="*/ 59 w 62"/>
                <a:gd name="T7" fmla="*/ 61 h 77"/>
                <a:gd name="T8" fmla="*/ 58 w 62"/>
                <a:gd name="T9" fmla="*/ 71 h 77"/>
                <a:gd name="T10" fmla="*/ 34 w 62"/>
                <a:gd name="T11" fmla="*/ 77 h 77"/>
                <a:gd name="T12" fmla="*/ 0 w 62"/>
                <a:gd name="T13" fmla="*/ 39 h 77"/>
                <a:gd name="T14" fmla="*/ 32 w 62"/>
                <a:gd name="T15" fmla="*/ 0 h 77"/>
                <a:gd name="T16" fmla="*/ 62 w 62"/>
                <a:gd name="T17" fmla="*/ 35 h 77"/>
                <a:gd name="T18" fmla="*/ 54 w 62"/>
                <a:gd name="T19" fmla="*/ 43 h 77"/>
                <a:gd name="T20" fmla="*/ 32 w 62"/>
                <a:gd name="T21" fmla="*/ 8 h 77"/>
                <a:gd name="T22" fmla="*/ 12 w 62"/>
                <a:gd name="T23" fmla="*/ 35 h 77"/>
                <a:gd name="T24" fmla="*/ 49 w 62"/>
                <a:gd name="T25" fmla="*/ 35 h 77"/>
                <a:gd name="T26" fmla="*/ 50 w 62"/>
                <a:gd name="T27" fmla="*/ 33 h 77"/>
                <a:gd name="T28" fmla="*/ 32 w 62"/>
                <a:gd name="T29" fmla="*/ 8 h 7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62" h="77">
                  <a:moveTo>
                    <a:pt x="54" y="43"/>
                  </a:moveTo>
                  <a:cubicBezTo>
                    <a:pt x="12" y="43"/>
                    <a:pt x="12" y="43"/>
                    <a:pt x="12" y="43"/>
                  </a:cubicBezTo>
                  <a:cubicBezTo>
                    <a:pt x="13" y="59"/>
                    <a:pt x="21" y="68"/>
                    <a:pt x="36" y="68"/>
                  </a:cubicBezTo>
                  <a:cubicBezTo>
                    <a:pt x="44" y="68"/>
                    <a:pt x="53" y="65"/>
                    <a:pt x="59" y="61"/>
                  </a:cubicBezTo>
                  <a:cubicBezTo>
                    <a:pt x="58" y="71"/>
                    <a:pt x="58" y="71"/>
                    <a:pt x="58" y="71"/>
                  </a:cubicBezTo>
                  <a:cubicBezTo>
                    <a:pt x="53" y="75"/>
                    <a:pt x="43" y="77"/>
                    <a:pt x="34" y="77"/>
                  </a:cubicBezTo>
                  <a:cubicBezTo>
                    <a:pt x="11" y="77"/>
                    <a:pt x="0" y="62"/>
                    <a:pt x="0" y="39"/>
                  </a:cubicBezTo>
                  <a:cubicBezTo>
                    <a:pt x="0" y="14"/>
                    <a:pt x="13" y="0"/>
                    <a:pt x="32" y="0"/>
                  </a:cubicBezTo>
                  <a:cubicBezTo>
                    <a:pt x="50" y="0"/>
                    <a:pt x="62" y="13"/>
                    <a:pt x="62" y="35"/>
                  </a:cubicBezTo>
                  <a:cubicBezTo>
                    <a:pt x="62" y="40"/>
                    <a:pt x="60" y="43"/>
                    <a:pt x="54" y="43"/>
                  </a:cubicBezTo>
                  <a:close/>
                  <a:moveTo>
                    <a:pt x="32" y="8"/>
                  </a:moveTo>
                  <a:cubicBezTo>
                    <a:pt x="20" y="8"/>
                    <a:pt x="13" y="17"/>
                    <a:pt x="12" y="35"/>
                  </a:cubicBezTo>
                  <a:cubicBezTo>
                    <a:pt x="49" y="35"/>
                    <a:pt x="49" y="35"/>
                    <a:pt x="49" y="35"/>
                  </a:cubicBezTo>
                  <a:cubicBezTo>
                    <a:pt x="50" y="35"/>
                    <a:pt x="50" y="34"/>
                    <a:pt x="50" y="33"/>
                  </a:cubicBezTo>
                  <a:cubicBezTo>
                    <a:pt x="50" y="19"/>
                    <a:pt x="44" y="8"/>
                    <a:pt x="32" y="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74" name="Freeform 18"/>
            <p:cNvSpPr>
              <a:spLocks/>
            </p:cNvSpPr>
            <p:nvPr userDrawn="1"/>
          </p:nvSpPr>
          <p:spPr bwMode="auto">
            <a:xfrm>
              <a:off x="640" y="548"/>
              <a:ext cx="47" cy="52"/>
            </a:xfrm>
            <a:custGeom>
              <a:avLst/>
              <a:gdLst>
                <a:gd name="T0" fmla="*/ 68 w 68"/>
                <a:gd name="T1" fmla="*/ 76 h 76"/>
                <a:gd name="T2" fmla="*/ 56 w 68"/>
                <a:gd name="T3" fmla="*/ 76 h 76"/>
                <a:gd name="T4" fmla="*/ 56 w 68"/>
                <a:gd name="T5" fmla="*/ 29 h 76"/>
                <a:gd name="T6" fmla="*/ 52 w 68"/>
                <a:gd name="T7" fmla="*/ 14 h 76"/>
                <a:gd name="T8" fmla="*/ 40 w 68"/>
                <a:gd name="T9" fmla="*/ 9 h 76"/>
                <a:gd name="T10" fmla="*/ 25 w 68"/>
                <a:gd name="T11" fmla="*/ 15 h 76"/>
                <a:gd name="T12" fmla="*/ 20 w 68"/>
                <a:gd name="T13" fmla="*/ 33 h 76"/>
                <a:gd name="T14" fmla="*/ 20 w 68"/>
                <a:gd name="T15" fmla="*/ 76 h 76"/>
                <a:gd name="T16" fmla="*/ 9 w 68"/>
                <a:gd name="T17" fmla="*/ 76 h 76"/>
                <a:gd name="T18" fmla="*/ 9 w 68"/>
                <a:gd name="T19" fmla="*/ 10 h 76"/>
                <a:gd name="T20" fmla="*/ 0 w 68"/>
                <a:gd name="T21" fmla="*/ 10 h 76"/>
                <a:gd name="T22" fmla="*/ 0 w 68"/>
                <a:gd name="T23" fmla="*/ 1 h 76"/>
                <a:gd name="T24" fmla="*/ 16 w 68"/>
                <a:gd name="T25" fmla="*/ 1 h 76"/>
                <a:gd name="T26" fmla="*/ 18 w 68"/>
                <a:gd name="T27" fmla="*/ 10 h 76"/>
                <a:gd name="T28" fmla="*/ 42 w 68"/>
                <a:gd name="T29" fmla="*/ 0 h 76"/>
                <a:gd name="T30" fmla="*/ 62 w 68"/>
                <a:gd name="T31" fmla="*/ 8 h 76"/>
                <a:gd name="T32" fmla="*/ 68 w 68"/>
                <a:gd name="T33" fmla="*/ 28 h 76"/>
                <a:gd name="T34" fmla="*/ 68 w 68"/>
                <a:gd name="T35" fmla="*/ 76 h 7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68" h="76">
                  <a:moveTo>
                    <a:pt x="68" y="76"/>
                  </a:moveTo>
                  <a:cubicBezTo>
                    <a:pt x="56" y="76"/>
                    <a:pt x="56" y="76"/>
                    <a:pt x="56" y="76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56" y="22"/>
                    <a:pt x="56" y="18"/>
                    <a:pt x="52" y="14"/>
                  </a:cubicBezTo>
                  <a:cubicBezTo>
                    <a:pt x="50" y="11"/>
                    <a:pt x="45" y="9"/>
                    <a:pt x="40" y="9"/>
                  </a:cubicBezTo>
                  <a:cubicBezTo>
                    <a:pt x="33" y="9"/>
                    <a:pt x="28" y="11"/>
                    <a:pt x="25" y="15"/>
                  </a:cubicBezTo>
                  <a:cubicBezTo>
                    <a:pt x="21" y="19"/>
                    <a:pt x="20" y="24"/>
                    <a:pt x="20" y="33"/>
                  </a:cubicBezTo>
                  <a:cubicBezTo>
                    <a:pt x="20" y="76"/>
                    <a:pt x="20" y="76"/>
                    <a:pt x="20" y="76"/>
                  </a:cubicBezTo>
                  <a:cubicBezTo>
                    <a:pt x="9" y="76"/>
                    <a:pt x="9" y="76"/>
                    <a:pt x="9" y="76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23" y="4"/>
                    <a:pt x="31" y="0"/>
                    <a:pt x="42" y="0"/>
                  </a:cubicBezTo>
                  <a:cubicBezTo>
                    <a:pt x="50" y="0"/>
                    <a:pt x="58" y="3"/>
                    <a:pt x="62" y="8"/>
                  </a:cubicBezTo>
                  <a:cubicBezTo>
                    <a:pt x="67" y="13"/>
                    <a:pt x="68" y="20"/>
                    <a:pt x="68" y="28"/>
                  </a:cubicBezTo>
                  <a:lnTo>
                    <a:pt x="68" y="7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75" name="Freeform 19"/>
            <p:cNvSpPr>
              <a:spLocks/>
            </p:cNvSpPr>
            <p:nvPr userDrawn="1"/>
          </p:nvSpPr>
          <p:spPr bwMode="auto">
            <a:xfrm>
              <a:off x="696" y="533"/>
              <a:ext cx="30" cy="67"/>
            </a:xfrm>
            <a:custGeom>
              <a:avLst/>
              <a:gdLst>
                <a:gd name="T0" fmla="*/ 44 w 44"/>
                <a:gd name="T1" fmla="*/ 96 h 99"/>
                <a:gd name="T2" fmla="*/ 30 w 44"/>
                <a:gd name="T3" fmla="*/ 99 h 99"/>
                <a:gd name="T4" fmla="*/ 15 w 44"/>
                <a:gd name="T5" fmla="*/ 93 h 99"/>
                <a:gd name="T6" fmla="*/ 11 w 44"/>
                <a:gd name="T7" fmla="*/ 77 h 99"/>
                <a:gd name="T8" fmla="*/ 11 w 44"/>
                <a:gd name="T9" fmla="*/ 32 h 99"/>
                <a:gd name="T10" fmla="*/ 0 w 44"/>
                <a:gd name="T11" fmla="*/ 32 h 99"/>
                <a:gd name="T12" fmla="*/ 0 w 44"/>
                <a:gd name="T13" fmla="*/ 23 h 99"/>
                <a:gd name="T14" fmla="*/ 11 w 44"/>
                <a:gd name="T15" fmla="*/ 23 h 99"/>
                <a:gd name="T16" fmla="*/ 11 w 44"/>
                <a:gd name="T17" fmla="*/ 4 h 99"/>
                <a:gd name="T18" fmla="*/ 23 w 44"/>
                <a:gd name="T19" fmla="*/ 0 h 99"/>
                <a:gd name="T20" fmla="*/ 23 w 44"/>
                <a:gd name="T21" fmla="*/ 23 h 99"/>
                <a:gd name="T22" fmla="*/ 41 w 44"/>
                <a:gd name="T23" fmla="*/ 23 h 99"/>
                <a:gd name="T24" fmla="*/ 41 w 44"/>
                <a:gd name="T25" fmla="*/ 32 h 99"/>
                <a:gd name="T26" fmla="*/ 23 w 44"/>
                <a:gd name="T27" fmla="*/ 32 h 99"/>
                <a:gd name="T28" fmla="*/ 23 w 44"/>
                <a:gd name="T29" fmla="*/ 77 h 99"/>
                <a:gd name="T30" fmla="*/ 25 w 44"/>
                <a:gd name="T31" fmla="*/ 87 h 99"/>
                <a:gd name="T32" fmla="*/ 33 w 44"/>
                <a:gd name="T33" fmla="*/ 90 h 99"/>
                <a:gd name="T34" fmla="*/ 44 w 44"/>
                <a:gd name="T35" fmla="*/ 87 h 99"/>
                <a:gd name="T36" fmla="*/ 44 w 44"/>
                <a:gd name="T37" fmla="*/ 96 h 9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44" h="99">
                  <a:moveTo>
                    <a:pt x="44" y="96"/>
                  </a:moveTo>
                  <a:cubicBezTo>
                    <a:pt x="41" y="98"/>
                    <a:pt x="35" y="99"/>
                    <a:pt x="30" y="99"/>
                  </a:cubicBezTo>
                  <a:cubicBezTo>
                    <a:pt x="23" y="99"/>
                    <a:pt x="18" y="97"/>
                    <a:pt x="15" y="93"/>
                  </a:cubicBezTo>
                  <a:cubicBezTo>
                    <a:pt x="12" y="90"/>
                    <a:pt x="11" y="85"/>
                    <a:pt x="11" y="77"/>
                  </a:cubicBezTo>
                  <a:cubicBezTo>
                    <a:pt x="11" y="32"/>
                    <a:pt x="11" y="32"/>
                    <a:pt x="11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41" y="23"/>
                    <a:pt x="41" y="23"/>
                    <a:pt x="41" y="23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3" y="77"/>
                    <a:pt x="23" y="77"/>
                    <a:pt x="23" y="77"/>
                  </a:cubicBezTo>
                  <a:cubicBezTo>
                    <a:pt x="23" y="81"/>
                    <a:pt x="23" y="85"/>
                    <a:pt x="25" y="87"/>
                  </a:cubicBezTo>
                  <a:cubicBezTo>
                    <a:pt x="27" y="89"/>
                    <a:pt x="29" y="90"/>
                    <a:pt x="33" y="90"/>
                  </a:cubicBezTo>
                  <a:cubicBezTo>
                    <a:pt x="37" y="90"/>
                    <a:pt x="41" y="89"/>
                    <a:pt x="44" y="87"/>
                  </a:cubicBezTo>
                  <a:lnTo>
                    <a:pt x="44" y="9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76" name="Freeform 20"/>
            <p:cNvSpPr>
              <a:spLocks/>
            </p:cNvSpPr>
            <p:nvPr userDrawn="1"/>
          </p:nvSpPr>
          <p:spPr bwMode="auto">
            <a:xfrm>
              <a:off x="734" y="548"/>
              <a:ext cx="35" cy="52"/>
            </a:xfrm>
            <a:custGeom>
              <a:avLst/>
              <a:gdLst>
                <a:gd name="T0" fmla="*/ 23 w 50"/>
                <a:gd name="T1" fmla="*/ 77 h 77"/>
                <a:gd name="T2" fmla="*/ 0 w 50"/>
                <a:gd name="T3" fmla="*/ 73 h 77"/>
                <a:gd name="T4" fmla="*/ 1 w 50"/>
                <a:gd name="T5" fmla="*/ 63 h 77"/>
                <a:gd name="T6" fmla="*/ 23 w 50"/>
                <a:gd name="T7" fmla="*/ 69 h 77"/>
                <a:gd name="T8" fmla="*/ 39 w 50"/>
                <a:gd name="T9" fmla="*/ 57 h 77"/>
                <a:gd name="T10" fmla="*/ 21 w 50"/>
                <a:gd name="T11" fmla="*/ 42 h 77"/>
                <a:gd name="T12" fmla="*/ 0 w 50"/>
                <a:gd name="T13" fmla="*/ 21 h 77"/>
                <a:gd name="T14" fmla="*/ 27 w 50"/>
                <a:gd name="T15" fmla="*/ 0 h 77"/>
                <a:gd name="T16" fmla="*/ 45 w 50"/>
                <a:gd name="T17" fmla="*/ 3 h 77"/>
                <a:gd name="T18" fmla="*/ 45 w 50"/>
                <a:gd name="T19" fmla="*/ 12 h 77"/>
                <a:gd name="T20" fmla="*/ 27 w 50"/>
                <a:gd name="T21" fmla="*/ 8 h 77"/>
                <a:gd name="T22" fmla="*/ 11 w 50"/>
                <a:gd name="T23" fmla="*/ 19 h 77"/>
                <a:gd name="T24" fmla="*/ 28 w 50"/>
                <a:gd name="T25" fmla="*/ 33 h 77"/>
                <a:gd name="T26" fmla="*/ 50 w 50"/>
                <a:gd name="T27" fmla="*/ 56 h 77"/>
                <a:gd name="T28" fmla="*/ 23 w 50"/>
                <a:gd name="T29" fmla="*/ 77 h 7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50" h="77">
                  <a:moveTo>
                    <a:pt x="23" y="77"/>
                  </a:moveTo>
                  <a:cubicBezTo>
                    <a:pt x="15" y="77"/>
                    <a:pt x="6" y="75"/>
                    <a:pt x="0" y="7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7" y="67"/>
                    <a:pt x="15" y="69"/>
                    <a:pt x="23" y="69"/>
                  </a:cubicBezTo>
                  <a:cubicBezTo>
                    <a:pt x="34" y="69"/>
                    <a:pt x="39" y="64"/>
                    <a:pt x="39" y="57"/>
                  </a:cubicBezTo>
                  <a:cubicBezTo>
                    <a:pt x="39" y="48"/>
                    <a:pt x="33" y="46"/>
                    <a:pt x="21" y="42"/>
                  </a:cubicBezTo>
                  <a:cubicBezTo>
                    <a:pt x="10" y="38"/>
                    <a:pt x="0" y="33"/>
                    <a:pt x="0" y="21"/>
                  </a:cubicBezTo>
                  <a:cubicBezTo>
                    <a:pt x="0" y="7"/>
                    <a:pt x="12" y="0"/>
                    <a:pt x="27" y="0"/>
                  </a:cubicBezTo>
                  <a:cubicBezTo>
                    <a:pt x="34" y="0"/>
                    <a:pt x="41" y="1"/>
                    <a:pt x="45" y="3"/>
                  </a:cubicBezTo>
                  <a:cubicBezTo>
                    <a:pt x="45" y="12"/>
                    <a:pt x="45" y="12"/>
                    <a:pt x="45" y="12"/>
                  </a:cubicBezTo>
                  <a:cubicBezTo>
                    <a:pt x="40" y="10"/>
                    <a:pt x="34" y="8"/>
                    <a:pt x="27" y="8"/>
                  </a:cubicBezTo>
                  <a:cubicBezTo>
                    <a:pt x="17" y="8"/>
                    <a:pt x="11" y="13"/>
                    <a:pt x="11" y="19"/>
                  </a:cubicBezTo>
                  <a:cubicBezTo>
                    <a:pt x="11" y="27"/>
                    <a:pt x="18" y="29"/>
                    <a:pt x="28" y="33"/>
                  </a:cubicBezTo>
                  <a:cubicBezTo>
                    <a:pt x="40" y="37"/>
                    <a:pt x="50" y="42"/>
                    <a:pt x="50" y="56"/>
                  </a:cubicBezTo>
                  <a:cubicBezTo>
                    <a:pt x="50" y="68"/>
                    <a:pt x="41" y="77"/>
                    <a:pt x="23" y="7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77" name="Freeform 21"/>
            <p:cNvSpPr>
              <a:spLocks noEditPoints="1"/>
            </p:cNvSpPr>
            <p:nvPr userDrawn="1"/>
          </p:nvSpPr>
          <p:spPr bwMode="auto">
            <a:xfrm>
              <a:off x="799" y="528"/>
              <a:ext cx="49" cy="72"/>
            </a:xfrm>
            <a:custGeom>
              <a:avLst/>
              <a:gdLst>
                <a:gd name="T0" fmla="*/ 71 w 71"/>
                <a:gd name="T1" fmla="*/ 103 h 106"/>
                <a:gd name="T2" fmla="*/ 62 w 71"/>
                <a:gd name="T3" fmla="*/ 106 h 106"/>
                <a:gd name="T4" fmla="*/ 51 w 71"/>
                <a:gd name="T5" fmla="*/ 97 h 106"/>
                <a:gd name="T6" fmla="*/ 31 w 71"/>
                <a:gd name="T7" fmla="*/ 106 h 106"/>
                <a:gd name="T8" fmla="*/ 0 w 71"/>
                <a:gd name="T9" fmla="*/ 71 h 106"/>
                <a:gd name="T10" fmla="*/ 10 w 71"/>
                <a:gd name="T11" fmla="*/ 39 h 106"/>
                <a:gd name="T12" fmla="*/ 37 w 71"/>
                <a:gd name="T13" fmla="*/ 29 h 106"/>
                <a:gd name="T14" fmla="*/ 51 w 71"/>
                <a:gd name="T15" fmla="*/ 31 h 106"/>
                <a:gd name="T16" fmla="*/ 51 w 71"/>
                <a:gd name="T17" fmla="*/ 8 h 106"/>
                <a:gd name="T18" fmla="*/ 42 w 71"/>
                <a:gd name="T19" fmla="*/ 8 h 106"/>
                <a:gd name="T20" fmla="*/ 42 w 71"/>
                <a:gd name="T21" fmla="*/ 0 h 106"/>
                <a:gd name="T22" fmla="*/ 63 w 71"/>
                <a:gd name="T23" fmla="*/ 0 h 106"/>
                <a:gd name="T24" fmla="*/ 63 w 71"/>
                <a:gd name="T25" fmla="*/ 91 h 106"/>
                <a:gd name="T26" fmla="*/ 67 w 71"/>
                <a:gd name="T27" fmla="*/ 97 h 106"/>
                <a:gd name="T28" fmla="*/ 71 w 71"/>
                <a:gd name="T29" fmla="*/ 96 h 106"/>
                <a:gd name="T30" fmla="*/ 71 w 71"/>
                <a:gd name="T31" fmla="*/ 103 h 106"/>
                <a:gd name="T32" fmla="*/ 51 w 71"/>
                <a:gd name="T33" fmla="*/ 40 h 106"/>
                <a:gd name="T34" fmla="*/ 38 w 71"/>
                <a:gd name="T35" fmla="*/ 37 h 106"/>
                <a:gd name="T36" fmla="*/ 12 w 71"/>
                <a:gd name="T37" fmla="*/ 70 h 106"/>
                <a:gd name="T38" fmla="*/ 32 w 71"/>
                <a:gd name="T39" fmla="*/ 98 h 106"/>
                <a:gd name="T40" fmla="*/ 48 w 71"/>
                <a:gd name="T41" fmla="*/ 88 h 106"/>
                <a:gd name="T42" fmla="*/ 51 w 71"/>
                <a:gd name="T43" fmla="*/ 74 h 106"/>
                <a:gd name="T44" fmla="*/ 51 w 71"/>
                <a:gd name="T45" fmla="*/ 40 h 10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71" h="106">
                  <a:moveTo>
                    <a:pt x="71" y="103"/>
                  </a:moveTo>
                  <a:cubicBezTo>
                    <a:pt x="69" y="105"/>
                    <a:pt x="66" y="106"/>
                    <a:pt x="62" y="106"/>
                  </a:cubicBezTo>
                  <a:cubicBezTo>
                    <a:pt x="56" y="106"/>
                    <a:pt x="52" y="103"/>
                    <a:pt x="51" y="97"/>
                  </a:cubicBezTo>
                  <a:cubicBezTo>
                    <a:pt x="47" y="103"/>
                    <a:pt x="40" y="106"/>
                    <a:pt x="31" y="106"/>
                  </a:cubicBezTo>
                  <a:cubicBezTo>
                    <a:pt x="10" y="106"/>
                    <a:pt x="0" y="91"/>
                    <a:pt x="0" y="71"/>
                  </a:cubicBezTo>
                  <a:cubicBezTo>
                    <a:pt x="0" y="58"/>
                    <a:pt x="3" y="47"/>
                    <a:pt x="10" y="39"/>
                  </a:cubicBezTo>
                  <a:cubicBezTo>
                    <a:pt x="16" y="33"/>
                    <a:pt x="26" y="29"/>
                    <a:pt x="37" y="29"/>
                  </a:cubicBezTo>
                  <a:cubicBezTo>
                    <a:pt x="42" y="29"/>
                    <a:pt x="47" y="30"/>
                    <a:pt x="51" y="31"/>
                  </a:cubicBezTo>
                  <a:cubicBezTo>
                    <a:pt x="51" y="8"/>
                    <a:pt x="51" y="8"/>
                    <a:pt x="51" y="8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3" y="91"/>
                    <a:pt x="63" y="91"/>
                    <a:pt x="63" y="91"/>
                  </a:cubicBezTo>
                  <a:cubicBezTo>
                    <a:pt x="63" y="96"/>
                    <a:pt x="63" y="97"/>
                    <a:pt x="67" y="97"/>
                  </a:cubicBezTo>
                  <a:cubicBezTo>
                    <a:pt x="68" y="97"/>
                    <a:pt x="70" y="96"/>
                    <a:pt x="71" y="96"/>
                  </a:cubicBezTo>
                  <a:lnTo>
                    <a:pt x="71" y="103"/>
                  </a:lnTo>
                  <a:close/>
                  <a:moveTo>
                    <a:pt x="51" y="40"/>
                  </a:moveTo>
                  <a:cubicBezTo>
                    <a:pt x="48" y="38"/>
                    <a:pt x="43" y="37"/>
                    <a:pt x="38" y="37"/>
                  </a:cubicBezTo>
                  <a:cubicBezTo>
                    <a:pt x="21" y="37"/>
                    <a:pt x="12" y="48"/>
                    <a:pt x="12" y="70"/>
                  </a:cubicBezTo>
                  <a:cubicBezTo>
                    <a:pt x="12" y="86"/>
                    <a:pt x="18" y="98"/>
                    <a:pt x="32" y="98"/>
                  </a:cubicBezTo>
                  <a:cubicBezTo>
                    <a:pt x="40" y="98"/>
                    <a:pt x="45" y="94"/>
                    <a:pt x="48" y="88"/>
                  </a:cubicBezTo>
                  <a:cubicBezTo>
                    <a:pt x="50" y="84"/>
                    <a:pt x="51" y="80"/>
                    <a:pt x="51" y="74"/>
                  </a:cubicBezTo>
                  <a:lnTo>
                    <a:pt x="51" y="4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78" name="Freeform 22"/>
            <p:cNvSpPr>
              <a:spLocks noEditPoints="1"/>
            </p:cNvSpPr>
            <p:nvPr userDrawn="1"/>
          </p:nvSpPr>
          <p:spPr bwMode="auto">
            <a:xfrm>
              <a:off x="855" y="548"/>
              <a:ext cx="44" cy="52"/>
            </a:xfrm>
            <a:custGeom>
              <a:avLst/>
              <a:gdLst>
                <a:gd name="T0" fmla="*/ 32 w 65"/>
                <a:gd name="T1" fmla="*/ 77 h 77"/>
                <a:gd name="T2" fmla="*/ 0 w 65"/>
                <a:gd name="T3" fmla="*/ 39 h 77"/>
                <a:gd name="T4" fmla="*/ 32 w 65"/>
                <a:gd name="T5" fmla="*/ 0 h 77"/>
                <a:gd name="T6" fmla="*/ 65 w 65"/>
                <a:gd name="T7" fmla="*/ 39 h 77"/>
                <a:gd name="T8" fmla="*/ 32 w 65"/>
                <a:gd name="T9" fmla="*/ 77 h 77"/>
                <a:gd name="T10" fmla="*/ 32 w 65"/>
                <a:gd name="T11" fmla="*/ 8 h 77"/>
                <a:gd name="T12" fmla="*/ 12 w 65"/>
                <a:gd name="T13" fmla="*/ 39 h 77"/>
                <a:gd name="T14" fmla="*/ 32 w 65"/>
                <a:gd name="T15" fmla="*/ 69 h 77"/>
                <a:gd name="T16" fmla="*/ 53 w 65"/>
                <a:gd name="T17" fmla="*/ 39 h 77"/>
                <a:gd name="T18" fmla="*/ 32 w 65"/>
                <a:gd name="T19" fmla="*/ 8 h 7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65" h="77">
                  <a:moveTo>
                    <a:pt x="32" y="77"/>
                  </a:moveTo>
                  <a:cubicBezTo>
                    <a:pt x="12" y="77"/>
                    <a:pt x="0" y="64"/>
                    <a:pt x="0" y="39"/>
                  </a:cubicBezTo>
                  <a:cubicBezTo>
                    <a:pt x="0" y="14"/>
                    <a:pt x="12" y="0"/>
                    <a:pt x="32" y="0"/>
                  </a:cubicBezTo>
                  <a:cubicBezTo>
                    <a:pt x="53" y="0"/>
                    <a:pt x="65" y="14"/>
                    <a:pt x="65" y="39"/>
                  </a:cubicBezTo>
                  <a:cubicBezTo>
                    <a:pt x="65" y="64"/>
                    <a:pt x="53" y="77"/>
                    <a:pt x="32" y="77"/>
                  </a:cubicBezTo>
                  <a:close/>
                  <a:moveTo>
                    <a:pt x="32" y="8"/>
                  </a:moveTo>
                  <a:cubicBezTo>
                    <a:pt x="19" y="8"/>
                    <a:pt x="12" y="18"/>
                    <a:pt x="12" y="39"/>
                  </a:cubicBezTo>
                  <a:cubicBezTo>
                    <a:pt x="12" y="60"/>
                    <a:pt x="19" y="69"/>
                    <a:pt x="32" y="69"/>
                  </a:cubicBezTo>
                  <a:cubicBezTo>
                    <a:pt x="45" y="69"/>
                    <a:pt x="53" y="60"/>
                    <a:pt x="53" y="39"/>
                  </a:cubicBezTo>
                  <a:cubicBezTo>
                    <a:pt x="53" y="18"/>
                    <a:pt x="45" y="8"/>
                    <a:pt x="32" y="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79" name="Freeform 23"/>
            <p:cNvSpPr>
              <a:spLocks/>
            </p:cNvSpPr>
            <p:nvPr userDrawn="1"/>
          </p:nvSpPr>
          <p:spPr bwMode="auto">
            <a:xfrm>
              <a:off x="905" y="548"/>
              <a:ext cx="47" cy="52"/>
            </a:xfrm>
            <a:custGeom>
              <a:avLst/>
              <a:gdLst>
                <a:gd name="T0" fmla="*/ 69 w 69"/>
                <a:gd name="T1" fmla="*/ 76 h 76"/>
                <a:gd name="T2" fmla="*/ 57 w 69"/>
                <a:gd name="T3" fmla="*/ 76 h 76"/>
                <a:gd name="T4" fmla="*/ 57 w 69"/>
                <a:gd name="T5" fmla="*/ 29 h 76"/>
                <a:gd name="T6" fmla="*/ 53 w 69"/>
                <a:gd name="T7" fmla="*/ 14 h 76"/>
                <a:gd name="T8" fmla="*/ 40 w 69"/>
                <a:gd name="T9" fmla="*/ 9 h 76"/>
                <a:gd name="T10" fmla="*/ 25 w 69"/>
                <a:gd name="T11" fmla="*/ 15 h 76"/>
                <a:gd name="T12" fmla="*/ 21 w 69"/>
                <a:gd name="T13" fmla="*/ 33 h 76"/>
                <a:gd name="T14" fmla="*/ 21 w 69"/>
                <a:gd name="T15" fmla="*/ 76 h 76"/>
                <a:gd name="T16" fmla="*/ 9 w 69"/>
                <a:gd name="T17" fmla="*/ 76 h 76"/>
                <a:gd name="T18" fmla="*/ 9 w 69"/>
                <a:gd name="T19" fmla="*/ 10 h 76"/>
                <a:gd name="T20" fmla="*/ 0 w 69"/>
                <a:gd name="T21" fmla="*/ 10 h 76"/>
                <a:gd name="T22" fmla="*/ 0 w 69"/>
                <a:gd name="T23" fmla="*/ 1 h 76"/>
                <a:gd name="T24" fmla="*/ 17 w 69"/>
                <a:gd name="T25" fmla="*/ 1 h 76"/>
                <a:gd name="T26" fmla="*/ 19 w 69"/>
                <a:gd name="T27" fmla="*/ 10 h 76"/>
                <a:gd name="T28" fmla="*/ 42 w 69"/>
                <a:gd name="T29" fmla="*/ 0 h 76"/>
                <a:gd name="T30" fmla="*/ 63 w 69"/>
                <a:gd name="T31" fmla="*/ 8 h 76"/>
                <a:gd name="T32" fmla="*/ 69 w 69"/>
                <a:gd name="T33" fmla="*/ 28 h 76"/>
                <a:gd name="T34" fmla="*/ 69 w 69"/>
                <a:gd name="T35" fmla="*/ 76 h 7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69" h="76">
                  <a:moveTo>
                    <a:pt x="69" y="76"/>
                  </a:moveTo>
                  <a:cubicBezTo>
                    <a:pt x="57" y="76"/>
                    <a:pt x="57" y="76"/>
                    <a:pt x="57" y="76"/>
                  </a:cubicBezTo>
                  <a:cubicBezTo>
                    <a:pt x="57" y="29"/>
                    <a:pt x="57" y="29"/>
                    <a:pt x="57" y="29"/>
                  </a:cubicBezTo>
                  <a:cubicBezTo>
                    <a:pt x="57" y="22"/>
                    <a:pt x="56" y="18"/>
                    <a:pt x="53" y="14"/>
                  </a:cubicBezTo>
                  <a:cubicBezTo>
                    <a:pt x="50" y="11"/>
                    <a:pt x="46" y="9"/>
                    <a:pt x="40" y="9"/>
                  </a:cubicBezTo>
                  <a:cubicBezTo>
                    <a:pt x="34" y="9"/>
                    <a:pt x="29" y="11"/>
                    <a:pt x="25" y="15"/>
                  </a:cubicBezTo>
                  <a:cubicBezTo>
                    <a:pt x="22" y="19"/>
                    <a:pt x="21" y="24"/>
                    <a:pt x="21" y="33"/>
                  </a:cubicBezTo>
                  <a:cubicBezTo>
                    <a:pt x="21" y="76"/>
                    <a:pt x="21" y="76"/>
                    <a:pt x="21" y="76"/>
                  </a:cubicBezTo>
                  <a:cubicBezTo>
                    <a:pt x="9" y="76"/>
                    <a:pt x="9" y="76"/>
                    <a:pt x="9" y="76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24" y="4"/>
                    <a:pt x="31" y="0"/>
                    <a:pt x="42" y="0"/>
                  </a:cubicBezTo>
                  <a:cubicBezTo>
                    <a:pt x="51" y="0"/>
                    <a:pt x="58" y="3"/>
                    <a:pt x="63" y="8"/>
                  </a:cubicBezTo>
                  <a:cubicBezTo>
                    <a:pt x="68" y="13"/>
                    <a:pt x="69" y="20"/>
                    <a:pt x="69" y="28"/>
                  </a:cubicBezTo>
                  <a:lnTo>
                    <a:pt x="69" y="7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80" name="Freeform 24"/>
            <p:cNvSpPr>
              <a:spLocks/>
            </p:cNvSpPr>
            <p:nvPr userDrawn="1"/>
          </p:nvSpPr>
          <p:spPr bwMode="auto">
            <a:xfrm>
              <a:off x="962" y="532"/>
              <a:ext cx="13" cy="23"/>
            </a:xfrm>
            <a:custGeom>
              <a:avLst/>
              <a:gdLst>
                <a:gd name="T0" fmla="*/ 3 w 18"/>
                <a:gd name="T1" fmla="*/ 33 h 33"/>
                <a:gd name="T2" fmla="*/ 0 w 18"/>
                <a:gd name="T3" fmla="*/ 29 h 33"/>
                <a:gd name="T4" fmla="*/ 9 w 18"/>
                <a:gd name="T5" fmla="*/ 15 h 33"/>
                <a:gd name="T6" fmla="*/ 2 w 18"/>
                <a:gd name="T7" fmla="*/ 7 h 33"/>
                <a:gd name="T8" fmla="*/ 10 w 18"/>
                <a:gd name="T9" fmla="*/ 0 h 33"/>
                <a:gd name="T10" fmla="*/ 18 w 18"/>
                <a:gd name="T11" fmla="*/ 9 h 33"/>
                <a:gd name="T12" fmla="*/ 3 w 18"/>
                <a:gd name="T13" fmla="*/ 33 h 3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8" h="33">
                  <a:moveTo>
                    <a:pt x="3" y="33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5" y="25"/>
                    <a:pt x="9" y="19"/>
                    <a:pt x="9" y="15"/>
                  </a:cubicBezTo>
                  <a:cubicBezTo>
                    <a:pt x="5" y="14"/>
                    <a:pt x="2" y="11"/>
                    <a:pt x="2" y="7"/>
                  </a:cubicBezTo>
                  <a:cubicBezTo>
                    <a:pt x="2" y="3"/>
                    <a:pt x="5" y="0"/>
                    <a:pt x="10" y="0"/>
                  </a:cubicBezTo>
                  <a:cubicBezTo>
                    <a:pt x="15" y="0"/>
                    <a:pt x="18" y="4"/>
                    <a:pt x="18" y="9"/>
                  </a:cubicBezTo>
                  <a:cubicBezTo>
                    <a:pt x="18" y="18"/>
                    <a:pt x="12" y="28"/>
                    <a:pt x="3" y="3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81" name="Freeform 25"/>
            <p:cNvSpPr>
              <a:spLocks/>
            </p:cNvSpPr>
            <p:nvPr userDrawn="1"/>
          </p:nvSpPr>
          <p:spPr bwMode="auto">
            <a:xfrm>
              <a:off x="981" y="533"/>
              <a:ext cx="31" cy="67"/>
            </a:xfrm>
            <a:custGeom>
              <a:avLst/>
              <a:gdLst>
                <a:gd name="T0" fmla="*/ 44 w 45"/>
                <a:gd name="T1" fmla="*/ 96 h 99"/>
                <a:gd name="T2" fmla="*/ 30 w 45"/>
                <a:gd name="T3" fmla="*/ 99 h 99"/>
                <a:gd name="T4" fmla="*/ 15 w 45"/>
                <a:gd name="T5" fmla="*/ 93 h 99"/>
                <a:gd name="T6" fmla="*/ 11 w 45"/>
                <a:gd name="T7" fmla="*/ 77 h 99"/>
                <a:gd name="T8" fmla="*/ 11 w 45"/>
                <a:gd name="T9" fmla="*/ 32 h 99"/>
                <a:gd name="T10" fmla="*/ 0 w 45"/>
                <a:gd name="T11" fmla="*/ 32 h 99"/>
                <a:gd name="T12" fmla="*/ 0 w 45"/>
                <a:gd name="T13" fmla="*/ 23 h 99"/>
                <a:gd name="T14" fmla="*/ 11 w 45"/>
                <a:gd name="T15" fmla="*/ 23 h 99"/>
                <a:gd name="T16" fmla="*/ 11 w 45"/>
                <a:gd name="T17" fmla="*/ 4 h 99"/>
                <a:gd name="T18" fmla="*/ 23 w 45"/>
                <a:gd name="T19" fmla="*/ 0 h 99"/>
                <a:gd name="T20" fmla="*/ 23 w 45"/>
                <a:gd name="T21" fmla="*/ 23 h 99"/>
                <a:gd name="T22" fmla="*/ 41 w 45"/>
                <a:gd name="T23" fmla="*/ 23 h 99"/>
                <a:gd name="T24" fmla="*/ 41 w 45"/>
                <a:gd name="T25" fmla="*/ 32 h 99"/>
                <a:gd name="T26" fmla="*/ 23 w 45"/>
                <a:gd name="T27" fmla="*/ 32 h 99"/>
                <a:gd name="T28" fmla="*/ 23 w 45"/>
                <a:gd name="T29" fmla="*/ 77 h 99"/>
                <a:gd name="T30" fmla="*/ 25 w 45"/>
                <a:gd name="T31" fmla="*/ 87 h 99"/>
                <a:gd name="T32" fmla="*/ 33 w 45"/>
                <a:gd name="T33" fmla="*/ 90 h 99"/>
                <a:gd name="T34" fmla="*/ 45 w 45"/>
                <a:gd name="T35" fmla="*/ 87 h 99"/>
                <a:gd name="T36" fmla="*/ 44 w 45"/>
                <a:gd name="T37" fmla="*/ 96 h 9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45" h="99">
                  <a:moveTo>
                    <a:pt x="44" y="96"/>
                  </a:moveTo>
                  <a:cubicBezTo>
                    <a:pt x="41" y="98"/>
                    <a:pt x="35" y="99"/>
                    <a:pt x="30" y="99"/>
                  </a:cubicBezTo>
                  <a:cubicBezTo>
                    <a:pt x="24" y="99"/>
                    <a:pt x="18" y="97"/>
                    <a:pt x="15" y="93"/>
                  </a:cubicBezTo>
                  <a:cubicBezTo>
                    <a:pt x="12" y="90"/>
                    <a:pt x="11" y="85"/>
                    <a:pt x="11" y="77"/>
                  </a:cubicBezTo>
                  <a:cubicBezTo>
                    <a:pt x="11" y="32"/>
                    <a:pt x="11" y="32"/>
                    <a:pt x="11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41" y="23"/>
                    <a:pt x="41" y="23"/>
                    <a:pt x="41" y="23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3" y="77"/>
                    <a:pt x="23" y="77"/>
                    <a:pt x="23" y="77"/>
                  </a:cubicBezTo>
                  <a:cubicBezTo>
                    <a:pt x="23" y="81"/>
                    <a:pt x="24" y="85"/>
                    <a:pt x="25" y="87"/>
                  </a:cubicBezTo>
                  <a:cubicBezTo>
                    <a:pt x="27" y="89"/>
                    <a:pt x="30" y="90"/>
                    <a:pt x="33" y="90"/>
                  </a:cubicBezTo>
                  <a:cubicBezTo>
                    <a:pt x="38" y="90"/>
                    <a:pt x="42" y="89"/>
                    <a:pt x="45" y="87"/>
                  </a:cubicBezTo>
                  <a:lnTo>
                    <a:pt x="44" y="9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82" name="Freeform 26"/>
            <p:cNvSpPr>
              <a:spLocks/>
            </p:cNvSpPr>
            <p:nvPr userDrawn="1"/>
          </p:nvSpPr>
          <p:spPr bwMode="auto">
            <a:xfrm>
              <a:off x="1046" y="528"/>
              <a:ext cx="40" cy="72"/>
            </a:xfrm>
            <a:custGeom>
              <a:avLst/>
              <a:gdLst>
                <a:gd name="T0" fmla="*/ 59 w 59"/>
                <a:gd name="T1" fmla="*/ 105 h 105"/>
                <a:gd name="T2" fmla="*/ 47 w 59"/>
                <a:gd name="T3" fmla="*/ 105 h 105"/>
                <a:gd name="T4" fmla="*/ 47 w 59"/>
                <a:gd name="T5" fmla="*/ 58 h 105"/>
                <a:gd name="T6" fmla="*/ 44 w 59"/>
                <a:gd name="T7" fmla="*/ 43 h 105"/>
                <a:gd name="T8" fmla="*/ 31 w 59"/>
                <a:gd name="T9" fmla="*/ 38 h 105"/>
                <a:gd name="T10" fmla="*/ 16 w 59"/>
                <a:gd name="T11" fmla="*/ 44 h 105"/>
                <a:gd name="T12" fmla="*/ 12 w 59"/>
                <a:gd name="T13" fmla="*/ 62 h 105"/>
                <a:gd name="T14" fmla="*/ 12 w 59"/>
                <a:gd name="T15" fmla="*/ 105 h 105"/>
                <a:gd name="T16" fmla="*/ 0 w 59"/>
                <a:gd name="T17" fmla="*/ 105 h 105"/>
                <a:gd name="T18" fmla="*/ 0 w 59"/>
                <a:gd name="T19" fmla="*/ 0 h 105"/>
                <a:gd name="T20" fmla="*/ 12 w 59"/>
                <a:gd name="T21" fmla="*/ 0 h 105"/>
                <a:gd name="T22" fmla="*/ 12 w 59"/>
                <a:gd name="T23" fmla="*/ 37 h 105"/>
                <a:gd name="T24" fmla="*/ 33 w 59"/>
                <a:gd name="T25" fmla="*/ 29 h 105"/>
                <a:gd name="T26" fmla="*/ 54 w 59"/>
                <a:gd name="T27" fmla="*/ 37 h 105"/>
                <a:gd name="T28" fmla="*/ 59 w 59"/>
                <a:gd name="T29" fmla="*/ 57 h 105"/>
                <a:gd name="T30" fmla="*/ 59 w 59"/>
                <a:gd name="T31" fmla="*/ 105 h 105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59" h="105">
                  <a:moveTo>
                    <a:pt x="59" y="105"/>
                  </a:moveTo>
                  <a:cubicBezTo>
                    <a:pt x="47" y="105"/>
                    <a:pt x="47" y="105"/>
                    <a:pt x="47" y="105"/>
                  </a:cubicBezTo>
                  <a:cubicBezTo>
                    <a:pt x="47" y="58"/>
                    <a:pt x="47" y="58"/>
                    <a:pt x="47" y="58"/>
                  </a:cubicBezTo>
                  <a:cubicBezTo>
                    <a:pt x="47" y="51"/>
                    <a:pt x="47" y="47"/>
                    <a:pt x="44" y="43"/>
                  </a:cubicBezTo>
                  <a:cubicBezTo>
                    <a:pt x="41" y="40"/>
                    <a:pt x="36" y="38"/>
                    <a:pt x="31" y="38"/>
                  </a:cubicBezTo>
                  <a:cubicBezTo>
                    <a:pt x="24" y="38"/>
                    <a:pt x="19" y="40"/>
                    <a:pt x="16" y="44"/>
                  </a:cubicBezTo>
                  <a:cubicBezTo>
                    <a:pt x="13" y="48"/>
                    <a:pt x="12" y="53"/>
                    <a:pt x="12" y="62"/>
                  </a:cubicBezTo>
                  <a:cubicBezTo>
                    <a:pt x="12" y="105"/>
                    <a:pt x="12" y="105"/>
                    <a:pt x="12" y="105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6" y="32"/>
                    <a:pt x="23" y="29"/>
                    <a:pt x="33" y="29"/>
                  </a:cubicBezTo>
                  <a:cubicBezTo>
                    <a:pt x="42" y="29"/>
                    <a:pt x="49" y="32"/>
                    <a:pt x="54" y="37"/>
                  </a:cubicBezTo>
                  <a:cubicBezTo>
                    <a:pt x="58" y="42"/>
                    <a:pt x="59" y="49"/>
                    <a:pt x="59" y="57"/>
                  </a:cubicBezTo>
                  <a:lnTo>
                    <a:pt x="59" y="10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83" name="Freeform 27"/>
            <p:cNvSpPr>
              <a:spLocks noEditPoints="1"/>
            </p:cNvSpPr>
            <p:nvPr userDrawn="1"/>
          </p:nvSpPr>
          <p:spPr bwMode="auto">
            <a:xfrm>
              <a:off x="1098" y="548"/>
              <a:ext cx="45" cy="52"/>
            </a:xfrm>
            <a:custGeom>
              <a:avLst/>
              <a:gdLst>
                <a:gd name="T0" fmla="*/ 66 w 66"/>
                <a:gd name="T1" fmla="*/ 74 h 77"/>
                <a:gd name="T2" fmla="*/ 57 w 66"/>
                <a:gd name="T3" fmla="*/ 77 h 77"/>
                <a:gd name="T4" fmla="*/ 46 w 66"/>
                <a:gd name="T5" fmla="*/ 68 h 77"/>
                <a:gd name="T6" fmla="*/ 26 w 66"/>
                <a:gd name="T7" fmla="*/ 77 h 77"/>
                <a:gd name="T8" fmla="*/ 0 w 66"/>
                <a:gd name="T9" fmla="*/ 53 h 77"/>
                <a:gd name="T10" fmla="*/ 30 w 66"/>
                <a:gd name="T11" fmla="*/ 28 h 77"/>
                <a:gd name="T12" fmla="*/ 46 w 66"/>
                <a:gd name="T13" fmla="*/ 30 h 77"/>
                <a:gd name="T14" fmla="*/ 46 w 66"/>
                <a:gd name="T15" fmla="*/ 26 h 77"/>
                <a:gd name="T16" fmla="*/ 42 w 66"/>
                <a:gd name="T17" fmla="*/ 13 h 77"/>
                <a:gd name="T18" fmla="*/ 28 w 66"/>
                <a:gd name="T19" fmla="*/ 8 h 77"/>
                <a:gd name="T20" fmla="*/ 7 w 66"/>
                <a:gd name="T21" fmla="*/ 13 h 77"/>
                <a:gd name="T22" fmla="*/ 7 w 66"/>
                <a:gd name="T23" fmla="*/ 4 h 77"/>
                <a:gd name="T24" fmla="*/ 29 w 66"/>
                <a:gd name="T25" fmla="*/ 0 h 77"/>
                <a:gd name="T26" fmla="*/ 52 w 66"/>
                <a:gd name="T27" fmla="*/ 8 h 77"/>
                <a:gd name="T28" fmla="*/ 57 w 66"/>
                <a:gd name="T29" fmla="*/ 25 h 77"/>
                <a:gd name="T30" fmla="*/ 57 w 66"/>
                <a:gd name="T31" fmla="*/ 62 h 77"/>
                <a:gd name="T32" fmla="*/ 61 w 66"/>
                <a:gd name="T33" fmla="*/ 68 h 77"/>
                <a:gd name="T34" fmla="*/ 66 w 66"/>
                <a:gd name="T35" fmla="*/ 67 h 77"/>
                <a:gd name="T36" fmla="*/ 66 w 66"/>
                <a:gd name="T37" fmla="*/ 74 h 77"/>
                <a:gd name="T38" fmla="*/ 46 w 66"/>
                <a:gd name="T39" fmla="*/ 38 h 77"/>
                <a:gd name="T40" fmla="*/ 31 w 66"/>
                <a:gd name="T41" fmla="*/ 36 h 77"/>
                <a:gd name="T42" fmla="*/ 12 w 66"/>
                <a:gd name="T43" fmla="*/ 52 h 77"/>
                <a:gd name="T44" fmla="*/ 28 w 66"/>
                <a:gd name="T45" fmla="*/ 69 h 77"/>
                <a:gd name="T46" fmla="*/ 42 w 66"/>
                <a:gd name="T47" fmla="*/ 63 h 77"/>
                <a:gd name="T48" fmla="*/ 46 w 66"/>
                <a:gd name="T49" fmla="*/ 49 h 77"/>
                <a:gd name="T50" fmla="*/ 46 w 66"/>
                <a:gd name="T51" fmla="*/ 38 h 77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66" h="77">
                  <a:moveTo>
                    <a:pt x="66" y="74"/>
                  </a:moveTo>
                  <a:cubicBezTo>
                    <a:pt x="64" y="76"/>
                    <a:pt x="61" y="77"/>
                    <a:pt x="57" y="77"/>
                  </a:cubicBezTo>
                  <a:cubicBezTo>
                    <a:pt x="51" y="77"/>
                    <a:pt x="47" y="74"/>
                    <a:pt x="46" y="68"/>
                  </a:cubicBezTo>
                  <a:cubicBezTo>
                    <a:pt x="43" y="74"/>
                    <a:pt x="34" y="77"/>
                    <a:pt x="26" y="77"/>
                  </a:cubicBezTo>
                  <a:cubicBezTo>
                    <a:pt x="11" y="77"/>
                    <a:pt x="0" y="69"/>
                    <a:pt x="0" y="53"/>
                  </a:cubicBezTo>
                  <a:cubicBezTo>
                    <a:pt x="0" y="38"/>
                    <a:pt x="10" y="28"/>
                    <a:pt x="30" y="28"/>
                  </a:cubicBezTo>
                  <a:cubicBezTo>
                    <a:pt x="36" y="28"/>
                    <a:pt x="42" y="29"/>
                    <a:pt x="46" y="30"/>
                  </a:cubicBezTo>
                  <a:cubicBezTo>
                    <a:pt x="46" y="26"/>
                    <a:pt x="46" y="26"/>
                    <a:pt x="46" y="26"/>
                  </a:cubicBezTo>
                  <a:cubicBezTo>
                    <a:pt x="46" y="20"/>
                    <a:pt x="44" y="16"/>
                    <a:pt x="42" y="13"/>
                  </a:cubicBezTo>
                  <a:cubicBezTo>
                    <a:pt x="39" y="10"/>
                    <a:pt x="34" y="8"/>
                    <a:pt x="28" y="8"/>
                  </a:cubicBezTo>
                  <a:cubicBezTo>
                    <a:pt x="20" y="8"/>
                    <a:pt x="13" y="10"/>
                    <a:pt x="7" y="13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12" y="2"/>
                    <a:pt x="20" y="0"/>
                    <a:pt x="29" y="0"/>
                  </a:cubicBezTo>
                  <a:cubicBezTo>
                    <a:pt x="39" y="0"/>
                    <a:pt x="47" y="2"/>
                    <a:pt x="52" y="8"/>
                  </a:cubicBezTo>
                  <a:cubicBezTo>
                    <a:pt x="56" y="12"/>
                    <a:pt x="57" y="17"/>
                    <a:pt x="57" y="25"/>
                  </a:cubicBezTo>
                  <a:cubicBezTo>
                    <a:pt x="57" y="62"/>
                    <a:pt x="57" y="62"/>
                    <a:pt x="57" y="62"/>
                  </a:cubicBezTo>
                  <a:cubicBezTo>
                    <a:pt x="57" y="66"/>
                    <a:pt x="58" y="68"/>
                    <a:pt x="61" y="68"/>
                  </a:cubicBezTo>
                  <a:cubicBezTo>
                    <a:pt x="63" y="68"/>
                    <a:pt x="65" y="68"/>
                    <a:pt x="66" y="67"/>
                  </a:cubicBezTo>
                  <a:lnTo>
                    <a:pt x="66" y="74"/>
                  </a:lnTo>
                  <a:close/>
                  <a:moveTo>
                    <a:pt x="46" y="38"/>
                  </a:moveTo>
                  <a:cubicBezTo>
                    <a:pt x="43" y="37"/>
                    <a:pt x="36" y="36"/>
                    <a:pt x="31" y="36"/>
                  </a:cubicBezTo>
                  <a:cubicBezTo>
                    <a:pt x="17" y="36"/>
                    <a:pt x="12" y="43"/>
                    <a:pt x="12" y="52"/>
                  </a:cubicBezTo>
                  <a:cubicBezTo>
                    <a:pt x="12" y="63"/>
                    <a:pt x="19" y="69"/>
                    <a:pt x="28" y="69"/>
                  </a:cubicBezTo>
                  <a:cubicBezTo>
                    <a:pt x="34" y="69"/>
                    <a:pt x="39" y="67"/>
                    <a:pt x="42" y="63"/>
                  </a:cubicBezTo>
                  <a:cubicBezTo>
                    <a:pt x="44" y="60"/>
                    <a:pt x="46" y="55"/>
                    <a:pt x="46" y="49"/>
                  </a:cubicBezTo>
                  <a:lnTo>
                    <a:pt x="46" y="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84" name="Freeform 28"/>
            <p:cNvSpPr>
              <a:spLocks/>
            </p:cNvSpPr>
            <p:nvPr userDrawn="1"/>
          </p:nvSpPr>
          <p:spPr bwMode="auto">
            <a:xfrm>
              <a:off x="1146" y="548"/>
              <a:ext cx="44" cy="52"/>
            </a:xfrm>
            <a:custGeom>
              <a:avLst/>
              <a:gdLst>
                <a:gd name="T0" fmla="*/ 64 w 64"/>
                <a:gd name="T1" fmla="*/ 0 h 75"/>
                <a:gd name="T2" fmla="*/ 36 w 64"/>
                <a:gd name="T3" fmla="*/ 75 h 75"/>
                <a:gd name="T4" fmla="*/ 26 w 64"/>
                <a:gd name="T5" fmla="*/ 75 h 75"/>
                <a:gd name="T6" fmla="*/ 0 w 64"/>
                <a:gd name="T7" fmla="*/ 0 h 75"/>
                <a:gd name="T8" fmla="*/ 12 w 64"/>
                <a:gd name="T9" fmla="*/ 0 h 75"/>
                <a:gd name="T10" fmla="*/ 28 w 64"/>
                <a:gd name="T11" fmla="*/ 49 h 75"/>
                <a:gd name="T12" fmla="*/ 32 w 64"/>
                <a:gd name="T13" fmla="*/ 63 h 75"/>
                <a:gd name="T14" fmla="*/ 36 w 64"/>
                <a:gd name="T15" fmla="*/ 49 h 75"/>
                <a:gd name="T16" fmla="*/ 53 w 64"/>
                <a:gd name="T17" fmla="*/ 0 h 75"/>
                <a:gd name="T18" fmla="*/ 64 w 64"/>
                <a:gd name="T19" fmla="*/ 0 h 7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64" h="75">
                  <a:moveTo>
                    <a:pt x="64" y="0"/>
                  </a:moveTo>
                  <a:cubicBezTo>
                    <a:pt x="36" y="75"/>
                    <a:pt x="36" y="75"/>
                    <a:pt x="36" y="75"/>
                  </a:cubicBezTo>
                  <a:cubicBezTo>
                    <a:pt x="26" y="75"/>
                    <a:pt x="26" y="75"/>
                    <a:pt x="26" y="7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30" y="54"/>
                    <a:pt x="31" y="59"/>
                    <a:pt x="32" y="63"/>
                  </a:cubicBezTo>
                  <a:cubicBezTo>
                    <a:pt x="32" y="59"/>
                    <a:pt x="34" y="53"/>
                    <a:pt x="36" y="49"/>
                  </a:cubicBezTo>
                  <a:cubicBezTo>
                    <a:pt x="53" y="0"/>
                    <a:pt x="53" y="0"/>
                    <a:pt x="53" y="0"/>
                  </a:cubicBezTo>
                  <a:lnTo>
                    <a:pt x="64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85" name="Freeform 29"/>
            <p:cNvSpPr>
              <a:spLocks noEditPoints="1"/>
            </p:cNvSpPr>
            <p:nvPr userDrawn="1"/>
          </p:nvSpPr>
          <p:spPr bwMode="auto">
            <a:xfrm>
              <a:off x="1194" y="548"/>
              <a:ext cx="42" cy="52"/>
            </a:xfrm>
            <a:custGeom>
              <a:avLst/>
              <a:gdLst>
                <a:gd name="T0" fmla="*/ 54 w 61"/>
                <a:gd name="T1" fmla="*/ 43 h 77"/>
                <a:gd name="T2" fmla="*/ 12 w 61"/>
                <a:gd name="T3" fmla="*/ 43 h 77"/>
                <a:gd name="T4" fmla="*/ 35 w 61"/>
                <a:gd name="T5" fmla="*/ 68 h 77"/>
                <a:gd name="T6" fmla="*/ 59 w 61"/>
                <a:gd name="T7" fmla="*/ 61 h 77"/>
                <a:gd name="T8" fmla="*/ 58 w 61"/>
                <a:gd name="T9" fmla="*/ 71 h 77"/>
                <a:gd name="T10" fmla="*/ 34 w 61"/>
                <a:gd name="T11" fmla="*/ 77 h 77"/>
                <a:gd name="T12" fmla="*/ 0 w 61"/>
                <a:gd name="T13" fmla="*/ 39 h 77"/>
                <a:gd name="T14" fmla="*/ 32 w 61"/>
                <a:gd name="T15" fmla="*/ 0 h 77"/>
                <a:gd name="T16" fmla="*/ 61 w 61"/>
                <a:gd name="T17" fmla="*/ 35 h 77"/>
                <a:gd name="T18" fmla="*/ 54 w 61"/>
                <a:gd name="T19" fmla="*/ 43 h 77"/>
                <a:gd name="T20" fmla="*/ 31 w 61"/>
                <a:gd name="T21" fmla="*/ 8 h 77"/>
                <a:gd name="T22" fmla="*/ 12 w 61"/>
                <a:gd name="T23" fmla="*/ 35 h 77"/>
                <a:gd name="T24" fmla="*/ 49 w 61"/>
                <a:gd name="T25" fmla="*/ 35 h 77"/>
                <a:gd name="T26" fmla="*/ 50 w 61"/>
                <a:gd name="T27" fmla="*/ 33 h 77"/>
                <a:gd name="T28" fmla="*/ 31 w 61"/>
                <a:gd name="T29" fmla="*/ 8 h 7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61" h="77">
                  <a:moveTo>
                    <a:pt x="54" y="43"/>
                  </a:moveTo>
                  <a:cubicBezTo>
                    <a:pt x="12" y="43"/>
                    <a:pt x="12" y="43"/>
                    <a:pt x="12" y="43"/>
                  </a:cubicBezTo>
                  <a:cubicBezTo>
                    <a:pt x="12" y="59"/>
                    <a:pt x="21" y="68"/>
                    <a:pt x="35" y="68"/>
                  </a:cubicBezTo>
                  <a:cubicBezTo>
                    <a:pt x="44" y="68"/>
                    <a:pt x="53" y="65"/>
                    <a:pt x="59" y="61"/>
                  </a:cubicBezTo>
                  <a:cubicBezTo>
                    <a:pt x="58" y="71"/>
                    <a:pt x="58" y="71"/>
                    <a:pt x="58" y="71"/>
                  </a:cubicBezTo>
                  <a:cubicBezTo>
                    <a:pt x="53" y="75"/>
                    <a:pt x="42" y="77"/>
                    <a:pt x="34" y="77"/>
                  </a:cubicBezTo>
                  <a:cubicBezTo>
                    <a:pt x="11" y="77"/>
                    <a:pt x="0" y="62"/>
                    <a:pt x="0" y="39"/>
                  </a:cubicBezTo>
                  <a:cubicBezTo>
                    <a:pt x="0" y="14"/>
                    <a:pt x="12" y="0"/>
                    <a:pt x="32" y="0"/>
                  </a:cubicBezTo>
                  <a:cubicBezTo>
                    <a:pt x="50" y="0"/>
                    <a:pt x="61" y="13"/>
                    <a:pt x="61" y="35"/>
                  </a:cubicBezTo>
                  <a:cubicBezTo>
                    <a:pt x="61" y="40"/>
                    <a:pt x="60" y="43"/>
                    <a:pt x="54" y="43"/>
                  </a:cubicBezTo>
                  <a:close/>
                  <a:moveTo>
                    <a:pt x="31" y="8"/>
                  </a:moveTo>
                  <a:cubicBezTo>
                    <a:pt x="20" y="8"/>
                    <a:pt x="12" y="17"/>
                    <a:pt x="12" y="35"/>
                  </a:cubicBezTo>
                  <a:cubicBezTo>
                    <a:pt x="49" y="35"/>
                    <a:pt x="49" y="35"/>
                    <a:pt x="49" y="35"/>
                  </a:cubicBezTo>
                  <a:cubicBezTo>
                    <a:pt x="50" y="35"/>
                    <a:pt x="50" y="34"/>
                    <a:pt x="50" y="33"/>
                  </a:cubicBezTo>
                  <a:cubicBezTo>
                    <a:pt x="50" y="19"/>
                    <a:pt x="44" y="8"/>
                    <a:pt x="31" y="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86" name="Freeform 30"/>
            <p:cNvSpPr>
              <a:spLocks/>
            </p:cNvSpPr>
            <p:nvPr userDrawn="1"/>
          </p:nvSpPr>
          <p:spPr bwMode="auto">
            <a:xfrm>
              <a:off x="1265" y="533"/>
              <a:ext cx="30" cy="67"/>
            </a:xfrm>
            <a:custGeom>
              <a:avLst/>
              <a:gdLst>
                <a:gd name="T0" fmla="*/ 44 w 44"/>
                <a:gd name="T1" fmla="*/ 96 h 99"/>
                <a:gd name="T2" fmla="*/ 30 w 44"/>
                <a:gd name="T3" fmla="*/ 99 h 99"/>
                <a:gd name="T4" fmla="*/ 15 w 44"/>
                <a:gd name="T5" fmla="*/ 93 h 99"/>
                <a:gd name="T6" fmla="*/ 11 w 44"/>
                <a:gd name="T7" fmla="*/ 77 h 99"/>
                <a:gd name="T8" fmla="*/ 11 w 44"/>
                <a:gd name="T9" fmla="*/ 32 h 99"/>
                <a:gd name="T10" fmla="*/ 0 w 44"/>
                <a:gd name="T11" fmla="*/ 32 h 99"/>
                <a:gd name="T12" fmla="*/ 0 w 44"/>
                <a:gd name="T13" fmla="*/ 23 h 99"/>
                <a:gd name="T14" fmla="*/ 11 w 44"/>
                <a:gd name="T15" fmla="*/ 23 h 99"/>
                <a:gd name="T16" fmla="*/ 11 w 44"/>
                <a:gd name="T17" fmla="*/ 4 h 99"/>
                <a:gd name="T18" fmla="*/ 23 w 44"/>
                <a:gd name="T19" fmla="*/ 0 h 99"/>
                <a:gd name="T20" fmla="*/ 23 w 44"/>
                <a:gd name="T21" fmla="*/ 23 h 99"/>
                <a:gd name="T22" fmla="*/ 41 w 44"/>
                <a:gd name="T23" fmla="*/ 23 h 99"/>
                <a:gd name="T24" fmla="*/ 41 w 44"/>
                <a:gd name="T25" fmla="*/ 32 h 99"/>
                <a:gd name="T26" fmla="*/ 23 w 44"/>
                <a:gd name="T27" fmla="*/ 32 h 99"/>
                <a:gd name="T28" fmla="*/ 23 w 44"/>
                <a:gd name="T29" fmla="*/ 77 h 99"/>
                <a:gd name="T30" fmla="*/ 25 w 44"/>
                <a:gd name="T31" fmla="*/ 87 h 99"/>
                <a:gd name="T32" fmla="*/ 33 w 44"/>
                <a:gd name="T33" fmla="*/ 90 h 99"/>
                <a:gd name="T34" fmla="*/ 44 w 44"/>
                <a:gd name="T35" fmla="*/ 87 h 99"/>
                <a:gd name="T36" fmla="*/ 44 w 44"/>
                <a:gd name="T37" fmla="*/ 96 h 9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44" h="99">
                  <a:moveTo>
                    <a:pt x="44" y="96"/>
                  </a:moveTo>
                  <a:cubicBezTo>
                    <a:pt x="41" y="98"/>
                    <a:pt x="35" y="99"/>
                    <a:pt x="30" y="99"/>
                  </a:cubicBezTo>
                  <a:cubicBezTo>
                    <a:pt x="23" y="99"/>
                    <a:pt x="18" y="97"/>
                    <a:pt x="15" y="93"/>
                  </a:cubicBezTo>
                  <a:cubicBezTo>
                    <a:pt x="12" y="90"/>
                    <a:pt x="11" y="85"/>
                    <a:pt x="11" y="77"/>
                  </a:cubicBezTo>
                  <a:cubicBezTo>
                    <a:pt x="11" y="32"/>
                    <a:pt x="11" y="32"/>
                    <a:pt x="11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41" y="23"/>
                    <a:pt x="41" y="23"/>
                    <a:pt x="41" y="23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3" y="77"/>
                    <a:pt x="23" y="77"/>
                    <a:pt x="23" y="77"/>
                  </a:cubicBezTo>
                  <a:cubicBezTo>
                    <a:pt x="23" y="81"/>
                    <a:pt x="24" y="85"/>
                    <a:pt x="25" y="87"/>
                  </a:cubicBezTo>
                  <a:cubicBezTo>
                    <a:pt x="27" y="89"/>
                    <a:pt x="29" y="90"/>
                    <a:pt x="33" y="90"/>
                  </a:cubicBezTo>
                  <a:cubicBezTo>
                    <a:pt x="37" y="90"/>
                    <a:pt x="41" y="89"/>
                    <a:pt x="44" y="87"/>
                  </a:cubicBezTo>
                  <a:lnTo>
                    <a:pt x="44" y="9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87" name="Freeform 31"/>
            <p:cNvSpPr>
              <a:spLocks noEditPoints="1"/>
            </p:cNvSpPr>
            <p:nvPr userDrawn="1"/>
          </p:nvSpPr>
          <p:spPr bwMode="auto">
            <a:xfrm>
              <a:off x="1302" y="548"/>
              <a:ext cx="45" cy="52"/>
            </a:xfrm>
            <a:custGeom>
              <a:avLst/>
              <a:gdLst>
                <a:gd name="T0" fmla="*/ 32 w 65"/>
                <a:gd name="T1" fmla="*/ 77 h 77"/>
                <a:gd name="T2" fmla="*/ 0 w 65"/>
                <a:gd name="T3" fmla="*/ 39 h 77"/>
                <a:gd name="T4" fmla="*/ 32 w 65"/>
                <a:gd name="T5" fmla="*/ 0 h 77"/>
                <a:gd name="T6" fmla="*/ 65 w 65"/>
                <a:gd name="T7" fmla="*/ 39 h 77"/>
                <a:gd name="T8" fmla="*/ 32 w 65"/>
                <a:gd name="T9" fmla="*/ 77 h 77"/>
                <a:gd name="T10" fmla="*/ 32 w 65"/>
                <a:gd name="T11" fmla="*/ 8 h 77"/>
                <a:gd name="T12" fmla="*/ 12 w 65"/>
                <a:gd name="T13" fmla="*/ 39 h 77"/>
                <a:gd name="T14" fmla="*/ 32 w 65"/>
                <a:gd name="T15" fmla="*/ 69 h 77"/>
                <a:gd name="T16" fmla="*/ 53 w 65"/>
                <a:gd name="T17" fmla="*/ 39 h 77"/>
                <a:gd name="T18" fmla="*/ 32 w 65"/>
                <a:gd name="T19" fmla="*/ 8 h 7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65" h="77">
                  <a:moveTo>
                    <a:pt x="32" y="77"/>
                  </a:moveTo>
                  <a:cubicBezTo>
                    <a:pt x="12" y="77"/>
                    <a:pt x="0" y="64"/>
                    <a:pt x="0" y="39"/>
                  </a:cubicBezTo>
                  <a:cubicBezTo>
                    <a:pt x="0" y="14"/>
                    <a:pt x="12" y="0"/>
                    <a:pt x="32" y="0"/>
                  </a:cubicBezTo>
                  <a:cubicBezTo>
                    <a:pt x="53" y="0"/>
                    <a:pt x="65" y="14"/>
                    <a:pt x="65" y="39"/>
                  </a:cubicBezTo>
                  <a:cubicBezTo>
                    <a:pt x="65" y="64"/>
                    <a:pt x="53" y="77"/>
                    <a:pt x="32" y="77"/>
                  </a:cubicBezTo>
                  <a:close/>
                  <a:moveTo>
                    <a:pt x="32" y="8"/>
                  </a:moveTo>
                  <a:cubicBezTo>
                    <a:pt x="20" y="8"/>
                    <a:pt x="12" y="18"/>
                    <a:pt x="12" y="39"/>
                  </a:cubicBezTo>
                  <a:cubicBezTo>
                    <a:pt x="12" y="60"/>
                    <a:pt x="20" y="69"/>
                    <a:pt x="32" y="69"/>
                  </a:cubicBezTo>
                  <a:cubicBezTo>
                    <a:pt x="45" y="69"/>
                    <a:pt x="53" y="60"/>
                    <a:pt x="53" y="39"/>
                  </a:cubicBezTo>
                  <a:cubicBezTo>
                    <a:pt x="53" y="18"/>
                    <a:pt x="45" y="8"/>
                    <a:pt x="32" y="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88" name="Freeform 32"/>
            <p:cNvSpPr>
              <a:spLocks/>
            </p:cNvSpPr>
            <p:nvPr userDrawn="1"/>
          </p:nvSpPr>
          <p:spPr bwMode="auto">
            <a:xfrm>
              <a:off x="1381" y="528"/>
              <a:ext cx="41" cy="72"/>
            </a:xfrm>
            <a:custGeom>
              <a:avLst/>
              <a:gdLst>
                <a:gd name="T0" fmla="*/ 60 w 60"/>
                <a:gd name="T1" fmla="*/ 105 h 105"/>
                <a:gd name="T2" fmla="*/ 48 w 60"/>
                <a:gd name="T3" fmla="*/ 105 h 105"/>
                <a:gd name="T4" fmla="*/ 48 w 60"/>
                <a:gd name="T5" fmla="*/ 58 h 105"/>
                <a:gd name="T6" fmla="*/ 44 w 60"/>
                <a:gd name="T7" fmla="*/ 43 h 105"/>
                <a:gd name="T8" fmla="*/ 31 w 60"/>
                <a:gd name="T9" fmla="*/ 38 h 105"/>
                <a:gd name="T10" fmla="*/ 16 w 60"/>
                <a:gd name="T11" fmla="*/ 44 h 105"/>
                <a:gd name="T12" fmla="*/ 12 w 60"/>
                <a:gd name="T13" fmla="*/ 62 h 105"/>
                <a:gd name="T14" fmla="*/ 12 w 60"/>
                <a:gd name="T15" fmla="*/ 105 h 105"/>
                <a:gd name="T16" fmla="*/ 0 w 60"/>
                <a:gd name="T17" fmla="*/ 105 h 105"/>
                <a:gd name="T18" fmla="*/ 0 w 60"/>
                <a:gd name="T19" fmla="*/ 0 h 105"/>
                <a:gd name="T20" fmla="*/ 12 w 60"/>
                <a:gd name="T21" fmla="*/ 0 h 105"/>
                <a:gd name="T22" fmla="*/ 12 w 60"/>
                <a:gd name="T23" fmla="*/ 37 h 105"/>
                <a:gd name="T24" fmla="*/ 33 w 60"/>
                <a:gd name="T25" fmla="*/ 29 h 105"/>
                <a:gd name="T26" fmla="*/ 54 w 60"/>
                <a:gd name="T27" fmla="*/ 37 h 105"/>
                <a:gd name="T28" fmla="*/ 60 w 60"/>
                <a:gd name="T29" fmla="*/ 57 h 105"/>
                <a:gd name="T30" fmla="*/ 60 w 60"/>
                <a:gd name="T31" fmla="*/ 105 h 105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60" h="105">
                  <a:moveTo>
                    <a:pt x="60" y="105"/>
                  </a:moveTo>
                  <a:cubicBezTo>
                    <a:pt x="48" y="105"/>
                    <a:pt x="48" y="105"/>
                    <a:pt x="48" y="105"/>
                  </a:cubicBezTo>
                  <a:cubicBezTo>
                    <a:pt x="48" y="58"/>
                    <a:pt x="48" y="58"/>
                    <a:pt x="48" y="58"/>
                  </a:cubicBezTo>
                  <a:cubicBezTo>
                    <a:pt x="48" y="51"/>
                    <a:pt x="47" y="47"/>
                    <a:pt x="44" y="43"/>
                  </a:cubicBezTo>
                  <a:cubicBezTo>
                    <a:pt x="41" y="40"/>
                    <a:pt x="37" y="38"/>
                    <a:pt x="31" y="38"/>
                  </a:cubicBezTo>
                  <a:cubicBezTo>
                    <a:pt x="24" y="38"/>
                    <a:pt x="20" y="40"/>
                    <a:pt x="16" y="44"/>
                  </a:cubicBezTo>
                  <a:cubicBezTo>
                    <a:pt x="13" y="48"/>
                    <a:pt x="12" y="53"/>
                    <a:pt x="12" y="62"/>
                  </a:cubicBezTo>
                  <a:cubicBezTo>
                    <a:pt x="12" y="105"/>
                    <a:pt x="12" y="105"/>
                    <a:pt x="12" y="105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7" y="32"/>
                    <a:pt x="24" y="29"/>
                    <a:pt x="33" y="29"/>
                  </a:cubicBezTo>
                  <a:cubicBezTo>
                    <a:pt x="42" y="29"/>
                    <a:pt x="49" y="32"/>
                    <a:pt x="54" y="37"/>
                  </a:cubicBezTo>
                  <a:cubicBezTo>
                    <a:pt x="58" y="42"/>
                    <a:pt x="60" y="49"/>
                    <a:pt x="60" y="57"/>
                  </a:cubicBezTo>
                  <a:lnTo>
                    <a:pt x="60" y="10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89" name="Freeform 33"/>
            <p:cNvSpPr>
              <a:spLocks noEditPoints="1"/>
            </p:cNvSpPr>
            <p:nvPr userDrawn="1"/>
          </p:nvSpPr>
          <p:spPr bwMode="auto">
            <a:xfrm>
              <a:off x="1434" y="548"/>
              <a:ext cx="45" cy="52"/>
            </a:xfrm>
            <a:custGeom>
              <a:avLst/>
              <a:gdLst>
                <a:gd name="T0" fmla="*/ 66 w 66"/>
                <a:gd name="T1" fmla="*/ 74 h 77"/>
                <a:gd name="T2" fmla="*/ 58 w 66"/>
                <a:gd name="T3" fmla="*/ 77 h 77"/>
                <a:gd name="T4" fmla="*/ 47 w 66"/>
                <a:gd name="T5" fmla="*/ 68 h 77"/>
                <a:gd name="T6" fmla="*/ 26 w 66"/>
                <a:gd name="T7" fmla="*/ 77 h 77"/>
                <a:gd name="T8" fmla="*/ 0 w 66"/>
                <a:gd name="T9" fmla="*/ 53 h 77"/>
                <a:gd name="T10" fmla="*/ 30 w 66"/>
                <a:gd name="T11" fmla="*/ 28 h 77"/>
                <a:gd name="T12" fmla="*/ 46 w 66"/>
                <a:gd name="T13" fmla="*/ 30 h 77"/>
                <a:gd name="T14" fmla="*/ 46 w 66"/>
                <a:gd name="T15" fmla="*/ 26 h 77"/>
                <a:gd name="T16" fmla="*/ 42 w 66"/>
                <a:gd name="T17" fmla="*/ 13 h 77"/>
                <a:gd name="T18" fmla="*/ 28 w 66"/>
                <a:gd name="T19" fmla="*/ 8 h 77"/>
                <a:gd name="T20" fmla="*/ 7 w 66"/>
                <a:gd name="T21" fmla="*/ 13 h 77"/>
                <a:gd name="T22" fmla="*/ 7 w 66"/>
                <a:gd name="T23" fmla="*/ 4 h 77"/>
                <a:gd name="T24" fmla="*/ 29 w 66"/>
                <a:gd name="T25" fmla="*/ 0 h 77"/>
                <a:gd name="T26" fmla="*/ 52 w 66"/>
                <a:gd name="T27" fmla="*/ 8 h 77"/>
                <a:gd name="T28" fmla="*/ 58 w 66"/>
                <a:gd name="T29" fmla="*/ 25 h 77"/>
                <a:gd name="T30" fmla="*/ 58 w 66"/>
                <a:gd name="T31" fmla="*/ 62 h 77"/>
                <a:gd name="T32" fmla="*/ 62 w 66"/>
                <a:gd name="T33" fmla="*/ 68 h 77"/>
                <a:gd name="T34" fmla="*/ 66 w 66"/>
                <a:gd name="T35" fmla="*/ 67 h 77"/>
                <a:gd name="T36" fmla="*/ 66 w 66"/>
                <a:gd name="T37" fmla="*/ 74 h 77"/>
                <a:gd name="T38" fmla="*/ 46 w 66"/>
                <a:gd name="T39" fmla="*/ 38 h 77"/>
                <a:gd name="T40" fmla="*/ 31 w 66"/>
                <a:gd name="T41" fmla="*/ 36 h 77"/>
                <a:gd name="T42" fmla="*/ 12 w 66"/>
                <a:gd name="T43" fmla="*/ 52 h 77"/>
                <a:gd name="T44" fmla="*/ 28 w 66"/>
                <a:gd name="T45" fmla="*/ 69 h 77"/>
                <a:gd name="T46" fmla="*/ 42 w 66"/>
                <a:gd name="T47" fmla="*/ 63 h 77"/>
                <a:gd name="T48" fmla="*/ 46 w 66"/>
                <a:gd name="T49" fmla="*/ 49 h 77"/>
                <a:gd name="T50" fmla="*/ 46 w 66"/>
                <a:gd name="T51" fmla="*/ 38 h 77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66" h="77">
                  <a:moveTo>
                    <a:pt x="66" y="74"/>
                  </a:moveTo>
                  <a:cubicBezTo>
                    <a:pt x="64" y="76"/>
                    <a:pt x="61" y="77"/>
                    <a:pt x="58" y="77"/>
                  </a:cubicBezTo>
                  <a:cubicBezTo>
                    <a:pt x="51" y="77"/>
                    <a:pt x="47" y="74"/>
                    <a:pt x="47" y="68"/>
                  </a:cubicBezTo>
                  <a:cubicBezTo>
                    <a:pt x="43" y="74"/>
                    <a:pt x="35" y="77"/>
                    <a:pt x="26" y="77"/>
                  </a:cubicBezTo>
                  <a:cubicBezTo>
                    <a:pt x="11" y="77"/>
                    <a:pt x="0" y="69"/>
                    <a:pt x="0" y="53"/>
                  </a:cubicBezTo>
                  <a:cubicBezTo>
                    <a:pt x="0" y="38"/>
                    <a:pt x="10" y="28"/>
                    <a:pt x="30" y="28"/>
                  </a:cubicBezTo>
                  <a:cubicBezTo>
                    <a:pt x="36" y="28"/>
                    <a:pt x="42" y="29"/>
                    <a:pt x="46" y="30"/>
                  </a:cubicBezTo>
                  <a:cubicBezTo>
                    <a:pt x="46" y="26"/>
                    <a:pt x="46" y="26"/>
                    <a:pt x="46" y="26"/>
                  </a:cubicBezTo>
                  <a:cubicBezTo>
                    <a:pt x="46" y="20"/>
                    <a:pt x="45" y="16"/>
                    <a:pt x="42" y="13"/>
                  </a:cubicBezTo>
                  <a:cubicBezTo>
                    <a:pt x="40" y="10"/>
                    <a:pt x="35" y="8"/>
                    <a:pt x="28" y="8"/>
                  </a:cubicBezTo>
                  <a:cubicBezTo>
                    <a:pt x="20" y="8"/>
                    <a:pt x="13" y="10"/>
                    <a:pt x="7" y="13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12" y="2"/>
                    <a:pt x="20" y="0"/>
                    <a:pt x="29" y="0"/>
                  </a:cubicBezTo>
                  <a:cubicBezTo>
                    <a:pt x="39" y="0"/>
                    <a:pt x="47" y="2"/>
                    <a:pt x="52" y="8"/>
                  </a:cubicBezTo>
                  <a:cubicBezTo>
                    <a:pt x="56" y="12"/>
                    <a:pt x="58" y="17"/>
                    <a:pt x="58" y="25"/>
                  </a:cubicBezTo>
                  <a:cubicBezTo>
                    <a:pt x="58" y="62"/>
                    <a:pt x="58" y="62"/>
                    <a:pt x="58" y="62"/>
                  </a:cubicBezTo>
                  <a:cubicBezTo>
                    <a:pt x="58" y="66"/>
                    <a:pt x="58" y="68"/>
                    <a:pt x="62" y="68"/>
                  </a:cubicBezTo>
                  <a:cubicBezTo>
                    <a:pt x="63" y="68"/>
                    <a:pt x="65" y="68"/>
                    <a:pt x="66" y="67"/>
                  </a:cubicBezTo>
                  <a:lnTo>
                    <a:pt x="66" y="74"/>
                  </a:lnTo>
                  <a:close/>
                  <a:moveTo>
                    <a:pt x="46" y="38"/>
                  </a:moveTo>
                  <a:cubicBezTo>
                    <a:pt x="43" y="37"/>
                    <a:pt x="37" y="36"/>
                    <a:pt x="31" y="36"/>
                  </a:cubicBezTo>
                  <a:cubicBezTo>
                    <a:pt x="17" y="36"/>
                    <a:pt x="12" y="43"/>
                    <a:pt x="12" y="52"/>
                  </a:cubicBezTo>
                  <a:cubicBezTo>
                    <a:pt x="12" y="63"/>
                    <a:pt x="19" y="69"/>
                    <a:pt x="28" y="69"/>
                  </a:cubicBezTo>
                  <a:cubicBezTo>
                    <a:pt x="34" y="69"/>
                    <a:pt x="39" y="67"/>
                    <a:pt x="42" y="63"/>
                  </a:cubicBezTo>
                  <a:cubicBezTo>
                    <a:pt x="45" y="60"/>
                    <a:pt x="46" y="55"/>
                    <a:pt x="46" y="49"/>
                  </a:cubicBezTo>
                  <a:lnTo>
                    <a:pt x="46" y="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90" name="Freeform 34"/>
            <p:cNvSpPr>
              <a:spLocks noEditPoints="1"/>
            </p:cNvSpPr>
            <p:nvPr userDrawn="1"/>
          </p:nvSpPr>
          <p:spPr bwMode="auto">
            <a:xfrm>
              <a:off x="1485" y="548"/>
              <a:ext cx="47" cy="73"/>
            </a:xfrm>
            <a:custGeom>
              <a:avLst/>
              <a:gdLst>
                <a:gd name="T0" fmla="*/ 34 w 70"/>
                <a:gd name="T1" fmla="*/ 77 h 107"/>
                <a:gd name="T2" fmla="*/ 20 w 70"/>
                <a:gd name="T3" fmla="*/ 76 h 107"/>
                <a:gd name="T4" fmla="*/ 20 w 70"/>
                <a:gd name="T5" fmla="*/ 107 h 107"/>
                <a:gd name="T6" fmla="*/ 8 w 70"/>
                <a:gd name="T7" fmla="*/ 107 h 107"/>
                <a:gd name="T8" fmla="*/ 8 w 70"/>
                <a:gd name="T9" fmla="*/ 10 h 107"/>
                <a:gd name="T10" fmla="*/ 0 w 70"/>
                <a:gd name="T11" fmla="*/ 10 h 107"/>
                <a:gd name="T12" fmla="*/ 0 w 70"/>
                <a:gd name="T13" fmla="*/ 1 h 107"/>
                <a:gd name="T14" fmla="*/ 16 w 70"/>
                <a:gd name="T15" fmla="*/ 1 h 107"/>
                <a:gd name="T16" fmla="*/ 18 w 70"/>
                <a:gd name="T17" fmla="*/ 10 h 107"/>
                <a:gd name="T18" fmla="*/ 40 w 70"/>
                <a:gd name="T19" fmla="*/ 0 h 107"/>
                <a:gd name="T20" fmla="*/ 70 w 70"/>
                <a:gd name="T21" fmla="*/ 37 h 107"/>
                <a:gd name="T22" fmla="*/ 34 w 70"/>
                <a:gd name="T23" fmla="*/ 77 h 107"/>
                <a:gd name="T24" fmla="*/ 39 w 70"/>
                <a:gd name="T25" fmla="*/ 9 h 107"/>
                <a:gd name="T26" fmla="*/ 24 w 70"/>
                <a:gd name="T27" fmla="*/ 15 h 107"/>
                <a:gd name="T28" fmla="*/ 20 w 70"/>
                <a:gd name="T29" fmla="*/ 31 h 107"/>
                <a:gd name="T30" fmla="*/ 20 w 70"/>
                <a:gd name="T31" fmla="*/ 67 h 107"/>
                <a:gd name="T32" fmla="*/ 33 w 70"/>
                <a:gd name="T33" fmla="*/ 69 h 107"/>
                <a:gd name="T34" fmla="*/ 58 w 70"/>
                <a:gd name="T35" fmla="*/ 38 h 107"/>
                <a:gd name="T36" fmla="*/ 39 w 70"/>
                <a:gd name="T37" fmla="*/ 9 h 107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70" h="107">
                  <a:moveTo>
                    <a:pt x="34" y="77"/>
                  </a:moveTo>
                  <a:cubicBezTo>
                    <a:pt x="29" y="77"/>
                    <a:pt x="24" y="77"/>
                    <a:pt x="20" y="76"/>
                  </a:cubicBezTo>
                  <a:cubicBezTo>
                    <a:pt x="20" y="107"/>
                    <a:pt x="20" y="107"/>
                    <a:pt x="20" y="107"/>
                  </a:cubicBezTo>
                  <a:cubicBezTo>
                    <a:pt x="8" y="107"/>
                    <a:pt x="8" y="107"/>
                    <a:pt x="8" y="107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23" y="3"/>
                    <a:pt x="30" y="0"/>
                    <a:pt x="40" y="0"/>
                  </a:cubicBezTo>
                  <a:cubicBezTo>
                    <a:pt x="61" y="0"/>
                    <a:pt x="70" y="16"/>
                    <a:pt x="70" y="37"/>
                  </a:cubicBezTo>
                  <a:cubicBezTo>
                    <a:pt x="70" y="61"/>
                    <a:pt x="60" y="77"/>
                    <a:pt x="34" y="77"/>
                  </a:cubicBezTo>
                  <a:close/>
                  <a:moveTo>
                    <a:pt x="39" y="9"/>
                  </a:moveTo>
                  <a:cubicBezTo>
                    <a:pt x="32" y="9"/>
                    <a:pt x="27" y="11"/>
                    <a:pt x="24" y="15"/>
                  </a:cubicBezTo>
                  <a:cubicBezTo>
                    <a:pt x="21" y="19"/>
                    <a:pt x="20" y="24"/>
                    <a:pt x="20" y="31"/>
                  </a:cubicBezTo>
                  <a:cubicBezTo>
                    <a:pt x="20" y="67"/>
                    <a:pt x="20" y="67"/>
                    <a:pt x="20" y="67"/>
                  </a:cubicBezTo>
                  <a:cubicBezTo>
                    <a:pt x="24" y="68"/>
                    <a:pt x="29" y="69"/>
                    <a:pt x="33" y="69"/>
                  </a:cubicBezTo>
                  <a:cubicBezTo>
                    <a:pt x="53" y="69"/>
                    <a:pt x="58" y="57"/>
                    <a:pt x="58" y="38"/>
                  </a:cubicBezTo>
                  <a:cubicBezTo>
                    <a:pt x="58" y="18"/>
                    <a:pt x="51" y="9"/>
                    <a:pt x="39" y="9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91" name="Freeform 35"/>
            <p:cNvSpPr>
              <a:spLocks noEditPoints="1"/>
            </p:cNvSpPr>
            <p:nvPr userDrawn="1"/>
          </p:nvSpPr>
          <p:spPr bwMode="auto">
            <a:xfrm>
              <a:off x="1538" y="548"/>
              <a:ext cx="49" cy="73"/>
            </a:xfrm>
            <a:custGeom>
              <a:avLst/>
              <a:gdLst>
                <a:gd name="T0" fmla="*/ 35 w 71"/>
                <a:gd name="T1" fmla="*/ 77 h 107"/>
                <a:gd name="T2" fmla="*/ 21 w 71"/>
                <a:gd name="T3" fmla="*/ 76 h 107"/>
                <a:gd name="T4" fmla="*/ 21 w 71"/>
                <a:gd name="T5" fmla="*/ 107 h 107"/>
                <a:gd name="T6" fmla="*/ 9 w 71"/>
                <a:gd name="T7" fmla="*/ 107 h 107"/>
                <a:gd name="T8" fmla="*/ 9 w 71"/>
                <a:gd name="T9" fmla="*/ 10 h 107"/>
                <a:gd name="T10" fmla="*/ 0 w 71"/>
                <a:gd name="T11" fmla="*/ 10 h 107"/>
                <a:gd name="T12" fmla="*/ 0 w 71"/>
                <a:gd name="T13" fmla="*/ 1 h 107"/>
                <a:gd name="T14" fmla="*/ 17 w 71"/>
                <a:gd name="T15" fmla="*/ 1 h 107"/>
                <a:gd name="T16" fmla="*/ 19 w 71"/>
                <a:gd name="T17" fmla="*/ 10 h 107"/>
                <a:gd name="T18" fmla="*/ 41 w 71"/>
                <a:gd name="T19" fmla="*/ 0 h 107"/>
                <a:gd name="T20" fmla="*/ 71 w 71"/>
                <a:gd name="T21" fmla="*/ 37 h 107"/>
                <a:gd name="T22" fmla="*/ 35 w 71"/>
                <a:gd name="T23" fmla="*/ 77 h 107"/>
                <a:gd name="T24" fmla="*/ 39 w 71"/>
                <a:gd name="T25" fmla="*/ 9 h 107"/>
                <a:gd name="T26" fmla="*/ 25 w 71"/>
                <a:gd name="T27" fmla="*/ 15 h 107"/>
                <a:gd name="T28" fmla="*/ 21 w 71"/>
                <a:gd name="T29" fmla="*/ 31 h 107"/>
                <a:gd name="T30" fmla="*/ 21 w 71"/>
                <a:gd name="T31" fmla="*/ 67 h 107"/>
                <a:gd name="T32" fmla="*/ 34 w 71"/>
                <a:gd name="T33" fmla="*/ 69 h 107"/>
                <a:gd name="T34" fmla="*/ 59 w 71"/>
                <a:gd name="T35" fmla="*/ 38 h 107"/>
                <a:gd name="T36" fmla="*/ 39 w 71"/>
                <a:gd name="T37" fmla="*/ 9 h 107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71" h="107">
                  <a:moveTo>
                    <a:pt x="35" y="77"/>
                  </a:moveTo>
                  <a:cubicBezTo>
                    <a:pt x="30" y="77"/>
                    <a:pt x="25" y="77"/>
                    <a:pt x="21" y="76"/>
                  </a:cubicBezTo>
                  <a:cubicBezTo>
                    <a:pt x="21" y="107"/>
                    <a:pt x="21" y="107"/>
                    <a:pt x="21" y="107"/>
                  </a:cubicBezTo>
                  <a:cubicBezTo>
                    <a:pt x="9" y="107"/>
                    <a:pt x="9" y="107"/>
                    <a:pt x="9" y="107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24" y="3"/>
                    <a:pt x="31" y="0"/>
                    <a:pt x="41" y="0"/>
                  </a:cubicBezTo>
                  <a:cubicBezTo>
                    <a:pt x="62" y="0"/>
                    <a:pt x="71" y="16"/>
                    <a:pt x="71" y="37"/>
                  </a:cubicBezTo>
                  <a:cubicBezTo>
                    <a:pt x="71" y="61"/>
                    <a:pt x="61" y="77"/>
                    <a:pt x="35" y="77"/>
                  </a:cubicBezTo>
                  <a:close/>
                  <a:moveTo>
                    <a:pt x="39" y="9"/>
                  </a:moveTo>
                  <a:cubicBezTo>
                    <a:pt x="33" y="9"/>
                    <a:pt x="28" y="11"/>
                    <a:pt x="25" y="15"/>
                  </a:cubicBezTo>
                  <a:cubicBezTo>
                    <a:pt x="22" y="19"/>
                    <a:pt x="21" y="24"/>
                    <a:pt x="21" y="31"/>
                  </a:cubicBezTo>
                  <a:cubicBezTo>
                    <a:pt x="21" y="67"/>
                    <a:pt x="21" y="67"/>
                    <a:pt x="21" y="67"/>
                  </a:cubicBezTo>
                  <a:cubicBezTo>
                    <a:pt x="25" y="68"/>
                    <a:pt x="30" y="69"/>
                    <a:pt x="34" y="69"/>
                  </a:cubicBezTo>
                  <a:cubicBezTo>
                    <a:pt x="53" y="69"/>
                    <a:pt x="59" y="57"/>
                    <a:pt x="59" y="38"/>
                  </a:cubicBezTo>
                  <a:cubicBezTo>
                    <a:pt x="59" y="18"/>
                    <a:pt x="52" y="9"/>
                    <a:pt x="39" y="9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92" name="Freeform 36"/>
            <p:cNvSpPr>
              <a:spLocks noEditPoints="1"/>
            </p:cNvSpPr>
            <p:nvPr userDrawn="1"/>
          </p:nvSpPr>
          <p:spPr bwMode="auto">
            <a:xfrm>
              <a:off x="1594" y="548"/>
              <a:ext cx="43" cy="52"/>
            </a:xfrm>
            <a:custGeom>
              <a:avLst/>
              <a:gdLst>
                <a:gd name="T0" fmla="*/ 54 w 62"/>
                <a:gd name="T1" fmla="*/ 43 h 77"/>
                <a:gd name="T2" fmla="*/ 12 w 62"/>
                <a:gd name="T3" fmla="*/ 43 h 77"/>
                <a:gd name="T4" fmla="*/ 36 w 62"/>
                <a:gd name="T5" fmla="*/ 68 h 77"/>
                <a:gd name="T6" fmla="*/ 59 w 62"/>
                <a:gd name="T7" fmla="*/ 61 h 77"/>
                <a:gd name="T8" fmla="*/ 58 w 62"/>
                <a:gd name="T9" fmla="*/ 71 h 77"/>
                <a:gd name="T10" fmla="*/ 34 w 62"/>
                <a:gd name="T11" fmla="*/ 77 h 77"/>
                <a:gd name="T12" fmla="*/ 0 w 62"/>
                <a:gd name="T13" fmla="*/ 39 h 77"/>
                <a:gd name="T14" fmla="*/ 32 w 62"/>
                <a:gd name="T15" fmla="*/ 0 h 77"/>
                <a:gd name="T16" fmla="*/ 62 w 62"/>
                <a:gd name="T17" fmla="*/ 35 h 77"/>
                <a:gd name="T18" fmla="*/ 54 w 62"/>
                <a:gd name="T19" fmla="*/ 43 h 77"/>
                <a:gd name="T20" fmla="*/ 32 w 62"/>
                <a:gd name="T21" fmla="*/ 8 h 77"/>
                <a:gd name="T22" fmla="*/ 12 w 62"/>
                <a:gd name="T23" fmla="*/ 35 h 77"/>
                <a:gd name="T24" fmla="*/ 49 w 62"/>
                <a:gd name="T25" fmla="*/ 35 h 77"/>
                <a:gd name="T26" fmla="*/ 50 w 62"/>
                <a:gd name="T27" fmla="*/ 33 h 77"/>
                <a:gd name="T28" fmla="*/ 32 w 62"/>
                <a:gd name="T29" fmla="*/ 8 h 7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62" h="77">
                  <a:moveTo>
                    <a:pt x="54" y="43"/>
                  </a:moveTo>
                  <a:cubicBezTo>
                    <a:pt x="12" y="43"/>
                    <a:pt x="12" y="43"/>
                    <a:pt x="12" y="43"/>
                  </a:cubicBezTo>
                  <a:cubicBezTo>
                    <a:pt x="13" y="59"/>
                    <a:pt x="21" y="68"/>
                    <a:pt x="36" y="68"/>
                  </a:cubicBezTo>
                  <a:cubicBezTo>
                    <a:pt x="44" y="68"/>
                    <a:pt x="53" y="65"/>
                    <a:pt x="59" y="61"/>
                  </a:cubicBezTo>
                  <a:cubicBezTo>
                    <a:pt x="58" y="71"/>
                    <a:pt x="58" y="71"/>
                    <a:pt x="58" y="71"/>
                  </a:cubicBezTo>
                  <a:cubicBezTo>
                    <a:pt x="53" y="75"/>
                    <a:pt x="43" y="77"/>
                    <a:pt x="34" y="77"/>
                  </a:cubicBezTo>
                  <a:cubicBezTo>
                    <a:pt x="11" y="77"/>
                    <a:pt x="0" y="62"/>
                    <a:pt x="0" y="39"/>
                  </a:cubicBezTo>
                  <a:cubicBezTo>
                    <a:pt x="0" y="14"/>
                    <a:pt x="13" y="0"/>
                    <a:pt x="32" y="0"/>
                  </a:cubicBezTo>
                  <a:cubicBezTo>
                    <a:pt x="50" y="0"/>
                    <a:pt x="62" y="13"/>
                    <a:pt x="62" y="35"/>
                  </a:cubicBezTo>
                  <a:cubicBezTo>
                    <a:pt x="62" y="40"/>
                    <a:pt x="60" y="43"/>
                    <a:pt x="54" y="43"/>
                  </a:cubicBezTo>
                  <a:close/>
                  <a:moveTo>
                    <a:pt x="32" y="8"/>
                  </a:moveTo>
                  <a:cubicBezTo>
                    <a:pt x="20" y="8"/>
                    <a:pt x="13" y="17"/>
                    <a:pt x="12" y="35"/>
                  </a:cubicBezTo>
                  <a:cubicBezTo>
                    <a:pt x="49" y="35"/>
                    <a:pt x="49" y="35"/>
                    <a:pt x="49" y="35"/>
                  </a:cubicBezTo>
                  <a:cubicBezTo>
                    <a:pt x="50" y="35"/>
                    <a:pt x="50" y="34"/>
                    <a:pt x="50" y="33"/>
                  </a:cubicBezTo>
                  <a:cubicBezTo>
                    <a:pt x="50" y="19"/>
                    <a:pt x="44" y="8"/>
                    <a:pt x="32" y="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93" name="Freeform 37"/>
            <p:cNvSpPr>
              <a:spLocks/>
            </p:cNvSpPr>
            <p:nvPr userDrawn="1"/>
          </p:nvSpPr>
          <p:spPr bwMode="auto">
            <a:xfrm>
              <a:off x="1644" y="548"/>
              <a:ext cx="46" cy="52"/>
            </a:xfrm>
            <a:custGeom>
              <a:avLst/>
              <a:gdLst>
                <a:gd name="T0" fmla="*/ 68 w 68"/>
                <a:gd name="T1" fmla="*/ 76 h 76"/>
                <a:gd name="T2" fmla="*/ 56 w 68"/>
                <a:gd name="T3" fmla="*/ 76 h 76"/>
                <a:gd name="T4" fmla="*/ 56 w 68"/>
                <a:gd name="T5" fmla="*/ 29 h 76"/>
                <a:gd name="T6" fmla="*/ 52 w 68"/>
                <a:gd name="T7" fmla="*/ 14 h 76"/>
                <a:gd name="T8" fmla="*/ 40 w 68"/>
                <a:gd name="T9" fmla="*/ 9 h 76"/>
                <a:gd name="T10" fmla="*/ 25 w 68"/>
                <a:gd name="T11" fmla="*/ 15 h 76"/>
                <a:gd name="T12" fmla="*/ 20 w 68"/>
                <a:gd name="T13" fmla="*/ 33 h 76"/>
                <a:gd name="T14" fmla="*/ 20 w 68"/>
                <a:gd name="T15" fmla="*/ 76 h 76"/>
                <a:gd name="T16" fmla="*/ 9 w 68"/>
                <a:gd name="T17" fmla="*/ 76 h 76"/>
                <a:gd name="T18" fmla="*/ 9 w 68"/>
                <a:gd name="T19" fmla="*/ 10 h 76"/>
                <a:gd name="T20" fmla="*/ 0 w 68"/>
                <a:gd name="T21" fmla="*/ 10 h 76"/>
                <a:gd name="T22" fmla="*/ 0 w 68"/>
                <a:gd name="T23" fmla="*/ 1 h 76"/>
                <a:gd name="T24" fmla="*/ 16 w 68"/>
                <a:gd name="T25" fmla="*/ 1 h 76"/>
                <a:gd name="T26" fmla="*/ 18 w 68"/>
                <a:gd name="T27" fmla="*/ 10 h 76"/>
                <a:gd name="T28" fmla="*/ 42 w 68"/>
                <a:gd name="T29" fmla="*/ 0 h 76"/>
                <a:gd name="T30" fmla="*/ 62 w 68"/>
                <a:gd name="T31" fmla="*/ 8 h 76"/>
                <a:gd name="T32" fmla="*/ 68 w 68"/>
                <a:gd name="T33" fmla="*/ 28 h 76"/>
                <a:gd name="T34" fmla="*/ 68 w 68"/>
                <a:gd name="T35" fmla="*/ 76 h 7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68" h="76">
                  <a:moveTo>
                    <a:pt x="68" y="76"/>
                  </a:moveTo>
                  <a:cubicBezTo>
                    <a:pt x="56" y="76"/>
                    <a:pt x="56" y="76"/>
                    <a:pt x="56" y="76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56" y="22"/>
                    <a:pt x="56" y="18"/>
                    <a:pt x="52" y="14"/>
                  </a:cubicBezTo>
                  <a:cubicBezTo>
                    <a:pt x="50" y="11"/>
                    <a:pt x="45" y="9"/>
                    <a:pt x="40" y="9"/>
                  </a:cubicBezTo>
                  <a:cubicBezTo>
                    <a:pt x="33" y="9"/>
                    <a:pt x="28" y="11"/>
                    <a:pt x="25" y="15"/>
                  </a:cubicBezTo>
                  <a:cubicBezTo>
                    <a:pt x="21" y="19"/>
                    <a:pt x="20" y="24"/>
                    <a:pt x="20" y="33"/>
                  </a:cubicBezTo>
                  <a:cubicBezTo>
                    <a:pt x="20" y="76"/>
                    <a:pt x="20" y="76"/>
                    <a:pt x="20" y="76"/>
                  </a:cubicBezTo>
                  <a:cubicBezTo>
                    <a:pt x="9" y="76"/>
                    <a:pt x="9" y="76"/>
                    <a:pt x="9" y="76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23" y="4"/>
                    <a:pt x="31" y="0"/>
                    <a:pt x="42" y="0"/>
                  </a:cubicBezTo>
                  <a:cubicBezTo>
                    <a:pt x="50" y="0"/>
                    <a:pt x="58" y="3"/>
                    <a:pt x="62" y="8"/>
                  </a:cubicBezTo>
                  <a:cubicBezTo>
                    <a:pt x="67" y="13"/>
                    <a:pt x="68" y="20"/>
                    <a:pt x="68" y="28"/>
                  </a:cubicBezTo>
                  <a:lnTo>
                    <a:pt x="68" y="7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94" name="Freeform 38"/>
            <p:cNvSpPr>
              <a:spLocks/>
            </p:cNvSpPr>
            <p:nvPr userDrawn="1"/>
          </p:nvSpPr>
          <p:spPr bwMode="auto">
            <a:xfrm>
              <a:off x="445" y="254"/>
              <a:ext cx="121" cy="61"/>
            </a:xfrm>
            <a:custGeom>
              <a:avLst/>
              <a:gdLst>
                <a:gd name="T0" fmla="*/ 8 w 178"/>
                <a:gd name="T1" fmla="*/ 76 h 89"/>
                <a:gd name="T2" fmla="*/ 15 w 178"/>
                <a:gd name="T3" fmla="*/ 69 h 89"/>
                <a:gd name="T4" fmla="*/ 175 w 178"/>
                <a:gd name="T5" fmla="*/ 85 h 89"/>
                <a:gd name="T6" fmla="*/ 178 w 178"/>
                <a:gd name="T7" fmla="*/ 89 h 89"/>
                <a:gd name="T8" fmla="*/ 178 w 178"/>
                <a:gd name="T9" fmla="*/ 89 h 89"/>
                <a:gd name="T10" fmla="*/ 177 w 178"/>
                <a:gd name="T11" fmla="*/ 81 h 89"/>
                <a:gd name="T12" fmla="*/ 177 w 178"/>
                <a:gd name="T13" fmla="*/ 80 h 89"/>
                <a:gd name="T14" fmla="*/ 176 w 178"/>
                <a:gd name="T15" fmla="*/ 72 h 89"/>
                <a:gd name="T16" fmla="*/ 172 w 178"/>
                <a:gd name="T17" fmla="*/ 58 h 89"/>
                <a:gd name="T18" fmla="*/ 165 w 178"/>
                <a:gd name="T19" fmla="*/ 45 h 89"/>
                <a:gd name="T20" fmla="*/ 176 w 178"/>
                <a:gd name="T21" fmla="*/ 8 h 89"/>
                <a:gd name="T22" fmla="*/ 141 w 178"/>
                <a:gd name="T23" fmla="*/ 17 h 89"/>
                <a:gd name="T24" fmla="*/ 121 w 178"/>
                <a:gd name="T25" fmla="*/ 6 h 89"/>
                <a:gd name="T26" fmla="*/ 112 w 178"/>
                <a:gd name="T27" fmla="*/ 4 h 89"/>
                <a:gd name="T28" fmla="*/ 103 w 178"/>
                <a:gd name="T29" fmla="*/ 1 h 89"/>
                <a:gd name="T30" fmla="*/ 70 w 178"/>
                <a:gd name="T31" fmla="*/ 2 h 89"/>
                <a:gd name="T32" fmla="*/ 70 w 178"/>
                <a:gd name="T33" fmla="*/ 2 h 89"/>
                <a:gd name="T34" fmla="*/ 64 w 178"/>
                <a:gd name="T35" fmla="*/ 4 h 89"/>
                <a:gd name="T36" fmla="*/ 62 w 178"/>
                <a:gd name="T37" fmla="*/ 4 h 89"/>
                <a:gd name="T38" fmla="*/ 56 w 178"/>
                <a:gd name="T39" fmla="*/ 6 h 89"/>
                <a:gd name="T40" fmla="*/ 56 w 178"/>
                <a:gd name="T41" fmla="*/ 7 h 89"/>
                <a:gd name="T42" fmla="*/ 51 w 178"/>
                <a:gd name="T43" fmla="*/ 9 h 89"/>
                <a:gd name="T44" fmla="*/ 49 w 178"/>
                <a:gd name="T45" fmla="*/ 9 h 89"/>
                <a:gd name="T46" fmla="*/ 44 w 178"/>
                <a:gd name="T47" fmla="*/ 12 h 89"/>
                <a:gd name="T48" fmla="*/ 43 w 178"/>
                <a:gd name="T49" fmla="*/ 13 h 89"/>
                <a:gd name="T50" fmla="*/ 39 w 178"/>
                <a:gd name="T51" fmla="*/ 16 h 89"/>
                <a:gd name="T52" fmla="*/ 38 w 178"/>
                <a:gd name="T53" fmla="*/ 16 h 89"/>
                <a:gd name="T54" fmla="*/ 33 w 178"/>
                <a:gd name="T55" fmla="*/ 20 h 89"/>
                <a:gd name="T56" fmla="*/ 32 w 178"/>
                <a:gd name="T57" fmla="*/ 21 h 89"/>
                <a:gd name="T58" fmla="*/ 28 w 178"/>
                <a:gd name="T59" fmla="*/ 24 h 89"/>
                <a:gd name="T60" fmla="*/ 27 w 178"/>
                <a:gd name="T61" fmla="*/ 25 h 89"/>
                <a:gd name="T62" fmla="*/ 23 w 178"/>
                <a:gd name="T63" fmla="*/ 29 h 89"/>
                <a:gd name="T64" fmla="*/ 22 w 178"/>
                <a:gd name="T65" fmla="*/ 30 h 89"/>
                <a:gd name="T66" fmla="*/ 18 w 178"/>
                <a:gd name="T67" fmla="*/ 34 h 89"/>
                <a:gd name="T68" fmla="*/ 18 w 178"/>
                <a:gd name="T69" fmla="*/ 35 h 89"/>
                <a:gd name="T70" fmla="*/ 15 w 178"/>
                <a:gd name="T71" fmla="*/ 39 h 89"/>
                <a:gd name="T72" fmla="*/ 14 w 178"/>
                <a:gd name="T73" fmla="*/ 40 h 89"/>
                <a:gd name="T74" fmla="*/ 11 w 178"/>
                <a:gd name="T75" fmla="*/ 46 h 89"/>
                <a:gd name="T76" fmla="*/ 11 w 178"/>
                <a:gd name="T77" fmla="*/ 46 h 89"/>
                <a:gd name="T78" fmla="*/ 8 w 178"/>
                <a:gd name="T79" fmla="*/ 51 h 89"/>
                <a:gd name="T80" fmla="*/ 8 w 178"/>
                <a:gd name="T81" fmla="*/ 52 h 89"/>
                <a:gd name="T82" fmla="*/ 5 w 178"/>
                <a:gd name="T83" fmla="*/ 58 h 89"/>
                <a:gd name="T84" fmla="*/ 5 w 178"/>
                <a:gd name="T85" fmla="*/ 59 h 89"/>
                <a:gd name="T86" fmla="*/ 3 w 178"/>
                <a:gd name="T87" fmla="*/ 64 h 89"/>
                <a:gd name="T88" fmla="*/ 3 w 178"/>
                <a:gd name="T89" fmla="*/ 65 h 89"/>
                <a:gd name="T90" fmla="*/ 2 w 178"/>
                <a:gd name="T91" fmla="*/ 70 h 89"/>
                <a:gd name="T92" fmla="*/ 1 w 178"/>
                <a:gd name="T93" fmla="*/ 72 h 89"/>
                <a:gd name="T94" fmla="*/ 0 w 178"/>
                <a:gd name="T95" fmla="*/ 78 h 89"/>
                <a:gd name="T96" fmla="*/ 8 w 178"/>
                <a:gd name="T97" fmla="*/ 76 h 89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178" h="89">
                  <a:moveTo>
                    <a:pt x="8" y="76"/>
                  </a:moveTo>
                  <a:cubicBezTo>
                    <a:pt x="10" y="73"/>
                    <a:pt x="13" y="71"/>
                    <a:pt x="15" y="69"/>
                  </a:cubicBezTo>
                  <a:cubicBezTo>
                    <a:pt x="63" y="29"/>
                    <a:pt x="134" y="36"/>
                    <a:pt x="175" y="85"/>
                  </a:cubicBezTo>
                  <a:cubicBezTo>
                    <a:pt x="176" y="86"/>
                    <a:pt x="177" y="88"/>
                    <a:pt x="178" y="89"/>
                  </a:cubicBezTo>
                  <a:cubicBezTo>
                    <a:pt x="178" y="89"/>
                    <a:pt x="178" y="89"/>
                    <a:pt x="178" y="89"/>
                  </a:cubicBezTo>
                  <a:cubicBezTo>
                    <a:pt x="178" y="86"/>
                    <a:pt x="178" y="83"/>
                    <a:pt x="177" y="81"/>
                  </a:cubicBezTo>
                  <a:cubicBezTo>
                    <a:pt x="177" y="80"/>
                    <a:pt x="177" y="80"/>
                    <a:pt x="177" y="80"/>
                  </a:cubicBezTo>
                  <a:cubicBezTo>
                    <a:pt x="177" y="78"/>
                    <a:pt x="177" y="75"/>
                    <a:pt x="176" y="72"/>
                  </a:cubicBezTo>
                  <a:cubicBezTo>
                    <a:pt x="175" y="67"/>
                    <a:pt x="173" y="62"/>
                    <a:pt x="172" y="58"/>
                  </a:cubicBezTo>
                  <a:cubicBezTo>
                    <a:pt x="170" y="53"/>
                    <a:pt x="168" y="49"/>
                    <a:pt x="165" y="45"/>
                  </a:cubicBezTo>
                  <a:cubicBezTo>
                    <a:pt x="176" y="8"/>
                    <a:pt x="176" y="8"/>
                    <a:pt x="176" y="8"/>
                  </a:cubicBezTo>
                  <a:cubicBezTo>
                    <a:pt x="141" y="17"/>
                    <a:pt x="141" y="17"/>
                    <a:pt x="141" y="17"/>
                  </a:cubicBezTo>
                  <a:cubicBezTo>
                    <a:pt x="134" y="13"/>
                    <a:pt x="128" y="9"/>
                    <a:pt x="121" y="6"/>
                  </a:cubicBezTo>
                  <a:cubicBezTo>
                    <a:pt x="118" y="5"/>
                    <a:pt x="115" y="4"/>
                    <a:pt x="112" y="4"/>
                  </a:cubicBezTo>
                  <a:cubicBezTo>
                    <a:pt x="109" y="3"/>
                    <a:pt x="106" y="2"/>
                    <a:pt x="103" y="1"/>
                  </a:cubicBezTo>
                  <a:cubicBezTo>
                    <a:pt x="92" y="0"/>
                    <a:pt x="81" y="0"/>
                    <a:pt x="70" y="2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68" y="3"/>
                    <a:pt x="66" y="3"/>
                    <a:pt x="64" y="4"/>
                  </a:cubicBezTo>
                  <a:cubicBezTo>
                    <a:pt x="63" y="4"/>
                    <a:pt x="63" y="4"/>
                    <a:pt x="62" y="4"/>
                  </a:cubicBezTo>
                  <a:cubicBezTo>
                    <a:pt x="60" y="5"/>
                    <a:pt x="58" y="5"/>
                    <a:pt x="56" y="6"/>
                  </a:cubicBezTo>
                  <a:cubicBezTo>
                    <a:pt x="56" y="7"/>
                    <a:pt x="56" y="7"/>
                    <a:pt x="56" y="7"/>
                  </a:cubicBezTo>
                  <a:cubicBezTo>
                    <a:pt x="54" y="7"/>
                    <a:pt x="52" y="8"/>
                    <a:pt x="51" y="9"/>
                  </a:cubicBezTo>
                  <a:cubicBezTo>
                    <a:pt x="50" y="9"/>
                    <a:pt x="50" y="9"/>
                    <a:pt x="49" y="9"/>
                  </a:cubicBezTo>
                  <a:cubicBezTo>
                    <a:pt x="48" y="10"/>
                    <a:pt x="46" y="11"/>
                    <a:pt x="44" y="12"/>
                  </a:cubicBezTo>
                  <a:cubicBezTo>
                    <a:pt x="43" y="13"/>
                    <a:pt x="43" y="13"/>
                    <a:pt x="43" y="13"/>
                  </a:cubicBezTo>
                  <a:cubicBezTo>
                    <a:pt x="42" y="14"/>
                    <a:pt x="40" y="15"/>
                    <a:pt x="39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6" y="17"/>
                    <a:pt x="35" y="18"/>
                    <a:pt x="33" y="20"/>
                  </a:cubicBezTo>
                  <a:cubicBezTo>
                    <a:pt x="32" y="21"/>
                    <a:pt x="32" y="21"/>
                    <a:pt x="32" y="21"/>
                  </a:cubicBezTo>
                  <a:cubicBezTo>
                    <a:pt x="31" y="22"/>
                    <a:pt x="29" y="23"/>
                    <a:pt x="28" y="24"/>
                  </a:cubicBezTo>
                  <a:cubicBezTo>
                    <a:pt x="27" y="25"/>
                    <a:pt x="27" y="25"/>
                    <a:pt x="27" y="25"/>
                  </a:cubicBezTo>
                  <a:cubicBezTo>
                    <a:pt x="26" y="26"/>
                    <a:pt x="25" y="27"/>
                    <a:pt x="23" y="29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1" y="31"/>
                    <a:pt x="20" y="33"/>
                    <a:pt x="18" y="34"/>
                  </a:cubicBezTo>
                  <a:cubicBezTo>
                    <a:pt x="18" y="35"/>
                    <a:pt x="18" y="35"/>
                    <a:pt x="18" y="35"/>
                  </a:cubicBezTo>
                  <a:cubicBezTo>
                    <a:pt x="17" y="36"/>
                    <a:pt x="16" y="38"/>
                    <a:pt x="15" y="39"/>
                  </a:cubicBezTo>
                  <a:cubicBezTo>
                    <a:pt x="14" y="40"/>
                    <a:pt x="14" y="40"/>
                    <a:pt x="14" y="40"/>
                  </a:cubicBezTo>
                  <a:cubicBezTo>
                    <a:pt x="13" y="42"/>
                    <a:pt x="12" y="44"/>
                    <a:pt x="11" y="46"/>
                  </a:cubicBezTo>
                  <a:cubicBezTo>
                    <a:pt x="11" y="46"/>
                    <a:pt x="11" y="46"/>
                    <a:pt x="11" y="46"/>
                  </a:cubicBezTo>
                  <a:cubicBezTo>
                    <a:pt x="10" y="48"/>
                    <a:pt x="9" y="49"/>
                    <a:pt x="8" y="51"/>
                  </a:cubicBezTo>
                  <a:cubicBezTo>
                    <a:pt x="8" y="52"/>
                    <a:pt x="8" y="52"/>
                    <a:pt x="8" y="52"/>
                  </a:cubicBezTo>
                  <a:cubicBezTo>
                    <a:pt x="7" y="54"/>
                    <a:pt x="6" y="56"/>
                    <a:pt x="5" y="58"/>
                  </a:cubicBezTo>
                  <a:cubicBezTo>
                    <a:pt x="5" y="59"/>
                    <a:pt x="5" y="59"/>
                    <a:pt x="5" y="59"/>
                  </a:cubicBezTo>
                  <a:cubicBezTo>
                    <a:pt x="4" y="60"/>
                    <a:pt x="4" y="62"/>
                    <a:pt x="3" y="64"/>
                  </a:cubicBezTo>
                  <a:cubicBezTo>
                    <a:pt x="3" y="65"/>
                    <a:pt x="3" y="65"/>
                    <a:pt x="3" y="65"/>
                  </a:cubicBezTo>
                  <a:cubicBezTo>
                    <a:pt x="3" y="67"/>
                    <a:pt x="2" y="68"/>
                    <a:pt x="2" y="70"/>
                  </a:cubicBezTo>
                  <a:cubicBezTo>
                    <a:pt x="1" y="71"/>
                    <a:pt x="1" y="71"/>
                    <a:pt x="1" y="72"/>
                  </a:cubicBezTo>
                  <a:cubicBezTo>
                    <a:pt x="1" y="74"/>
                    <a:pt x="1" y="76"/>
                    <a:pt x="0" y="78"/>
                  </a:cubicBezTo>
                  <a:cubicBezTo>
                    <a:pt x="3" y="77"/>
                    <a:pt x="5" y="76"/>
                    <a:pt x="8" y="76"/>
                  </a:cubicBezTo>
                  <a:close/>
                </a:path>
              </a:pathLst>
            </a:custGeom>
            <a:solidFill>
              <a:srgbClr val="97D7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95" name="Freeform 39"/>
            <p:cNvSpPr>
              <a:spLocks/>
            </p:cNvSpPr>
            <p:nvPr userDrawn="1"/>
          </p:nvSpPr>
          <p:spPr bwMode="auto">
            <a:xfrm>
              <a:off x="382" y="308"/>
              <a:ext cx="83" cy="120"/>
            </a:xfrm>
            <a:custGeom>
              <a:avLst/>
              <a:gdLst>
                <a:gd name="T0" fmla="*/ 122 w 122"/>
                <a:gd name="T1" fmla="*/ 175 h 177"/>
                <a:gd name="T2" fmla="*/ 94 w 122"/>
                <a:gd name="T3" fmla="*/ 151 h 177"/>
                <a:gd name="T4" fmla="*/ 92 w 122"/>
                <a:gd name="T5" fmla="*/ 7 h 177"/>
                <a:gd name="T6" fmla="*/ 92 w 122"/>
                <a:gd name="T7" fmla="*/ 0 h 177"/>
                <a:gd name="T8" fmla="*/ 92 w 122"/>
                <a:gd name="T9" fmla="*/ 0 h 177"/>
                <a:gd name="T10" fmla="*/ 88 w 122"/>
                <a:gd name="T11" fmla="*/ 1 h 177"/>
                <a:gd name="T12" fmla="*/ 87 w 122"/>
                <a:gd name="T13" fmla="*/ 1 h 177"/>
                <a:gd name="T14" fmla="*/ 66 w 122"/>
                <a:gd name="T15" fmla="*/ 13 h 177"/>
                <a:gd name="T16" fmla="*/ 65 w 122"/>
                <a:gd name="T17" fmla="*/ 14 h 177"/>
                <a:gd name="T18" fmla="*/ 62 w 122"/>
                <a:gd name="T19" fmla="*/ 16 h 177"/>
                <a:gd name="T20" fmla="*/ 61 w 122"/>
                <a:gd name="T21" fmla="*/ 17 h 177"/>
                <a:gd name="T22" fmla="*/ 58 w 122"/>
                <a:gd name="T23" fmla="*/ 20 h 177"/>
                <a:gd name="T24" fmla="*/ 57 w 122"/>
                <a:gd name="T25" fmla="*/ 20 h 177"/>
                <a:gd name="T26" fmla="*/ 54 w 122"/>
                <a:gd name="T27" fmla="*/ 23 h 177"/>
                <a:gd name="T28" fmla="*/ 54 w 122"/>
                <a:gd name="T29" fmla="*/ 24 h 177"/>
                <a:gd name="T30" fmla="*/ 47 w 122"/>
                <a:gd name="T31" fmla="*/ 31 h 177"/>
                <a:gd name="T32" fmla="*/ 47 w 122"/>
                <a:gd name="T33" fmla="*/ 32 h 177"/>
                <a:gd name="T34" fmla="*/ 45 w 122"/>
                <a:gd name="T35" fmla="*/ 35 h 177"/>
                <a:gd name="T36" fmla="*/ 44 w 122"/>
                <a:gd name="T37" fmla="*/ 37 h 177"/>
                <a:gd name="T38" fmla="*/ 42 w 122"/>
                <a:gd name="T39" fmla="*/ 40 h 177"/>
                <a:gd name="T40" fmla="*/ 41 w 122"/>
                <a:gd name="T41" fmla="*/ 41 h 177"/>
                <a:gd name="T42" fmla="*/ 39 w 122"/>
                <a:gd name="T43" fmla="*/ 44 h 177"/>
                <a:gd name="T44" fmla="*/ 39 w 122"/>
                <a:gd name="T45" fmla="*/ 46 h 177"/>
                <a:gd name="T46" fmla="*/ 37 w 122"/>
                <a:gd name="T47" fmla="*/ 49 h 177"/>
                <a:gd name="T48" fmla="*/ 36 w 122"/>
                <a:gd name="T49" fmla="*/ 50 h 177"/>
                <a:gd name="T50" fmla="*/ 34 w 122"/>
                <a:gd name="T51" fmla="*/ 55 h 177"/>
                <a:gd name="T52" fmla="*/ 34 w 122"/>
                <a:gd name="T53" fmla="*/ 55 h 177"/>
                <a:gd name="T54" fmla="*/ 33 w 122"/>
                <a:gd name="T55" fmla="*/ 58 h 177"/>
                <a:gd name="T56" fmla="*/ 29 w 122"/>
                <a:gd name="T57" fmla="*/ 77 h 177"/>
                <a:gd name="T58" fmla="*/ 29 w 122"/>
                <a:gd name="T59" fmla="*/ 84 h 177"/>
                <a:gd name="T60" fmla="*/ 0 w 122"/>
                <a:gd name="T61" fmla="*/ 110 h 177"/>
                <a:gd name="T62" fmla="*/ 35 w 122"/>
                <a:gd name="T63" fmla="*/ 120 h 177"/>
                <a:gd name="T64" fmla="*/ 39 w 122"/>
                <a:gd name="T65" fmla="*/ 129 h 177"/>
                <a:gd name="T66" fmla="*/ 43 w 122"/>
                <a:gd name="T67" fmla="*/ 137 h 177"/>
                <a:gd name="T68" fmla="*/ 46 w 122"/>
                <a:gd name="T69" fmla="*/ 140 h 177"/>
                <a:gd name="T70" fmla="*/ 52 w 122"/>
                <a:gd name="T71" fmla="*/ 148 h 177"/>
                <a:gd name="T72" fmla="*/ 73 w 122"/>
                <a:gd name="T73" fmla="*/ 165 h 177"/>
                <a:gd name="T74" fmla="*/ 77 w 122"/>
                <a:gd name="T75" fmla="*/ 168 h 177"/>
                <a:gd name="T76" fmla="*/ 86 w 122"/>
                <a:gd name="T77" fmla="*/ 171 h 177"/>
                <a:gd name="T78" fmla="*/ 87 w 122"/>
                <a:gd name="T79" fmla="*/ 172 h 177"/>
                <a:gd name="T80" fmla="*/ 91 w 122"/>
                <a:gd name="T81" fmla="*/ 173 h 177"/>
                <a:gd name="T82" fmla="*/ 92 w 122"/>
                <a:gd name="T83" fmla="*/ 173 h 177"/>
                <a:gd name="T84" fmla="*/ 95 w 122"/>
                <a:gd name="T85" fmla="*/ 174 h 177"/>
                <a:gd name="T86" fmla="*/ 96 w 122"/>
                <a:gd name="T87" fmla="*/ 174 h 177"/>
                <a:gd name="T88" fmla="*/ 100 w 122"/>
                <a:gd name="T89" fmla="*/ 175 h 177"/>
                <a:gd name="T90" fmla="*/ 100 w 122"/>
                <a:gd name="T91" fmla="*/ 175 h 177"/>
                <a:gd name="T92" fmla="*/ 104 w 122"/>
                <a:gd name="T93" fmla="*/ 176 h 177"/>
                <a:gd name="T94" fmla="*/ 105 w 122"/>
                <a:gd name="T95" fmla="*/ 176 h 177"/>
                <a:gd name="T96" fmla="*/ 109 w 122"/>
                <a:gd name="T97" fmla="*/ 177 h 177"/>
                <a:gd name="T98" fmla="*/ 109 w 122"/>
                <a:gd name="T99" fmla="*/ 177 h 177"/>
                <a:gd name="T100" fmla="*/ 122 w 122"/>
                <a:gd name="T101" fmla="*/ 177 h 177"/>
                <a:gd name="T102" fmla="*/ 122 w 122"/>
                <a:gd name="T103" fmla="*/ 175 h 177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122" h="177">
                  <a:moveTo>
                    <a:pt x="122" y="175"/>
                  </a:moveTo>
                  <a:cubicBezTo>
                    <a:pt x="112" y="169"/>
                    <a:pt x="102" y="161"/>
                    <a:pt x="94" y="151"/>
                  </a:cubicBezTo>
                  <a:cubicBezTo>
                    <a:pt x="58" y="108"/>
                    <a:pt x="59" y="48"/>
                    <a:pt x="92" y="7"/>
                  </a:cubicBezTo>
                  <a:cubicBezTo>
                    <a:pt x="92" y="5"/>
                    <a:pt x="92" y="2"/>
                    <a:pt x="92" y="0"/>
                  </a:cubicBezTo>
                  <a:cubicBezTo>
                    <a:pt x="92" y="0"/>
                    <a:pt x="92" y="0"/>
                    <a:pt x="92" y="0"/>
                  </a:cubicBezTo>
                  <a:cubicBezTo>
                    <a:pt x="91" y="0"/>
                    <a:pt x="89" y="1"/>
                    <a:pt x="88" y="1"/>
                  </a:cubicBezTo>
                  <a:cubicBezTo>
                    <a:pt x="87" y="1"/>
                    <a:pt x="87" y="1"/>
                    <a:pt x="87" y="1"/>
                  </a:cubicBezTo>
                  <a:cubicBezTo>
                    <a:pt x="80" y="4"/>
                    <a:pt x="72" y="8"/>
                    <a:pt x="66" y="13"/>
                  </a:cubicBezTo>
                  <a:cubicBezTo>
                    <a:pt x="65" y="14"/>
                    <a:pt x="65" y="14"/>
                    <a:pt x="65" y="14"/>
                  </a:cubicBezTo>
                  <a:cubicBezTo>
                    <a:pt x="64" y="15"/>
                    <a:pt x="63" y="16"/>
                    <a:pt x="62" y="16"/>
                  </a:cubicBezTo>
                  <a:cubicBezTo>
                    <a:pt x="61" y="17"/>
                    <a:pt x="61" y="17"/>
                    <a:pt x="61" y="17"/>
                  </a:cubicBezTo>
                  <a:cubicBezTo>
                    <a:pt x="60" y="18"/>
                    <a:pt x="59" y="19"/>
                    <a:pt x="58" y="20"/>
                  </a:cubicBezTo>
                  <a:cubicBezTo>
                    <a:pt x="57" y="20"/>
                    <a:pt x="57" y="20"/>
                    <a:pt x="57" y="20"/>
                  </a:cubicBezTo>
                  <a:cubicBezTo>
                    <a:pt x="56" y="21"/>
                    <a:pt x="55" y="22"/>
                    <a:pt x="54" y="23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52" y="26"/>
                    <a:pt x="49" y="29"/>
                    <a:pt x="47" y="31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6" y="33"/>
                    <a:pt x="45" y="34"/>
                    <a:pt x="45" y="35"/>
                  </a:cubicBezTo>
                  <a:cubicBezTo>
                    <a:pt x="44" y="36"/>
                    <a:pt x="44" y="36"/>
                    <a:pt x="44" y="37"/>
                  </a:cubicBezTo>
                  <a:cubicBezTo>
                    <a:pt x="43" y="38"/>
                    <a:pt x="42" y="39"/>
                    <a:pt x="42" y="40"/>
                  </a:cubicBezTo>
                  <a:cubicBezTo>
                    <a:pt x="42" y="40"/>
                    <a:pt x="41" y="41"/>
                    <a:pt x="41" y="41"/>
                  </a:cubicBezTo>
                  <a:cubicBezTo>
                    <a:pt x="40" y="42"/>
                    <a:pt x="40" y="43"/>
                    <a:pt x="39" y="44"/>
                  </a:cubicBezTo>
                  <a:cubicBezTo>
                    <a:pt x="39" y="44"/>
                    <a:pt x="39" y="45"/>
                    <a:pt x="39" y="46"/>
                  </a:cubicBezTo>
                  <a:cubicBezTo>
                    <a:pt x="38" y="47"/>
                    <a:pt x="38" y="48"/>
                    <a:pt x="37" y="49"/>
                  </a:cubicBezTo>
                  <a:cubicBezTo>
                    <a:pt x="37" y="49"/>
                    <a:pt x="37" y="50"/>
                    <a:pt x="36" y="50"/>
                  </a:cubicBezTo>
                  <a:cubicBezTo>
                    <a:pt x="36" y="52"/>
                    <a:pt x="35" y="53"/>
                    <a:pt x="34" y="55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4" y="56"/>
                    <a:pt x="34" y="57"/>
                    <a:pt x="33" y="58"/>
                  </a:cubicBezTo>
                  <a:cubicBezTo>
                    <a:pt x="31" y="64"/>
                    <a:pt x="30" y="70"/>
                    <a:pt x="29" y="77"/>
                  </a:cubicBezTo>
                  <a:cubicBezTo>
                    <a:pt x="29" y="79"/>
                    <a:pt x="29" y="82"/>
                    <a:pt x="29" y="84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35" y="120"/>
                    <a:pt x="35" y="120"/>
                    <a:pt x="35" y="120"/>
                  </a:cubicBezTo>
                  <a:cubicBezTo>
                    <a:pt x="36" y="123"/>
                    <a:pt x="37" y="126"/>
                    <a:pt x="39" y="129"/>
                  </a:cubicBezTo>
                  <a:cubicBezTo>
                    <a:pt x="40" y="131"/>
                    <a:pt x="42" y="134"/>
                    <a:pt x="43" y="137"/>
                  </a:cubicBezTo>
                  <a:cubicBezTo>
                    <a:pt x="44" y="138"/>
                    <a:pt x="45" y="139"/>
                    <a:pt x="46" y="140"/>
                  </a:cubicBezTo>
                  <a:cubicBezTo>
                    <a:pt x="48" y="143"/>
                    <a:pt x="49" y="145"/>
                    <a:pt x="52" y="148"/>
                  </a:cubicBezTo>
                  <a:cubicBezTo>
                    <a:pt x="58" y="155"/>
                    <a:pt x="65" y="160"/>
                    <a:pt x="73" y="165"/>
                  </a:cubicBezTo>
                  <a:cubicBezTo>
                    <a:pt x="75" y="166"/>
                    <a:pt x="76" y="167"/>
                    <a:pt x="77" y="168"/>
                  </a:cubicBezTo>
                  <a:cubicBezTo>
                    <a:pt x="80" y="169"/>
                    <a:pt x="83" y="170"/>
                    <a:pt x="86" y="171"/>
                  </a:cubicBezTo>
                  <a:cubicBezTo>
                    <a:pt x="87" y="172"/>
                    <a:pt x="87" y="172"/>
                    <a:pt x="87" y="172"/>
                  </a:cubicBezTo>
                  <a:cubicBezTo>
                    <a:pt x="88" y="172"/>
                    <a:pt x="89" y="173"/>
                    <a:pt x="91" y="173"/>
                  </a:cubicBezTo>
                  <a:cubicBezTo>
                    <a:pt x="92" y="173"/>
                    <a:pt x="92" y="173"/>
                    <a:pt x="92" y="173"/>
                  </a:cubicBezTo>
                  <a:cubicBezTo>
                    <a:pt x="93" y="174"/>
                    <a:pt x="94" y="174"/>
                    <a:pt x="95" y="174"/>
                  </a:cubicBezTo>
                  <a:cubicBezTo>
                    <a:pt x="96" y="174"/>
                    <a:pt x="96" y="174"/>
                    <a:pt x="96" y="174"/>
                  </a:cubicBezTo>
                  <a:cubicBezTo>
                    <a:pt x="97" y="175"/>
                    <a:pt x="99" y="175"/>
                    <a:pt x="100" y="175"/>
                  </a:cubicBezTo>
                  <a:cubicBezTo>
                    <a:pt x="100" y="175"/>
                    <a:pt x="100" y="175"/>
                    <a:pt x="100" y="175"/>
                  </a:cubicBezTo>
                  <a:cubicBezTo>
                    <a:pt x="102" y="176"/>
                    <a:pt x="103" y="176"/>
                    <a:pt x="104" y="176"/>
                  </a:cubicBezTo>
                  <a:cubicBezTo>
                    <a:pt x="105" y="176"/>
                    <a:pt x="105" y="176"/>
                    <a:pt x="105" y="176"/>
                  </a:cubicBezTo>
                  <a:cubicBezTo>
                    <a:pt x="106" y="176"/>
                    <a:pt x="108" y="177"/>
                    <a:pt x="109" y="177"/>
                  </a:cubicBezTo>
                  <a:cubicBezTo>
                    <a:pt x="109" y="177"/>
                    <a:pt x="109" y="177"/>
                    <a:pt x="109" y="177"/>
                  </a:cubicBezTo>
                  <a:cubicBezTo>
                    <a:pt x="114" y="177"/>
                    <a:pt x="118" y="177"/>
                    <a:pt x="122" y="177"/>
                  </a:cubicBezTo>
                  <a:lnTo>
                    <a:pt x="122" y="175"/>
                  </a:lnTo>
                  <a:close/>
                </a:path>
              </a:pathLst>
            </a:custGeom>
            <a:solidFill>
              <a:srgbClr val="FF671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96" name="Freeform 40"/>
            <p:cNvSpPr>
              <a:spLocks/>
            </p:cNvSpPr>
            <p:nvPr userDrawn="1"/>
          </p:nvSpPr>
          <p:spPr bwMode="auto">
            <a:xfrm>
              <a:off x="445" y="306"/>
              <a:ext cx="5" cy="6"/>
            </a:xfrm>
            <a:custGeom>
              <a:avLst/>
              <a:gdLst>
                <a:gd name="T0" fmla="*/ 8 w 8"/>
                <a:gd name="T1" fmla="*/ 0 h 9"/>
                <a:gd name="T2" fmla="*/ 0 w 8"/>
                <a:gd name="T3" fmla="*/ 2 h 9"/>
                <a:gd name="T4" fmla="*/ 0 w 8"/>
                <a:gd name="T5" fmla="*/ 9 h 9"/>
                <a:gd name="T6" fmla="*/ 8 w 8"/>
                <a:gd name="T7" fmla="*/ 0 h 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8" h="9">
                  <a:moveTo>
                    <a:pt x="8" y="0"/>
                  </a:moveTo>
                  <a:cubicBezTo>
                    <a:pt x="5" y="0"/>
                    <a:pt x="3" y="1"/>
                    <a:pt x="0" y="2"/>
                  </a:cubicBezTo>
                  <a:cubicBezTo>
                    <a:pt x="0" y="4"/>
                    <a:pt x="0" y="7"/>
                    <a:pt x="0" y="9"/>
                  </a:cubicBezTo>
                  <a:cubicBezTo>
                    <a:pt x="2" y="6"/>
                    <a:pt x="5" y="3"/>
                    <a:pt x="8" y="0"/>
                  </a:cubicBezTo>
                  <a:close/>
                </a:path>
              </a:pathLst>
            </a:custGeom>
            <a:solidFill>
              <a:srgbClr val="6A238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97" name="Freeform 41"/>
            <p:cNvSpPr>
              <a:spLocks/>
            </p:cNvSpPr>
            <p:nvPr userDrawn="1"/>
          </p:nvSpPr>
          <p:spPr bwMode="auto">
            <a:xfrm>
              <a:off x="465" y="315"/>
              <a:ext cx="118" cy="145"/>
            </a:xfrm>
            <a:custGeom>
              <a:avLst/>
              <a:gdLst>
                <a:gd name="T0" fmla="*/ 151 w 172"/>
                <a:gd name="T1" fmla="*/ 135 h 212"/>
                <a:gd name="T2" fmla="*/ 154 w 172"/>
                <a:gd name="T3" fmla="*/ 131 h 212"/>
                <a:gd name="T4" fmla="*/ 156 w 172"/>
                <a:gd name="T5" fmla="*/ 126 h 212"/>
                <a:gd name="T6" fmla="*/ 159 w 172"/>
                <a:gd name="T7" fmla="*/ 121 h 212"/>
                <a:gd name="T8" fmla="*/ 161 w 172"/>
                <a:gd name="T9" fmla="*/ 116 h 212"/>
                <a:gd name="T10" fmla="*/ 164 w 172"/>
                <a:gd name="T11" fmla="*/ 111 h 212"/>
                <a:gd name="T12" fmla="*/ 165 w 172"/>
                <a:gd name="T13" fmla="*/ 106 h 212"/>
                <a:gd name="T14" fmla="*/ 167 w 172"/>
                <a:gd name="T15" fmla="*/ 101 h 212"/>
                <a:gd name="T16" fmla="*/ 168 w 172"/>
                <a:gd name="T17" fmla="*/ 96 h 212"/>
                <a:gd name="T18" fmla="*/ 169 w 172"/>
                <a:gd name="T19" fmla="*/ 91 h 212"/>
                <a:gd name="T20" fmla="*/ 170 w 172"/>
                <a:gd name="T21" fmla="*/ 86 h 212"/>
                <a:gd name="T22" fmla="*/ 171 w 172"/>
                <a:gd name="T23" fmla="*/ 80 h 212"/>
                <a:gd name="T24" fmla="*/ 171 w 172"/>
                <a:gd name="T25" fmla="*/ 75 h 212"/>
                <a:gd name="T26" fmla="*/ 172 w 172"/>
                <a:gd name="T27" fmla="*/ 70 h 212"/>
                <a:gd name="T28" fmla="*/ 171 w 172"/>
                <a:gd name="T29" fmla="*/ 64 h 212"/>
                <a:gd name="T30" fmla="*/ 171 w 172"/>
                <a:gd name="T31" fmla="*/ 59 h 212"/>
                <a:gd name="T32" fmla="*/ 170 w 172"/>
                <a:gd name="T33" fmla="*/ 54 h 212"/>
                <a:gd name="T34" fmla="*/ 170 w 172"/>
                <a:gd name="T35" fmla="*/ 49 h 212"/>
                <a:gd name="T36" fmla="*/ 168 w 172"/>
                <a:gd name="T37" fmla="*/ 43 h 212"/>
                <a:gd name="T38" fmla="*/ 167 w 172"/>
                <a:gd name="T39" fmla="*/ 38 h 212"/>
                <a:gd name="T40" fmla="*/ 166 w 172"/>
                <a:gd name="T41" fmla="*/ 33 h 212"/>
                <a:gd name="T42" fmla="*/ 164 w 172"/>
                <a:gd name="T43" fmla="*/ 28 h 212"/>
                <a:gd name="T44" fmla="*/ 162 w 172"/>
                <a:gd name="T45" fmla="*/ 23 h 212"/>
                <a:gd name="T46" fmla="*/ 159 w 172"/>
                <a:gd name="T47" fmla="*/ 18 h 212"/>
                <a:gd name="T48" fmla="*/ 157 w 172"/>
                <a:gd name="T49" fmla="*/ 13 h 212"/>
                <a:gd name="T50" fmla="*/ 154 w 172"/>
                <a:gd name="T51" fmla="*/ 9 h 212"/>
                <a:gd name="T52" fmla="*/ 151 w 172"/>
                <a:gd name="T53" fmla="*/ 4 h 212"/>
                <a:gd name="T54" fmla="*/ 148 w 172"/>
                <a:gd name="T55" fmla="*/ 0 h 212"/>
                <a:gd name="T56" fmla="*/ 80 w 172"/>
                <a:gd name="T57" fmla="*/ 107 h 212"/>
                <a:gd name="T58" fmla="*/ 5 w 172"/>
                <a:gd name="T59" fmla="*/ 187 h 212"/>
                <a:gd name="T60" fmla="*/ 27 w 172"/>
                <a:gd name="T61" fmla="*/ 196 h 212"/>
                <a:gd name="T62" fmla="*/ 72 w 172"/>
                <a:gd name="T63" fmla="*/ 181 h 212"/>
                <a:gd name="T64" fmla="*/ 111 w 172"/>
                <a:gd name="T65" fmla="*/ 169 h 212"/>
                <a:gd name="T66" fmla="*/ 131 w 172"/>
                <a:gd name="T67" fmla="*/ 156 h 212"/>
                <a:gd name="T68" fmla="*/ 136 w 172"/>
                <a:gd name="T69" fmla="*/ 152 h 212"/>
                <a:gd name="T70" fmla="*/ 140 w 172"/>
                <a:gd name="T71" fmla="*/ 148 h 212"/>
                <a:gd name="T72" fmla="*/ 144 w 172"/>
                <a:gd name="T73" fmla="*/ 144 h 212"/>
                <a:gd name="T74" fmla="*/ 147 w 172"/>
                <a:gd name="T75" fmla="*/ 140 h 212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172" h="212">
                  <a:moveTo>
                    <a:pt x="149" y="138"/>
                  </a:moveTo>
                  <a:cubicBezTo>
                    <a:pt x="149" y="137"/>
                    <a:pt x="150" y="136"/>
                    <a:pt x="151" y="135"/>
                  </a:cubicBezTo>
                  <a:cubicBezTo>
                    <a:pt x="151" y="134"/>
                    <a:pt x="152" y="134"/>
                    <a:pt x="152" y="133"/>
                  </a:cubicBezTo>
                  <a:cubicBezTo>
                    <a:pt x="153" y="132"/>
                    <a:pt x="153" y="131"/>
                    <a:pt x="154" y="131"/>
                  </a:cubicBezTo>
                  <a:cubicBezTo>
                    <a:pt x="154" y="130"/>
                    <a:pt x="155" y="129"/>
                    <a:pt x="155" y="128"/>
                  </a:cubicBezTo>
                  <a:cubicBezTo>
                    <a:pt x="156" y="128"/>
                    <a:pt x="156" y="127"/>
                    <a:pt x="156" y="126"/>
                  </a:cubicBezTo>
                  <a:cubicBezTo>
                    <a:pt x="157" y="125"/>
                    <a:pt x="157" y="124"/>
                    <a:pt x="158" y="124"/>
                  </a:cubicBezTo>
                  <a:cubicBezTo>
                    <a:pt x="158" y="123"/>
                    <a:pt x="159" y="122"/>
                    <a:pt x="159" y="121"/>
                  </a:cubicBezTo>
                  <a:cubicBezTo>
                    <a:pt x="159" y="120"/>
                    <a:pt x="160" y="120"/>
                    <a:pt x="160" y="119"/>
                  </a:cubicBezTo>
                  <a:cubicBezTo>
                    <a:pt x="161" y="118"/>
                    <a:pt x="161" y="117"/>
                    <a:pt x="161" y="116"/>
                  </a:cubicBezTo>
                  <a:cubicBezTo>
                    <a:pt x="162" y="116"/>
                    <a:pt x="162" y="115"/>
                    <a:pt x="163" y="114"/>
                  </a:cubicBezTo>
                  <a:cubicBezTo>
                    <a:pt x="163" y="113"/>
                    <a:pt x="163" y="112"/>
                    <a:pt x="164" y="111"/>
                  </a:cubicBezTo>
                  <a:cubicBezTo>
                    <a:pt x="164" y="111"/>
                    <a:pt x="164" y="110"/>
                    <a:pt x="165" y="109"/>
                  </a:cubicBezTo>
                  <a:cubicBezTo>
                    <a:pt x="165" y="108"/>
                    <a:pt x="165" y="107"/>
                    <a:pt x="165" y="106"/>
                  </a:cubicBezTo>
                  <a:cubicBezTo>
                    <a:pt x="166" y="106"/>
                    <a:pt x="166" y="105"/>
                    <a:pt x="166" y="104"/>
                  </a:cubicBezTo>
                  <a:cubicBezTo>
                    <a:pt x="167" y="103"/>
                    <a:pt x="167" y="102"/>
                    <a:pt x="167" y="101"/>
                  </a:cubicBezTo>
                  <a:cubicBezTo>
                    <a:pt x="167" y="100"/>
                    <a:pt x="168" y="99"/>
                    <a:pt x="168" y="98"/>
                  </a:cubicBezTo>
                  <a:cubicBezTo>
                    <a:pt x="168" y="98"/>
                    <a:pt x="168" y="97"/>
                    <a:pt x="168" y="96"/>
                  </a:cubicBezTo>
                  <a:cubicBezTo>
                    <a:pt x="169" y="95"/>
                    <a:pt x="169" y="94"/>
                    <a:pt x="169" y="93"/>
                  </a:cubicBezTo>
                  <a:cubicBezTo>
                    <a:pt x="169" y="92"/>
                    <a:pt x="169" y="92"/>
                    <a:pt x="169" y="91"/>
                  </a:cubicBezTo>
                  <a:cubicBezTo>
                    <a:pt x="170" y="90"/>
                    <a:pt x="170" y="89"/>
                    <a:pt x="170" y="88"/>
                  </a:cubicBezTo>
                  <a:cubicBezTo>
                    <a:pt x="170" y="87"/>
                    <a:pt x="170" y="86"/>
                    <a:pt x="170" y="86"/>
                  </a:cubicBezTo>
                  <a:cubicBezTo>
                    <a:pt x="171" y="85"/>
                    <a:pt x="171" y="84"/>
                    <a:pt x="171" y="83"/>
                  </a:cubicBezTo>
                  <a:cubicBezTo>
                    <a:pt x="171" y="82"/>
                    <a:pt x="171" y="81"/>
                    <a:pt x="171" y="80"/>
                  </a:cubicBezTo>
                  <a:cubicBezTo>
                    <a:pt x="171" y="79"/>
                    <a:pt x="171" y="78"/>
                    <a:pt x="171" y="77"/>
                  </a:cubicBezTo>
                  <a:cubicBezTo>
                    <a:pt x="171" y="77"/>
                    <a:pt x="171" y="76"/>
                    <a:pt x="171" y="75"/>
                  </a:cubicBezTo>
                  <a:cubicBezTo>
                    <a:pt x="171" y="74"/>
                    <a:pt x="171" y="73"/>
                    <a:pt x="171" y="72"/>
                  </a:cubicBezTo>
                  <a:cubicBezTo>
                    <a:pt x="172" y="71"/>
                    <a:pt x="172" y="70"/>
                    <a:pt x="172" y="70"/>
                  </a:cubicBezTo>
                  <a:cubicBezTo>
                    <a:pt x="172" y="69"/>
                    <a:pt x="172" y="68"/>
                    <a:pt x="171" y="66"/>
                  </a:cubicBezTo>
                  <a:cubicBezTo>
                    <a:pt x="171" y="66"/>
                    <a:pt x="171" y="65"/>
                    <a:pt x="171" y="64"/>
                  </a:cubicBezTo>
                  <a:cubicBezTo>
                    <a:pt x="171" y="63"/>
                    <a:pt x="171" y="62"/>
                    <a:pt x="171" y="61"/>
                  </a:cubicBezTo>
                  <a:cubicBezTo>
                    <a:pt x="171" y="60"/>
                    <a:pt x="171" y="60"/>
                    <a:pt x="171" y="59"/>
                  </a:cubicBezTo>
                  <a:cubicBezTo>
                    <a:pt x="171" y="58"/>
                    <a:pt x="171" y="57"/>
                    <a:pt x="171" y="56"/>
                  </a:cubicBezTo>
                  <a:cubicBezTo>
                    <a:pt x="171" y="55"/>
                    <a:pt x="171" y="54"/>
                    <a:pt x="170" y="54"/>
                  </a:cubicBezTo>
                  <a:cubicBezTo>
                    <a:pt x="170" y="53"/>
                    <a:pt x="170" y="52"/>
                    <a:pt x="170" y="50"/>
                  </a:cubicBezTo>
                  <a:cubicBezTo>
                    <a:pt x="170" y="50"/>
                    <a:pt x="170" y="49"/>
                    <a:pt x="170" y="49"/>
                  </a:cubicBezTo>
                  <a:cubicBezTo>
                    <a:pt x="169" y="47"/>
                    <a:pt x="169" y="46"/>
                    <a:pt x="169" y="45"/>
                  </a:cubicBezTo>
                  <a:cubicBezTo>
                    <a:pt x="169" y="44"/>
                    <a:pt x="169" y="44"/>
                    <a:pt x="168" y="43"/>
                  </a:cubicBezTo>
                  <a:cubicBezTo>
                    <a:pt x="168" y="42"/>
                    <a:pt x="168" y="41"/>
                    <a:pt x="168" y="40"/>
                  </a:cubicBezTo>
                  <a:cubicBezTo>
                    <a:pt x="167" y="39"/>
                    <a:pt x="167" y="39"/>
                    <a:pt x="167" y="38"/>
                  </a:cubicBezTo>
                  <a:cubicBezTo>
                    <a:pt x="167" y="37"/>
                    <a:pt x="166" y="36"/>
                    <a:pt x="166" y="34"/>
                  </a:cubicBezTo>
                  <a:cubicBezTo>
                    <a:pt x="166" y="34"/>
                    <a:pt x="166" y="34"/>
                    <a:pt x="166" y="33"/>
                  </a:cubicBezTo>
                  <a:cubicBezTo>
                    <a:pt x="165" y="32"/>
                    <a:pt x="165" y="31"/>
                    <a:pt x="164" y="29"/>
                  </a:cubicBezTo>
                  <a:cubicBezTo>
                    <a:pt x="164" y="29"/>
                    <a:pt x="164" y="28"/>
                    <a:pt x="164" y="28"/>
                  </a:cubicBezTo>
                  <a:cubicBezTo>
                    <a:pt x="163" y="27"/>
                    <a:pt x="163" y="25"/>
                    <a:pt x="162" y="24"/>
                  </a:cubicBezTo>
                  <a:cubicBezTo>
                    <a:pt x="162" y="24"/>
                    <a:pt x="162" y="23"/>
                    <a:pt x="162" y="23"/>
                  </a:cubicBezTo>
                  <a:cubicBezTo>
                    <a:pt x="161" y="22"/>
                    <a:pt x="160" y="20"/>
                    <a:pt x="160" y="19"/>
                  </a:cubicBezTo>
                  <a:cubicBezTo>
                    <a:pt x="159" y="18"/>
                    <a:pt x="159" y="18"/>
                    <a:pt x="159" y="18"/>
                  </a:cubicBezTo>
                  <a:cubicBezTo>
                    <a:pt x="159" y="17"/>
                    <a:pt x="158" y="15"/>
                    <a:pt x="157" y="14"/>
                  </a:cubicBezTo>
                  <a:cubicBezTo>
                    <a:pt x="157" y="13"/>
                    <a:pt x="157" y="13"/>
                    <a:pt x="157" y="13"/>
                  </a:cubicBezTo>
                  <a:cubicBezTo>
                    <a:pt x="156" y="12"/>
                    <a:pt x="155" y="11"/>
                    <a:pt x="154" y="9"/>
                  </a:cubicBezTo>
                  <a:cubicBezTo>
                    <a:pt x="154" y="9"/>
                    <a:pt x="154" y="9"/>
                    <a:pt x="154" y="9"/>
                  </a:cubicBezTo>
                  <a:cubicBezTo>
                    <a:pt x="153" y="7"/>
                    <a:pt x="152" y="6"/>
                    <a:pt x="151" y="5"/>
                  </a:cubicBezTo>
                  <a:cubicBezTo>
                    <a:pt x="151" y="4"/>
                    <a:pt x="151" y="4"/>
                    <a:pt x="151" y="4"/>
                  </a:cubicBezTo>
                  <a:cubicBezTo>
                    <a:pt x="150" y="3"/>
                    <a:pt x="149" y="1"/>
                    <a:pt x="148" y="0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149" y="40"/>
                    <a:pt x="124" y="77"/>
                    <a:pt x="85" y="88"/>
                  </a:cubicBezTo>
                  <a:cubicBezTo>
                    <a:pt x="84" y="95"/>
                    <a:pt x="82" y="101"/>
                    <a:pt x="80" y="107"/>
                  </a:cubicBezTo>
                  <a:cubicBezTo>
                    <a:pt x="67" y="142"/>
                    <a:pt x="35" y="164"/>
                    <a:pt x="0" y="166"/>
                  </a:cubicBezTo>
                  <a:cubicBezTo>
                    <a:pt x="5" y="187"/>
                    <a:pt x="5" y="187"/>
                    <a:pt x="5" y="187"/>
                  </a:cubicBezTo>
                  <a:cubicBezTo>
                    <a:pt x="10" y="212"/>
                    <a:pt x="10" y="212"/>
                    <a:pt x="10" y="212"/>
                  </a:cubicBezTo>
                  <a:cubicBezTo>
                    <a:pt x="27" y="196"/>
                    <a:pt x="27" y="196"/>
                    <a:pt x="27" y="196"/>
                  </a:cubicBezTo>
                  <a:cubicBezTo>
                    <a:pt x="43" y="180"/>
                    <a:pt x="43" y="180"/>
                    <a:pt x="43" y="180"/>
                  </a:cubicBezTo>
                  <a:cubicBezTo>
                    <a:pt x="53" y="182"/>
                    <a:pt x="63" y="182"/>
                    <a:pt x="72" y="181"/>
                  </a:cubicBezTo>
                  <a:cubicBezTo>
                    <a:pt x="76" y="180"/>
                    <a:pt x="80" y="180"/>
                    <a:pt x="84" y="179"/>
                  </a:cubicBezTo>
                  <a:cubicBezTo>
                    <a:pt x="93" y="177"/>
                    <a:pt x="102" y="174"/>
                    <a:pt x="111" y="169"/>
                  </a:cubicBezTo>
                  <a:cubicBezTo>
                    <a:pt x="115" y="167"/>
                    <a:pt x="118" y="165"/>
                    <a:pt x="122" y="163"/>
                  </a:cubicBezTo>
                  <a:cubicBezTo>
                    <a:pt x="125" y="161"/>
                    <a:pt x="128" y="158"/>
                    <a:pt x="131" y="156"/>
                  </a:cubicBezTo>
                  <a:cubicBezTo>
                    <a:pt x="132" y="155"/>
                    <a:pt x="132" y="155"/>
                    <a:pt x="132" y="155"/>
                  </a:cubicBezTo>
                  <a:cubicBezTo>
                    <a:pt x="133" y="154"/>
                    <a:pt x="134" y="153"/>
                    <a:pt x="136" y="152"/>
                  </a:cubicBezTo>
                  <a:cubicBezTo>
                    <a:pt x="136" y="151"/>
                    <a:pt x="137" y="151"/>
                    <a:pt x="137" y="150"/>
                  </a:cubicBezTo>
                  <a:cubicBezTo>
                    <a:pt x="138" y="150"/>
                    <a:pt x="139" y="149"/>
                    <a:pt x="140" y="148"/>
                  </a:cubicBezTo>
                  <a:cubicBezTo>
                    <a:pt x="140" y="147"/>
                    <a:pt x="141" y="147"/>
                    <a:pt x="141" y="146"/>
                  </a:cubicBezTo>
                  <a:cubicBezTo>
                    <a:pt x="142" y="145"/>
                    <a:pt x="143" y="145"/>
                    <a:pt x="144" y="144"/>
                  </a:cubicBezTo>
                  <a:cubicBezTo>
                    <a:pt x="144" y="143"/>
                    <a:pt x="145" y="143"/>
                    <a:pt x="145" y="142"/>
                  </a:cubicBezTo>
                  <a:cubicBezTo>
                    <a:pt x="146" y="141"/>
                    <a:pt x="147" y="140"/>
                    <a:pt x="147" y="140"/>
                  </a:cubicBezTo>
                  <a:cubicBezTo>
                    <a:pt x="148" y="139"/>
                    <a:pt x="148" y="138"/>
                    <a:pt x="149" y="138"/>
                  </a:cubicBezTo>
                  <a:close/>
                </a:path>
              </a:pathLst>
            </a:custGeom>
            <a:solidFill>
              <a:srgbClr val="008EA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98" name="Freeform 42"/>
            <p:cNvSpPr>
              <a:spLocks/>
            </p:cNvSpPr>
            <p:nvPr userDrawn="1"/>
          </p:nvSpPr>
          <p:spPr bwMode="auto">
            <a:xfrm>
              <a:off x="450" y="274"/>
              <a:ext cx="117" cy="101"/>
            </a:xfrm>
            <a:custGeom>
              <a:avLst/>
              <a:gdLst>
                <a:gd name="T0" fmla="*/ 7 w 171"/>
                <a:gd name="T1" fmla="*/ 40 h 148"/>
                <a:gd name="T2" fmla="*/ 0 w 171"/>
                <a:gd name="T3" fmla="*/ 47 h 148"/>
                <a:gd name="T4" fmla="*/ 50 w 171"/>
                <a:gd name="T5" fmla="*/ 50 h 148"/>
                <a:gd name="T6" fmla="*/ 107 w 171"/>
                <a:gd name="T7" fmla="*/ 148 h 148"/>
                <a:gd name="T8" fmla="*/ 170 w 171"/>
                <a:gd name="T9" fmla="*/ 60 h 148"/>
                <a:gd name="T10" fmla="*/ 167 w 171"/>
                <a:gd name="T11" fmla="*/ 56 h 148"/>
                <a:gd name="T12" fmla="*/ 7 w 171"/>
                <a:gd name="T13" fmla="*/ 40 h 14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71" h="148">
                  <a:moveTo>
                    <a:pt x="7" y="40"/>
                  </a:moveTo>
                  <a:cubicBezTo>
                    <a:pt x="5" y="42"/>
                    <a:pt x="2" y="44"/>
                    <a:pt x="0" y="47"/>
                  </a:cubicBezTo>
                  <a:cubicBezTo>
                    <a:pt x="16" y="43"/>
                    <a:pt x="34" y="44"/>
                    <a:pt x="50" y="50"/>
                  </a:cubicBezTo>
                  <a:cubicBezTo>
                    <a:pt x="91" y="65"/>
                    <a:pt x="113" y="107"/>
                    <a:pt x="107" y="148"/>
                  </a:cubicBezTo>
                  <a:cubicBezTo>
                    <a:pt x="146" y="137"/>
                    <a:pt x="171" y="100"/>
                    <a:pt x="170" y="60"/>
                  </a:cubicBezTo>
                  <a:cubicBezTo>
                    <a:pt x="169" y="59"/>
                    <a:pt x="168" y="57"/>
                    <a:pt x="167" y="56"/>
                  </a:cubicBezTo>
                  <a:cubicBezTo>
                    <a:pt x="126" y="7"/>
                    <a:pt x="55" y="0"/>
                    <a:pt x="7" y="40"/>
                  </a:cubicBezTo>
                  <a:close/>
                </a:path>
              </a:pathLst>
            </a:custGeom>
            <a:solidFill>
              <a:srgbClr val="00963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99" name="Freeform 43"/>
            <p:cNvSpPr>
              <a:spLocks/>
            </p:cNvSpPr>
            <p:nvPr userDrawn="1"/>
          </p:nvSpPr>
          <p:spPr bwMode="auto">
            <a:xfrm>
              <a:off x="422" y="312"/>
              <a:ext cx="101" cy="116"/>
            </a:xfrm>
            <a:custGeom>
              <a:avLst/>
              <a:gdLst>
                <a:gd name="T0" fmla="*/ 35 w 149"/>
                <a:gd name="T1" fmla="*/ 24 h 170"/>
                <a:gd name="T2" fmla="*/ 34 w 149"/>
                <a:gd name="T3" fmla="*/ 0 h 170"/>
                <a:gd name="T4" fmla="*/ 36 w 149"/>
                <a:gd name="T5" fmla="*/ 144 h 170"/>
                <a:gd name="T6" fmla="*/ 64 w 149"/>
                <a:gd name="T7" fmla="*/ 168 h 170"/>
                <a:gd name="T8" fmla="*/ 64 w 149"/>
                <a:gd name="T9" fmla="*/ 170 h 170"/>
                <a:gd name="T10" fmla="*/ 144 w 149"/>
                <a:gd name="T11" fmla="*/ 111 h 170"/>
                <a:gd name="T12" fmla="*/ 149 w 149"/>
                <a:gd name="T13" fmla="*/ 92 h 170"/>
                <a:gd name="T14" fmla="*/ 142 w 149"/>
                <a:gd name="T15" fmla="*/ 94 h 170"/>
                <a:gd name="T16" fmla="*/ 35 w 149"/>
                <a:gd name="T17" fmla="*/ 24 h 17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9" h="170">
                  <a:moveTo>
                    <a:pt x="35" y="24"/>
                  </a:moveTo>
                  <a:cubicBezTo>
                    <a:pt x="34" y="16"/>
                    <a:pt x="33" y="8"/>
                    <a:pt x="34" y="0"/>
                  </a:cubicBezTo>
                  <a:cubicBezTo>
                    <a:pt x="1" y="41"/>
                    <a:pt x="0" y="101"/>
                    <a:pt x="36" y="144"/>
                  </a:cubicBezTo>
                  <a:cubicBezTo>
                    <a:pt x="44" y="154"/>
                    <a:pt x="54" y="162"/>
                    <a:pt x="64" y="168"/>
                  </a:cubicBezTo>
                  <a:cubicBezTo>
                    <a:pt x="64" y="170"/>
                    <a:pt x="64" y="170"/>
                    <a:pt x="64" y="170"/>
                  </a:cubicBezTo>
                  <a:cubicBezTo>
                    <a:pt x="99" y="168"/>
                    <a:pt x="131" y="146"/>
                    <a:pt x="144" y="111"/>
                  </a:cubicBezTo>
                  <a:cubicBezTo>
                    <a:pt x="146" y="105"/>
                    <a:pt x="148" y="99"/>
                    <a:pt x="149" y="92"/>
                  </a:cubicBezTo>
                  <a:cubicBezTo>
                    <a:pt x="147" y="93"/>
                    <a:pt x="144" y="94"/>
                    <a:pt x="142" y="94"/>
                  </a:cubicBezTo>
                  <a:cubicBezTo>
                    <a:pt x="93" y="105"/>
                    <a:pt x="46" y="73"/>
                    <a:pt x="35" y="24"/>
                  </a:cubicBezTo>
                  <a:close/>
                </a:path>
              </a:pathLst>
            </a:custGeom>
            <a:solidFill>
              <a:srgbClr val="AA006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00" name="Freeform 44"/>
            <p:cNvSpPr>
              <a:spLocks/>
            </p:cNvSpPr>
            <p:nvPr userDrawn="1"/>
          </p:nvSpPr>
          <p:spPr bwMode="auto">
            <a:xfrm>
              <a:off x="444" y="303"/>
              <a:ext cx="84" cy="81"/>
            </a:xfrm>
            <a:custGeom>
              <a:avLst/>
              <a:gdLst>
                <a:gd name="T0" fmla="*/ 59 w 122"/>
                <a:gd name="T1" fmla="*/ 7 h 118"/>
                <a:gd name="T2" fmla="*/ 9 w 122"/>
                <a:gd name="T3" fmla="*/ 4 h 118"/>
                <a:gd name="T4" fmla="*/ 1 w 122"/>
                <a:gd name="T5" fmla="*/ 13 h 118"/>
                <a:gd name="T6" fmla="*/ 2 w 122"/>
                <a:gd name="T7" fmla="*/ 37 h 118"/>
                <a:gd name="T8" fmla="*/ 109 w 122"/>
                <a:gd name="T9" fmla="*/ 107 h 118"/>
                <a:gd name="T10" fmla="*/ 116 w 122"/>
                <a:gd name="T11" fmla="*/ 105 h 118"/>
                <a:gd name="T12" fmla="*/ 59 w 122"/>
                <a:gd name="T13" fmla="*/ 7 h 11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2" h="118">
                  <a:moveTo>
                    <a:pt x="59" y="7"/>
                  </a:moveTo>
                  <a:cubicBezTo>
                    <a:pt x="43" y="1"/>
                    <a:pt x="25" y="0"/>
                    <a:pt x="9" y="4"/>
                  </a:cubicBezTo>
                  <a:cubicBezTo>
                    <a:pt x="6" y="7"/>
                    <a:pt x="3" y="10"/>
                    <a:pt x="1" y="13"/>
                  </a:cubicBezTo>
                  <a:cubicBezTo>
                    <a:pt x="0" y="21"/>
                    <a:pt x="1" y="29"/>
                    <a:pt x="2" y="37"/>
                  </a:cubicBezTo>
                  <a:cubicBezTo>
                    <a:pt x="13" y="86"/>
                    <a:pt x="60" y="118"/>
                    <a:pt x="109" y="107"/>
                  </a:cubicBezTo>
                  <a:cubicBezTo>
                    <a:pt x="111" y="107"/>
                    <a:pt x="114" y="106"/>
                    <a:pt x="116" y="105"/>
                  </a:cubicBezTo>
                  <a:cubicBezTo>
                    <a:pt x="122" y="64"/>
                    <a:pt x="100" y="22"/>
                    <a:pt x="59" y="7"/>
                  </a:cubicBezTo>
                  <a:close/>
                </a:path>
              </a:pathLst>
            </a:custGeom>
            <a:solidFill>
              <a:srgbClr val="001E6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</p:grpSp>
      <p:pic>
        <p:nvPicPr>
          <p:cNvPr id="101" name="Picture 115" descr="royal text.png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850" y="6108700"/>
            <a:ext cx="4775200" cy="20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8" name="Text Placeholder 19"/>
          <p:cNvSpPr>
            <a:spLocks noGrp="1"/>
          </p:cNvSpPr>
          <p:nvPr>
            <p:ph type="body" sz="quarter" idx="13"/>
          </p:nvPr>
        </p:nvSpPr>
        <p:spPr>
          <a:xfrm>
            <a:off x="404292" y="4589462"/>
            <a:ext cx="3960564" cy="351706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ts val="2500"/>
              </a:lnSpc>
              <a:buNone/>
              <a:defRPr sz="2400" b="0" baseline="0">
                <a:solidFill>
                  <a:srgbClr val="002060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9" name="Text Placeholder 19"/>
          <p:cNvSpPr>
            <a:spLocks noGrp="1"/>
          </p:cNvSpPr>
          <p:nvPr>
            <p:ph type="body" sz="quarter" idx="14"/>
          </p:nvPr>
        </p:nvSpPr>
        <p:spPr>
          <a:xfrm>
            <a:off x="404416" y="4949551"/>
            <a:ext cx="3960564" cy="351657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ts val="2500"/>
              </a:lnSpc>
              <a:buNone/>
              <a:defRPr sz="2400" b="0" baseline="0">
                <a:solidFill>
                  <a:srgbClr val="002060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0" name="Text Placeholder 12"/>
          <p:cNvSpPr>
            <a:spLocks noGrp="1"/>
          </p:cNvSpPr>
          <p:nvPr>
            <p:ph type="body" sz="quarter" idx="15"/>
          </p:nvPr>
        </p:nvSpPr>
        <p:spPr>
          <a:xfrm>
            <a:off x="404292" y="3221658"/>
            <a:ext cx="7408068" cy="71978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400" b="1" baseline="0">
                <a:solidFill>
                  <a:srgbClr val="002060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1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395536" y="4005064"/>
            <a:ext cx="5544616" cy="512639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3200" b="0" baseline="0">
                <a:solidFill>
                  <a:srgbClr val="002060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2" name="Date Placeholder 3"/>
          <p:cNvSpPr>
            <a:spLocks noGrp="1"/>
          </p:cNvSpPr>
          <p:nvPr>
            <p:ph type="dt" sz="half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40DDF3-1ECF-4563-ADB3-F688B41C664D}" type="datetimeFigureOut">
              <a:rPr lang="en-GB"/>
              <a:pPr>
                <a:defRPr/>
              </a:pPr>
              <a:t>02/10/2018</a:t>
            </a:fld>
            <a:endParaRPr lang="en-GB"/>
          </a:p>
        </p:txBody>
      </p:sp>
      <p:sp>
        <p:nvSpPr>
          <p:cNvPr id="103" name="Footer Placeholder 4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4" name="Slide Number Placeholder 5"/>
          <p:cNvSpPr>
            <a:spLocks noGrp="1"/>
          </p:cNvSpPr>
          <p:nvPr>
            <p:ph type="sldNum" sz="quarter" idx="19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A74682-20F8-4F0B-8A5A-C85EB578EB97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icture image fram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69C210-7917-440F-BD84-981D613DE548}" type="datetimeFigureOut">
              <a:rPr lang="en-GB" smtClean="0"/>
              <a:pPr/>
              <a:t>02/10/2018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4F7D77-A785-49E5-B62C-8DA40358CB5E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9" name="Freeform 8"/>
          <p:cNvSpPr>
            <a:spLocks/>
          </p:cNvSpPr>
          <p:nvPr userDrawn="1"/>
        </p:nvSpPr>
        <p:spPr bwMode="auto">
          <a:xfrm>
            <a:off x="2470151" y="4622800"/>
            <a:ext cx="209550" cy="236538"/>
          </a:xfrm>
          <a:custGeom>
            <a:avLst/>
            <a:gdLst/>
            <a:ahLst/>
            <a:cxnLst>
              <a:cxn ang="0">
                <a:pos x="17" y="48"/>
              </a:cxn>
              <a:cxn ang="0">
                <a:pos x="2" y="23"/>
              </a:cxn>
              <a:cxn ang="0">
                <a:pos x="17" y="8"/>
              </a:cxn>
              <a:cxn ang="0">
                <a:pos x="21" y="0"/>
              </a:cxn>
              <a:cxn ang="0">
                <a:pos x="25" y="7"/>
              </a:cxn>
              <a:cxn ang="0">
                <a:pos x="27" y="7"/>
              </a:cxn>
              <a:cxn ang="0">
                <a:pos x="42" y="33"/>
              </a:cxn>
              <a:cxn ang="0">
                <a:pos x="17" y="48"/>
              </a:cxn>
            </a:cxnLst>
            <a:rect l="0" t="0" r="r" b="b"/>
            <a:pathLst>
              <a:path w="45" h="51">
                <a:moveTo>
                  <a:pt x="17" y="48"/>
                </a:moveTo>
                <a:cubicBezTo>
                  <a:pt x="6" y="45"/>
                  <a:pt x="0" y="34"/>
                  <a:pt x="2" y="23"/>
                </a:cubicBezTo>
                <a:cubicBezTo>
                  <a:pt x="4" y="15"/>
                  <a:pt x="10" y="10"/>
                  <a:pt x="17" y="8"/>
                </a:cubicBezTo>
                <a:cubicBezTo>
                  <a:pt x="21" y="0"/>
                  <a:pt x="21" y="0"/>
                  <a:pt x="21" y="0"/>
                </a:cubicBezTo>
                <a:cubicBezTo>
                  <a:pt x="25" y="7"/>
                  <a:pt x="25" y="7"/>
                  <a:pt x="25" y="7"/>
                </a:cubicBezTo>
                <a:cubicBezTo>
                  <a:pt x="26" y="7"/>
                  <a:pt x="27" y="7"/>
                  <a:pt x="27" y="7"/>
                </a:cubicBezTo>
                <a:cubicBezTo>
                  <a:pt x="38" y="10"/>
                  <a:pt x="45" y="21"/>
                  <a:pt x="42" y="33"/>
                </a:cubicBezTo>
                <a:cubicBezTo>
                  <a:pt x="40" y="44"/>
                  <a:pt x="29" y="51"/>
                  <a:pt x="17" y="48"/>
                </a:cubicBezTo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0" name="Freeform 9"/>
          <p:cNvSpPr>
            <a:spLocks/>
          </p:cNvSpPr>
          <p:nvPr userDrawn="1"/>
        </p:nvSpPr>
        <p:spPr bwMode="auto">
          <a:xfrm>
            <a:off x="2559051" y="4702175"/>
            <a:ext cx="292100" cy="258763"/>
          </a:xfrm>
          <a:custGeom>
            <a:avLst/>
            <a:gdLst/>
            <a:ahLst/>
            <a:cxnLst>
              <a:cxn ang="0">
                <a:pos x="3" y="23"/>
              </a:cxn>
              <a:cxn ang="0">
                <a:pos x="34" y="3"/>
              </a:cxn>
              <a:cxn ang="0">
                <a:pos x="53" y="20"/>
              </a:cxn>
              <a:cxn ang="0">
                <a:pos x="63" y="25"/>
              </a:cxn>
              <a:cxn ang="0">
                <a:pos x="54" y="30"/>
              </a:cxn>
              <a:cxn ang="0">
                <a:pos x="54" y="33"/>
              </a:cxn>
              <a:cxn ang="0">
                <a:pos x="23" y="53"/>
              </a:cxn>
              <a:cxn ang="0">
                <a:pos x="3" y="23"/>
              </a:cxn>
            </a:cxnLst>
            <a:rect l="0" t="0" r="r" b="b"/>
            <a:pathLst>
              <a:path w="63" h="56">
                <a:moveTo>
                  <a:pt x="3" y="23"/>
                </a:moveTo>
                <a:cubicBezTo>
                  <a:pt x="6" y="9"/>
                  <a:pt x="20" y="0"/>
                  <a:pt x="34" y="3"/>
                </a:cubicBezTo>
                <a:cubicBezTo>
                  <a:pt x="43" y="5"/>
                  <a:pt x="50" y="12"/>
                  <a:pt x="53" y="20"/>
                </a:cubicBezTo>
                <a:cubicBezTo>
                  <a:pt x="63" y="25"/>
                  <a:pt x="63" y="25"/>
                  <a:pt x="63" y="25"/>
                </a:cubicBezTo>
                <a:cubicBezTo>
                  <a:pt x="54" y="30"/>
                  <a:pt x="54" y="30"/>
                  <a:pt x="54" y="30"/>
                </a:cubicBezTo>
                <a:cubicBezTo>
                  <a:pt x="54" y="31"/>
                  <a:pt x="54" y="32"/>
                  <a:pt x="54" y="33"/>
                </a:cubicBezTo>
                <a:cubicBezTo>
                  <a:pt x="51" y="47"/>
                  <a:pt x="37" y="56"/>
                  <a:pt x="23" y="53"/>
                </a:cubicBezTo>
                <a:cubicBezTo>
                  <a:pt x="9" y="50"/>
                  <a:pt x="0" y="36"/>
                  <a:pt x="3" y="23"/>
                </a:cubicBezTo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1" name="Freeform 11"/>
          <p:cNvSpPr>
            <a:spLocks/>
          </p:cNvSpPr>
          <p:nvPr userDrawn="1"/>
        </p:nvSpPr>
        <p:spPr bwMode="auto">
          <a:xfrm>
            <a:off x="4867276" y="844550"/>
            <a:ext cx="3160713" cy="1770062"/>
          </a:xfrm>
          <a:custGeom>
            <a:avLst/>
            <a:gdLst/>
            <a:ahLst/>
            <a:cxnLst>
              <a:cxn ang="0">
                <a:pos x="0" y="1051"/>
              </a:cxn>
              <a:cxn ang="0">
                <a:pos x="0" y="0"/>
              </a:cxn>
              <a:cxn ang="0">
                <a:pos x="101" y="0"/>
              </a:cxn>
              <a:cxn ang="0">
                <a:pos x="167" y="0"/>
              </a:cxn>
              <a:cxn ang="0">
                <a:pos x="1991" y="0"/>
              </a:cxn>
              <a:cxn ang="0">
                <a:pos x="1991" y="1054"/>
              </a:cxn>
              <a:cxn ang="0">
                <a:pos x="453" y="1054"/>
              </a:cxn>
              <a:cxn ang="0">
                <a:pos x="453" y="1115"/>
              </a:cxn>
              <a:cxn ang="0">
                <a:pos x="385" y="1054"/>
              </a:cxn>
              <a:cxn ang="0">
                <a:pos x="0" y="1054"/>
              </a:cxn>
            </a:cxnLst>
            <a:rect l="0" t="0" r="r" b="b"/>
            <a:pathLst>
              <a:path w="1991" h="1115">
                <a:moveTo>
                  <a:pt x="0" y="1051"/>
                </a:moveTo>
                <a:lnTo>
                  <a:pt x="0" y="0"/>
                </a:lnTo>
                <a:lnTo>
                  <a:pt x="101" y="0"/>
                </a:lnTo>
                <a:lnTo>
                  <a:pt x="167" y="0"/>
                </a:lnTo>
                <a:lnTo>
                  <a:pt x="1991" y="0"/>
                </a:lnTo>
                <a:lnTo>
                  <a:pt x="1991" y="1054"/>
                </a:lnTo>
                <a:lnTo>
                  <a:pt x="453" y="1054"/>
                </a:lnTo>
                <a:lnTo>
                  <a:pt x="453" y="1115"/>
                </a:lnTo>
                <a:lnTo>
                  <a:pt x="385" y="1054"/>
                </a:lnTo>
                <a:lnTo>
                  <a:pt x="0" y="1054"/>
                </a:lnTo>
              </a:path>
            </a:pathLst>
          </a:custGeom>
          <a:noFill/>
          <a:ln w="15875" cap="flat">
            <a:solidFill>
              <a:srgbClr val="001E62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2" name="Freeform 15"/>
          <p:cNvSpPr>
            <a:spLocks/>
          </p:cNvSpPr>
          <p:nvPr userDrawn="1"/>
        </p:nvSpPr>
        <p:spPr bwMode="auto">
          <a:xfrm>
            <a:off x="3470276" y="844550"/>
            <a:ext cx="1162050" cy="1770062"/>
          </a:xfrm>
          <a:custGeom>
            <a:avLst/>
            <a:gdLst/>
            <a:ahLst/>
            <a:cxnLst>
              <a:cxn ang="0">
                <a:pos x="0" y="1051"/>
              </a:cxn>
              <a:cxn ang="0">
                <a:pos x="0" y="0"/>
              </a:cxn>
              <a:cxn ang="0">
                <a:pos x="104" y="0"/>
              </a:cxn>
              <a:cxn ang="0">
                <a:pos x="170" y="0"/>
              </a:cxn>
              <a:cxn ang="0">
                <a:pos x="732" y="0"/>
              </a:cxn>
              <a:cxn ang="0">
                <a:pos x="732" y="1054"/>
              </a:cxn>
              <a:cxn ang="0">
                <a:pos x="193" y="1054"/>
              </a:cxn>
              <a:cxn ang="0">
                <a:pos x="193" y="1115"/>
              </a:cxn>
              <a:cxn ang="0">
                <a:pos x="125" y="1054"/>
              </a:cxn>
              <a:cxn ang="0">
                <a:pos x="0" y="1054"/>
              </a:cxn>
            </a:cxnLst>
            <a:rect l="0" t="0" r="r" b="b"/>
            <a:pathLst>
              <a:path w="732" h="1115">
                <a:moveTo>
                  <a:pt x="0" y="1051"/>
                </a:moveTo>
                <a:lnTo>
                  <a:pt x="0" y="0"/>
                </a:lnTo>
                <a:lnTo>
                  <a:pt x="104" y="0"/>
                </a:lnTo>
                <a:lnTo>
                  <a:pt x="170" y="0"/>
                </a:lnTo>
                <a:lnTo>
                  <a:pt x="732" y="0"/>
                </a:lnTo>
                <a:lnTo>
                  <a:pt x="732" y="1054"/>
                </a:lnTo>
                <a:lnTo>
                  <a:pt x="193" y="1054"/>
                </a:lnTo>
                <a:lnTo>
                  <a:pt x="193" y="1115"/>
                </a:lnTo>
                <a:lnTo>
                  <a:pt x="125" y="1054"/>
                </a:lnTo>
                <a:lnTo>
                  <a:pt x="0" y="1054"/>
                </a:lnTo>
              </a:path>
            </a:pathLst>
          </a:custGeom>
          <a:noFill/>
          <a:ln w="14288" cap="flat">
            <a:solidFill>
              <a:srgbClr val="001E62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3" name="Freeform 19"/>
          <p:cNvSpPr>
            <a:spLocks/>
          </p:cNvSpPr>
          <p:nvPr userDrawn="1"/>
        </p:nvSpPr>
        <p:spPr bwMode="auto">
          <a:xfrm>
            <a:off x="1403648" y="836712"/>
            <a:ext cx="1778000" cy="1770062"/>
          </a:xfrm>
          <a:custGeom>
            <a:avLst/>
            <a:gdLst/>
            <a:ahLst/>
            <a:cxnLst>
              <a:cxn ang="0">
                <a:pos x="0" y="1051"/>
              </a:cxn>
              <a:cxn ang="0">
                <a:pos x="0" y="0"/>
              </a:cxn>
              <a:cxn ang="0">
                <a:pos x="104" y="0"/>
              </a:cxn>
              <a:cxn ang="0">
                <a:pos x="170" y="0"/>
              </a:cxn>
              <a:cxn ang="0">
                <a:pos x="1120" y="0"/>
              </a:cxn>
              <a:cxn ang="0">
                <a:pos x="1120" y="1054"/>
              </a:cxn>
              <a:cxn ang="0">
                <a:pos x="456" y="1054"/>
              </a:cxn>
              <a:cxn ang="0">
                <a:pos x="456" y="1115"/>
              </a:cxn>
              <a:cxn ang="0">
                <a:pos x="387" y="1054"/>
              </a:cxn>
              <a:cxn ang="0">
                <a:pos x="0" y="1054"/>
              </a:cxn>
            </a:cxnLst>
            <a:rect l="0" t="0" r="r" b="b"/>
            <a:pathLst>
              <a:path w="1120" h="1115">
                <a:moveTo>
                  <a:pt x="0" y="1051"/>
                </a:moveTo>
                <a:lnTo>
                  <a:pt x="0" y="0"/>
                </a:lnTo>
                <a:lnTo>
                  <a:pt x="104" y="0"/>
                </a:lnTo>
                <a:lnTo>
                  <a:pt x="170" y="0"/>
                </a:lnTo>
                <a:lnTo>
                  <a:pt x="1120" y="0"/>
                </a:lnTo>
                <a:lnTo>
                  <a:pt x="1120" y="1054"/>
                </a:lnTo>
                <a:lnTo>
                  <a:pt x="456" y="1054"/>
                </a:lnTo>
                <a:lnTo>
                  <a:pt x="456" y="1115"/>
                </a:lnTo>
                <a:lnTo>
                  <a:pt x="387" y="1054"/>
                </a:lnTo>
                <a:lnTo>
                  <a:pt x="0" y="1054"/>
                </a:lnTo>
              </a:path>
            </a:pathLst>
          </a:custGeom>
          <a:noFill/>
          <a:ln w="14288" cap="flat">
            <a:solidFill>
              <a:srgbClr val="001E62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4" name="Freeform 23"/>
          <p:cNvSpPr>
            <a:spLocks/>
          </p:cNvSpPr>
          <p:nvPr userDrawn="1"/>
        </p:nvSpPr>
        <p:spPr bwMode="auto">
          <a:xfrm>
            <a:off x="1475656" y="2924944"/>
            <a:ext cx="1778000" cy="1770063"/>
          </a:xfrm>
          <a:custGeom>
            <a:avLst/>
            <a:gdLst/>
            <a:ahLst/>
            <a:cxnLst>
              <a:cxn ang="0">
                <a:pos x="1120" y="1051"/>
              </a:cxn>
              <a:cxn ang="0">
                <a:pos x="1120" y="0"/>
              </a:cxn>
              <a:cxn ang="0">
                <a:pos x="1016" y="0"/>
              </a:cxn>
              <a:cxn ang="0">
                <a:pos x="949" y="0"/>
              </a:cxn>
              <a:cxn ang="0">
                <a:pos x="0" y="0"/>
              </a:cxn>
              <a:cxn ang="0">
                <a:pos x="0" y="1054"/>
              </a:cxn>
              <a:cxn ang="0">
                <a:pos x="666" y="1054"/>
              </a:cxn>
              <a:cxn ang="0">
                <a:pos x="666" y="1115"/>
              </a:cxn>
              <a:cxn ang="0">
                <a:pos x="732" y="1054"/>
              </a:cxn>
              <a:cxn ang="0">
                <a:pos x="1120" y="1054"/>
              </a:cxn>
            </a:cxnLst>
            <a:rect l="0" t="0" r="r" b="b"/>
            <a:pathLst>
              <a:path w="1120" h="1115">
                <a:moveTo>
                  <a:pt x="1120" y="1051"/>
                </a:moveTo>
                <a:lnTo>
                  <a:pt x="1120" y="0"/>
                </a:lnTo>
                <a:lnTo>
                  <a:pt x="1016" y="0"/>
                </a:lnTo>
                <a:lnTo>
                  <a:pt x="949" y="0"/>
                </a:lnTo>
                <a:lnTo>
                  <a:pt x="0" y="0"/>
                </a:lnTo>
                <a:lnTo>
                  <a:pt x="0" y="1054"/>
                </a:lnTo>
                <a:lnTo>
                  <a:pt x="666" y="1054"/>
                </a:lnTo>
                <a:lnTo>
                  <a:pt x="666" y="1115"/>
                </a:lnTo>
                <a:lnTo>
                  <a:pt x="732" y="1054"/>
                </a:lnTo>
                <a:lnTo>
                  <a:pt x="1120" y="1054"/>
                </a:lnTo>
              </a:path>
            </a:pathLst>
          </a:custGeom>
          <a:blipFill dpi="0" rotWithShape="1">
            <a:blip r:embed="rId2" cstate="print"/>
            <a:srcRect/>
            <a:stretch>
              <a:fillRect r="-1000" b="-2000"/>
            </a:stretch>
          </a:blipFill>
          <a:ln w="14288" cap="flat">
            <a:solidFill>
              <a:srgbClr val="001E62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5" name="Freeform 27"/>
          <p:cNvSpPr>
            <a:spLocks/>
          </p:cNvSpPr>
          <p:nvPr userDrawn="1"/>
        </p:nvSpPr>
        <p:spPr bwMode="auto">
          <a:xfrm>
            <a:off x="3470276" y="3005138"/>
            <a:ext cx="1162050" cy="1770063"/>
          </a:xfrm>
          <a:custGeom>
            <a:avLst/>
            <a:gdLst/>
            <a:ahLst/>
            <a:cxnLst>
              <a:cxn ang="0">
                <a:pos x="732" y="1051"/>
              </a:cxn>
              <a:cxn ang="0">
                <a:pos x="732" y="0"/>
              </a:cxn>
              <a:cxn ang="0">
                <a:pos x="628" y="0"/>
              </a:cxn>
              <a:cxn ang="0">
                <a:pos x="562" y="0"/>
              </a:cxn>
              <a:cxn ang="0">
                <a:pos x="0" y="0"/>
              </a:cxn>
              <a:cxn ang="0">
                <a:pos x="0" y="1054"/>
              </a:cxn>
              <a:cxn ang="0">
                <a:pos x="538" y="1054"/>
              </a:cxn>
              <a:cxn ang="0">
                <a:pos x="538" y="1115"/>
              </a:cxn>
              <a:cxn ang="0">
                <a:pos x="607" y="1054"/>
              </a:cxn>
              <a:cxn ang="0">
                <a:pos x="732" y="1054"/>
              </a:cxn>
            </a:cxnLst>
            <a:rect l="0" t="0" r="r" b="b"/>
            <a:pathLst>
              <a:path w="732" h="1115">
                <a:moveTo>
                  <a:pt x="732" y="1051"/>
                </a:moveTo>
                <a:lnTo>
                  <a:pt x="732" y="0"/>
                </a:lnTo>
                <a:lnTo>
                  <a:pt x="628" y="0"/>
                </a:lnTo>
                <a:lnTo>
                  <a:pt x="562" y="0"/>
                </a:lnTo>
                <a:lnTo>
                  <a:pt x="0" y="0"/>
                </a:lnTo>
                <a:lnTo>
                  <a:pt x="0" y="1054"/>
                </a:lnTo>
                <a:lnTo>
                  <a:pt x="538" y="1054"/>
                </a:lnTo>
                <a:lnTo>
                  <a:pt x="538" y="1115"/>
                </a:lnTo>
                <a:lnTo>
                  <a:pt x="607" y="1054"/>
                </a:lnTo>
                <a:lnTo>
                  <a:pt x="732" y="1054"/>
                </a:lnTo>
              </a:path>
            </a:pathLst>
          </a:custGeom>
          <a:noFill/>
          <a:ln w="14288" cap="flat">
            <a:solidFill>
              <a:srgbClr val="001E62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6" name="Freeform 31"/>
          <p:cNvSpPr>
            <a:spLocks/>
          </p:cNvSpPr>
          <p:nvPr userDrawn="1"/>
        </p:nvSpPr>
        <p:spPr bwMode="auto">
          <a:xfrm>
            <a:off x="4867276" y="3005139"/>
            <a:ext cx="3160713" cy="1792013"/>
          </a:xfrm>
          <a:custGeom>
            <a:avLst/>
            <a:gdLst/>
            <a:ahLst/>
            <a:cxnLst>
              <a:cxn ang="0">
                <a:pos x="1991" y="1051"/>
              </a:cxn>
              <a:cxn ang="0">
                <a:pos x="1991" y="0"/>
              </a:cxn>
              <a:cxn ang="0">
                <a:pos x="1887" y="0"/>
              </a:cxn>
              <a:cxn ang="0">
                <a:pos x="1821" y="0"/>
              </a:cxn>
              <a:cxn ang="0">
                <a:pos x="0" y="0"/>
              </a:cxn>
              <a:cxn ang="0">
                <a:pos x="0" y="1054"/>
              </a:cxn>
              <a:cxn ang="0">
                <a:pos x="1535" y="1054"/>
              </a:cxn>
              <a:cxn ang="0">
                <a:pos x="1535" y="1115"/>
              </a:cxn>
              <a:cxn ang="0">
                <a:pos x="1603" y="1054"/>
              </a:cxn>
              <a:cxn ang="0">
                <a:pos x="1991" y="1054"/>
              </a:cxn>
            </a:cxnLst>
            <a:rect l="0" t="0" r="r" b="b"/>
            <a:pathLst>
              <a:path w="1991" h="1115">
                <a:moveTo>
                  <a:pt x="1991" y="1051"/>
                </a:moveTo>
                <a:lnTo>
                  <a:pt x="1991" y="0"/>
                </a:lnTo>
                <a:lnTo>
                  <a:pt x="1887" y="0"/>
                </a:lnTo>
                <a:lnTo>
                  <a:pt x="1821" y="0"/>
                </a:lnTo>
                <a:lnTo>
                  <a:pt x="0" y="0"/>
                </a:lnTo>
                <a:lnTo>
                  <a:pt x="0" y="1054"/>
                </a:lnTo>
                <a:lnTo>
                  <a:pt x="1535" y="1054"/>
                </a:lnTo>
                <a:lnTo>
                  <a:pt x="1535" y="1115"/>
                </a:lnTo>
                <a:lnTo>
                  <a:pt x="1603" y="1054"/>
                </a:lnTo>
                <a:lnTo>
                  <a:pt x="1991" y="1054"/>
                </a:lnTo>
              </a:path>
            </a:pathLst>
          </a:custGeom>
          <a:noFill/>
          <a:ln w="15875" cap="flat">
            <a:solidFill>
              <a:srgbClr val="001E62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icture image fram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69C210-7917-440F-BD84-981D613DE548}" type="datetimeFigureOut">
              <a:rPr lang="en-GB" smtClean="0"/>
              <a:pPr/>
              <a:t>02/10/2018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4F7D77-A785-49E5-B62C-8DA40358CB5E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20" name="Freeform 6"/>
          <p:cNvSpPr>
            <a:spLocks/>
          </p:cNvSpPr>
          <p:nvPr userDrawn="1"/>
        </p:nvSpPr>
        <p:spPr bwMode="auto">
          <a:xfrm>
            <a:off x="4644008" y="2986975"/>
            <a:ext cx="2214000" cy="2332800"/>
          </a:xfrm>
          <a:custGeom>
            <a:avLst/>
            <a:gdLst/>
            <a:ahLst/>
            <a:cxnLst>
              <a:cxn ang="0">
                <a:pos x="622" y="629"/>
              </a:cxn>
              <a:cxn ang="0">
                <a:pos x="733" y="359"/>
              </a:cxn>
              <a:cxn ang="0">
                <a:pos x="358" y="3"/>
              </a:cxn>
              <a:cxn ang="0">
                <a:pos x="7" y="370"/>
              </a:cxn>
              <a:cxn ang="0">
                <a:pos x="382" y="726"/>
              </a:cxn>
              <a:cxn ang="0">
                <a:pos x="498" y="705"/>
              </a:cxn>
              <a:cxn ang="0">
                <a:pos x="636" y="776"/>
              </a:cxn>
              <a:cxn ang="0">
                <a:pos x="622" y="629"/>
              </a:cxn>
            </a:cxnLst>
            <a:rect l="0" t="0" r="r" b="b"/>
            <a:pathLst>
              <a:path w="736" h="776">
                <a:moveTo>
                  <a:pt x="622" y="629"/>
                </a:moveTo>
                <a:cubicBezTo>
                  <a:pt x="693" y="562"/>
                  <a:pt x="736" y="466"/>
                  <a:pt x="733" y="359"/>
                </a:cubicBezTo>
                <a:cubicBezTo>
                  <a:pt x="726" y="160"/>
                  <a:pt x="558" y="0"/>
                  <a:pt x="358" y="3"/>
                </a:cubicBezTo>
                <a:cubicBezTo>
                  <a:pt x="158" y="6"/>
                  <a:pt x="0" y="170"/>
                  <a:pt x="7" y="370"/>
                </a:cubicBezTo>
                <a:cubicBezTo>
                  <a:pt x="13" y="570"/>
                  <a:pt x="181" y="729"/>
                  <a:pt x="382" y="726"/>
                </a:cubicBezTo>
                <a:cubicBezTo>
                  <a:pt x="423" y="726"/>
                  <a:pt x="462" y="718"/>
                  <a:pt x="498" y="705"/>
                </a:cubicBezTo>
                <a:cubicBezTo>
                  <a:pt x="636" y="776"/>
                  <a:pt x="636" y="776"/>
                  <a:pt x="636" y="776"/>
                </a:cubicBezTo>
                <a:lnTo>
                  <a:pt x="622" y="629"/>
                </a:lnTo>
                <a:close/>
              </a:path>
            </a:pathLst>
          </a:custGeom>
          <a:noFill/>
          <a:ln w="14288" cap="flat">
            <a:solidFill>
              <a:srgbClr val="001E62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24" name="Freeform 11"/>
          <p:cNvSpPr>
            <a:spLocks/>
          </p:cNvSpPr>
          <p:nvPr userDrawn="1"/>
        </p:nvSpPr>
        <p:spPr bwMode="auto">
          <a:xfrm>
            <a:off x="2354447" y="2987257"/>
            <a:ext cx="2212568" cy="2332236"/>
          </a:xfrm>
          <a:custGeom>
            <a:avLst/>
            <a:gdLst/>
            <a:ahLst/>
            <a:cxnLst>
              <a:cxn ang="0">
                <a:pos x="114" y="629"/>
              </a:cxn>
              <a:cxn ang="0">
                <a:pos x="4" y="359"/>
              </a:cxn>
              <a:cxn ang="0">
                <a:pos x="379" y="3"/>
              </a:cxn>
              <a:cxn ang="0">
                <a:pos x="730" y="370"/>
              </a:cxn>
              <a:cxn ang="0">
                <a:pos x="355" y="726"/>
              </a:cxn>
              <a:cxn ang="0">
                <a:pos x="238" y="705"/>
              </a:cxn>
              <a:cxn ang="0">
                <a:pos x="101" y="776"/>
              </a:cxn>
              <a:cxn ang="0">
                <a:pos x="114" y="629"/>
              </a:cxn>
            </a:cxnLst>
            <a:rect l="0" t="0" r="r" b="b"/>
            <a:pathLst>
              <a:path w="736" h="776">
                <a:moveTo>
                  <a:pt x="114" y="629"/>
                </a:moveTo>
                <a:cubicBezTo>
                  <a:pt x="43" y="562"/>
                  <a:pt x="0" y="466"/>
                  <a:pt x="4" y="359"/>
                </a:cubicBezTo>
                <a:cubicBezTo>
                  <a:pt x="10" y="160"/>
                  <a:pt x="178" y="0"/>
                  <a:pt x="379" y="3"/>
                </a:cubicBezTo>
                <a:cubicBezTo>
                  <a:pt x="579" y="6"/>
                  <a:pt x="736" y="170"/>
                  <a:pt x="730" y="370"/>
                </a:cubicBezTo>
                <a:cubicBezTo>
                  <a:pt x="723" y="570"/>
                  <a:pt x="555" y="729"/>
                  <a:pt x="355" y="726"/>
                </a:cubicBezTo>
                <a:cubicBezTo>
                  <a:pt x="314" y="726"/>
                  <a:pt x="275" y="718"/>
                  <a:pt x="238" y="705"/>
                </a:cubicBezTo>
                <a:cubicBezTo>
                  <a:pt x="101" y="776"/>
                  <a:pt x="101" y="776"/>
                  <a:pt x="101" y="776"/>
                </a:cubicBezTo>
                <a:lnTo>
                  <a:pt x="114" y="629"/>
                </a:lnTo>
                <a:close/>
              </a:path>
            </a:pathLst>
          </a:custGeom>
          <a:blipFill>
            <a:blip r:embed="rId2" cstate="print"/>
            <a:stretch>
              <a:fillRect/>
            </a:stretch>
          </a:blipFill>
          <a:ln w="15875" cap="flat">
            <a:solidFill>
              <a:srgbClr val="001E62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25" name="Freeform 17"/>
          <p:cNvSpPr>
            <a:spLocks/>
          </p:cNvSpPr>
          <p:nvPr userDrawn="1"/>
        </p:nvSpPr>
        <p:spPr bwMode="auto">
          <a:xfrm>
            <a:off x="4627563" y="581657"/>
            <a:ext cx="2236787" cy="2355850"/>
          </a:xfrm>
          <a:custGeom>
            <a:avLst/>
            <a:gdLst/>
            <a:ahLst/>
            <a:cxnLst>
              <a:cxn ang="0">
                <a:pos x="622" y="147"/>
              </a:cxn>
              <a:cxn ang="0">
                <a:pos x="733" y="416"/>
              </a:cxn>
              <a:cxn ang="0">
                <a:pos x="358" y="773"/>
              </a:cxn>
              <a:cxn ang="0">
                <a:pos x="7" y="406"/>
              </a:cxn>
              <a:cxn ang="0">
                <a:pos x="382" y="49"/>
              </a:cxn>
              <a:cxn ang="0">
                <a:pos x="498" y="71"/>
              </a:cxn>
              <a:cxn ang="0">
                <a:pos x="636" y="0"/>
              </a:cxn>
              <a:cxn ang="0">
                <a:pos x="622" y="147"/>
              </a:cxn>
            </a:cxnLst>
            <a:rect l="0" t="0" r="r" b="b"/>
            <a:pathLst>
              <a:path w="736" h="776">
                <a:moveTo>
                  <a:pt x="622" y="147"/>
                </a:moveTo>
                <a:cubicBezTo>
                  <a:pt x="693" y="214"/>
                  <a:pt x="736" y="310"/>
                  <a:pt x="733" y="416"/>
                </a:cubicBezTo>
                <a:cubicBezTo>
                  <a:pt x="726" y="616"/>
                  <a:pt x="558" y="776"/>
                  <a:pt x="358" y="773"/>
                </a:cubicBezTo>
                <a:cubicBezTo>
                  <a:pt x="158" y="770"/>
                  <a:pt x="0" y="606"/>
                  <a:pt x="7" y="406"/>
                </a:cubicBezTo>
                <a:cubicBezTo>
                  <a:pt x="13" y="206"/>
                  <a:pt x="181" y="47"/>
                  <a:pt x="382" y="49"/>
                </a:cubicBezTo>
                <a:cubicBezTo>
                  <a:pt x="423" y="50"/>
                  <a:pt x="462" y="58"/>
                  <a:pt x="498" y="71"/>
                </a:cubicBezTo>
                <a:cubicBezTo>
                  <a:pt x="636" y="0"/>
                  <a:pt x="636" y="0"/>
                  <a:pt x="636" y="0"/>
                </a:cubicBezTo>
                <a:lnTo>
                  <a:pt x="622" y="147"/>
                </a:lnTo>
                <a:close/>
              </a:path>
            </a:pathLst>
          </a:custGeom>
          <a:noFill/>
          <a:ln w="12700" cap="flat">
            <a:solidFill>
              <a:srgbClr val="001E62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29" name="Freeform 21"/>
          <p:cNvSpPr>
            <a:spLocks/>
          </p:cNvSpPr>
          <p:nvPr userDrawn="1"/>
        </p:nvSpPr>
        <p:spPr bwMode="auto">
          <a:xfrm>
            <a:off x="2339752" y="586420"/>
            <a:ext cx="2227263" cy="2346325"/>
          </a:xfrm>
          <a:custGeom>
            <a:avLst/>
            <a:gdLst/>
            <a:ahLst/>
            <a:cxnLst>
              <a:cxn ang="0">
                <a:pos x="114" y="147"/>
              </a:cxn>
              <a:cxn ang="0">
                <a:pos x="4" y="416"/>
              </a:cxn>
              <a:cxn ang="0">
                <a:pos x="379" y="773"/>
              </a:cxn>
              <a:cxn ang="0">
                <a:pos x="730" y="406"/>
              </a:cxn>
              <a:cxn ang="0">
                <a:pos x="355" y="49"/>
              </a:cxn>
              <a:cxn ang="0">
                <a:pos x="238" y="71"/>
              </a:cxn>
              <a:cxn ang="0">
                <a:pos x="101" y="0"/>
              </a:cxn>
              <a:cxn ang="0">
                <a:pos x="114" y="147"/>
              </a:cxn>
            </a:cxnLst>
            <a:rect l="0" t="0" r="r" b="b"/>
            <a:pathLst>
              <a:path w="736" h="776">
                <a:moveTo>
                  <a:pt x="114" y="147"/>
                </a:moveTo>
                <a:cubicBezTo>
                  <a:pt x="43" y="214"/>
                  <a:pt x="0" y="310"/>
                  <a:pt x="4" y="416"/>
                </a:cubicBezTo>
                <a:cubicBezTo>
                  <a:pt x="10" y="616"/>
                  <a:pt x="178" y="776"/>
                  <a:pt x="379" y="773"/>
                </a:cubicBezTo>
                <a:cubicBezTo>
                  <a:pt x="579" y="770"/>
                  <a:pt x="736" y="606"/>
                  <a:pt x="730" y="406"/>
                </a:cubicBezTo>
                <a:cubicBezTo>
                  <a:pt x="723" y="206"/>
                  <a:pt x="555" y="47"/>
                  <a:pt x="355" y="49"/>
                </a:cubicBezTo>
                <a:cubicBezTo>
                  <a:pt x="314" y="50"/>
                  <a:pt x="275" y="58"/>
                  <a:pt x="238" y="71"/>
                </a:cubicBezTo>
                <a:cubicBezTo>
                  <a:pt x="101" y="0"/>
                  <a:pt x="101" y="0"/>
                  <a:pt x="101" y="0"/>
                </a:cubicBezTo>
                <a:lnTo>
                  <a:pt x="114" y="147"/>
                </a:lnTo>
                <a:close/>
              </a:path>
            </a:pathLst>
          </a:custGeom>
          <a:noFill/>
          <a:ln w="12700" cap="flat">
            <a:solidFill>
              <a:srgbClr val="001E62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Body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457200" y="476672"/>
            <a:ext cx="8229600" cy="57606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9639"/>
                </a:solidFill>
              </a:defRPr>
            </a:lvl1pPr>
          </a:lstStyle>
          <a:p>
            <a:pPr lvl="0"/>
            <a:r>
              <a:rPr lang="en-US" dirty="0"/>
              <a:t>Text page heading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32240" y="6237312"/>
            <a:ext cx="2133600" cy="365125"/>
          </a:xfrm>
        </p:spPr>
        <p:txBody>
          <a:bodyPr/>
          <a:lstStyle/>
          <a:p>
            <a:fld id="{B34F7D77-A785-49E5-B62C-8DA40358CB5E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7" name="Picture 3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6021288"/>
            <a:ext cx="2418704" cy="68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Content Placeholder 9"/>
          <p:cNvSpPr>
            <a:spLocks noGrp="1"/>
          </p:cNvSpPr>
          <p:nvPr>
            <p:ph sz="quarter" idx="13" hasCustomPrompt="1"/>
          </p:nvPr>
        </p:nvSpPr>
        <p:spPr>
          <a:xfrm>
            <a:off x="468313" y="1196975"/>
            <a:ext cx="5543847" cy="1007890"/>
          </a:xfrm>
          <a:prstGeom prst="rect">
            <a:avLst/>
          </a:prstGeom>
        </p:spPr>
        <p:txBody>
          <a:bodyPr/>
          <a:lstStyle>
            <a:lvl1pPr marL="342900" marR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lang="en-GB" sz="1600" smtClean="0"/>
            </a:lvl1pPr>
          </a:lstStyle>
          <a:p>
            <a:pPr lvl="0"/>
            <a:r>
              <a:rPr lang="en-GB" dirty="0"/>
              <a:t>Place copy text here</a:t>
            </a:r>
          </a:p>
          <a:p>
            <a:pPr lvl="0"/>
            <a:endParaRPr lang="en-GB" dirty="0"/>
          </a:p>
        </p:txBody>
      </p:sp>
      <p:sp>
        <p:nvSpPr>
          <p:cNvPr id="9" name="Content Placeholder 9"/>
          <p:cNvSpPr>
            <a:spLocks noGrp="1"/>
          </p:cNvSpPr>
          <p:nvPr>
            <p:ph sz="quarter" idx="15" hasCustomPrompt="1"/>
          </p:nvPr>
        </p:nvSpPr>
        <p:spPr>
          <a:xfrm>
            <a:off x="467544" y="3140968"/>
            <a:ext cx="5544616" cy="432048"/>
          </a:xfrm>
          <a:prstGeom prst="rect">
            <a:avLst/>
          </a:prstGeom>
        </p:spPr>
        <p:txBody>
          <a:bodyPr/>
          <a:lstStyle>
            <a:lvl1pPr marL="342900" marR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97D700"/>
              </a:buClr>
              <a:buSzTx/>
              <a:buFont typeface="Webdings" pitchFamily="18" charset="2"/>
              <a:buChar char=""/>
              <a:tabLst/>
              <a:defRPr lang="en-GB" sz="1600" smtClean="0"/>
            </a:lvl1pPr>
          </a:lstStyle>
          <a:p>
            <a:pPr lvl="0"/>
            <a:r>
              <a:rPr lang="en-GB" dirty="0"/>
              <a:t>Place text here</a:t>
            </a:r>
          </a:p>
          <a:p>
            <a:pPr lvl="0"/>
            <a:endParaRPr lang="en-GB" dirty="0"/>
          </a:p>
        </p:txBody>
      </p:sp>
      <p:sp>
        <p:nvSpPr>
          <p:cNvPr id="12" name="Content Placeholder 9"/>
          <p:cNvSpPr>
            <a:spLocks noGrp="1"/>
          </p:cNvSpPr>
          <p:nvPr>
            <p:ph sz="quarter" idx="16" hasCustomPrompt="1"/>
          </p:nvPr>
        </p:nvSpPr>
        <p:spPr>
          <a:xfrm>
            <a:off x="467544" y="2492896"/>
            <a:ext cx="5544616" cy="432048"/>
          </a:xfrm>
          <a:prstGeom prst="rect">
            <a:avLst/>
          </a:prstGeom>
        </p:spPr>
        <p:txBody>
          <a:bodyPr/>
          <a:lstStyle>
            <a:lvl1pPr marL="342900" marR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97D700"/>
              </a:buClr>
              <a:buSzTx/>
              <a:buFontTx/>
              <a:buBlip>
                <a:blip r:embed="rId3"/>
              </a:buBlip>
              <a:tabLst/>
              <a:defRPr lang="en-GB" sz="2400" smtClean="0"/>
            </a:lvl1pPr>
          </a:lstStyle>
          <a:p>
            <a:pPr lvl="0"/>
            <a:r>
              <a:rPr lang="en-GB" dirty="0"/>
              <a:t>Place text here</a:t>
            </a:r>
          </a:p>
        </p:txBody>
      </p:sp>
      <p:sp>
        <p:nvSpPr>
          <p:cNvPr id="15" name="Content Placeholder 9"/>
          <p:cNvSpPr>
            <a:spLocks noGrp="1"/>
          </p:cNvSpPr>
          <p:nvPr>
            <p:ph sz="quarter" idx="17" hasCustomPrompt="1"/>
          </p:nvPr>
        </p:nvSpPr>
        <p:spPr>
          <a:xfrm>
            <a:off x="467544" y="3717032"/>
            <a:ext cx="5544616" cy="432048"/>
          </a:xfrm>
          <a:prstGeom prst="rect">
            <a:avLst/>
          </a:prstGeom>
        </p:spPr>
        <p:txBody>
          <a:bodyPr/>
          <a:lstStyle>
            <a:lvl1pPr marL="342900" marR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97D700"/>
              </a:buClr>
              <a:buSzTx/>
              <a:buFontTx/>
              <a:buBlip>
                <a:blip r:embed="rId4"/>
              </a:buBlip>
              <a:tabLst/>
              <a:defRPr lang="en-GB" sz="2400" smtClean="0"/>
            </a:lvl1pPr>
          </a:lstStyle>
          <a:p>
            <a:pPr lvl="0"/>
            <a:r>
              <a:rPr lang="en-GB" dirty="0"/>
              <a:t>Place text here</a:t>
            </a:r>
          </a:p>
          <a:p>
            <a:pPr lvl="0"/>
            <a:endParaRPr lang="en-GB" dirty="0"/>
          </a:p>
        </p:txBody>
      </p:sp>
      <p:grpSp>
        <p:nvGrpSpPr>
          <p:cNvPr id="2" name="Group 10"/>
          <p:cNvGrpSpPr>
            <a:grpSpLocks noChangeAspect="1"/>
          </p:cNvGrpSpPr>
          <p:nvPr userDrawn="1"/>
        </p:nvGrpSpPr>
        <p:grpSpPr bwMode="auto">
          <a:xfrm>
            <a:off x="2" y="5635631"/>
            <a:ext cx="9143998" cy="458788"/>
            <a:chOff x="0" y="3550"/>
            <a:chExt cx="5760" cy="289"/>
          </a:xfrm>
        </p:grpSpPr>
        <p:sp>
          <p:nvSpPr>
            <p:cNvPr id="1033" name="AutoShape 9"/>
            <p:cNvSpPr>
              <a:spLocks noChangeAspect="1" noChangeArrowheads="1" noTextEdit="1"/>
            </p:cNvSpPr>
            <p:nvPr userDrawn="1"/>
          </p:nvSpPr>
          <p:spPr bwMode="auto">
            <a:xfrm>
              <a:off x="4429" y="3550"/>
              <a:ext cx="1331" cy="2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35" name="Line 11"/>
            <p:cNvSpPr>
              <a:spLocks noChangeShapeType="1"/>
            </p:cNvSpPr>
            <p:nvPr userDrawn="1"/>
          </p:nvSpPr>
          <p:spPr bwMode="auto">
            <a:xfrm>
              <a:off x="0" y="3664"/>
              <a:ext cx="5676" cy="0"/>
            </a:xfrm>
            <a:prstGeom prst="line">
              <a:avLst/>
            </a:prstGeom>
            <a:noFill/>
            <a:ln w="28575" cap="flat">
              <a:solidFill>
                <a:srgbClr val="191D63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n w="28575">
                  <a:solidFill>
                    <a:srgbClr val="001E62"/>
                  </a:solidFill>
                </a:ln>
              </a:endParaRPr>
            </a:p>
          </p:txBody>
        </p:sp>
        <p:sp>
          <p:nvSpPr>
            <p:cNvPr id="1036" name="Freeform 12"/>
            <p:cNvSpPr>
              <a:spLocks/>
            </p:cNvSpPr>
            <p:nvPr userDrawn="1"/>
          </p:nvSpPr>
          <p:spPr bwMode="auto">
            <a:xfrm>
              <a:off x="5633" y="3675"/>
              <a:ext cx="125" cy="164"/>
            </a:xfrm>
            <a:custGeom>
              <a:avLst/>
              <a:gdLst/>
              <a:ahLst/>
              <a:cxnLst>
                <a:cxn ang="0">
                  <a:pos x="39" y="9"/>
                </a:cxn>
                <a:cxn ang="0">
                  <a:pos x="13" y="65"/>
                </a:cxn>
                <a:cxn ang="0">
                  <a:pos x="0" y="81"/>
                </a:cxn>
                <a:cxn ang="0">
                  <a:pos x="21" y="84"/>
                </a:cxn>
                <a:cxn ang="0">
                  <a:pos x="86" y="102"/>
                </a:cxn>
                <a:cxn ang="0">
                  <a:pos x="86" y="6"/>
                </a:cxn>
                <a:cxn ang="0">
                  <a:pos x="39" y="9"/>
                </a:cxn>
              </a:cxnLst>
              <a:rect l="0" t="0" r="r" b="b"/>
              <a:pathLst>
                <a:path w="86" h="112">
                  <a:moveTo>
                    <a:pt x="39" y="9"/>
                  </a:moveTo>
                  <a:cubicBezTo>
                    <a:pt x="18" y="20"/>
                    <a:pt x="9" y="43"/>
                    <a:pt x="13" y="65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21" y="84"/>
                    <a:pt x="21" y="84"/>
                    <a:pt x="21" y="84"/>
                  </a:cubicBezTo>
                  <a:cubicBezTo>
                    <a:pt x="35" y="105"/>
                    <a:pt x="63" y="112"/>
                    <a:pt x="86" y="102"/>
                  </a:cubicBezTo>
                  <a:cubicBezTo>
                    <a:pt x="86" y="6"/>
                    <a:pt x="86" y="6"/>
                    <a:pt x="86" y="6"/>
                  </a:cubicBezTo>
                  <a:cubicBezTo>
                    <a:pt x="71" y="0"/>
                    <a:pt x="54" y="0"/>
                    <a:pt x="39" y="9"/>
                  </a:cubicBezTo>
                </a:path>
              </a:pathLst>
            </a:custGeom>
            <a:solidFill>
              <a:srgbClr val="00ACC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37" name="Freeform 13"/>
            <p:cNvSpPr>
              <a:spLocks/>
            </p:cNvSpPr>
            <p:nvPr userDrawn="1"/>
          </p:nvSpPr>
          <p:spPr bwMode="auto">
            <a:xfrm>
              <a:off x="5696" y="3551"/>
              <a:ext cx="62" cy="75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13" y="13"/>
                </a:cxn>
                <a:cxn ang="0">
                  <a:pos x="13" y="13"/>
                </a:cxn>
                <a:cxn ang="0">
                  <a:pos x="3" y="24"/>
                </a:cxn>
                <a:cxn ang="0">
                  <a:pos x="0" y="40"/>
                </a:cxn>
                <a:cxn ang="0">
                  <a:pos x="9" y="39"/>
                </a:cxn>
                <a:cxn ang="0">
                  <a:pos x="43" y="51"/>
                </a:cxn>
                <a:cxn ang="0">
                  <a:pos x="43" y="10"/>
                </a:cxn>
                <a:cxn ang="0">
                  <a:pos x="31" y="7"/>
                </a:cxn>
                <a:cxn ang="0">
                  <a:pos x="25" y="8"/>
                </a:cxn>
                <a:cxn ang="0">
                  <a:pos x="15" y="0"/>
                </a:cxn>
              </a:cxnLst>
              <a:rect l="0" t="0" r="r" b="b"/>
              <a:pathLst>
                <a:path w="43" h="51">
                  <a:moveTo>
                    <a:pt x="15" y="0"/>
                  </a:moveTo>
                  <a:cubicBezTo>
                    <a:pt x="13" y="13"/>
                    <a:pt x="13" y="13"/>
                    <a:pt x="13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1" y="29"/>
                    <a:pt x="0" y="34"/>
                    <a:pt x="0" y="40"/>
                  </a:cubicBezTo>
                  <a:cubicBezTo>
                    <a:pt x="3" y="39"/>
                    <a:pt x="6" y="39"/>
                    <a:pt x="9" y="39"/>
                  </a:cubicBezTo>
                  <a:cubicBezTo>
                    <a:pt x="22" y="39"/>
                    <a:pt x="34" y="43"/>
                    <a:pt x="43" y="51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39" y="8"/>
                    <a:pt x="35" y="7"/>
                    <a:pt x="31" y="7"/>
                  </a:cubicBezTo>
                  <a:cubicBezTo>
                    <a:pt x="29" y="7"/>
                    <a:pt x="27" y="8"/>
                    <a:pt x="25" y="8"/>
                  </a:cubicBezTo>
                  <a:cubicBezTo>
                    <a:pt x="15" y="0"/>
                    <a:pt x="15" y="0"/>
                    <a:pt x="15" y="0"/>
                  </a:cubicBezTo>
                </a:path>
              </a:pathLst>
            </a:custGeom>
            <a:solidFill>
              <a:srgbClr val="96CA5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38" name="Freeform 14"/>
            <p:cNvSpPr>
              <a:spLocks/>
            </p:cNvSpPr>
            <p:nvPr userDrawn="1"/>
          </p:nvSpPr>
          <p:spPr bwMode="auto">
            <a:xfrm>
              <a:off x="5611" y="3610"/>
              <a:ext cx="147" cy="132"/>
            </a:xfrm>
            <a:custGeom>
              <a:avLst/>
              <a:gdLst/>
              <a:ahLst/>
              <a:cxnLst>
                <a:cxn ang="0">
                  <a:pos x="58" y="0"/>
                </a:cxn>
                <a:cxn ang="0">
                  <a:pos x="46" y="4"/>
                </a:cxn>
                <a:cxn ang="0">
                  <a:pos x="20" y="29"/>
                </a:cxn>
                <a:cxn ang="0">
                  <a:pos x="0" y="34"/>
                </a:cxn>
                <a:cxn ang="0">
                  <a:pos x="15" y="50"/>
                </a:cxn>
                <a:cxn ang="0">
                  <a:pos x="16" y="49"/>
                </a:cxn>
                <a:cxn ang="0">
                  <a:pos x="20" y="73"/>
                </a:cxn>
                <a:cxn ang="0">
                  <a:pos x="29" y="85"/>
                </a:cxn>
                <a:cxn ang="0">
                  <a:pos x="54" y="53"/>
                </a:cxn>
                <a:cxn ang="0">
                  <a:pos x="79" y="46"/>
                </a:cxn>
                <a:cxn ang="0">
                  <a:pos x="101" y="50"/>
                </a:cxn>
                <a:cxn ang="0">
                  <a:pos x="101" y="90"/>
                </a:cxn>
                <a:cxn ang="0">
                  <a:pos x="101" y="11"/>
                </a:cxn>
                <a:cxn ang="0">
                  <a:pos x="101" y="11"/>
                </a:cxn>
                <a:cxn ang="0">
                  <a:pos x="101" y="28"/>
                </a:cxn>
                <a:cxn ang="0">
                  <a:pos x="89" y="31"/>
                </a:cxn>
                <a:cxn ang="0">
                  <a:pos x="74" y="27"/>
                </a:cxn>
                <a:cxn ang="0">
                  <a:pos x="58" y="0"/>
                </a:cxn>
              </a:cxnLst>
              <a:rect l="0" t="0" r="r" b="b"/>
              <a:pathLst>
                <a:path w="101" h="90">
                  <a:moveTo>
                    <a:pt x="58" y="0"/>
                  </a:moveTo>
                  <a:cubicBezTo>
                    <a:pt x="54" y="1"/>
                    <a:pt x="49" y="2"/>
                    <a:pt x="46" y="4"/>
                  </a:cubicBezTo>
                  <a:cubicBezTo>
                    <a:pt x="34" y="9"/>
                    <a:pt x="25" y="18"/>
                    <a:pt x="20" y="29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15" y="50"/>
                    <a:pt x="15" y="50"/>
                    <a:pt x="15" y="50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5" y="57"/>
                    <a:pt x="17" y="65"/>
                    <a:pt x="20" y="73"/>
                  </a:cubicBezTo>
                  <a:cubicBezTo>
                    <a:pt x="23" y="77"/>
                    <a:pt x="25" y="82"/>
                    <a:pt x="29" y="85"/>
                  </a:cubicBezTo>
                  <a:cubicBezTo>
                    <a:pt x="32" y="72"/>
                    <a:pt x="41" y="60"/>
                    <a:pt x="54" y="53"/>
                  </a:cubicBezTo>
                  <a:cubicBezTo>
                    <a:pt x="62" y="48"/>
                    <a:pt x="71" y="46"/>
                    <a:pt x="79" y="46"/>
                  </a:cubicBezTo>
                  <a:cubicBezTo>
                    <a:pt x="87" y="46"/>
                    <a:pt x="94" y="47"/>
                    <a:pt x="101" y="50"/>
                  </a:cubicBezTo>
                  <a:cubicBezTo>
                    <a:pt x="101" y="90"/>
                    <a:pt x="101" y="90"/>
                    <a:pt x="101" y="90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1" y="28"/>
                    <a:pt x="101" y="28"/>
                    <a:pt x="101" y="28"/>
                  </a:cubicBezTo>
                  <a:cubicBezTo>
                    <a:pt x="97" y="30"/>
                    <a:pt x="93" y="31"/>
                    <a:pt x="89" y="31"/>
                  </a:cubicBezTo>
                  <a:cubicBezTo>
                    <a:pt x="84" y="31"/>
                    <a:pt x="79" y="29"/>
                    <a:pt x="74" y="27"/>
                  </a:cubicBezTo>
                  <a:cubicBezTo>
                    <a:pt x="64" y="21"/>
                    <a:pt x="58" y="11"/>
                    <a:pt x="58" y="0"/>
                  </a:cubicBezTo>
                </a:path>
              </a:pathLst>
            </a:custGeom>
            <a:solidFill>
              <a:srgbClr val="B61F6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39" name="Freeform 15"/>
            <p:cNvSpPr>
              <a:spLocks/>
            </p:cNvSpPr>
            <p:nvPr userDrawn="1"/>
          </p:nvSpPr>
          <p:spPr bwMode="auto">
            <a:xfrm>
              <a:off x="5653" y="3678"/>
              <a:ext cx="105" cy="84"/>
            </a:xfrm>
            <a:custGeom>
              <a:avLst/>
              <a:gdLst/>
              <a:ahLst/>
              <a:cxnLst>
                <a:cxn ang="0">
                  <a:pos x="50" y="0"/>
                </a:cxn>
                <a:cxn ang="0">
                  <a:pos x="25" y="7"/>
                </a:cxn>
                <a:cxn ang="0">
                  <a:pos x="0" y="39"/>
                </a:cxn>
                <a:cxn ang="0">
                  <a:pos x="38" y="57"/>
                </a:cxn>
                <a:cxn ang="0">
                  <a:pos x="60" y="52"/>
                </a:cxn>
                <a:cxn ang="0">
                  <a:pos x="72" y="44"/>
                </a:cxn>
                <a:cxn ang="0">
                  <a:pos x="72" y="4"/>
                </a:cxn>
                <a:cxn ang="0">
                  <a:pos x="50" y="0"/>
                </a:cxn>
              </a:cxnLst>
              <a:rect l="0" t="0" r="r" b="b"/>
              <a:pathLst>
                <a:path w="72" h="57">
                  <a:moveTo>
                    <a:pt x="50" y="0"/>
                  </a:moveTo>
                  <a:cubicBezTo>
                    <a:pt x="42" y="0"/>
                    <a:pt x="33" y="2"/>
                    <a:pt x="25" y="7"/>
                  </a:cubicBezTo>
                  <a:cubicBezTo>
                    <a:pt x="12" y="14"/>
                    <a:pt x="3" y="26"/>
                    <a:pt x="0" y="39"/>
                  </a:cubicBezTo>
                  <a:cubicBezTo>
                    <a:pt x="10" y="50"/>
                    <a:pt x="24" y="57"/>
                    <a:pt x="38" y="57"/>
                  </a:cubicBezTo>
                  <a:cubicBezTo>
                    <a:pt x="46" y="57"/>
                    <a:pt x="53" y="55"/>
                    <a:pt x="60" y="52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72" y="4"/>
                    <a:pt x="72" y="4"/>
                    <a:pt x="72" y="4"/>
                  </a:cubicBezTo>
                  <a:cubicBezTo>
                    <a:pt x="65" y="1"/>
                    <a:pt x="58" y="0"/>
                    <a:pt x="50" y="0"/>
                  </a:cubicBezTo>
                </a:path>
              </a:pathLst>
            </a:custGeom>
            <a:solidFill>
              <a:srgbClr val="32326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40" name="Freeform 16"/>
            <p:cNvSpPr>
              <a:spLocks/>
            </p:cNvSpPr>
            <p:nvPr userDrawn="1"/>
          </p:nvSpPr>
          <p:spPr bwMode="auto">
            <a:xfrm>
              <a:off x="5696" y="3609"/>
              <a:ext cx="62" cy="47"/>
            </a:xfrm>
            <a:custGeom>
              <a:avLst/>
              <a:gdLst/>
              <a:ahLst/>
              <a:cxnLst>
                <a:cxn ang="0">
                  <a:pos x="9" y="0"/>
                </a:cxn>
                <a:cxn ang="0">
                  <a:pos x="0" y="1"/>
                </a:cxn>
                <a:cxn ang="0">
                  <a:pos x="16" y="28"/>
                </a:cxn>
                <a:cxn ang="0">
                  <a:pos x="31" y="32"/>
                </a:cxn>
                <a:cxn ang="0">
                  <a:pos x="43" y="29"/>
                </a:cxn>
                <a:cxn ang="0">
                  <a:pos x="43" y="12"/>
                </a:cxn>
                <a:cxn ang="0">
                  <a:pos x="9" y="0"/>
                </a:cxn>
              </a:cxnLst>
              <a:rect l="0" t="0" r="r" b="b"/>
              <a:pathLst>
                <a:path w="43" h="32">
                  <a:moveTo>
                    <a:pt x="9" y="0"/>
                  </a:moveTo>
                  <a:cubicBezTo>
                    <a:pt x="6" y="0"/>
                    <a:pt x="3" y="0"/>
                    <a:pt x="0" y="1"/>
                  </a:cubicBezTo>
                  <a:cubicBezTo>
                    <a:pt x="0" y="12"/>
                    <a:pt x="6" y="22"/>
                    <a:pt x="16" y="28"/>
                  </a:cubicBezTo>
                  <a:cubicBezTo>
                    <a:pt x="21" y="30"/>
                    <a:pt x="26" y="32"/>
                    <a:pt x="31" y="32"/>
                  </a:cubicBezTo>
                  <a:cubicBezTo>
                    <a:pt x="35" y="32"/>
                    <a:pt x="39" y="31"/>
                    <a:pt x="43" y="29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34" y="4"/>
                    <a:pt x="22" y="0"/>
                    <a:pt x="9" y="0"/>
                  </a:cubicBezTo>
                </a:path>
              </a:pathLst>
            </a:custGeom>
            <a:solidFill>
              <a:srgbClr val="812F3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pic>
        <p:nvPicPr>
          <p:cNvPr id="17" name="Picture 16" descr="bubbles on side.png"/>
          <p:cNvPicPr>
            <a:picLocks noChangeAspect="1"/>
          </p:cNvPicPr>
          <p:nvPr userDrawn="1"/>
        </p:nvPicPr>
        <p:blipFill>
          <a:blip r:embed="rId5" cstate="print"/>
          <a:stretch>
            <a:fillRect/>
          </a:stretch>
        </p:blipFill>
        <p:spPr>
          <a:xfrm>
            <a:off x="8892480" y="5619690"/>
            <a:ext cx="251520" cy="47360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 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5536" y="332656"/>
            <a:ext cx="8352928" cy="864096"/>
          </a:xfrm>
        </p:spPr>
        <p:txBody>
          <a:bodyPr>
            <a:normAutofit/>
          </a:bodyPr>
          <a:lstStyle>
            <a:lvl1pPr>
              <a:defRPr sz="3200">
                <a:solidFill>
                  <a:srgbClr val="009639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7" name="Text Placeholder 2"/>
          <p:cNvSpPr>
            <a:spLocks noGrp="1"/>
          </p:cNvSpPr>
          <p:nvPr>
            <p:ph idx="1" hasCustomPrompt="1"/>
          </p:nvPr>
        </p:nvSpPr>
        <p:spPr>
          <a:xfrm>
            <a:off x="395536" y="1340768"/>
            <a:ext cx="8352928" cy="2260848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FontTx/>
              <a:buNone/>
              <a:defRPr sz="1600" b="0" baseline="0">
                <a:solidFill>
                  <a:srgbClr val="001E62"/>
                </a:solidFill>
              </a:defRPr>
            </a:lvl1pPr>
            <a:lvl2pPr>
              <a:defRPr sz="2400" b="1">
                <a:solidFill>
                  <a:srgbClr val="001E62"/>
                </a:solidFill>
              </a:defRPr>
            </a:lvl2pPr>
            <a:lvl3pPr>
              <a:defRPr>
                <a:solidFill>
                  <a:srgbClr val="001E62"/>
                </a:solidFill>
              </a:defRPr>
            </a:lvl3pPr>
            <a:lvl4pPr>
              <a:defRPr>
                <a:solidFill>
                  <a:srgbClr val="001E62"/>
                </a:solidFill>
              </a:defRPr>
            </a:lvl4pPr>
            <a:lvl5pPr>
              <a:defRPr>
                <a:solidFill>
                  <a:srgbClr val="001E62"/>
                </a:solidFill>
              </a:defRPr>
            </a:lvl5pPr>
          </a:lstStyle>
          <a:p>
            <a:pPr lvl="0"/>
            <a:r>
              <a:rPr lang="en-US" dirty="0"/>
              <a:t>Add content here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553200" y="5949950"/>
            <a:ext cx="2133600" cy="365125"/>
          </a:xfrm>
        </p:spPr>
        <p:txBody>
          <a:bodyPr/>
          <a:lstStyle>
            <a:lvl1pPr algn="r">
              <a:defRPr smtClean="0"/>
            </a:lvl1pPr>
          </a:lstStyle>
          <a:p>
            <a:pPr>
              <a:defRPr/>
            </a:pPr>
            <a:fld id="{E92CE6D5-ACBC-4C18-891E-5E99D74CA9F1}" type="datetimeFigureOut">
              <a:rPr lang="en-GB"/>
              <a:pPr>
                <a:defRPr/>
              </a:pPr>
              <a:t>02/10/2018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32A4CD-9822-44B7-B18C-A211EAA296A2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ivid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1520" y="1700808"/>
            <a:ext cx="7848600" cy="7920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4000" b="1">
                <a:solidFill>
                  <a:srgbClr val="002060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0" name="Text Placeholder 67"/>
          <p:cNvSpPr>
            <a:spLocks noGrp="1"/>
          </p:cNvSpPr>
          <p:nvPr>
            <p:ph type="body" sz="quarter" idx="14"/>
          </p:nvPr>
        </p:nvSpPr>
        <p:spPr>
          <a:xfrm>
            <a:off x="251520" y="2564904"/>
            <a:ext cx="5976938" cy="6477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3200" b="0">
                <a:solidFill>
                  <a:srgbClr val="001E62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676CA5-FE09-4E5B-9EC5-BADC4A9C69F3}" type="datetimeFigureOut">
              <a:rPr lang="en-GB"/>
              <a:pPr>
                <a:defRPr/>
              </a:pPr>
              <a:t>02/10/2018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FDC903-06F2-47EB-8B4B-87DB7D3D10D7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 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553200" y="5949950"/>
            <a:ext cx="2133600" cy="365125"/>
          </a:xfrm>
        </p:spPr>
        <p:txBody>
          <a:bodyPr/>
          <a:lstStyle>
            <a:lvl1pPr algn="r">
              <a:defRPr smtClean="0"/>
            </a:lvl1pPr>
          </a:lstStyle>
          <a:p>
            <a:pPr>
              <a:defRPr/>
            </a:pPr>
            <a:fld id="{E92CE6D5-ACBC-4C18-891E-5E99D74CA9F1}" type="datetimeFigureOut">
              <a:rPr lang="en-GB"/>
              <a:pPr>
                <a:defRPr/>
              </a:pPr>
              <a:t>02/10/2018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32A4CD-9822-44B7-B18C-A211EAA296A2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dy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32240" y="6237312"/>
            <a:ext cx="2133600" cy="365125"/>
          </a:xfrm>
        </p:spPr>
        <p:txBody>
          <a:bodyPr/>
          <a:lstStyle/>
          <a:p>
            <a:fld id="{B34F7D77-A785-49E5-B62C-8DA40358CB5E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7" name="Picture 3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6021288"/>
            <a:ext cx="2418704" cy="68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Content Placeholder 9"/>
          <p:cNvSpPr>
            <a:spLocks noGrp="1"/>
          </p:cNvSpPr>
          <p:nvPr>
            <p:ph sz="quarter" idx="13" hasCustomPrompt="1"/>
          </p:nvPr>
        </p:nvSpPr>
        <p:spPr>
          <a:xfrm>
            <a:off x="468313" y="1196975"/>
            <a:ext cx="5543847" cy="1007890"/>
          </a:xfrm>
          <a:prstGeom prst="rect">
            <a:avLst/>
          </a:prstGeom>
        </p:spPr>
        <p:txBody>
          <a:bodyPr/>
          <a:lstStyle>
            <a:lvl1pPr marL="342900" marR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lang="en-GB" sz="1800" b="0" smtClean="0">
                <a:solidFill>
                  <a:srgbClr val="001E62"/>
                </a:solidFill>
              </a:defRPr>
            </a:lvl1pPr>
          </a:lstStyle>
          <a:p>
            <a:pPr lvl="0"/>
            <a:r>
              <a:rPr lang="en-GB" dirty="0"/>
              <a:t>Place copy text here</a:t>
            </a:r>
          </a:p>
          <a:p>
            <a:pPr lvl="0"/>
            <a:endParaRPr lang="en-GB" dirty="0"/>
          </a:p>
        </p:txBody>
      </p:sp>
      <p:sp>
        <p:nvSpPr>
          <p:cNvPr id="9" name="Content Placeholder 9"/>
          <p:cNvSpPr>
            <a:spLocks noGrp="1"/>
          </p:cNvSpPr>
          <p:nvPr>
            <p:ph sz="quarter" idx="15" hasCustomPrompt="1"/>
          </p:nvPr>
        </p:nvSpPr>
        <p:spPr>
          <a:xfrm>
            <a:off x="467544" y="3140968"/>
            <a:ext cx="5544616" cy="432048"/>
          </a:xfrm>
          <a:prstGeom prst="rect">
            <a:avLst/>
          </a:prstGeom>
        </p:spPr>
        <p:txBody>
          <a:bodyPr/>
          <a:lstStyle>
            <a:lvl1pPr marL="342900" marR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639"/>
              </a:buClr>
              <a:buSzTx/>
              <a:buFont typeface="Webdings" pitchFamily="18" charset="2"/>
              <a:buChar char=""/>
              <a:tabLst/>
              <a:defRPr lang="en-GB" sz="2400" b="1" smtClean="0">
                <a:solidFill>
                  <a:srgbClr val="001E62"/>
                </a:solidFill>
              </a:defRPr>
            </a:lvl1pPr>
          </a:lstStyle>
          <a:p>
            <a:pPr lvl="0"/>
            <a:r>
              <a:rPr lang="en-GB" dirty="0"/>
              <a:t>Place text here</a:t>
            </a:r>
          </a:p>
          <a:p>
            <a:pPr lvl="0"/>
            <a:endParaRPr lang="en-GB" dirty="0"/>
          </a:p>
        </p:txBody>
      </p:sp>
      <p:sp>
        <p:nvSpPr>
          <p:cNvPr id="12" name="Content Placeholder 9"/>
          <p:cNvSpPr>
            <a:spLocks noGrp="1"/>
          </p:cNvSpPr>
          <p:nvPr>
            <p:ph sz="quarter" idx="16" hasCustomPrompt="1"/>
          </p:nvPr>
        </p:nvSpPr>
        <p:spPr>
          <a:xfrm>
            <a:off x="467544" y="2492896"/>
            <a:ext cx="5544616" cy="432048"/>
          </a:xfrm>
          <a:prstGeom prst="rect">
            <a:avLst/>
          </a:prstGeom>
        </p:spPr>
        <p:txBody>
          <a:bodyPr/>
          <a:lstStyle>
            <a:lvl1pPr marL="342900" marR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97D700"/>
              </a:buClr>
              <a:buSzTx/>
              <a:buFontTx/>
              <a:buBlip>
                <a:blip r:embed="rId3"/>
              </a:buBlip>
              <a:tabLst/>
              <a:defRPr lang="en-GB" sz="2400" b="1" smtClean="0">
                <a:solidFill>
                  <a:srgbClr val="001E62"/>
                </a:solidFill>
              </a:defRPr>
            </a:lvl1pPr>
          </a:lstStyle>
          <a:p>
            <a:pPr lvl="0"/>
            <a:r>
              <a:rPr lang="en-GB" dirty="0"/>
              <a:t>Place text here</a:t>
            </a:r>
          </a:p>
        </p:txBody>
      </p:sp>
      <p:grpSp>
        <p:nvGrpSpPr>
          <p:cNvPr id="2" name="Group 10"/>
          <p:cNvGrpSpPr>
            <a:grpSpLocks noChangeAspect="1"/>
          </p:cNvGrpSpPr>
          <p:nvPr userDrawn="1"/>
        </p:nvGrpSpPr>
        <p:grpSpPr bwMode="auto">
          <a:xfrm>
            <a:off x="2" y="5635631"/>
            <a:ext cx="9143998" cy="458788"/>
            <a:chOff x="0" y="3550"/>
            <a:chExt cx="5760" cy="289"/>
          </a:xfrm>
        </p:grpSpPr>
        <p:sp>
          <p:nvSpPr>
            <p:cNvPr id="1033" name="AutoShape 9"/>
            <p:cNvSpPr>
              <a:spLocks noChangeAspect="1" noChangeArrowheads="1" noTextEdit="1"/>
            </p:cNvSpPr>
            <p:nvPr userDrawn="1"/>
          </p:nvSpPr>
          <p:spPr bwMode="auto">
            <a:xfrm>
              <a:off x="4429" y="3550"/>
              <a:ext cx="1331" cy="2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35" name="Line 11"/>
            <p:cNvSpPr>
              <a:spLocks noChangeShapeType="1"/>
            </p:cNvSpPr>
            <p:nvPr userDrawn="1"/>
          </p:nvSpPr>
          <p:spPr bwMode="auto">
            <a:xfrm>
              <a:off x="0" y="3664"/>
              <a:ext cx="5676" cy="0"/>
            </a:xfrm>
            <a:prstGeom prst="line">
              <a:avLst/>
            </a:prstGeom>
            <a:noFill/>
            <a:ln w="28575" cap="flat">
              <a:solidFill>
                <a:srgbClr val="191D63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n w="28575">
                  <a:solidFill>
                    <a:srgbClr val="001E62"/>
                  </a:solidFill>
                </a:ln>
              </a:endParaRPr>
            </a:p>
          </p:txBody>
        </p:sp>
        <p:sp>
          <p:nvSpPr>
            <p:cNvPr id="1036" name="Freeform 12"/>
            <p:cNvSpPr>
              <a:spLocks/>
            </p:cNvSpPr>
            <p:nvPr userDrawn="1"/>
          </p:nvSpPr>
          <p:spPr bwMode="auto">
            <a:xfrm>
              <a:off x="5633" y="3675"/>
              <a:ext cx="125" cy="164"/>
            </a:xfrm>
            <a:custGeom>
              <a:avLst/>
              <a:gdLst/>
              <a:ahLst/>
              <a:cxnLst>
                <a:cxn ang="0">
                  <a:pos x="39" y="9"/>
                </a:cxn>
                <a:cxn ang="0">
                  <a:pos x="13" y="65"/>
                </a:cxn>
                <a:cxn ang="0">
                  <a:pos x="0" y="81"/>
                </a:cxn>
                <a:cxn ang="0">
                  <a:pos x="21" y="84"/>
                </a:cxn>
                <a:cxn ang="0">
                  <a:pos x="86" y="102"/>
                </a:cxn>
                <a:cxn ang="0">
                  <a:pos x="86" y="6"/>
                </a:cxn>
                <a:cxn ang="0">
                  <a:pos x="39" y="9"/>
                </a:cxn>
              </a:cxnLst>
              <a:rect l="0" t="0" r="r" b="b"/>
              <a:pathLst>
                <a:path w="86" h="112">
                  <a:moveTo>
                    <a:pt x="39" y="9"/>
                  </a:moveTo>
                  <a:cubicBezTo>
                    <a:pt x="18" y="20"/>
                    <a:pt x="9" y="43"/>
                    <a:pt x="13" y="65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21" y="84"/>
                    <a:pt x="21" y="84"/>
                    <a:pt x="21" y="84"/>
                  </a:cubicBezTo>
                  <a:cubicBezTo>
                    <a:pt x="35" y="105"/>
                    <a:pt x="63" y="112"/>
                    <a:pt x="86" y="102"/>
                  </a:cubicBezTo>
                  <a:cubicBezTo>
                    <a:pt x="86" y="6"/>
                    <a:pt x="86" y="6"/>
                    <a:pt x="86" y="6"/>
                  </a:cubicBezTo>
                  <a:cubicBezTo>
                    <a:pt x="71" y="0"/>
                    <a:pt x="54" y="0"/>
                    <a:pt x="39" y="9"/>
                  </a:cubicBezTo>
                </a:path>
              </a:pathLst>
            </a:custGeom>
            <a:solidFill>
              <a:srgbClr val="00ACC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37" name="Freeform 13"/>
            <p:cNvSpPr>
              <a:spLocks/>
            </p:cNvSpPr>
            <p:nvPr userDrawn="1"/>
          </p:nvSpPr>
          <p:spPr bwMode="auto">
            <a:xfrm>
              <a:off x="5696" y="3551"/>
              <a:ext cx="62" cy="75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13" y="13"/>
                </a:cxn>
                <a:cxn ang="0">
                  <a:pos x="13" y="13"/>
                </a:cxn>
                <a:cxn ang="0">
                  <a:pos x="3" y="24"/>
                </a:cxn>
                <a:cxn ang="0">
                  <a:pos x="0" y="40"/>
                </a:cxn>
                <a:cxn ang="0">
                  <a:pos x="9" y="39"/>
                </a:cxn>
                <a:cxn ang="0">
                  <a:pos x="43" y="51"/>
                </a:cxn>
                <a:cxn ang="0">
                  <a:pos x="43" y="10"/>
                </a:cxn>
                <a:cxn ang="0">
                  <a:pos x="31" y="7"/>
                </a:cxn>
                <a:cxn ang="0">
                  <a:pos x="25" y="8"/>
                </a:cxn>
                <a:cxn ang="0">
                  <a:pos x="15" y="0"/>
                </a:cxn>
              </a:cxnLst>
              <a:rect l="0" t="0" r="r" b="b"/>
              <a:pathLst>
                <a:path w="43" h="51">
                  <a:moveTo>
                    <a:pt x="15" y="0"/>
                  </a:moveTo>
                  <a:cubicBezTo>
                    <a:pt x="13" y="13"/>
                    <a:pt x="13" y="13"/>
                    <a:pt x="13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1" y="29"/>
                    <a:pt x="0" y="34"/>
                    <a:pt x="0" y="40"/>
                  </a:cubicBezTo>
                  <a:cubicBezTo>
                    <a:pt x="3" y="39"/>
                    <a:pt x="6" y="39"/>
                    <a:pt x="9" y="39"/>
                  </a:cubicBezTo>
                  <a:cubicBezTo>
                    <a:pt x="22" y="39"/>
                    <a:pt x="34" y="43"/>
                    <a:pt x="43" y="51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39" y="8"/>
                    <a:pt x="35" y="7"/>
                    <a:pt x="31" y="7"/>
                  </a:cubicBezTo>
                  <a:cubicBezTo>
                    <a:pt x="29" y="7"/>
                    <a:pt x="27" y="8"/>
                    <a:pt x="25" y="8"/>
                  </a:cubicBezTo>
                  <a:cubicBezTo>
                    <a:pt x="15" y="0"/>
                    <a:pt x="15" y="0"/>
                    <a:pt x="15" y="0"/>
                  </a:cubicBezTo>
                </a:path>
              </a:pathLst>
            </a:custGeom>
            <a:solidFill>
              <a:srgbClr val="96CA5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38" name="Freeform 14"/>
            <p:cNvSpPr>
              <a:spLocks/>
            </p:cNvSpPr>
            <p:nvPr userDrawn="1"/>
          </p:nvSpPr>
          <p:spPr bwMode="auto">
            <a:xfrm>
              <a:off x="5611" y="3610"/>
              <a:ext cx="147" cy="132"/>
            </a:xfrm>
            <a:custGeom>
              <a:avLst/>
              <a:gdLst/>
              <a:ahLst/>
              <a:cxnLst>
                <a:cxn ang="0">
                  <a:pos x="58" y="0"/>
                </a:cxn>
                <a:cxn ang="0">
                  <a:pos x="46" y="4"/>
                </a:cxn>
                <a:cxn ang="0">
                  <a:pos x="20" y="29"/>
                </a:cxn>
                <a:cxn ang="0">
                  <a:pos x="0" y="34"/>
                </a:cxn>
                <a:cxn ang="0">
                  <a:pos x="15" y="50"/>
                </a:cxn>
                <a:cxn ang="0">
                  <a:pos x="16" y="49"/>
                </a:cxn>
                <a:cxn ang="0">
                  <a:pos x="20" y="73"/>
                </a:cxn>
                <a:cxn ang="0">
                  <a:pos x="29" y="85"/>
                </a:cxn>
                <a:cxn ang="0">
                  <a:pos x="54" y="53"/>
                </a:cxn>
                <a:cxn ang="0">
                  <a:pos x="79" y="46"/>
                </a:cxn>
                <a:cxn ang="0">
                  <a:pos x="101" y="50"/>
                </a:cxn>
                <a:cxn ang="0">
                  <a:pos x="101" y="90"/>
                </a:cxn>
                <a:cxn ang="0">
                  <a:pos x="101" y="11"/>
                </a:cxn>
                <a:cxn ang="0">
                  <a:pos x="101" y="11"/>
                </a:cxn>
                <a:cxn ang="0">
                  <a:pos x="101" y="28"/>
                </a:cxn>
                <a:cxn ang="0">
                  <a:pos x="89" y="31"/>
                </a:cxn>
                <a:cxn ang="0">
                  <a:pos x="74" y="27"/>
                </a:cxn>
                <a:cxn ang="0">
                  <a:pos x="58" y="0"/>
                </a:cxn>
              </a:cxnLst>
              <a:rect l="0" t="0" r="r" b="b"/>
              <a:pathLst>
                <a:path w="101" h="90">
                  <a:moveTo>
                    <a:pt x="58" y="0"/>
                  </a:moveTo>
                  <a:cubicBezTo>
                    <a:pt x="54" y="1"/>
                    <a:pt x="49" y="2"/>
                    <a:pt x="46" y="4"/>
                  </a:cubicBezTo>
                  <a:cubicBezTo>
                    <a:pt x="34" y="9"/>
                    <a:pt x="25" y="18"/>
                    <a:pt x="20" y="29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15" y="50"/>
                    <a:pt x="15" y="50"/>
                    <a:pt x="15" y="50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5" y="57"/>
                    <a:pt x="17" y="65"/>
                    <a:pt x="20" y="73"/>
                  </a:cubicBezTo>
                  <a:cubicBezTo>
                    <a:pt x="23" y="77"/>
                    <a:pt x="25" y="82"/>
                    <a:pt x="29" y="85"/>
                  </a:cubicBezTo>
                  <a:cubicBezTo>
                    <a:pt x="32" y="72"/>
                    <a:pt x="41" y="60"/>
                    <a:pt x="54" y="53"/>
                  </a:cubicBezTo>
                  <a:cubicBezTo>
                    <a:pt x="62" y="48"/>
                    <a:pt x="71" y="46"/>
                    <a:pt x="79" y="46"/>
                  </a:cubicBezTo>
                  <a:cubicBezTo>
                    <a:pt x="87" y="46"/>
                    <a:pt x="94" y="47"/>
                    <a:pt x="101" y="50"/>
                  </a:cubicBezTo>
                  <a:cubicBezTo>
                    <a:pt x="101" y="90"/>
                    <a:pt x="101" y="90"/>
                    <a:pt x="101" y="90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1" y="28"/>
                    <a:pt x="101" y="28"/>
                    <a:pt x="101" y="28"/>
                  </a:cubicBezTo>
                  <a:cubicBezTo>
                    <a:pt x="97" y="30"/>
                    <a:pt x="93" y="31"/>
                    <a:pt x="89" y="31"/>
                  </a:cubicBezTo>
                  <a:cubicBezTo>
                    <a:pt x="84" y="31"/>
                    <a:pt x="79" y="29"/>
                    <a:pt x="74" y="27"/>
                  </a:cubicBezTo>
                  <a:cubicBezTo>
                    <a:pt x="64" y="21"/>
                    <a:pt x="58" y="11"/>
                    <a:pt x="58" y="0"/>
                  </a:cubicBezTo>
                </a:path>
              </a:pathLst>
            </a:custGeom>
            <a:solidFill>
              <a:srgbClr val="B61F6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39" name="Freeform 15"/>
            <p:cNvSpPr>
              <a:spLocks/>
            </p:cNvSpPr>
            <p:nvPr userDrawn="1"/>
          </p:nvSpPr>
          <p:spPr bwMode="auto">
            <a:xfrm>
              <a:off x="5653" y="3678"/>
              <a:ext cx="105" cy="84"/>
            </a:xfrm>
            <a:custGeom>
              <a:avLst/>
              <a:gdLst/>
              <a:ahLst/>
              <a:cxnLst>
                <a:cxn ang="0">
                  <a:pos x="50" y="0"/>
                </a:cxn>
                <a:cxn ang="0">
                  <a:pos x="25" y="7"/>
                </a:cxn>
                <a:cxn ang="0">
                  <a:pos x="0" y="39"/>
                </a:cxn>
                <a:cxn ang="0">
                  <a:pos x="38" y="57"/>
                </a:cxn>
                <a:cxn ang="0">
                  <a:pos x="60" y="52"/>
                </a:cxn>
                <a:cxn ang="0">
                  <a:pos x="72" y="44"/>
                </a:cxn>
                <a:cxn ang="0">
                  <a:pos x="72" y="4"/>
                </a:cxn>
                <a:cxn ang="0">
                  <a:pos x="50" y="0"/>
                </a:cxn>
              </a:cxnLst>
              <a:rect l="0" t="0" r="r" b="b"/>
              <a:pathLst>
                <a:path w="72" h="57">
                  <a:moveTo>
                    <a:pt x="50" y="0"/>
                  </a:moveTo>
                  <a:cubicBezTo>
                    <a:pt x="42" y="0"/>
                    <a:pt x="33" y="2"/>
                    <a:pt x="25" y="7"/>
                  </a:cubicBezTo>
                  <a:cubicBezTo>
                    <a:pt x="12" y="14"/>
                    <a:pt x="3" y="26"/>
                    <a:pt x="0" y="39"/>
                  </a:cubicBezTo>
                  <a:cubicBezTo>
                    <a:pt x="10" y="50"/>
                    <a:pt x="24" y="57"/>
                    <a:pt x="38" y="57"/>
                  </a:cubicBezTo>
                  <a:cubicBezTo>
                    <a:pt x="46" y="57"/>
                    <a:pt x="53" y="55"/>
                    <a:pt x="60" y="52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72" y="4"/>
                    <a:pt x="72" y="4"/>
                    <a:pt x="72" y="4"/>
                  </a:cubicBezTo>
                  <a:cubicBezTo>
                    <a:pt x="65" y="1"/>
                    <a:pt x="58" y="0"/>
                    <a:pt x="50" y="0"/>
                  </a:cubicBezTo>
                </a:path>
              </a:pathLst>
            </a:custGeom>
            <a:solidFill>
              <a:srgbClr val="32326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40" name="Freeform 16"/>
            <p:cNvSpPr>
              <a:spLocks/>
            </p:cNvSpPr>
            <p:nvPr userDrawn="1"/>
          </p:nvSpPr>
          <p:spPr bwMode="auto">
            <a:xfrm>
              <a:off x="5696" y="3609"/>
              <a:ext cx="62" cy="47"/>
            </a:xfrm>
            <a:custGeom>
              <a:avLst/>
              <a:gdLst/>
              <a:ahLst/>
              <a:cxnLst>
                <a:cxn ang="0">
                  <a:pos x="9" y="0"/>
                </a:cxn>
                <a:cxn ang="0">
                  <a:pos x="0" y="1"/>
                </a:cxn>
                <a:cxn ang="0">
                  <a:pos x="16" y="28"/>
                </a:cxn>
                <a:cxn ang="0">
                  <a:pos x="31" y="32"/>
                </a:cxn>
                <a:cxn ang="0">
                  <a:pos x="43" y="29"/>
                </a:cxn>
                <a:cxn ang="0">
                  <a:pos x="43" y="12"/>
                </a:cxn>
                <a:cxn ang="0">
                  <a:pos x="9" y="0"/>
                </a:cxn>
              </a:cxnLst>
              <a:rect l="0" t="0" r="r" b="b"/>
              <a:pathLst>
                <a:path w="43" h="32">
                  <a:moveTo>
                    <a:pt x="9" y="0"/>
                  </a:moveTo>
                  <a:cubicBezTo>
                    <a:pt x="6" y="0"/>
                    <a:pt x="3" y="0"/>
                    <a:pt x="0" y="1"/>
                  </a:cubicBezTo>
                  <a:cubicBezTo>
                    <a:pt x="0" y="12"/>
                    <a:pt x="6" y="22"/>
                    <a:pt x="16" y="28"/>
                  </a:cubicBezTo>
                  <a:cubicBezTo>
                    <a:pt x="21" y="30"/>
                    <a:pt x="26" y="32"/>
                    <a:pt x="31" y="32"/>
                  </a:cubicBezTo>
                  <a:cubicBezTo>
                    <a:pt x="35" y="32"/>
                    <a:pt x="39" y="31"/>
                    <a:pt x="43" y="29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34" y="4"/>
                    <a:pt x="22" y="0"/>
                    <a:pt x="9" y="0"/>
                  </a:cubicBezTo>
                </a:path>
              </a:pathLst>
            </a:custGeom>
            <a:solidFill>
              <a:srgbClr val="812F3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pic>
        <p:nvPicPr>
          <p:cNvPr id="17" name="Picture 16" descr="bubbles on side.png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8892480" y="5619690"/>
            <a:ext cx="251520" cy="47360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 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32240" y="6237312"/>
            <a:ext cx="2133600" cy="365125"/>
          </a:xfrm>
        </p:spPr>
        <p:txBody>
          <a:bodyPr/>
          <a:lstStyle/>
          <a:p>
            <a:fld id="{B34F7D77-A785-49E5-B62C-8DA40358CB5E}" type="slidenum">
              <a:rPr lang="en-GB" smtClean="0"/>
              <a:pPr/>
              <a:t>‹#›</a:t>
            </a:fld>
            <a:endParaRPr lang="en-GB"/>
          </a:p>
        </p:txBody>
      </p:sp>
      <p:pic>
        <p:nvPicPr>
          <p:cNvPr id="7" name="Picture 3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6021288"/>
            <a:ext cx="2418704" cy="68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Content Placeholder 9"/>
          <p:cNvSpPr>
            <a:spLocks noGrp="1"/>
          </p:cNvSpPr>
          <p:nvPr>
            <p:ph sz="quarter" idx="15" hasCustomPrompt="1"/>
          </p:nvPr>
        </p:nvSpPr>
        <p:spPr>
          <a:xfrm>
            <a:off x="395536" y="1268760"/>
            <a:ext cx="5544616" cy="432048"/>
          </a:xfrm>
          <a:prstGeom prst="rect">
            <a:avLst/>
          </a:prstGeom>
        </p:spPr>
        <p:txBody>
          <a:bodyPr/>
          <a:lstStyle>
            <a:lvl1pPr marL="342900" marR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3A5DAE"/>
              </a:buClr>
              <a:buSzTx/>
              <a:buFont typeface="Webdings" pitchFamily="18" charset="2"/>
              <a:buChar char=""/>
              <a:tabLst/>
              <a:defRPr lang="en-GB" sz="1800" b="1" smtClean="0">
                <a:solidFill>
                  <a:srgbClr val="001E62"/>
                </a:solidFill>
              </a:defRPr>
            </a:lvl1pPr>
          </a:lstStyle>
          <a:p>
            <a:pPr lvl="0"/>
            <a:r>
              <a:rPr lang="en-GB" dirty="0"/>
              <a:t>Place text here</a:t>
            </a:r>
          </a:p>
          <a:p>
            <a:pPr lvl="0"/>
            <a:endParaRPr lang="en-GB" dirty="0"/>
          </a:p>
        </p:txBody>
      </p:sp>
      <p:sp>
        <p:nvSpPr>
          <p:cNvPr id="12" name="Content Placeholder 9"/>
          <p:cNvSpPr>
            <a:spLocks noGrp="1"/>
          </p:cNvSpPr>
          <p:nvPr>
            <p:ph sz="quarter" idx="16" hasCustomPrompt="1"/>
          </p:nvPr>
        </p:nvSpPr>
        <p:spPr>
          <a:xfrm>
            <a:off x="395536" y="620688"/>
            <a:ext cx="5544616" cy="432048"/>
          </a:xfrm>
          <a:prstGeom prst="rect">
            <a:avLst/>
          </a:prstGeom>
        </p:spPr>
        <p:txBody>
          <a:bodyPr/>
          <a:lstStyle>
            <a:lvl1pPr marL="342900" marR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97D700"/>
              </a:buClr>
              <a:buSzTx/>
              <a:buFontTx/>
              <a:buBlip>
                <a:blip r:embed="rId3"/>
              </a:buBlip>
              <a:tabLst/>
              <a:defRPr lang="en-GB" sz="2400" b="1" smtClean="0">
                <a:solidFill>
                  <a:srgbClr val="001E62"/>
                </a:solidFill>
              </a:defRPr>
            </a:lvl1pPr>
          </a:lstStyle>
          <a:p>
            <a:pPr lvl="0"/>
            <a:r>
              <a:rPr lang="en-GB" dirty="0"/>
              <a:t>Place text here</a:t>
            </a:r>
          </a:p>
        </p:txBody>
      </p:sp>
      <p:grpSp>
        <p:nvGrpSpPr>
          <p:cNvPr id="2" name="Group 10"/>
          <p:cNvGrpSpPr>
            <a:grpSpLocks noChangeAspect="1"/>
          </p:cNvGrpSpPr>
          <p:nvPr userDrawn="1"/>
        </p:nvGrpSpPr>
        <p:grpSpPr bwMode="auto">
          <a:xfrm>
            <a:off x="2" y="5635631"/>
            <a:ext cx="9143998" cy="458788"/>
            <a:chOff x="0" y="3550"/>
            <a:chExt cx="5760" cy="289"/>
          </a:xfrm>
        </p:grpSpPr>
        <p:sp>
          <p:nvSpPr>
            <p:cNvPr id="1033" name="AutoShape 9"/>
            <p:cNvSpPr>
              <a:spLocks noChangeAspect="1" noChangeArrowheads="1" noTextEdit="1"/>
            </p:cNvSpPr>
            <p:nvPr userDrawn="1"/>
          </p:nvSpPr>
          <p:spPr bwMode="auto">
            <a:xfrm>
              <a:off x="4429" y="3550"/>
              <a:ext cx="1331" cy="2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35" name="Line 11"/>
            <p:cNvSpPr>
              <a:spLocks noChangeShapeType="1"/>
            </p:cNvSpPr>
            <p:nvPr userDrawn="1"/>
          </p:nvSpPr>
          <p:spPr bwMode="auto">
            <a:xfrm>
              <a:off x="0" y="3664"/>
              <a:ext cx="5676" cy="0"/>
            </a:xfrm>
            <a:prstGeom prst="line">
              <a:avLst/>
            </a:prstGeom>
            <a:noFill/>
            <a:ln w="28575" cap="flat">
              <a:solidFill>
                <a:srgbClr val="191D63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n w="28575">
                  <a:solidFill>
                    <a:srgbClr val="001E62"/>
                  </a:solidFill>
                </a:ln>
              </a:endParaRPr>
            </a:p>
          </p:txBody>
        </p:sp>
        <p:sp>
          <p:nvSpPr>
            <p:cNvPr id="1036" name="Freeform 12"/>
            <p:cNvSpPr>
              <a:spLocks/>
            </p:cNvSpPr>
            <p:nvPr userDrawn="1"/>
          </p:nvSpPr>
          <p:spPr bwMode="auto">
            <a:xfrm>
              <a:off x="5633" y="3675"/>
              <a:ext cx="125" cy="164"/>
            </a:xfrm>
            <a:custGeom>
              <a:avLst/>
              <a:gdLst/>
              <a:ahLst/>
              <a:cxnLst>
                <a:cxn ang="0">
                  <a:pos x="39" y="9"/>
                </a:cxn>
                <a:cxn ang="0">
                  <a:pos x="13" y="65"/>
                </a:cxn>
                <a:cxn ang="0">
                  <a:pos x="0" y="81"/>
                </a:cxn>
                <a:cxn ang="0">
                  <a:pos x="21" y="84"/>
                </a:cxn>
                <a:cxn ang="0">
                  <a:pos x="86" y="102"/>
                </a:cxn>
                <a:cxn ang="0">
                  <a:pos x="86" y="6"/>
                </a:cxn>
                <a:cxn ang="0">
                  <a:pos x="39" y="9"/>
                </a:cxn>
              </a:cxnLst>
              <a:rect l="0" t="0" r="r" b="b"/>
              <a:pathLst>
                <a:path w="86" h="112">
                  <a:moveTo>
                    <a:pt x="39" y="9"/>
                  </a:moveTo>
                  <a:cubicBezTo>
                    <a:pt x="18" y="20"/>
                    <a:pt x="9" y="43"/>
                    <a:pt x="13" y="65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21" y="84"/>
                    <a:pt x="21" y="84"/>
                    <a:pt x="21" y="84"/>
                  </a:cubicBezTo>
                  <a:cubicBezTo>
                    <a:pt x="35" y="105"/>
                    <a:pt x="63" y="112"/>
                    <a:pt x="86" y="102"/>
                  </a:cubicBezTo>
                  <a:cubicBezTo>
                    <a:pt x="86" y="6"/>
                    <a:pt x="86" y="6"/>
                    <a:pt x="86" y="6"/>
                  </a:cubicBezTo>
                  <a:cubicBezTo>
                    <a:pt x="71" y="0"/>
                    <a:pt x="54" y="0"/>
                    <a:pt x="39" y="9"/>
                  </a:cubicBezTo>
                </a:path>
              </a:pathLst>
            </a:custGeom>
            <a:solidFill>
              <a:srgbClr val="00ACC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37" name="Freeform 13"/>
            <p:cNvSpPr>
              <a:spLocks/>
            </p:cNvSpPr>
            <p:nvPr userDrawn="1"/>
          </p:nvSpPr>
          <p:spPr bwMode="auto">
            <a:xfrm>
              <a:off x="5696" y="3551"/>
              <a:ext cx="62" cy="75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13" y="13"/>
                </a:cxn>
                <a:cxn ang="0">
                  <a:pos x="13" y="13"/>
                </a:cxn>
                <a:cxn ang="0">
                  <a:pos x="3" y="24"/>
                </a:cxn>
                <a:cxn ang="0">
                  <a:pos x="0" y="40"/>
                </a:cxn>
                <a:cxn ang="0">
                  <a:pos x="9" y="39"/>
                </a:cxn>
                <a:cxn ang="0">
                  <a:pos x="43" y="51"/>
                </a:cxn>
                <a:cxn ang="0">
                  <a:pos x="43" y="10"/>
                </a:cxn>
                <a:cxn ang="0">
                  <a:pos x="31" y="7"/>
                </a:cxn>
                <a:cxn ang="0">
                  <a:pos x="25" y="8"/>
                </a:cxn>
                <a:cxn ang="0">
                  <a:pos x="15" y="0"/>
                </a:cxn>
              </a:cxnLst>
              <a:rect l="0" t="0" r="r" b="b"/>
              <a:pathLst>
                <a:path w="43" h="51">
                  <a:moveTo>
                    <a:pt x="15" y="0"/>
                  </a:moveTo>
                  <a:cubicBezTo>
                    <a:pt x="13" y="13"/>
                    <a:pt x="13" y="13"/>
                    <a:pt x="13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1" y="29"/>
                    <a:pt x="0" y="34"/>
                    <a:pt x="0" y="40"/>
                  </a:cubicBezTo>
                  <a:cubicBezTo>
                    <a:pt x="3" y="39"/>
                    <a:pt x="6" y="39"/>
                    <a:pt x="9" y="39"/>
                  </a:cubicBezTo>
                  <a:cubicBezTo>
                    <a:pt x="22" y="39"/>
                    <a:pt x="34" y="43"/>
                    <a:pt x="43" y="51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39" y="8"/>
                    <a:pt x="35" y="7"/>
                    <a:pt x="31" y="7"/>
                  </a:cubicBezTo>
                  <a:cubicBezTo>
                    <a:pt x="29" y="7"/>
                    <a:pt x="27" y="8"/>
                    <a:pt x="25" y="8"/>
                  </a:cubicBezTo>
                  <a:cubicBezTo>
                    <a:pt x="15" y="0"/>
                    <a:pt x="15" y="0"/>
                    <a:pt x="15" y="0"/>
                  </a:cubicBezTo>
                </a:path>
              </a:pathLst>
            </a:custGeom>
            <a:solidFill>
              <a:srgbClr val="96CA5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38" name="Freeform 14"/>
            <p:cNvSpPr>
              <a:spLocks/>
            </p:cNvSpPr>
            <p:nvPr userDrawn="1"/>
          </p:nvSpPr>
          <p:spPr bwMode="auto">
            <a:xfrm>
              <a:off x="5611" y="3610"/>
              <a:ext cx="147" cy="132"/>
            </a:xfrm>
            <a:custGeom>
              <a:avLst/>
              <a:gdLst/>
              <a:ahLst/>
              <a:cxnLst>
                <a:cxn ang="0">
                  <a:pos x="58" y="0"/>
                </a:cxn>
                <a:cxn ang="0">
                  <a:pos x="46" y="4"/>
                </a:cxn>
                <a:cxn ang="0">
                  <a:pos x="20" y="29"/>
                </a:cxn>
                <a:cxn ang="0">
                  <a:pos x="0" y="34"/>
                </a:cxn>
                <a:cxn ang="0">
                  <a:pos x="15" y="50"/>
                </a:cxn>
                <a:cxn ang="0">
                  <a:pos x="16" y="49"/>
                </a:cxn>
                <a:cxn ang="0">
                  <a:pos x="20" y="73"/>
                </a:cxn>
                <a:cxn ang="0">
                  <a:pos x="29" y="85"/>
                </a:cxn>
                <a:cxn ang="0">
                  <a:pos x="54" y="53"/>
                </a:cxn>
                <a:cxn ang="0">
                  <a:pos x="79" y="46"/>
                </a:cxn>
                <a:cxn ang="0">
                  <a:pos x="101" y="50"/>
                </a:cxn>
                <a:cxn ang="0">
                  <a:pos x="101" y="90"/>
                </a:cxn>
                <a:cxn ang="0">
                  <a:pos x="101" y="11"/>
                </a:cxn>
                <a:cxn ang="0">
                  <a:pos x="101" y="11"/>
                </a:cxn>
                <a:cxn ang="0">
                  <a:pos x="101" y="28"/>
                </a:cxn>
                <a:cxn ang="0">
                  <a:pos x="89" y="31"/>
                </a:cxn>
                <a:cxn ang="0">
                  <a:pos x="74" y="27"/>
                </a:cxn>
                <a:cxn ang="0">
                  <a:pos x="58" y="0"/>
                </a:cxn>
              </a:cxnLst>
              <a:rect l="0" t="0" r="r" b="b"/>
              <a:pathLst>
                <a:path w="101" h="90">
                  <a:moveTo>
                    <a:pt x="58" y="0"/>
                  </a:moveTo>
                  <a:cubicBezTo>
                    <a:pt x="54" y="1"/>
                    <a:pt x="49" y="2"/>
                    <a:pt x="46" y="4"/>
                  </a:cubicBezTo>
                  <a:cubicBezTo>
                    <a:pt x="34" y="9"/>
                    <a:pt x="25" y="18"/>
                    <a:pt x="20" y="29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15" y="50"/>
                    <a:pt x="15" y="50"/>
                    <a:pt x="15" y="50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5" y="57"/>
                    <a:pt x="17" y="65"/>
                    <a:pt x="20" y="73"/>
                  </a:cubicBezTo>
                  <a:cubicBezTo>
                    <a:pt x="23" y="77"/>
                    <a:pt x="25" y="82"/>
                    <a:pt x="29" y="85"/>
                  </a:cubicBezTo>
                  <a:cubicBezTo>
                    <a:pt x="32" y="72"/>
                    <a:pt x="41" y="60"/>
                    <a:pt x="54" y="53"/>
                  </a:cubicBezTo>
                  <a:cubicBezTo>
                    <a:pt x="62" y="48"/>
                    <a:pt x="71" y="46"/>
                    <a:pt x="79" y="46"/>
                  </a:cubicBezTo>
                  <a:cubicBezTo>
                    <a:pt x="87" y="46"/>
                    <a:pt x="94" y="47"/>
                    <a:pt x="101" y="50"/>
                  </a:cubicBezTo>
                  <a:cubicBezTo>
                    <a:pt x="101" y="90"/>
                    <a:pt x="101" y="90"/>
                    <a:pt x="101" y="90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1" y="28"/>
                    <a:pt x="101" y="28"/>
                    <a:pt x="101" y="28"/>
                  </a:cubicBezTo>
                  <a:cubicBezTo>
                    <a:pt x="97" y="30"/>
                    <a:pt x="93" y="31"/>
                    <a:pt x="89" y="31"/>
                  </a:cubicBezTo>
                  <a:cubicBezTo>
                    <a:pt x="84" y="31"/>
                    <a:pt x="79" y="29"/>
                    <a:pt x="74" y="27"/>
                  </a:cubicBezTo>
                  <a:cubicBezTo>
                    <a:pt x="64" y="21"/>
                    <a:pt x="58" y="11"/>
                    <a:pt x="58" y="0"/>
                  </a:cubicBezTo>
                </a:path>
              </a:pathLst>
            </a:custGeom>
            <a:solidFill>
              <a:srgbClr val="B61F6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39" name="Freeform 15"/>
            <p:cNvSpPr>
              <a:spLocks/>
            </p:cNvSpPr>
            <p:nvPr userDrawn="1"/>
          </p:nvSpPr>
          <p:spPr bwMode="auto">
            <a:xfrm>
              <a:off x="5653" y="3678"/>
              <a:ext cx="105" cy="84"/>
            </a:xfrm>
            <a:custGeom>
              <a:avLst/>
              <a:gdLst/>
              <a:ahLst/>
              <a:cxnLst>
                <a:cxn ang="0">
                  <a:pos x="50" y="0"/>
                </a:cxn>
                <a:cxn ang="0">
                  <a:pos x="25" y="7"/>
                </a:cxn>
                <a:cxn ang="0">
                  <a:pos x="0" y="39"/>
                </a:cxn>
                <a:cxn ang="0">
                  <a:pos x="38" y="57"/>
                </a:cxn>
                <a:cxn ang="0">
                  <a:pos x="60" y="52"/>
                </a:cxn>
                <a:cxn ang="0">
                  <a:pos x="72" y="44"/>
                </a:cxn>
                <a:cxn ang="0">
                  <a:pos x="72" y="4"/>
                </a:cxn>
                <a:cxn ang="0">
                  <a:pos x="50" y="0"/>
                </a:cxn>
              </a:cxnLst>
              <a:rect l="0" t="0" r="r" b="b"/>
              <a:pathLst>
                <a:path w="72" h="57">
                  <a:moveTo>
                    <a:pt x="50" y="0"/>
                  </a:moveTo>
                  <a:cubicBezTo>
                    <a:pt x="42" y="0"/>
                    <a:pt x="33" y="2"/>
                    <a:pt x="25" y="7"/>
                  </a:cubicBezTo>
                  <a:cubicBezTo>
                    <a:pt x="12" y="14"/>
                    <a:pt x="3" y="26"/>
                    <a:pt x="0" y="39"/>
                  </a:cubicBezTo>
                  <a:cubicBezTo>
                    <a:pt x="10" y="50"/>
                    <a:pt x="24" y="57"/>
                    <a:pt x="38" y="57"/>
                  </a:cubicBezTo>
                  <a:cubicBezTo>
                    <a:pt x="46" y="57"/>
                    <a:pt x="53" y="55"/>
                    <a:pt x="60" y="52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72" y="4"/>
                    <a:pt x="72" y="4"/>
                    <a:pt x="72" y="4"/>
                  </a:cubicBezTo>
                  <a:cubicBezTo>
                    <a:pt x="65" y="1"/>
                    <a:pt x="58" y="0"/>
                    <a:pt x="50" y="0"/>
                  </a:cubicBezTo>
                </a:path>
              </a:pathLst>
            </a:custGeom>
            <a:solidFill>
              <a:srgbClr val="32326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40" name="Freeform 16"/>
            <p:cNvSpPr>
              <a:spLocks/>
            </p:cNvSpPr>
            <p:nvPr userDrawn="1"/>
          </p:nvSpPr>
          <p:spPr bwMode="auto">
            <a:xfrm>
              <a:off x="5696" y="3609"/>
              <a:ext cx="62" cy="47"/>
            </a:xfrm>
            <a:custGeom>
              <a:avLst/>
              <a:gdLst/>
              <a:ahLst/>
              <a:cxnLst>
                <a:cxn ang="0">
                  <a:pos x="9" y="0"/>
                </a:cxn>
                <a:cxn ang="0">
                  <a:pos x="0" y="1"/>
                </a:cxn>
                <a:cxn ang="0">
                  <a:pos x="16" y="28"/>
                </a:cxn>
                <a:cxn ang="0">
                  <a:pos x="31" y="32"/>
                </a:cxn>
                <a:cxn ang="0">
                  <a:pos x="43" y="29"/>
                </a:cxn>
                <a:cxn ang="0">
                  <a:pos x="43" y="12"/>
                </a:cxn>
                <a:cxn ang="0">
                  <a:pos x="9" y="0"/>
                </a:cxn>
              </a:cxnLst>
              <a:rect l="0" t="0" r="r" b="b"/>
              <a:pathLst>
                <a:path w="43" h="32">
                  <a:moveTo>
                    <a:pt x="9" y="0"/>
                  </a:moveTo>
                  <a:cubicBezTo>
                    <a:pt x="6" y="0"/>
                    <a:pt x="3" y="0"/>
                    <a:pt x="0" y="1"/>
                  </a:cubicBezTo>
                  <a:cubicBezTo>
                    <a:pt x="0" y="12"/>
                    <a:pt x="6" y="22"/>
                    <a:pt x="16" y="28"/>
                  </a:cubicBezTo>
                  <a:cubicBezTo>
                    <a:pt x="21" y="30"/>
                    <a:pt x="26" y="32"/>
                    <a:pt x="31" y="32"/>
                  </a:cubicBezTo>
                  <a:cubicBezTo>
                    <a:pt x="35" y="32"/>
                    <a:pt x="39" y="31"/>
                    <a:pt x="43" y="29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34" y="4"/>
                    <a:pt x="22" y="0"/>
                    <a:pt x="9" y="0"/>
                  </a:cubicBezTo>
                </a:path>
              </a:pathLst>
            </a:custGeom>
            <a:solidFill>
              <a:srgbClr val="812F3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pic>
        <p:nvPicPr>
          <p:cNvPr id="17" name="Picture 16" descr="bubbles on side.png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8892480" y="5619690"/>
            <a:ext cx="251520" cy="473606"/>
          </a:xfrm>
          <a:prstGeom prst="rect">
            <a:avLst/>
          </a:prstGeom>
        </p:spPr>
      </p:pic>
      <p:sp>
        <p:nvSpPr>
          <p:cNvPr id="18" name="Content Placeholder 9"/>
          <p:cNvSpPr>
            <a:spLocks noGrp="1"/>
          </p:cNvSpPr>
          <p:nvPr>
            <p:ph sz="quarter" idx="17" hasCustomPrompt="1"/>
          </p:nvPr>
        </p:nvSpPr>
        <p:spPr>
          <a:xfrm>
            <a:off x="395536" y="2708920"/>
            <a:ext cx="5544616" cy="432048"/>
          </a:xfrm>
          <a:prstGeom prst="rect">
            <a:avLst/>
          </a:prstGeom>
        </p:spPr>
        <p:txBody>
          <a:bodyPr/>
          <a:lstStyle>
            <a:lvl1pPr marL="342900" marR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FF671F"/>
              </a:buClr>
              <a:buSzTx/>
              <a:buFont typeface="Webdings" pitchFamily="18" charset="2"/>
              <a:buChar char=""/>
              <a:tabLst/>
              <a:defRPr lang="en-GB" sz="1800" b="1" smtClean="0">
                <a:solidFill>
                  <a:srgbClr val="001E62"/>
                </a:solidFill>
              </a:defRPr>
            </a:lvl1pPr>
          </a:lstStyle>
          <a:p>
            <a:pPr lvl="0"/>
            <a:r>
              <a:rPr lang="en-GB" dirty="0"/>
              <a:t>Place text here</a:t>
            </a:r>
          </a:p>
          <a:p>
            <a:pPr lvl="0"/>
            <a:endParaRPr lang="en-GB" dirty="0"/>
          </a:p>
        </p:txBody>
      </p:sp>
      <p:sp>
        <p:nvSpPr>
          <p:cNvPr id="19" name="Content Placeholder 9"/>
          <p:cNvSpPr>
            <a:spLocks noGrp="1"/>
          </p:cNvSpPr>
          <p:nvPr>
            <p:ph sz="quarter" idx="18" hasCustomPrompt="1"/>
          </p:nvPr>
        </p:nvSpPr>
        <p:spPr>
          <a:xfrm>
            <a:off x="395536" y="2060848"/>
            <a:ext cx="5544616" cy="432048"/>
          </a:xfrm>
          <a:prstGeom prst="rect">
            <a:avLst/>
          </a:prstGeom>
        </p:spPr>
        <p:txBody>
          <a:bodyPr/>
          <a:lstStyle>
            <a:lvl1pPr marL="342900" marR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97D700"/>
              </a:buClr>
              <a:buSzTx/>
              <a:buFontTx/>
              <a:buBlip>
                <a:blip r:embed="rId5"/>
              </a:buBlip>
              <a:tabLst/>
              <a:defRPr lang="en-GB" sz="2400" b="1" smtClean="0">
                <a:solidFill>
                  <a:srgbClr val="001E62"/>
                </a:solidFill>
              </a:defRPr>
            </a:lvl1pPr>
          </a:lstStyle>
          <a:p>
            <a:pPr lvl="0"/>
            <a:r>
              <a:rPr lang="en-GB" dirty="0"/>
              <a:t>Place text here</a:t>
            </a:r>
          </a:p>
        </p:txBody>
      </p:sp>
      <p:sp>
        <p:nvSpPr>
          <p:cNvPr id="20" name="Content Placeholder 9"/>
          <p:cNvSpPr>
            <a:spLocks noGrp="1"/>
          </p:cNvSpPr>
          <p:nvPr>
            <p:ph sz="quarter" idx="19" hasCustomPrompt="1"/>
          </p:nvPr>
        </p:nvSpPr>
        <p:spPr>
          <a:xfrm>
            <a:off x="395536" y="4077072"/>
            <a:ext cx="5544616" cy="432048"/>
          </a:xfrm>
          <a:prstGeom prst="rect">
            <a:avLst/>
          </a:prstGeom>
        </p:spPr>
        <p:txBody>
          <a:bodyPr/>
          <a:lstStyle>
            <a:lvl1pPr marL="342900" marR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AA0061"/>
              </a:buClr>
              <a:buSzTx/>
              <a:buFont typeface="Webdings" pitchFamily="18" charset="2"/>
              <a:buChar char=""/>
              <a:tabLst/>
              <a:defRPr lang="en-GB" sz="1800" b="1" smtClean="0">
                <a:solidFill>
                  <a:srgbClr val="001E62"/>
                </a:solidFill>
              </a:defRPr>
            </a:lvl1pPr>
          </a:lstStyle>
          <a:p>
            <a:pPr lvl="0"/>
            <a:r>
              <a:rPr lang="en-GB" dirty="0"/>
              <a:t>Place text here</a:t>
            </a:r>
          </a:p>
          <a:p>
            <a:pPr lvl="0"/>
            <a:endParaRPr lang="en-GB" dirty="0"/>
          </a:p>
        </p:txBody>
      </p:sp>
      <p:sp>
        <p:nvSpPr>
          <p:cNvPr id="21" name="Content Placeholder 9"/>
          <p:cNvSpPr>
            <a:spLocks noGrp="1"/>
          </p:cNvSpPr>
          <p:nvPr>
            <p:ph sz="quarter" idx="20" hasCustomPrompt="1"/>
          </p:nvPr>
        </p:nvSpPr>
        <p:spPr>
          <a:xfrm>
            <a:off x="395536" y="3429000"/>
            <a:ext cx="5544616" cy="432048"/>
          </a:xfrm>
          <a:prstGeom prst="rect">
            <a:avLst/>
          </a:prstGeom>
        </p:spPr>
        <p:txBody>
          <a:bodyPr/>
          <a:lstStyle>
            <a:lvl1pPr marL="342900" marR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97D700"/>
              </a:buClr>
              <a:buSzTx/>
              <a:buFontTx/>
              <a:buBlip>
                <a:blip r:embed="rId6"/>
              </a:buBlip>
              <a:tabLst/>
              <a:defRPr lang="en-GB" sz="2400" b="1" smtClean="0">
                <a:solidFill>
                  <a:srgbClr val="001E62"/>
                </a:solidFill>
              </a:defRPr>
            </a:lvl1pPr>
          </a:lstStyle>
          <a:p>
            <a:pPr lvl="0"/>
            <a:r>
              <a:rPr lang="en-GB" dirty="0"/>
              <a:t>Place text here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Speech Bubble examp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69C210-7917-440F-BD84-981D613DE548}" type="datetimeFigureOut">
              <a:rPr lang="en-GB" smtClean="0"/>
              <a:pPr/>
              <a:t>02/10/2018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4F7D77-A785-49E5-B62C-8DA40358CB5E}" type="slidenum">
              <a:rPr lang="en-GB" smtClean="0"/>
              <a:pPr/>
              <a:t>‹#›</a:t>
            </a:fld>
            <a:endParaRPr lang="en-GB"/>
          </a:p>
        </p:txBody>
      </p:sp>
      <p:grpSp>
        <p:nvGrpSpPr>
          <p:cNvPr id="5" name="Group 65"/>
          <p:cNvGrpSpPr/>
          <p:nvPr userDrawn="1"/>
        </p:nvGrpSpPr>
        <p:grpSpPr>
          <a:xfrm>
            <a:off x="683568" y="2933295"/>
            <a:ext cx="2304256" cy="2289182"/>
            <a:chOff x="683568" y="2852936"/>
            <a:chExt cx="2304256" cy="2289182"/>
          </a:xfrm>
        </p:grpSpPr>
        <p:pic>
          <p:nvPicPr>
            <p:cNvPr id="67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83568" y="2852936"/>
              <a:ext cx="2304256" cy="22891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68" name="TextBox 67"/>
            <p:cNvSpPr txBox="1"/>
            <p:nvPr/>
          </p:nvSpPr>
          <p:spPr>
            <a:xfrm>
              <a:off x="1259632" y="3717032"/>
              <a:ext cx="1296144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GB" dirty="0">
                  <a:solidFill>
                    <a:schemeClr val="bg1"/>
                  </a:solidFill>
                </a:rPr>
                <a:t>Text here</a:t>
              </a:r>
            </a:p>
          </p:txBody>
        </p:sp>
      </p:grpSp>
      <p:grpSp>
        <p:nvGrpSpPr>
          <p:cNvPr id="6" name="Group 68"/>
          <p:cNvGrpSpPr/>
          <p:nvPr userDrawn="1"/>
        </p:nvGrpSpPr>
        <p:grpSpPr>
          <a:xfrm>
            <a:off x="2411760" y="413015"/>
            <a:ext cx="2859459" cy="2866646"/>
            <a:chOff x="2411760" y="332656"/>
            <a:chExt cx="2859459" cy="2866646"/>
          </a:xfrm>
        </p:grpSpPr>
        <p:pic>
          <p:nvPicPr>
            <p:cNvPr id="70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411760" y="332656"/>
              <a:ext cx="2859459" cy="28666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71" name="TextBox 70"/>
            <p:cNvSpPr txBox="1"/>
            <p:nvPr/>
          </p:nvSpPr>
          <p:spPr>
            <a:xfrm>
              <a:off x="3275856" y="1556792"/>
              <a:ext cx="1296144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GB" dirty="0">
                  <a:solidFill>
                    <a:schemeClr val="bg1"/>
                  </a:solidFill>
                </a:rPr>
                <a:t>Text here</a:t>
              </a:r>
            </a:p>
          </p:txBody>
        </p:sp>
      </p:grpSp>
      <p:grpSp>
        <p:nvGrpSpPr>
          <p:cNvPr id="7" name="Group 71"/>
          <p:cNvGrpSpPr/>
          <p:nvPr userDrawn="1"/>
        </p:nvGrpSpPr>
        <p:grpSpPr>
          <a:xfrm>
            <a:off x="4644008" y="1421127"/>
            <a:ext cx="4644008" cy="4672169"/>
            <a:chOff x="4644008" y="1340768"/>
            <a:chExt cx="4644008" cy="4672169"/>
          </a:xfrm>
        </p:grpSpPr>
        <p:pic>
          <p:nvPicPr>
            <p:cNvPr id="73" name="Picture 4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644008" y="1340768"/>
              <a:ext cx="4644008" cy="46721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74" name="TextBox 73"/>
            <p:cNvSpPr txBox="1"/>
            <p:nvPr/>
          </p:nvSpPr>
          <p:spPr>
            <a:xfrm>
              <a:off x="6300192" y="3645024"/>
              <a:ext cx="1296144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GB" dirty="0">
                  <a:solidFill>
                    <a:schemeClr val="bg1"/>
                  </a:solidFill>
                </a:rPr>
                <a:t>Text here</a:t>
              </a:r>
            </a:p>
          </p:txBody>
        </p:sp>
      </p:grp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Speech bubble exampl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69C210-7917-440F-BD84-981D613DE548}" type="datetimeFigureOut">
              <a:rPr lang="en-GB" smtClean="0"/>
              <a:pPr/>
              <a:t>02/10/2018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4F7D77-A785-49E5-B62C-8DA40358CB5E}" type="slidenum">
              <a:rPr lang="en-GB" smtClean="0"/>
              <a:pPr/>
              <a:t>‹#›</a:t>
            </a:fld>
            <a:endParaRPr lang="en-GB"/>
          </a:p>
        </p:txBody>
      </p:sp>
      <p:grpSp>
        <p:nvGrpSpPr>
          <p:cNvPr id="5" name="Group 9"/>
          <p:cNvGrpSpPr/>
          <p:nvPr userDrawn="1"/>
        </p:nvGrpSpPr>
        <p:grpSpPr>
          <a:xfrm>
            <a:off x="827584" y="404664"/>
            <a:ext cx="1512168" cy="1579219"/>
            <a:chOff x="1331640" y="908720"/>
            <a:chExt cx="1512168" cy="1579219"/>
          </a:xfrm>
        </p:grpSpPr>
        <p:grpSp>
          <p:nvGrpSpPr>
            <p:cNvPr id="8" name="Group 7"/>
            <p:cNvGrpSpPr/>
            <p:nvPr userDrawn="1"/>
          </p:nvGrpSpPr>
          <p:grpSpPr>
            <a:xfrm>
              <a:off x="1331640" y="908720"/>
              <a:ext cx="1512168" cy="1579219"/>
              <a:chOff x="3131840" y="908720"/>
              <a:chExt cx="1512168" cy="1579219"/>
            </a:xfrm>
          </p:grpSpPr>
          <p:sp>
            <p:nvSpPr>
              <p:cNvPr id="6" name="Oval 5"/>
              <p:cNvSpPr/>
              <p:nvPr userDrawn="1"/>
            </p:nvSpPr>
            <p:spPr>
              <a:xfrm>
                <a:off x="3131840" y="908720"/>
                <a:ext cx="1512168" cy="1512168"/>
              </a:xfrm>
              <a:prstGeom prst="ellipse">
                <a:avLst/>
              </a:prstGeom>
              <a:solidFill>
                <a:srgbClr val="FFA3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7" name="Isosceles Triangle 6"/>
              <p:cNvSpPr/>
              <p:nvPr userDrawn="1"/>
            </p:nvSpPr>
            <p:spPr>
              <a:xfrm rot="-1680000">
                <a:off x="3302194" y="2127899"/>
                <a:ext cx="417646" cy="360040"/>
              </a:xfrm>
              <a:prstGeom prst="triangle">
                <a:avLst/>
              </a:prstGeom>
              <a:solidFill>
                <a:srgbClr val="FFA3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sp>
          <p:nvSpPr>
            <p:cNvPr id="9" name="TextBox 8"/>
            <p:cNvSpPr txBox="1"/>
            <p:nvPr userDrawn="1"/>
          </p:nvSpPr>
          <p:spPr>
            <a:xfrm>
              <a:off x="1547664" y="1484784"/>
              <a:ext cx="108012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dirty="0">
                  <a:solidFill>
                    <a:srgbClr val="002060"/>
                  </a:solidFill>
                </a:rPr>
                <a:t>Text Here</a:t>
              </a:r>
            </a:p>
          </p:txBody>
        </p:sp>
      </p:grpSp>
      <p:grpSp>
        <p:nvGrpSpPr>
          <p:cNvPr id="10" name="Group 10"/>
          <p:cNvGrpSpPr/>
          <p:nvPr userDrawn="1"/>
        </p:nvGrpSpPr>
        <p:grpSpPr>
          <a:xfrm>
            <a:off x="827584" y="2168860"/>
            <a:ext cx="1512168" cy="1579219"/>
            <a:chOff x="1331640" y="908720"/>
            <a:chExt cx="1512168" cy="1579219"/>
          </a:xfrm>
          <a:solidFill>
            <a:srgbClr val="FF671F"/>
          </a:solidFill>
        </p:grpSpPr>
        <p:grpSp>
          <p:nvGrpSpPr>
            <p:cNvPr id="11" name="Group 7"/>
            <p:cNvGrpSpPr/>
            <p:nvPr userDrawn="1"/>
          </p:nvGrpSpPr>
          <p:grpSpPr>
            <a:xfrm>
              <a:off x="1331640" y="908720"/>
              <a:ext cx="1512168" cy="1579219"/>
              <a:chOff x="3131840" y="908720"/>
              <a:chExt cx="1512168" cy="1579219"/>
            </a:xfrm>
            <a:grpFill/>
          </p:grpSpPr>
          <p:sp>
            <p:nvSpPr>
              <p:cNvPr id="14" name="Oval 13"/>
              <p:cNvSpPr/>
              <p:nvPr userDrawn="1"/>
            </p:nvSpPr>
            <p:spPr>
              <a:xfrm>
                <a:off x="3131840" y="908720"/>
                <a:ext cx="1512168" cy="151216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5" name="Isosceles Triangle 14"/>
              <p:cNvSpPr/>
              <p:nvPr userDrawn="1"/>
            </p:nvSpPr>
            <p:spPr>
              <a:xfrm rot="-1680000">
                <a:off x="3302194" y="2127899"/>
                <a:ext cx="417646" cy="36004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sp>
          <p:nvSpPr>
            <p:cNvPr id="13" name="TextBox 12"/>
            <p:cNvSpPr txBox="1"/>
            <p:nvPr userDrawn="1"/>
          </p:nvSpPr>
          <p:spPr>
            <a:xfrm>
              <a:off x="1547664" y="1484784"/>
              <a:ext cx="1080120" cy="369332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en-GB" dirty="0">
                  <a:solidFill>
                    <a:schemeClr val="bg1"/>
                  </a:solidFill>
                </a:rPr>
                <a:t>Text Here</a:t>
              </a:r>
            </a:p>
          </p:txBody>
        </p:sp>
      </p:grpSp>
      <p:grpSp>
        <p:nvGrpSpPr>
          <p:cNvPr id="12" name="Group 15"/>
          <p:cNvGrpSpPr/>
          <p:nvPr userDrawn="1"/>
        </p:nvGrpSpPr>
        <p:grpSpPr>
          <a:xfrm>
            <a:off x="827584" y="3933056"/>
            <a:ext cx="1512168" cy="1579219"/>
            <a:chOff x="1331640" y="908720"/>
            <a:chExt cx="1512168" cy="1579219"/>
          </a:xfrm>
          <a:solidFill>
            <a:srgbClr val="CF4520"/>
          </a:solidFill>
        </p:grpSpPr>
        <p:grpSp>
          <p:nvGrpSpPr>
            <p:cNvPr id="16" name="Group 7"/>
            <p:cNvGrpSpPr/>
            <p:nvPr userDrawn="1"/>
          </p:nvGrpSpPr>
          <p:grpSpPr>
            <a:xfrm>
              <a:off x="1331640" y="908720"/>
              <a:ext cx="1512168" cy="1579219"/>
              <a:chOff x="3131840" y="908720"/>
              <a:chExt cx="1512168" cy="1579219"/>
            </a:xfrm>
            <a:grpFill/>
          </p:grpSpPr>
          <p:sp>
            <p:nvSpPr>
              <p:cNvPr id="19" name="Oval 18"/>
              <p:cNvSpPr/>
              <p:nvPr userDrawn="1"/>
            </p:nvSpPr>
            <p:spPr>
              <a:xfrm>
                <a:off x="3131840" y="908720"/>
                <a:ext cx="1512168" cy="151216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0" name="Isosceles Triangle 19"/>
              <p:cNvSpPr/>
              <p:nvPr userDrawn="1"/>
            </p:nvSpPr>
            <p:spPr>
              <a:xfrm rot="-1680000">
                <a:off x="3302194" y="2127899"/>
                <a:ext cx="417646" cy="36004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sp>
          <p:nvSpPr>
            <p:cNvPr id="18" name="TextBox 17"/>
            <p:cNvSpPr txBox="1"/>
            <p:nvPr userDrawn="1"/>
          </p:nvSpPr>
          <p:spPr>
            <a:xfrm>
              <a:off x="1547664" y="1484784"/>
              <a:ext cx="1080120" cy="369332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en-GB" dirty="0">
                  <a:solidFill>
                    <a:schemeClr val="bg1"/>
                  </a:solidFill>
                </a:rPr>
                <a:t>Text Here</a:t>
              </a:r>
            </a:p>
          </p:txBody>
        </p:sp>
      </p:grpSp>
      <p:grpSp>
        <p:nvGrpSpPr>
          <p:cNvPr id="17" name="Group 20"/>
          <p:cNvGrpSpPr/>
          <p:nvPr userDrawn="1"/>
        </p:nvGrpSpPr>
        <p:grpSpPr>
          <a:xfrm>
            <a:off x="2771800" y="404664"/>
            <a:ext cx="1512168" cy="1579219"/>
            <a:chOff x="1331640" y="908720"/>
            <a:chExt cx="1512168" cy="1579219"/>
          </a:xfrm>
          <a:solidFill>
            <a:srgbClr val="97D700"/>
          </a:solidFill>
        </p:grpSpPr>
        <p:grpSp>
          <p:nvGrpSpPr>
            <p:cNvPr id="21" name="Group 7"/>
            <p:cNvGrpSpPr/>
            <p:nvPr userDrawn="1"/>
          </p:nvGrpSpPr>
          <p:grpSpPr>
            <a:xfrm>
              <a:off x="1331640" y="908720"/>
              <a:ext cx="1512168" cy="1579219"/>
              <a:chOff x="3131840" y="908720"/>
              <a:chExt cx="1512168" cy="1579219"/>
            </a:xfrm>
            <a:grpFill/>
          </p:grpSpPr>
          <p:sp>
            <p:nvSpPr>
              <p:cNvPr id="24" name="Oval 23"/>
              <p:cNvSpPr/>
              <p:nvPr userDrawn="1"/>
            </p:nvSpPr>
            <p:spPr>
              <a:xfrm>
                <a:off x="3131840" y="908720"/>
                <a:ext cx="1512168" cy="151216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5" name="Isosceles Triangle 24"/>
              <p:cNvSpPr/>
              <p:nvPr userDrawn="1"/>
            </p:nvSpPr>
            <p:spPr>
              <a:xfrm rot="-1680000">
                <a:off x="3302194" y="2127899"/>
                <a:ext cx="417646" cy="36004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sp>
          <p:nvSpPr>
            <p:cNvPr id="23" name="TextBox 22"/>
            <p:cNvSpPr txBox="1"/>
            <p:nvPr userDrawn="1"/>
          </p:nvSpPr>
          <p:spPr>
            <a:xfrm>
              <a:off x="1547664" y="1484784"/>
              <a:ext cx="1080120" cy="369332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en-GB" dirty="0">
                  <a:solidFill>
                    <a:srgbClr val="002060"/>
                  </a:solidFill>
                </a:rPr>
                <a:t>Text Here</a:t>
              </a:r>
            </a:p>
          </p:txBody>
        </p:sp>
      </p:grpSp>
      <p:grpSp>
        <p:nvGrpSpPr>
          <p:cNvPr id="22" name="Group 25"/>
          <p:cNvGrpSpPr/>
          <p:nvPr userDrawn="1"/>
        </p:nvGrpSpPr>
        <p:grpSpPr>
          <a:xfrm>
            <a:off x="2771800" y="2168860"/>
            <a:ext cx="1512168" cy="1579219"/>
            <a:chOff x="1331640" y="908720"/>
            <a:chExt cx="1512168" cy="1579219"/>
          </a:xfrm>
          <a:solidFill>
            <a:srgbClr val="009639"/>
          </a:solidFill>
        </p:grpSpPr>
        <p:grpSp>
          <p:nvGrpSpPr>
            <p:cNvPr id="26" name="Group 26"/>
            <p:cNvGrpSpPr/>
            <p:nvPr userDrawn="1"/>
          </p:nvGrpSpPr>
          <p:grpSpPr>
            <a:xfrm>
              <a:off x="1331640" y="908720"/>
              <a:ext cx="1512168" cy="1579219"/>
              <a:chOff x="3131840" y="908720"/>
              <a:chExt cx="1512168" cy="1579219"/>
            </a:xfrm>
            <a:grpFill/>
          </p:grpSpPr>
          <p:sp>
            <p:nvSpPr>
              <p:cNvPr id="29" name="Oval 28"/>
              <p:cNvSpPr/>
              <p:nvPr userDrawn="1"/>
            </p:nvSpPr>
            <p:spPr>
              <a:xfrm>
                <a:off x="3131840" y="908720"/>
                <a:ext cx="1512168" cy="151216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0" name="Isosceles Triangle 29"/>
              <p:cNvSpPr/>
              <p:nvPr userDrawn="1"/>
            </p:nvSpPr>
            <p:spPr>
              <a:xfrm rot="-1680000">
                <a:off x="3302194" y="2127899"/>
                <a:ext cx="417646" cy="36004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sp>
          <p:nvSpPr>
            <p:cNvPr id="28" name="TextBox 27"/>
            <p:cNvSpPr txBox="1"/>
            <p:nvPr userDrawn="1"/>
          </p:nvSpPr>
          <p:spPr>
            <a:xfrm>
              <a:off x="1547664" y="1484784"/>
              <a:ext cx="1080120" cy="369332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en-GB" dirty="0">
                  <a:solidFill>
                    <a:schemeClr val="bg1"/>
                  </a:solidFill>
                </a:rPr>
                <a:t>Text Here</a:t>
              </a:r>
            </a:p>
          </p:txBody>
        </p:sp>
      </p:grpSp>
      <p:grpSp>
        <p:nvGrpSpPr>
          <p:cNvPr id="27" name="Group 30"/>
          <p:cNvGrpSpPr/>
          <p:nvPr userDrawn="1"/>
        </p:nvGrpSpPr>
        <p:grpSpPr>
          <a:xfrm>
            <a:off x="2771800" y="3933056"/>
            <a:ext cx="1512168" cy="1579219"/>
            <a:chOff x="1331640" y="908720"/>
            <a:chExt cx="1512168" cy="1579219"/>
          </a:xfrm>
          <a:solidFill>
            <a:srgbClr val="005151"/>
          </a:solidFill>
        </p:grpSpPr>
        <p:grpSp>
          <p:nvGrpSpPr>
            <p:cNvPr id="31" name="Group 7"/>
            <p:cNvGrpSpPr/>
            <p:nvPr userDrawn="1"/>
          </p:nvGrpSpPr>
          <p:grpSpPr>
            <a:xfrm>
              <a:off x="1331640" y="908720"/>
              <a:ext cx="1512168" cy="1579219"/>
              <a:chOff x="3131840" y="908720"/>
              <a:chExt cx="1512168" cy="1579219"/>
            </a:xfrm>
            <a:grpFill/>
          </p:grpSpPr>
          <p:sp>
            <p:nvSpPr>
              <p:cNvPr id="34" name="Oval 33"/>
              <p:cNvSpPr/>
              <p:nvPr userDrawn="1"/>
            </p:nvSpPr>
            <p:spPr>
              <a:xfrm>
                <a:off x="3131840" y="908720"/>
                <a:ext cx="1512168" cy="151216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5" name="Isosceles Triangle 34"/>
              <p:cNvSpPr/>
              <p:nvPr userDrawn="1"/>
            </p:nvSpPr>
            <p:spPr>
              <a:xfrm rot="-1680000">
                <a:off x="3302194" y="2127899"/>
                <a:ext cx="417646" cy="36004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sp>
          <p:nvSpPr>
            <p:cNvPr id="33" name="TextBox 32"/>
            <p:cNvSpPr txBox="1"/>
            <p:nvPr userDrawn="1"/>
          </p:nvSpPr>
          <p:spPr>
            <a:xfrm>
              <a:off x="1547664" y="1484784"/>
              <a:ext cx="1080120" cy="369332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en-GB" dirty="0">
                  <a:solidFill>
                    <a:schemeClr val="bg1"/>
                  </a:solidFill>
                </a:rPr>
                <a:t>Text Here</a:t>
              </a:r>
            </a:p>
          </p:txBody>
        </p:sp>
      </p:grpSp>
      <p:grpSp>
        <p:nvGrpSpPr>
          <p:cNvPr id="32" name="Group 35"/>
          <p:cNvGrpSpPr/>
          <p:nvPr userDrawn="1"/>
        </p:nvGrpSpPr>
        <p:grpSpPr>
          <a:xfrm>
            <a:off x="4716016" y="404664"/>
            <a:ext cx="1512168" cy="1579219"/>
            <a:chOff x="1331640" y="908720"/>
            <a:chExt cx="1512168" cy="1579219"/>
          </a:xfrm>
          <a:solidFill>
            <a:srgbClr val="008EAA"/>
          </a:solidFill>
        </p:grpSpPr>
        <p:grpSp>
          <p:nvGrpSpPr>
            <p:cNvPr id="36" name="Group 7"/>
            <p:cNvGrpSpPr/>
            <p:nvPr userDrawn="1"/>
          </p:nvGrpSpPr>
          <p:grpSpPr>
            <a:xfrm>
              <a:off x="1331640" y="908720"/>
              <a:ext cx="1512168" cy="1579219"/>
              <a:chOff x="3131840" y="908720"/>
              <a:chExt cx="1512168" cy="1579219"/>
            </a:xfrm>
            <a:grpFill/>
          </p:grpSpPr>
          <p:sp>
            <p:nvSpPr>
              <p:cNvPr id="39" name="Oval 38"/>
              <p:cNvSpPr/>
              <p:nvPr userDrawn="1"/>
            </p:nvSpPr>
            <p:spPr>
              <a:xfrm>
                <a:off x="3131840" y="908720"/>
                <a:ext cx="1512168" cy="151216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40" name="Isosceles Triangle 39"/>
              <p:cNvSpPr/>
              <p:nvPr userDrawn="1"/>
            </p:nvSpPr>
            <p:spPr>
              <a:xfrm rot="-1680000">
                <a:off x="3302194" y="2127899"/>
                <a:ext cx="417646" cy="36004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sp>
          <p:nvSpPr>
            <p:cNvPr id="38" name="TextBox 37"/>
            <p:cNvSpPr txBox="1"/>
            <p:nvPr userDrawn="1"/>
          </p:nvSpPr>
          <p:spPr>
            <a:xfrm>
              <a:off x="1547664" y="1484784"/>
              <a:ext cx="1080120" cy="369332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en-GB" dirty="0">
                  <a:solidFill>
                    <a:schemeClr val="bg1"/>
                  </a:solidFill>
                </a:rPr>
                <a:t>Text Here</a:t>
              </a:r>
            </a:p>
          </p:txBody>
        </p:sp>
      </p:grpSp>
      <p:grpSp>
        <p:nvGrpSpPr>
          <p:cNvPr id="37" name="Group 40"/>
          <p:cNvGrpSpPr/>
          <p:nvPr userDrawn="1"/>
        </p:nvGrpSpPr>
        <p:grpSpPr>
          <a:xfrm>
            <a:off x="4716016" y="2168860"/>
            <a:ext cx="1512168" cy="1579219"/>
            <a:chOff x="1331640" y="908720"/>
            <a:chExt cx="1512168" cy="1579219"/>
          </a:xfrm>
          <a:solidFill>
            <a:srgbClr val="3A5DAE"/>
          </a:solidFill>
        </p:grpSpPr>
        <p:grpSp>
          <p:nvGrpSpPr>
            <p:cNvPr id="41" name="Group 41"/>
            <p:cNvGrpSpPr/>
            <p:nvPr userDrawn="1"/>
          </p:nvGrpSpPr>
          <p:grpSpPr>
            <a:xfrm>
              <a:off x="1331640" y="908720"/>
              <a:ext cx="1512168" cy="1579219"/>
              <a:chOff x="3131840" y="908720"/>
              <a:chExt cx="1512168" cy="1579219"/>
            </a:xfrm>
            <a:grpFill/>
          </p:grpSpPr>
          <p:sp>
            <p:nvSpPr>
              <p:cNvPr id="44" name="Oval 43"/>
              <p:cNvSpPr/>
              <p:nvPr userDrawn="1"/>
            </p:nvSpPr>
            <p:spPr>
              <a:xfrm>
                <a:off x="3131840" y="908720"/>
                <a:ext cx="1512168" cy="151216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45" name="Isosceles Triangle 44"/>
              <p:cNvSpPr/>
              <p:nvPr userDrawn="1"/>
            </p:nvSpPr>
            <p:spPr>
              <a:xfrm rot="-1680000">
                <a:off x="3302194" y="2127899"/>
                <a:ext cx="417646" cy="36004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sp>
          <p:nvSpPr>
            <p:cNvPr id="43" name="TextBox 42"/>
            <p:cNvSpPr txBox="1"/>
            <p:nvPr userDrawn="1"/>
          </p:nvSpPr>
          <p:spPr>
            <a:xfrm>
              <a:off x="1547664" y="1484784"/>
              <a:ext cx="1080120" cy="369332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en-GB" dirty="0">
                  <a:solidFill>
                    <a:schemeClr val="bg1"/>
                  </a:solidFill>
                </a:rPr>
                <a:t>Text Here</a:t>
              </a:r>
            </a:p>
          </p:txBody>
        </p:sp>
      </p:grpSp>
      <p:grpSp>
        <p:nvGrpSpPr>
          <p:cNvPr id="42" name="Group 45"/>
          <p:cNvGrpSpPr/>
          <p:nvPr userDrawn="1"/>
        </p:nvGrpSpPr>
        <p:grpSpPr>
          <a:xfrm>
            <a:off x="4716016" y="3933056"/>
            <a:ext cx="1512168" cy="1579219"/>
            <a:chOff x="1331640" y="908720"/>
            <a:chExt cx="1512168" cy="1579219"/>
          </a:xfrm>
          <a:solidFill>
            <a:srgbClr val="001E62"/>
          </a:solidFill>
        </p:grpSpPr>
        <p:grpSp>
          <p:nvGrpSpPr>
            <p:cNvPr id="46" name="Group 7"/>
            <p:cNvGrpSpPr/>
            <p:nvPr userDrawn="1"/>
          </p:nvGrpSpPr>
          <p:grpSpPr>
            <a:xfrm>
              <a:off x="1331640" y="908720"/>
              <a:ext cx="1512168" cy="1579219"/>
              <a:chOff x="3131840" y="908720"/>
              <a:chExt cx="1512168" cy="1579219"/>
            </a:xfrm>
            <a:grpFill/>
          </p:grpSpPr>
          <p:sp>
            <p:nvSpPr>
              <p:cNvPr id="49" name="Oval 48"/>
              <p:cNvSpPr/>
              <p:nvPr userDrawn="1"/>
            </p:nvSpPr>
            <p:spPr>
              <a:xfrm>
                <a:off x="3131840" y="908720"/>
                <a:ext cx="1512168" cy="151216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0" name="Isosceles Triangle 49"/>
              <p:cNvSpPr/>
              <p:nvPr userDrawn="1"/>
            </p:nvSpPr>
            <p:spPr>
              <a:xfrm rot="-1680000">
                <a:off x="3302194" y="2127899"/>
                <a:ext cx="417646" cy="36004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sp>
          <p:nvSpPr>
            <p:cNvPr id="48" name="TextBox 47"/>
            <p:cNvSpPr txBox="1"/>
            <p:nvPr userDrawn="1"/>
          </p:nvSpPr>
          <p:spPr>
            <a:xfrm>
              <a:off x="1547664" y="1484784"/>
              <a:ext cx="1080120" cy="369332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en-GB" dirty="0">
                  <a:solidFill>
                    <a:schemeClr val="bg1"/>
                  </a:solidFill>
                </a:rPr>
                <a:t>Text Here</a:t>
              </a:r>
            </a:p>
          </p:txBody>
        </p:sp>
      </p:grpSp>
      <p:grpSp>
        <p:nvGrpSpPr>
          <p:cNvPr id="47" name="Group 50"/>
          <p:cNvGrpSpPr/>
          <p:nvPr userDrawn="1"/>
        </p:nvGrpSpPr>
        <p:grpSpPr>
          <a:xfrm>
            <a:off x="6660232" y="404664"/>
            <a:ext cx="1512168" cy="1579219"/>
            <a:chOff x="1331640" y="908720"/>
            <a:chExt cx="1512168" cy="1579219"/>
          </a:xfrm>
          <a:solidFill>
            <a:srgbClr val="D0006F"/>
          </a:solidFill>
        </p:grpSpPr>
        <p:grpSp>
          <p:nvGrpSpPr>
            <p:cNvPr id="51" name="Group 7"/>
            <p:cNvGrpSpPr/>
            <p:nvPr userDrawn="1"/>
          </p:nvGrpSpPr>
          <p:grpSpPr>
            <a:xfrm>
              <a:off x="1331640" y="908720"/>
              <a:ext cx="1512168" cy="1579219"/>
              <a:chOff x="3131840" y="908720"/>
              <a:chExt cx="1512168" cy="1579219"/>
            </a:xfrm>
            <a:grpFill/>
          </p:grpSpPr>
          <p:sp>
            <p:nvSpPr>
              <p:cNvPr id="54" name="Oval 53"/>
              <p:cNvSpPr/>
              <p:nvPr userDrawn="1"/>
            </p:nvSpPr>
            <p:spPr>
              <a:xfrm>
                <a:off x="3131840" y="908720"/>
                <a:ext cx="1512168" cy="151216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5" name="Isosceles Triangle 54"/>
              <p:cNvSpPr/>
              <p:nvPr userDrawn="1"/>
            </p:nvSpPr>
            <p:spPr>
              <a:xfrm rot="-1680000">
                <a:off x="3302194" y="2127899"/>
                <a:ext cx="417646" cy="36004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sp>
          <p:nvSpPr>
            <p:cNvPr id="53" name="TextBox 52"/>
            <p:cNvSpPr txBox="1"/>
            <p:nvPr userDrawn="1"/>
          </p:nvSpPr>
          <p:spPr>
            <a:xfrm>
              <a:off x="1547664" y="1484784"/>
              <a:ext cx="1080120" cy="369332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en-GB" dirty="0">
                  <a:solidFill>
                    <a:schemeClr val="bg1"/>
                  </a:solidFill>
                </a:rPr>
                <a:t>Text Here</a:t>
              </a:r>
            </a:p>
          </p:txBody>
        </p:sp>
      </p:grpSp>
      <p:grpSp>
        <p:nvGrpSpPr>
          <p:cNvPr id="52" name="Group 55"/>
          <p:cNvGrpSpPr/>
          <p:nvPr userDrawn="1"/>
        </p:nvGrpSpPr>
        <p:grpSpPr>
          <a:xfrm>
            <a:off x="6660232" y="2168860"/>
            <a:ext cx="1512168" cy="1579219"/>
            <a:chOff x="1331640" y="908720"/>
            <a:chExt cx="1512168" cy="1579219"/>
          </a:xfrm>
          <a:solidFill>
            <a:srgbClr val="AA0061"/>
          </a:solidFill>
        </p:grpSpPr>
        <p:grpSp>
          <p:nvGrpSpPr>
            <p:cNvPr id="56" name="Group 56"/>
            <p:cNvGrpSpPr/>
            <p:nvPr userDrawn="1"/>
          </p:nvGrpSpPr>
          <p:grpSpPr>
            <a:xfrm>
              <a:off x="1331640" y="908720"/>
              <a:ext cx="1512168" cy="1579219"/>
              <a:chOff x="3131840" y="908720"/>
              <a:chExt cx="1512168" cy="1579219"/>
            </a:xfrm>
            <a:grpFill/>
          </p:grpSpPr>
          <p:sp>
            <p:nvSpPr>
              <p:cNvPr id="59" name="Oval 58"/>
              <p:cNvSpPr/>
              <p:nvPr userDrawn="1"/>
            </p:nvSpPr>
            <p:spPr>
              <a:xfrm>
                <a:off x="3131840" y="908720"/>
                <a:ext cx="1512168" cy="151216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60" name="Isosceles Triangle 59"/>
              <p:cNvSpPr/>
              <p:nvPr userDrawn="1"/>
            </p:nvSpPr>
            <p:spPr>
              <a:xfrm rot="-1680000">
                <a:off x="3302194" y="2127899"/>
                <a:ext cx="417646" cy="36004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sp>
          <p:nvSpPr>
            <p:cNvPr id="58" name="TextBox 57"/>
            <p:cNvSpPr txBox="1"/>
            <p:nvPr userDrawn="1"/>
          </p:nvSpPr>
          <p:spPr>
            <a:xfrm>
              <a:off x="1547664" y="1484784"/>
              <a:ext cx="1080120" cy="369332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en-GB" dirty="0">
                  <a:solidFill>
                    <a:schemeClr val="bg1"/>
                  </a:solidFill>
                </a:rPr>
                <a:t>Text Here</a:t>
              </a:r>
            </a:p>
          </p:txBody>
        </p:sp>
      </p:grpSp>
      <p:grpSp>
        <p:nvGrpSpPr>
          <p:cNvPr id="57" name="Group 60"/>
          <p:cNvGrpSpPr/>
          <p:nvPr userDrawn="1"/>
        </p:nvGrpSpPr>
        <p:grpSpPr>
          <a:xfrm>
            <a:off x="6660232" y="3933056"/>
            <a:ext cx="1512168" cy="1579219"/>
            <a:chOff x="1331640" y="908720"/>
            <a:chExt cx="1512168" cy="1579219"/>
          </a:xfrm>
          <a:solidFill>
            <a:srgbClr val="702F8A"/>
          </a:solidFill>
        </p:grpSpPr>
        <p:grpSp>
          <p:nvGrpSpPr>
            <p:cNvPr id="61" name="Group 7"/>
            <p:cNvGrpSpPr/>
            <p:nvPr userDrawn="1"/>
          </p:nvGrpSpPr>
          <p:grpSpPr>
            <a:xfrm>
              <a:off x="1331640" y="908720"/>
              <a:ext cx="1512168" cy="1579219"/>
              <a:chOff x="3131840" y="908720"/>
              <a:chExt cx="1512168" cy="1579219"/>
            </a:xfrm>
            <a:grpFill/>
          </p:grpSpPr>
          <p:sp>
            <p:nvSpPr>
              <p:cNvPr id="64" name="Oval 63"/>
              <p:cNvSpPr/>
              <p:nvPr userDrawn="1"/>
            </p:nvSpPr>
            <p:spPr>
              <a:xfrm>
                <a:off x="3131840" y="908720"/>
                <a:ext cx="1512168" cy="151216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65" name="Isosceles Triangle 64"/>
              <p:cNvSpPr/>
              <p:nvPr userDrawn="1"/>
            </p:nvSpPr>
            <p:spPr>
              <a:xfrm rot="-1680000">
                <a:off x="3302194" y="2127899"/>
                <a:ext cx="417646" cy="36004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sp>
          <p:nvSpPr>
            <p:cNvPr id="63" name="TextBox 62"/>
            <p:cNvSpPr txBox="1"/>
            <p:nvPr userDrawn="1"/>
          </p:nvSpPr>
          <p:spPr>
            <a:xfrm>
              <a:off x="1547664" y="1484784"/>
              <a:ext cx="1080120" cy="369332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en-GB" dirty="0">
                  <a:solidFill>
                    <a:schemeClr val="bg1"/>
                  </a:solidFill>
                </a:rPr>
                <a:t>Text Here</a:t>
              </a:r>
            </a:p>
          </p:txBody>
        </p:sp>
      </p:grp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Speech bubble exampl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69C210-7917-440F-BD84-981D613DE548}" type="datetimeFigureOut">
              <a:rPr lang="en-GB" smtClean="0"/>
              <a:pPr/>
              <a:t>02/10/2018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4F7D77-A785-49E5-B62C-8DA40358CB5E}" type="slidenum">
              <a:rPr lang="en-GB" smtClean="0"/>
              <a:pPr/>
              <a:t>‹#›</a:t>
            </a:fld>
            <a:endParaRPr lang="en-GB"/>
          </a:p>
        </p:txBody>
      </p:sp>
      <p:grpSp>
        <p:nvGrpSpPr>
          <p:cNvPr id="5" name="Group 13"/>
          <p:cNvGrpSpPr/>
          <p:nvPr userDrawn="1"/>
        </p:nvGrpSpPr>
        <p:grpSpPr>
          <a:xfrm>
            <a:off x="1475656" y="1268760"/>
            <a:ext cx="5904656" cy="818477"/>
            <a:chOff x="1619672" y="3068960"/>
            <a:chExt cx="5904656" cy="818477"/>
          </a:xfrm>
        </p:grpSpPr>
        <p:grpSp>
          <p:nvGrpSpPr>
            <p:cNvPr id="6" name="Group 13"/>
            <p:cNvGrpSpPr/>
            <p:nvPr/>
          </p:nvGrpSpPr>
          <p:grpSpPr>
            <a:xfrm>
              <a:off x="1619672" y="3068960"/>
              <a:ext cx="5904656" cy="818477"/>
              <a:chOff x="1619672" y="3015827"/>
              <a:chExt cx="5904656" cy="818477"/>
            </a:xfrm>
            <a:solidFill>
              <a:srgbClr val="001E62"/>
            </a:solidFill>
          </p:grpSpPr>
          <p:sp>
            <p:nvSpPr>
              <p:cNvPr id="17" name="Rounded Rectangle 16"/>
              <p:cNvSpPr/>
              <p:nvPr/>
            </p:nvSpPr>
            <p:spPr>
              <a:xfrm>
                <a:off x="1619672" y="3015827"/>
                <a:ext cx="5904656" cy="648072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8" name="Freeform 17"/>
              <p:cNvSpPr/>
              <p:nvPr/>
            </p:nvSpPr>
            <p:spPr>
              <a:xfrm rot="10260000">
                <a:off x="1939157" y="3402610"/>
                <a:ext cx="375883" cy="431694"/>
              </a:xfrm>
              <a:custGeom>
                <a:avLst/>
                <a:gdLst>
                  <a:gd name="connsiteX0" fmla="*/ 0 w 432048"/>
                  <a:gd name="connsiteY0" fmla="*/ 360000 h 360000"/>
                  <a:gd name="connsiteX1" fmla="*/ 216024 w 432048"/>
                  <a:gd name="connsiteY1" fmla="*/ 0 h 360000"/>
                  <a:gd name="connsiteX2" fmla="*/ 432048 w 432048"/>
                  <a:gd name="connsiteY2" fmla="*/ 360000 h 360000"/>
                  <a:gd name="connsiteX3" fmla="*/ 0 w 432048"/>
                  <a:gd name="connsiteY3" fmla="*/ 360000 h 360000"/>
                  <a:gd name="connsiteX0" fmla="*/ 0 w 375883"/>
                  <a:gd name="connsiteY0" fmla="*/ 431694 h 431694"/>
                  <a:gd name="connsiteX1" fmla="*/ 159859 w 375883"/>
                  <a:gd name="connsiteY1" fmla="*/ 0 h 431694"/>
                  <a:gd name="connsiteX2" fmla="*/ 375883 w 375883"/>
                  <a:gd name="connsiteY2" fmla="*/ 360000 h 431694"/>
                  <a:gd name="connsiteX3" fmla="*/ 0 w 375883"/>
                  <a:gd name="connsiteY3" fmla="*/ 431694 h 4316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5883" h="431694">
                    <a:moveTo>
                      <a:pt x="0" y="431694"/>
                    </a:moveTo>
                    <a:lnTo>
                      <a:pt x="159859" y="0"/>
                    </a:lnTo>
                    <a:lnTo>
                      <a:pt x="375883" y="360000"/>
                    </a:lnTo>
                    <a:lnTo>
                      <a:pt x="0" y="43169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sp>
          <p:nvSpPr>
            <p:cNvPr id="16" name="TextBox 15"/>
            <p:cNvSpPr txBox="1"/>
            <p:nvPr/>
          </p:nvSpPr>
          <p:spPr>
            <a:xfrm>
              <a:off x="1691680" y="3203684"/>
              <a:ext cx="568863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b="1" dirty="0">
                  <a:solidFill>
                    <a:schemeClr val="bg1"/>
                  </a:solidFill>
                </a:rPr>
                <a:t>Text can be placed here</a:t>
              </a:r>
            </a:p>
          </p:txBody>
        </p:sp>
      </p:grpSp>
      <p:grpSp>
        <p:nvGrpSpPr>
          <p:cNvPr id="7" name="Group 18"/>
          <p:cNvGrpSpPr/>
          <p:nvPr userDrawn="1"/>
        </p:nvGrpSpPr>
        <p:grpSpPr>
          <a:xfrm>
            <a:off x="1467272" y="3276600"/>
            <a:ext cx="2528664" cy="1394542"/>
            <a:chOff x="1619672" y="3068960"/>
            <a:chExt cx="2528664" cy="1394542"/>
          </a:xfrm>
        </p:grpSpPr>
        <p:grpSp>
          <p:nvGrpSpPr>
            <p:cNvPr id="8" name="Group 13"/>
            <p:cNvGrpSpPr/>
            <p:nvPr/>
          </p:nvGrpSpPr>
          <p:grpSpPr>
            <a:xfrm>
              <a:off x="1619672" y="3068960"/>
              <a:ext cx="2528664" cy="1394542"/>
              <a:chOff x="1619672" y="3015827"/>
              <a:chExt cx="2528664" cy="1394542"/>
            </a:xfrm>
            <a:solidFill>
              <a:srgbClr val="001E62"/>
            </a:solidFill>
          </p:grpSpPr>
          <p:sp>
            <p:nvSpPr>
              <p:cNvPr id="22" name="Rounded Rectangle 21"/>
              <p:cNvSpPr/>
              <p:nvPr/>
            </p:nvSpPr>
            <p:spPr>
              <a:xfrm>
                <a:off x="1619672" y="3015827"/>
                <a:ext cx="2528664" cy="1224136"/>
              </a:xfrm>
              <a:prstGeom prst="roundRect">
                <a:avLst>
                  <a:gd name="adj" fmla="val 11471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3" name="Freeform 22"/>
              <p:cNvSpPr/>
              <p:nvPr/>
            </p:nvSpPr>
            <p:spPr>
              <a:xfrm rot="10260000">
                <a:off x="1939157" y="3978675"/>
                <a:ext cx="375883" cy="431694"/>
              </a:xfrm>
              <a:custGeom>
                <a:avLst/>
                <a:gdLst>
                  <a:gd name="connsiteX0" fmla="*/ 0 w 432048"/>
                  <a:gd name="connsiteY0" fmla="*/ 360000 h 360000"/>
                  <a:gd name="connsiteX1" fmla="*/ 216024 w 432048"/>
                  <a:gd name="connsiteY1" fmla="*/ 0 h 360000"/>
                  <a:gd name="connsiteX2" fmla="*/ 432048 w 432048"/>
                  <a:gd name="connsiteY2" fmla="*/ 360000 h 360000"/>
                  <a:gd name="connsiteX3" fmla="*/ 0 w 432048"/>
                  <a:gd name="connsiteY3" fmla="*/ 360000 h 360000"/>
                  <a:gd name="connsiteX0" fmla="*/ 0 w 375883"/>
                  <a:gd name="connsiteY0" fmla="*/ 431694 h 431694"/>
                  <a:gd name="connsiteX1" fmla="*/ 159859 w 375883"/>
                  <a:gd name="connsiteY1" fmla="*/ 0 h 431694"/>
                  <a:gd name="connsiteX2" fmla="*/ 375883 w 375883"/>
                  <a:gd name="connsiteY2" fmla="*/ 360000 h 431694"/>
                  <a:gd name="connsiteX3" fmla="*/ 0 w 375883"/>
                  <a:gd name="connsiteY3" fmla="*/ 431694 h 4316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5883" h="431694">
                    <a:moveTo>
                      <a:pt x="0" y="431694"/>
                    </a:moveTo>
                    <a:lnTo>
                      <a:pt x="159859" y="0"/>
                    </a:lnTo>
                    <a:lnTo>
                      <a:pt x="375883" y="360000"/>
                    </a:lnTo>
                    <a:lnTo>
                      <a:pt x="0" y="43169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sp>
          <p:nvSpPr>
            <p:cNvPr id="21" name="TextBox 20"/>
            <p:cNvSpPr txBox="1"/>
            <p:nvPr/>
          </p:nvSpPr>
          <p:spPr>
            <a:xfrm>
              <a:off x="1700064" y="3203684"/>
              <a:ext cx="241226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b="1" dirty="0">
                  <a:solidFill>
                    <a:schemeClr val="bg1"/>
                  </a:solidFill>
                </a:rPr>
                <a:t>Text can be placed here</a:t>
              </a:r>
            </a:p>
            <a:p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9" name="Group 23"/>
          <p:cNvGrpSpPr/>
          <p:nvPr userDrawn="1"/>
        </p:nvGrpSpPr>
        <p:grpSpPr>
          <a:xfrm>
            <a:off x="1475656" y="2276872"/>
            <a:ext cx="2520280" cy="818477"/>
            <a:chOff x="1619672" y="3068960"/>
            <a:chExt cx="2520280" cy="818477"/>
          </a:xfrm>
        </p:grpSpPr>
        <p:grpSp>
          <p:nvGrpSpPr>
            <p:cNvPr id="10" name="Group 24"/>
            <p:cNvGrpSpPr/>
            <p:nvPr/>
          </p:nvGrpSpPr>
          <p:grpSpPr>
            <a:xfrm>
              <a:off x="1619672" y="3068960"/>
              <a:ext cx="2520280" cy="818477"/>
              <a:chOff x="1619672" y="3015827"/>
              <a:chExt cx="2520280" cy="818477"/>
            </a:xfrm>
            <a:solidFill>
              <a:srgbClr val="001E62"/>
            </a:solidFill>
          </p:grpSpPr>
          <p:sp>
            <p:nvSpPr>
              <p:cNvPr id="27" name="Rounded Rectangle 26"/>
              <p:cNvSpPr/>
              <p:nvPr/>
            </p:nvSpPr>
            <p:spPr>
              <a:xfrm>
                <a:off x="1619672" y="3015827"/>
                <a:ext cx="2520280" cy="648072"/>
              </a:xfrm>
              <a:prstGeom prst="round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8" name="Freeform 27"/>
              <p:cNvSpPr/>
              <p:nvPr/>
            </p:nvSpPr>
            <p:spPr>
              <a:xfrm rot="10260000">
                <a:off x="1939157" y="3402610"/>
                <a:ext cx="375883" cy="431694"/>
              </a:xfrm>
              <a:custGeom>
                <a:avLst/>
                <a:gdLst>
                  <a:gd name="connsiteX0" fmla="*/ 0 w 432048"/>
                  <a:gd name="connsiteY0" fmla="*/ 360000 h 360000"/>
                  <a:gd name="connsiteX1" fmla="*/ 216024 w 432048"/>
                  <a:gd name="connsiteY1" fmla="*/ 0 h 360000"/>
                  <a:gd name="connsiteX2" fmla="*/ 432048 w 432048"/>
                  <a:gd name="connsiteY2" fmla="*/ 360000 h 360000"/>
                  <a:gd name="connsiteX3" fmla="*/ 0 w 432048"/>
                  <a:gd name="connsiteY3" fmla="*/ 360000 h 360000"/>
                  <a:gd name="connsiteX0" fmla="*/ 0 w 375883"/>
                  <a:gd name="connsiteY0" fmla="*/ 431694 h 431694"/>
                  <a:gd name="connsiteX1" fmla="*/ 159859 w 375883"/>
                  <a:gd name="connsiteY1" fmla="*/ 0 h 431694"/>
                  <a:gd name="connsiteX2" fmla="*/ 375883 w 375883"/>
                  <a:gd name="connsiteY2" fmla="*/ 360000 h 431694"/>
                  <a:gd name="connsiteX3" fmla="*/ 0 w 375883"/>
                  <a:gd name="connsiteY3" fmla="*/ 431694 h 4316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5883" h="431694">
                    <a:moveTo>
                      <a:pt x="0" y="431694"/>
                    </a:moveTo>
                    <a:lnTo>
                      <a:pt x="159859" y="0"/>
                    </a:lnTo>
                    <a:lnTo>
                      <a:pt x="375883" y="360000"/>
                    </a:lnTo>
                    <a:lnTo>
                      <a:pt x="0" y="43169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sp>
          <p:nvSpPr>
            <p:cNvPr id="26" name="TextBox 25"/>
            <p:cNvSpPr txBox="1"/>
            <p:nvPr/>
          </p:nvSpPr>
          <p:spPr>
            <a:xfrm>
              <a:off x="1691680" y="3203684"/>
              <a:ext cx="241226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b="1" dirty="0">
                  <a:solidFill>
                    <a:schemeClr val="bg1"/>
                  </a:solidFill>
                </a:rPr>
                <a:t>Text can be placed here</a:t>
              </a:r>
            </a:p>
          </p:txBody>
        </p:sp>
      </p:grp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em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/>
          </p:cNvSpPr>
          <p:nvPr>
            <p:ph type="title"/>
          </p:nvPr>
        </p:nvSpPr>
        <p:spPr bwMode="auto">
          <a:xfrm>
            <a:off x="395288" y="44450"/>
            <a:ext cx="8424862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395288" y="1268413"/>
            <a:ext cx="8424862" cy="226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594042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93227DF-2E11-49F9-82F9-018E67EF2144}" type="datetimeFigureOut">
              <a:rPr lang="en-GB"/>
              <a:pPr>
                <a:defRPr/>
              </a:pPr>
              <a:t>02/10/2018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AC2427F-F4A4-43CE-8F55-1DDD5199372F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pic>
        <p:nvPicPr>
          <p:cNvPr id="2055" name="Picture 3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250825" y="6021388"/>
            <a:ext cx="2419350" cy="684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056" name="Group 10"/>
          <p:cNvGrpSpPr>
            <a:grpSpLocks noChangeAspect="1"/>
          </p:cNvGrpSpPr>
          <p:nvPr/>
        </p:nvGrpSpPr>
        <p:grpSpPr bwMode="auto">
          <a:xfrm>
            <a:off x="0" y="5635625"/>
            <a:ext cx="9144000" cy="458788"/>
            <a:chOff x="0" y="3550"/>
            <a:chExt cx="5760" cy="289"/>
          </a:xfrm>
        </p:grpSpPr>
        <p:sp>
          <p:nvSpPr>
            <p:cNvPr id="2066" name="AutoShape 9"/>
            <p:cNvSpPr>
              <a:spLocks noChangeAspect="1" noChangeArrowheads="1" noTextEdit="1"/>
            </p:cNvSpPr>
            <p:nvPr userDrawn="1"/>
          </p:nvSpPr>
          <p:spPr bwMode="auto">
            <a:xfrm>
              <a:off x="4429" y="3550"/>
              <a:ext cx="1331" cy="2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0" name="Line 11"/>
            <p:cNvSpPr>
              <a:spLocks noChangeShapeType="1"/>
            </p:cNvSpPr>
            <p:nvPr userDrawn="1"/>
          </p:nvSpPr>
          <p:spPr bwMode="auto">
            <a:xfrm>
              <a:off x="0" y="3664"/>
              <a:ext cx="5676" cy="0"/>
            </a:xfrm>
            <a:prstGeom prst="line">
              <a:avLst/>
            </a:prstGeom>
            <a:noFill/>
            <a:ln w="28575" cap="flat">
              <a:solidFill>
                <a:srgbClr val="191D63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>
                <a:ln w="28575">
                  <a:solidFill>
                    <a:srgbClr val="001E62"/>
                  </a:solidFill>
                </a:ln>
                <a:latin typeface="+mn-lt"/>
                <a:cs typeface="+mn-cs"/>
              </a:endParaRPr>
            </a:p>
          </p:txBody>
        </p:sp>
        <p:sp>
          <p:nvSpPr>
            <p:cNvPr id="2068" name="Freeform 10"/>
            <p:cNvSpPr>
              <a:spLocks/>
            </p:cNvSpPr>
            <p:nvPr userDrawn="1"/>
          </p:nvSpPr>
          <p:spPr bwMode="auto">
            <a:xfrm>
              <a:off x="5633" y="3675"/>
              <a:ext cx="125" cy="164"/>
            </a:xfrm>
            <a:custGeom>
              <a:avLst/>
              <a:gdLst>
                <a:gd name="T0" fmla="*/ 39 w 86"/>
                <a:gd name="T1" fmla="*/ 9 h 112"/>
                <a:gd name="T2" fmla="*/ 13 w 86"/>
                <a:gd name="T3" fmla="*/ 65 h 112"/>
                <a:gd name="T4" fmla="*/ 0 w 86"/>
                <a:gd name="T5" fmla="*/ 81 h 112"/>
                <a:gd name="T6" fmla="*/ 21 w 86"/>
                <a:gd name="T7" fmla="*/ 84 h 112"/>
                <a:gd name="T8" fmla="*/ 86 w 86"/>
                <a:gd name="T9" fmla="*/ 102 h 112"/>
                <a:gd name="T10" fmla="*/ 86 w 86"/>
                <a:gd name="T11" fmla="*/ 6 h 112"/>
                <a:gd name="T12" fmla="*/ 39 w 86"/>
                <a:gd name="T13" fmla="*/ 9 h 11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86" h="112">
                  <a:moveTo>
                    <a:pt x="39" y="9"/>
                  </a:moveTo>
                  <a:cubicBezTo>
                    <a:pt x="18" y="20"/>
                    <a:pt x="9" y="43"/>
                    <a:pt x="13" y="65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21" y="84"/>
                    <a:pt x="21" y="84"/>
                    <a:pt x="21" y="84"/>
                  </a:cubicBezTo>
                  <a:cubicBezTo>
                    <a:pt x="35" y="105"/>
                    <a:pt x="63" y="112"/>
                    <a:pt x="86" y="102"/>
                  </a:cubicBezTo>
                  <a:cubicBezTo>
                    <a:pt x="86" y="6"/>
                    <a:pt x="86" y="6"/>
                    <a:pt x="86" y="6"/>
                  </a:cubicBezTo>
                  <a:cubicBezTo>
                    <a:pt x="71" y="0"/>
                    <a:pt x="54" y="0"/>
                    <a:pt x="39" y="9"/>
                  </a:cubicBezTo>
                </a:path>
              </a:pathLst>
            </a:custGeom>
            <a:solidFill>
              <a:srgbClr val="00ACC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2069" name="Freeform 11"/>
            <p:cNvSpPr>
              <a:spLocks/>
            </p:cNvSpPr>
            <p:nvPr userDrawn="1"/>
          </p:nvSpPr>
          <p:spPr bwMode="auto">
            <a:xfrm>
              <a:off x="5696" y="3551"/>
              <a:ext cx="62" cy="75"/>
            </a:xfrm>
            <a:custGeom>
              <a:avLst/>
              <a:gdLst>
                <a:gd name="T0" fmla="*/ 15 w 43"/>
                <a:gd name="T1" fmla="*/ 0 h 51"/>
                <a:gd name="T2" fmla="*/ 13 w 43"/>
                <a:gd name="T3" fmla="*/ 13 h 51"/>
                <a:gd name="T4" fmla="*/ 13 w 43"/>
                <a:gd name="T5" fmla="*/ 13 h 51"/>
                <a:gd name="T6" fmla="*/ 3 w 43"/>
                <a:gd name="T7" fmla="*/ 24 h 51"/>
                <a:gd name="T8" fmla="*/ 0 w 43"/>
                <a:gd name="T9" fmla="*/ 40 h 51"/>
                <a:gd name="T10" fmla="*/ 9 w 43"/>
                <a:gd name="T11" fmla="*/ 39 h 51"/>
                <a:gd name="T12" fmla="*/ 43 w 43"/>
                <a:gd name="T13" fmla="*/ 51 h 51"/>
                <a:gd name="T14" fmla="*/ 43 w 43"/>
                <a:gd name="T15" fmla="*/ 10 h 51"/>
                <a:gd name="T16" fmla="*/ 31 w 43"/>
                <a:gd name="T17" fmla="*/ 7 h 51"/>
                <a:gd name="T18" fmla="*/ 25 w 43"/>
                <a:gd name="T19" fmla="*/ 8 h 51"/>
                <a:gd name="T20" fmla="*/ 15 w 43"/>
                <a:gd name="T21" fmla="*/ 0 h 51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43" h="51">
                  <a:moveTo>
                    <a:pt x="15" y="0"/>
                  </a:moveTo>
                  <a:cubicBezTo>
                    <a:pt x="13" y="13"/>
                    <a:pt x="13" y="13"/>
                    <a:pt x="13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1" y="29"/>
                    <a:pt x="0" y="34"/>
                    <a:pt x="0" y="40"/>
                  </a:cubicBezTo>
                  <a:cubicBezTo>
                    <a:pt x="3" y="39"/>
                    <a:pt x="6" y="39"/>
                    <a:pt x="9" y="39"/>
                  </a:cubicBezTo>
                  <a:cubicBezTo>
                    <a:pt x="22" y="39"/>
                    <a:pt x="34" y="43"/>
                    <a:pt x="43" y="51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39" y="8"/>
                    <a:pt x="35" y="7"/>
                    <a:pt x="31" y="7"/>
                  </a:cubicBezTo>
                  <a:cubicBezTo>
                    <a:pt x="29" y="7"/>
                    <a:pt x="27" y="8"/>
                    <a:pt x="25" y="8"/>
                  </a:cubicBezTo>
                  <a:cubicBezTo>
                    <a:pt x="15" y="0"/>
                    <a:pt x="15" y="0"/>
                    <a:pt x="15" y="0"/>
                  </a:cubicBezTo>
                </a:path>
              </a:pathLst>
            </a:custGeom>
            <a:solidFill>
              <a:srgbClr val="96CA5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2070" name="Freeform 12"/>
            <p:cNvSpPr>
              <a:spLocks/>
            </p:cNvSpPr>
            <p:nvPr userDrawn="1"/>
          </p:nvSpPr>
          <p:spPr bwMode="auto">
            <a:xfrm>
              <a:off x="5611" y="3610"/>
              <a:ext cx="147" cy="132"/>
            </a:xfrm>
            <a:custGeom>
              <a:avLst/>
              <a:gdLst>
                <a:gd name="T0" fmla="*/ 58 w 101"/>
                <a:gd name="T1" fmla="*/ 0 h 90"/>
                <a:gd name="T2" fmla="*/ 46 w 101"/>
                <a:gd name="T3" fmla="*/ 4 h 90"/>
                <a:gd name="T4" fmla="*/ 20 w 101"/>
                <a:gd name="T5" fmla="*/ 29 h 90"/>
                <a:gd name="T6" fmla="*/ 0 w 101"/>
                <a:gd name="T7" fmla="*/ 34 h 90"/>
                <a:gd name="T8" fmla="*/ 15 w 101"/>
                <a:gd name="T9" fmla="*/ 50 h 90"/>
                <a:gd name="T10" fmla="*/ 16 w 101"/>
                <a:gd name="T11" fmla="*/ 49 h 90"/>
                <a:gd name="T12" fmla="*/ 20 w 101"/>
                <a:gd name="T13" fmla="*/ 73 h 90"/>
                <a:gd name="T14" fmla="*/ 29 w 101"/>
                <a:gd name="T15" fmla="*/ 85 h 90"/>
                <a:gd name="T16" fmla="*/ 54 w 101"/>
                <a:gd name="T17" fmla="*/ 53 h 90"/>
                <a:gd name="T18" fmla="*/ 79 w 101"/>
                <a:gd name="T19" fmla="*/ 46 h 90"/>
                <a:gd name="T20" fmla="*/ 101 w 101"/>
                <a:gd name="T21" fmla="*/ 50 h 90"/>
                <a:gd name="T22" fmla="*/ 101 w 101"/>
                <a:gd name="T23" fmla="*/ 90 h 90"/>
                <a:gd name="T24" fmla="*/ 101 w 101"/>
                <a:gd name="T25" fmla="*/ 11 h 90"/>
                <a:gd name="T26" fmla="*/ 101 w 101"/>
                <a:gd name="T27" fmla="*/ 11 h 90"/>
                <a:gd name="T28" fmla="*/ 101 w 101"/>
                <a:gd name="T29" fmla="*/ 28 h 90"/>
                <a:gd name="T30" fmla="*/ 89 w 101"/>
                <a:gd name="T31" fmla="*/ 31 h 90"/>
                <a:gd name="T32" fmla="*/ 74 w 101"/>
                <a:gd name="T33" fmla="*/ 27 h 90"/>
                <a:gd name="T34" fmla="*/ 58 w 101"/>
                <a:gd name="T35" fmla="*/ 0 h 9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101" h="90">
                  <a:moveTo>
                    <a:pt x="58" y="0"/>
                  </a:moveTo>
                  <a:cubicBezTo>
                    <a:pt x="54" y="1"/>
                    <a:pt x="49" y="2"/>
                    <a:pt x="46" y="4"/>
                  </a:cubicBezTo>
                  <a:cubicBezTo>
                    <a:pt x="34" y="9"/>
                    <a:pt x="25" y="18"/>
                    <a:pt x="20" y="29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15" y="50"/>
                    <a:pt x="15" y="50"/>
                    <a:pt x="15" y="50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5" y="57"/>
                    <a:pt x="17" y="65"/>
                    <a:pt x="20" y="73"/>
                  </a:cubicBezTo>
                  <a:cubicBezTo>
                    <a:pt x="23" y="77"/>
                    <a:pt x="25" y="82"/>
                    <a:pt x="29" y="85"/>
                  </a:cubicBezTo>
                  <a:cubicBezTo>
                    <a:pt x="32" y="72"/>
                    <a:pt x="41" y="60"/>
                    <a:pt x="54" y="53"/>
                  </a:cubicBezTo>
                  <a:cubicBezTo>
                    <a:pt x="62" y="48"/>
                    <a:pt x="71" y="46"/>
                    <a:pt x="79" y="46"/>
                  </a:cubicBezTo>
                  <a:cubicBezTo>
                    <a:pt x="87" y="46"/>
                    <a:pt x="94" y="47"/>
                    <a:pt x="101" y="50"/>
                  </a:cubicBezTo>
                  <a:cubicBezTo>
                    <a:pt x="101" y="90"/>
                    <a:pt x="101" y="90"/>
                    <a:pt x="101" y="90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1" y="28"/>
                    <a:pt x="101" y="28"/>
                    <a:pt x="101" y="28"/>
                  </a:cubicBezTo>
                  <a:cubicBezTo>
                    <a:pt x="97" y="30"/>
                    <a:pt x="93" y="31"/>
                    <a:pt x="89" y="31"/>
                  </a:cubicBezTo>
                  <a:cubicBezTo>
                    <a:pt x="84" y="31"/>
                    <a:pt x="79" y="29"/>
                    <a:pt x="74" y="27"/>
                  </a:cubicBezTo>
                  <a:cubicBezTo>
                    <a:pt x="64" y="21"/>
                    <a:pt x="58" y="11"/>
                    <a:pt x="58" y="0"/>
                  </a:cubicBezTo>
                </a:path>
              </a:pathLst>
            </a:custGeom>
            <a:solidFill>
              <a:srgbClr val="B61F6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2071" name="Freeform 13"/>
            <p:cNvSpPr>
              <a:spLocks/>
            </p:cNvSpPr>
            <p:nvPr userDrawn="1"/>
          </p:nvSpPr>
          <p:spPr bwMode="auto">
            <a:xfrm>
              <a:off x="5653" y="3678"/>
              <a:ext cx="105" cy="84"/>
            </a:xfrm>
            <a:custGeom>
              <a:avLst/>
              <a:gdLst>
                <a:gd name="T0" fmla="*/ 50 w 72"/>
                <a:gd name="T1" fmla="*/ 0 h 57"/>
                <a:gd name="T2" fmla="*/ 25 w 72"/>
                <a:gd name="T3" fmla="*/ 7 h 57"/>
                <a:gd name="T4" fmla="*/ 0 w 72"/>
                <a:gd name="T5" fmla="*/ 39 h 57"/>
                <a:gd name="T6" fmla="*/ 38 w 72"/>
                <a:gd name="T7" fmla="*/ 57 h 57"/>
                <a:gd name="T8" fmla="*/ 60 w 72"/>
                <a:gd name="T9" fmla="*/ 52 h 57"/>
                <a:gd name="T10" fmla="*/ 72 w 72"/>
                <a:gd name="T11" fmla="*/ 44 h 57"/>
                <a:gd name="T12" fmla="*/ 72 w 72"/>
                <a:gd name="T13" fmla="*/ 4 h 57"/>
                <a:gd name="T14" fmla="*/ 50 w 72"/>
                <a:gd name="T15" fmla="*/ 0 h 5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72" h="57">
                  <a:moveTo>
                    <a:pt x="50" y="0"/>
                  </a:moveTo>
                  <a:cubicBezTo>
                    <a:pt x="42" y="0"/>
                    <a:pt x="33" y="2"/>
                    <a:pt x="25" y="7"/>
                  </a:cubicBezTo>
                  <a:cubicBezTo>
                    <a:pt x="12" y="14"/>
                    <a:pt x="3" y="26"/>
                    <a:pt x="0" y="39"/>
                  </a:cubicBezTo>
                  <a:cubicBezTo>
                    <a:pt x="10" y="50"/>
                    <a:pt x="24" y="57"/>
                    <a:pt x="38" y="57"/>
                  </a:cubicBezTo>
                  <a:cubicBezTo>
                    <a:pt x="46" y="57"/>
                    <a:pt x="53" y="55"/>
                    <a:pt x="60" y="52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72" y="4"/>
                    <a:pt x="72" y="4"/>
                    <a:pt x="72" y="4"/>
                  </a:cubicBezTo>
                  <a:cubicBezTo>
                    <a:pt x="65" y="1"/>
                    <a:pt x="58" y="0"/>
                    <a:pt x="50" y="0"/>
                  </a:cubicBezTo>
                </a:path>
              </a:pathLst>
            </a:custGeom>
            <a:solidFill>
              <a:srgbClr val="32326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2072" name="Freeform 14"/>
            <p:cNvSpPr>
              <a:spLocks/>
            </p:cNvSpPr>
            <p:nvPr userDrawn="1"/>
          </p:nvSpPr>
          <p:spPr bwMode="auto">
            <a:xfrm>
              <a:off x="5696" y="3609"/>
              <a:ext cx="62" cy="47"/>
            </a:xfrm>
            <a:custGeom>
              <a:avLst/>
              <a:gdLst>
                <a:gd name="T0" fmla="*/ 9 w 43"/>
                <a:gd name="T1" fmla="*/ 0 h 32"/>
                <a:gd name="T2" fmla="*/ 0 w 43"/>
                <a:gd name="T3" fmla="*/ 1 h 32"/>
                <a:gd name="T4" fmla="*/ 16 w 43"/>
                <a:gd name="T5" fmla="*/ 28 h 32"/>
                <a:gd name="T6" fmla="*/ 31 w 43"/>
                <a:gd name="T7" fmla="*/ 32 h 32"/>
                <a:gd name="T8" fmla="*/ 43 w 43"/>
                <a:gd name="T9" fmla="*/ 29 h 32"/>
                <a:gd name="T10" fmla="*/ 43 w 43"/>
                <a:gd name="T11" fmla="*/ 12 h 32"/>
                <a:gd name="T12" fmla="*/ 9 w 43"/>
                <a:gd name="T13" fmla="*/ 0 h 3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3" h="32">
                  <a:moveTo>
                    <a:pt x="9" y="0"/>
                  </a:moveTo>
                  <a:cubicBezTo>
                    <a:pt x="6" y="0"/>
                    <a:pt x="3" y="0"/>
                    <a:pt x="0" y="1"/>
                  </a:cubicBezTo>
                  <a:cubicBezTo>
                    <a:pt x="0" y="12"/>
                    <a:pt x="6" y="22"/>
                    <a:pt x="16" y="28"/>
                  </a:cubicBezTo>
                  <a:cubicBezTo>
                    <a:pt x="21" y="30"/>
                    <a:pt x="26" y="32"/>
                    <a:pt x="31" y="32"/>
                  </a:cubicBezTo>
                  <a:cubicBezTo>
                    <a:pt x="35" y="32"/>
                    <a:pt x="39" y="31"/>
                    <a:pt x="43" y="29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34" y="4"/>
                    <a:pt x="22" y="0"/>
                    <a:pt x="9" y="0"/>
                  </a:cubicBezTo>
                </a:path>
              </a:pathLst>
            </a:custGeom>
            <a:solidFill>
              <a:srgbClr val="812F3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</p:grpSp>
      <p:pic>
        <p:nvPicPr>
          <p:cNvPr id="2057" name="Picture 3"/>
          <p:cNvPicPr>
            <a:picLocks noChangeAspect="1" noChangeArrowheads="1"/>
          </p:cNvPicPr>
          <p:nvPr userDrawn="1"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250825" y="6021388"/>
            <a:ext cx="2419350" cy="684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058" name="Group 10"/>
          <p:cNvGrpSpPr>
            <a:grpSpLocks noChangeAspect="1"/>
          </p:cNvGrpSpPr>
          <p:nvPr userDrawn="1"/>
        </p:nvGrpSpPr>
        <p:grpSpPr bwMode="auto">
          <a:xfrm>
            <a:off x="0" y="5635625"/>
            <a:ext cx="9144000" cy="458788"/>
            <a:chOff x="0" y="3550"/>
            <a:chExt cx="5760" cy="289"/>
          </a:xfrm>
        </p:grpSpPr>
        <p:sp>
          <p:nvSpPr>
            <p:cNvPr id="2059" name="AutoShape 9"/>
            <p:cNvSpPr>
              <a:spLocks noChangeAspect="1" noChangeArrowheads="1" noTextEdit="1"/>
            </p:cNvSpPr>
            <p:nvPr userDrawn="1"/>
          </p:nvSpPr>
          <p:spPr bwMode="auto">
            <a:xfrm>
              <a:off x="4429" y="3550"/>
              <a:ext cx="1331" cy="2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9" name="Line 11"/>
            <p:cNvSpPr>
              <a:spLocks noChangeShapeType="1"/>
            </p:cNvSpPr>
            <p:nvPr userDrawn="1"/>
          </p:nvSpPr>
          <p:spPr bwMode="auto">
            <a:xfrm>
              <a:off x="0" y="3664"/>
              <a:ext cx="5676" cy="0"/>
            </a:xfrm>
            <a:prstGeom prst="line">
              <a:avLst/>
            </a:prstGeom>
            <a:noFill/>
            <a:ln w="28575" cap="flat">
              <a:solidFill>
                <a:srgbClr val="191D63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>
                <a:ln w="28575">
                  <a:solidFill>
                    <a:srgbClr val="001E62"/>
                  </a:solidFill>
                </a:ln>
                <a:latin typeface="+mn-lt"/>
                <a:cs typeface="+mn-cs"/>
              </a:endParaRPr>
            </a:p>
          </p:txBody>
        </p:sp>
        <p:sp>
          <p:nvSpPr>
            <p:cNvPr id="2061" name="Freeform 19"/>
            <p:cNvSpPr>
              <a:spLocks/>
            </p:cNvSpPr>
            <p:nvPr userDrawn="1"/>
          </p:nvSpPr>
          <p:spPr bwMode="auto">
            <a:xfrm>
              <a:off x="5633" y="3675"/>
              <a:ext cx="125" cy="164"/>
            </a:xfrm>
            <a:custGeom>
              <a:avLst/>
              <a:gdLst>
                <a:gd name="T0" fmla="*/ 39 w 86"/>
                <a:gd name="T1" fmla="*/ 9 h 112"/>
                <a:gd name="T2" fmla="*/ 13 w 86"/>
                <a:gd name="T3" fmla="*/ 65 h 112"/>
                <a:gd name="T4" fmla="*/ 0 w 86"/>
                <a:gd name="T5" fmla="*/ 81 h 112"/>
                <a:gd name="T6" fmla="*/ 21 w 86"/>
                <a:gd name="T7" fmla="*/ 84 h 112"/>
                <a:gd name="T8" fmla="*/ 86 w 86"/>
                <a:gd name="T9" fmla="*/ 102 h 112"/>
                <a:gd name="T10" fmla="*/ 86 w 86"/>
                <a:gd name="T11" fmla="*/ 6 h 112"/>
                <a:gd name="T12" fmla="*/ 39 w 86"/>
                <a:gd name="T13" fmla="*/ 9 h 11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86" h="112">
                  <a:moveTo>
                    <a:pt x="39" y="9"/>
                  </a:moveTo>
                  <a:cubicBezTo>
                    <a:pt x="18" y="20"/>
                    <a:pt x="9" y="43"/>
                    <a:pt x="13" y="65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21" y="84"/>
                    <a:pt x="21" y="84"/>
                    <a:pt x="21" y="84"/>
                  </a:cubicBezTo>
                  <a:cubicBezTo>
                    <a:pt x="35" y="105"/>
                    <a:pt x="63" y="112"/>
                    <a:pt x="86" y="102"/>
                  </a:cubicBezTo>
                  <a:cubicBezTo>
                    <a:pt x="86" y="6"/>
                    <a:pt x="86" y="6"/>
                    <a:pt x="86" y="6"/>
                  </a:cubicBezTo>
                  <a:cubicBezTo>
                    <a:pt x="71" y="0"/>
                    <a:pt x="54" y="0"/>
                    <a:pt x="39" y="9"/>
                  </a:cubicBezTo>
                </a:path>
              </a:pathLst>
            </a:custGeom>
            <a:solidFill>
              <a:srgbClr val="00ACC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2062" name="Freeform 20"/>
            <p:cNvSpPr>
              <a:spLocks/>
            </p:cNvSpPr>
            <p:nvPr userDrawn="1"/>
          </p:nvSpPr>
          <p:spPr bwMode="auto">
            <a:xfrm>
              <a:off x="5696" y="3551"/>
              <a:ext cx="62" cy="75"/>
            </a:xfrm>
            <a:custGeom>
              <a:avLst/>
              <a:gdLst>
                <a:gd name="T0" fmla="*/ 15 w 43"/>
                <a:gd name="T1" fmla="*/ 0 h 51"/>
                <a:gd name="T2" fmla="*/ 13 w 43"/>
                <a:gd name="T3" fmla="*/ 13 h 51"/>
                <a:gd name="T4" fmla="*/ 13 w 43"/>
                <a:gd name="T5" fmla="*/ 13 h 51"/>
                <a:gd name="T6" fmla="*/ 3 w 43"/>
                <a:gd name="T7" fmla="*/ 24 h 51"/>
                <a:gd name="T8" fmla="*/ 0 w 43"/>
                <a:gd name="T9" fmla="*/ 40 h 51"/>
                <a:gd name="T10" fmla="*/ 9 w 43"/>
                <a:gd name="T11" fmla="*/ 39 h 51"/>
                <a:gd name="T12" fmla="*/ 43 w 43"/>
                <a:gd name="T13" fmla="*/ 51 h 51"/>
                <a:gd name="T14" fmla="*/ 43 w 43"/>
                <a:gd name="T15" fmla="*/ 10 h 51"/>
                <a:gd name="T16" fmla="*/ 31 w 43"/>
                <a:gd name="T17" fmla="*/ 7 h 51"/>
                <a:gd name="T18" fmla="*/ 25 w 43"/>
                <a:gd name="T19" fmla="*/ 8 h 51"/>
                <a:gd name="T20" fmla="*/ 15 w 43"/>
                <a:gd name="T21" fmla="*/ 0 h 51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43" h="51">
                  <a:moveTo>
                    <a:pt x="15" y="0"/>
                  </a:moveTo>
                  <a:cubicBezTo>
                    <a:pt x="13" y="13"/>
                    <a:pt x="13" y="13"/>
                    <a:pt x="13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1" y="29"/>
                    <a:pt x="0" y="34"/>
                    <a:pt x="0" y="40"/>
                  </a:cubicBezTo>
                  <a:cubicBezTo>
                    <a:pt x="3" y="39"/>
                    <a:pt x="6" y="39"/>
                    <a:pt x="9" y="39"/>
                  </a:cubicBezTo>
                  <a:cubicBezTo>
                    <a:pt x="22" y="39"/>
                    <a:pt x="34" y="43"/>
                    <a:pt x="43" y="51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39" y="8"/>
                    <a:pt x="35" y="7"/>
                    <a:pt x="31" y="7"/>
                  </a:cubicBezTo>
                  <a:cubicBezTo>
                    <a:pt x="29" y="7"/>
                    <a:pt x="27" y="8"/>
                    <a:pt x="25" y="8"/>
                  </a:cubicBezTo>
                  <a:cubicBezTo>
                    <a:pt x="15" y="0"/>
                    <a:pt x="15" y="0"/>
                    <a:pt x="15" y="0"/>
                  </a:cubicBezTo>
                </a:path>
              </a:pathLst>
            </a:custGeom>
            <a:solidFill>
              <a:srgbClr val="96CA5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2063" name="Freeform 21"/>
            <p:cNvSpPr>
              <a:spLocks/>
            </p:cNvSpPr>
            <p:nvPr userDrawn="1"/>
          </p:nvSpPr>
          <p:spPr bwMode="auto">
            <a:xfrm>
              <a:off x="5611" y="3610"/>
              <a:ext cx="147" cy="132"/>
            </a:xfrm>
            <a:custGeom>
              <a:avLst/>
              <a:gdLst>
                <a:gd name="T0" fmla="*/ 58 w 101"/>
                <a:gd name="T1" fmla="*/ 0 h 90"/>
                <a:gd name="T2" fmla="*/ 46 w 101"/>
                <a:gd name="T3" fmla="*/ 4 h 90"/>
                <a:gd name="T4" fmla="*/ 20 w 101"/>
                <a:gd name="T5" fmla="*/ 29 h 90"/>
                <a:gd name="T6" fmla="*/ 0 w 101"/>
                <a:gd name="T7" fmla="*/ 34 h 90"/>
                <a:gd name="T8" fmla="*/ 15 w 101"/>
                <a:gd name="T9" fmla="*/ 50 h 90"/>
                <a:gd name="T10" fmla="*/ 16 w 101"/>
                <a:gd name="T11" fmla="*/ 49 h 90"/>
                <a:gd name="T12" fmla="*/ 20 w 101"/>
                <a:gd name="T13" fmla="*/ 73 h 90"/>
                <a:gd name="T14" fmla="*/ 29 w 101"/>
                <a:gd name="T15" fmla="*/ 85 h 90"/>
                <a:gd name="T16" fmla="*/ 54 w 101"/>
                <a:gd name="T17" fmla="*/ 53 h 90"/>
                <a:gd name="T18" fmla="*/ 79 w 101"/>
                <a:gd name="T19" fmla="*/ 46 h 90"/>
                <a:gd name="T20" fmla="*/ 101 w 101"/>
                <a:gd name="T21" fmla="*/ 50 h 90"/>
                <a:gd name="T22" fmla="*/ 101 w 101"/>
                <a:gd name="T23" fmla="*/ 90 h 90"/>
                <a:gd name="T24" fmla="*/ 101 w 101"/>
                <a:gd name="T25" fmla="*/ 11 h 90"/>
                <a:gd name="T26" fmla="*/ 101 w 101"/>
                <a:gd name="T27" fmla="*/ 11 h 90"/>
                <a:gd name="T28" fmla="*/ 101 w 101"/>
                <a:gd name="T29" fmla="*/ 28 h 90"/>
                <a:gd name="T30" fmla="*/ 89 w 101"/>
                <a:gd name="T31" fmla="*/ 31 h 90"/>
                <a:gd name="T32" fmla="*/ 74 w 101"/>
                <a:gd name="T33" fmla="*/ 27 h 90"/>
                <a:gd name="T34" fmla="*/ 58 w 101"/>
                <a:gd name="T35" fmla="*/ 0 h 9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101" h="90">
                  <a:moveTo>
                    <a:pt x="58" y="0"/>
                  </a:moveTo>
                  <a:cubicBezTo>
                    <a:pt x="54" y="1"/>
                    <a:pt x="49" y="2"/>
                    <a:pt x="46" y="4"/>
                  </a:cubicBezTo>
                  <a:cubicBezTo>
                    <a:pt x="34" y="9"/>
                    <a:pt x="25" y="18"/>
                    <a:pt x="20" y="29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15" y="50"/>
                    <a:pt x="15" y="50"/>
                    <a:pt x="15" y="50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5" y="57"/>
                    <a:pt x="17" y="65"/>
                    <a:pt x="20" y="73"/>
                  </a:cubicBezTo>
                  <a:cubicBezTo>
                    <a:pt x="23" y="77"/>
                    <a:pt x="25" y="82"/>
                    <a:pt x="29" y="85"/>
                  </a:cubicBezTo>
                  <a:cubicBezTo>
                    <a:pt x="32" y="72"/>
                    <a:pt x="41" y="60"/>
                    <a:pt x="54" y="53"/>
                  </a:cubicBezTo>
                  <a:cubicBezTo>
                    <a:pt x="62" y="48"/>
                    <a:pt x="71" y="46"/>
                    <a:pt x="79" y="46"/>
                  </a:cubicBezTo>
                  <a:cubicBezTo>
                    <a:pt x="87" y="46"/>
                    <a:pt x="94" y="47"/>
                    <a:pt x="101" y="50"/>
                  </a:cubicBezTo>
                  <a:cubicBezTo>
                    <a:pt x="101" y="90"/>
                    <a:pt x="101" y="90"/>
                    <a:pt x="101" y="90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1" y="28"/>
                    <a:pt x="101" y="28"/>
                    <a:pt x="101" y="28"/>
                  </a:cubicBezTo>
                  <a:cubicBezTo>
                    <a:pt x="97" y="30"/>
                    <a:pt x="93" y="31"/>
                    <a:pt x="89" y="31"/>
                  </a:cubicBezTo>
                  <a:cubicBezTo>
                    <a:pt x="84" y="31"/>
                    <a:pt x="79" y="29"/>
                    <a:pt x="74" y="27"/>
                  </a:cubicBezTo>
                  <a:cubicBezTo>
                    <a:pt x="64" y="21"/>
                    <a:pt x="58" y="11"/>
                    <a:pt x="58" y="0"/>
                  </a:cubicBezTo>
                </a:path>
              </a:pathLst>
            </a:custGeom>
            <a:solidFill>
              <a:srgbClr val="B61F6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2064" name="Freeform 22"/>
            <p:cNvSpPr>
              <a:spLocks/>
            </p:cNvSpPr>
            <p:nvPr userDrawn="1"/>
          </p:nvSpPr>
          <p:spPr bwMode="auto">
            <a:xfrm>
              <a:off x="5653" y="3678"/>
              <a:ext cx="105" cy="84"/>
            </a:xfrm>
            <a:custGeom>
              <a:avLst/>
              <a:gdLst>
                <a:gd name="T0" fmla="*/ 50 w 72"/>
                <a:gd name="T1" fmla="*/ 0 h 57"/>
                <a:gd name="T2" fmla="*/ 25 w 72"/>
                <a:gd name="T3" fmla="*/ 7 h 57"/>
                <a:gd name="T4" fmla="*/ 0 w 72"/>
                <a:gd name="T5" fmla="*/ 39 h 57"/>
                <a:gd name="T6" fmla="*/ 38 w 72"/>
                <a:gd name="T7" fmla="*/ 57 h 57"/>
                <a:gd name="T8" fmla="*/ 60 w 72"/>
                <a:gd name="T9" fmla="*/ 52 h 57"/>
                <a:gd name="T10" fmla="*/ 72 w 72"/>
                <a:gd name="T11" fmla="*/ 44 h 57"/>
                <a:gd name="T12" fmla="*/ 72 w 72"/>
                <a:gd name="T13" fmla="*/ 4 h 57"/>
                <a:gd name="T14" fmla="*/ 50 w 72"/>
                <a:gd name="T15" fmla="*/ 0 h 5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72" h="57">
                  <a:moveTo>
                    <a:pt x="50" y="0"/>
                  </a:moveTo>
                  <a:cubicBezTo>
                    <a:pt x="42" y="0"/>
                    <a:pt x="33" y="2"/>
                    <a:pt x="25" y="7"/>
                  </a:cubicBezTo>
                  <a:cubicBezTo>
                    <a:pt x="12" y="14"/>
                    <a:pt x="3" y="26"/>
                    <a:pt x="0" y="39"/>
                  </a:cubicBezTo>
                  <a:cubicBezTo>
                    <a:pt x="10" y="50"/>
                    <a:pt x="24" y="57"/>
                    <a:pt x="38" y="57"/>
                  </a:cubicBezTo>
                  <a:cubicBezTo>
                    <a:pt x="46" y="57"/>
                    <a:pt x="53" y="55"/>
                    <a:pt x="60" y="52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72" y="4"/>
                    <a:pt x="72" y="4"/>
                    <a:pt x="72" y="4"/>
                  </a:cubicBezTo>
                  <a:cubicBezTo>
                    <a:pt x="65" y="1"/>
                    <a:pt x="58" y="0"/>
                    <a:pt x="50" y="0"/>
                  </a:cubicBezTo>
                </a:path>
              </a:pathLst>
            </a:custGeom>
            <a:solidFill>
              <a:srgbClr val="32326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2065" name="Freeform 23"/>
            <p:cNvSpPr>
              <a:spLocks/>
            </p:cNvSpPr>
            <p:nvPr userDrawn="1"/>
          </p:nvSpPr>
          <p:spPr bwMode="auto">
            <a:xfrm>
              <a:off x="5696" y="3609"/>
              <a:ext cx="62" cy="47"/>
            </a:xfrm>
            <a:custGeom>
              <a:avLst/>
              <a:gdLst>
                <a:gd name="T0" fmla="*/ 9 w 43"/>
                <a:gd name="T1" fmla="*/ 0 h 32"/>
                <a:gd name="T2" fmla="*/ 0 w 43"/>
                <a:gd name="T3" fmla="*/ 1 h 32"/>
                <a:gd name="T4" fmla="*/ 16 w 43"/>
                <a:gd name="T5" fmla="*/ 28 h 32"/>
                <a:gd name="T6" fmla="*/ 31 w 43"/>
                <a:gd name="T7" fmla="*/ 32 h 32"/>
                <a:gd name="T8" fmla="*/ 43 w 43"/>
                <a:gd name="T9" fmla="*/ 29 h 32"/>
                <a:gd name="T10" fmla="*/ 43 w 43"/>
                <a:gd name="T11" fmla="*/ 12 h 32"/>
                <a:gd name="T12" fmla="*/ 9 w 43"/>
                <a:gd name="T13" fmla="*/ 0 h 3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3" h="32">
                  <a:moveTo>
                    <a:pt x="9" y="0"/>
                  </a:moveTo>
                  <a:cubicBezTo>
                    <a:pt x="6" y="0"/>
                    <a:pt x="3" y="0"/>
                    <a:pt x="0" y="1"/>
                  </a:cubicBezTo>
                  <a:cubicBezTo>
                    <a:pt x="0" y="12"/>
                    <a:pt x="6" y="22"/>
                    <a:pt x="16" y="28"/>
                  </a:cubicBezTo>
                  <a:cubicBezTo>
                    <a:pt x="21" y="30"/>
                    <a:pt x="26" y="32"/>
                    <a:pt x="31" y="32"/>
                  </a:cubicBezTo>
                  <a:cubicBezTo>
                    <a:pt x="35" y="32"/>
                    <a:pt x="39" y="31"/>
                    <a:pt x="43" y="29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34" y="4"/>
                    <a:pt x="22" y="0"/>
                    <a:pt x="9" y="0"/>
                  </a:cubicBezTo>
                </a:path>
              </a:pathLst>
            </a:custGeom>
            <a:solidFill>
              <a:srgbClr val="812F3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7" r:id="rId1"/>
    <p:sldLayoutId id="2147483778" r:id="rId2"/>
    <p:sldLayoutId id="2147483774" r:id="rId3"/>
    <p:sldLayoutId id="2147483779" r:id="rId4"/>
    <p:sldLayoutId id="2147483780" r:id="rId5"/>
    <p:sldLayoutId id="2147483781" r:id="rId6"/>
    <p:sldLayoutId id="2147483782" r:id="rId7"/>
    <p:sldLayoutId id="2147483783" r:id="rId8"/>
    <p:sldLayoutId id="2147483784" r:id="rId9"/>
    <p:sldLayoutId id="2147483785" r:id="rId10"/>
    <p:sldLayoutId id="2147483786" r:id="rId11"/>
    <p:sldLayoutId id="2147483788" r:id="rId12"/>
    <p:sldLayoutId id="2147483792" r:id="rId13"/>
    <p:sldLayoutId id="2147483793" r:id="rId14"/>
  </p:sldLayoutIdLst>
  <p:txStyles>
    <p:titleStyle>
      <a:lvl1pPr algn="l" rtl="0" fontAlgn="base">
        <a:spcBef>
          <a:spcPct val="0"/>
        </a:spcBef>
        <a:spcAft>
          <a:spcPct val="0"/>
        </a:spcAft>
        <a:defRPr sz="3200" kern="1200">
          <a:solidFill>
            <a:srgbClr val="009639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200">
          <a:solidFill>
            <a:srgbClr val="009639"/>
          </a:solidFill>
          <a:latin typeface="Calibri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3200">
          <a:solidFill>
            <a:srgbClr val="009639"/>
          </a:solidFill>
          <a:latin typeface="Calibri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3200">
          <a:solidFill>
            <a:srgbClr val="009639"/>
          </a:solidFill>
          <a:latin typeface="Calibri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3200">
          <a:solidFill>
            <a:srgbClr val="009639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200">
          <a:solidFill>
            <a:srgbClr val="009639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>
          <a:solidFill>
            <a:srgbClr val="009639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>
          <a:solidFill>
            <a:srgbClr val="009639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>
          <a:solidFill>
            <a:srgbClr val="009639"/>
          </a:solidFill>
          <a:latin typeface="Calibri" pitchFamily="34" charset="0"/>
        </a:defRPr>
      </a:lvl9pPr>
    </p:titleStyle>
    <p:bodyStyle>
      <a:lvl1pPr marL="285750" indent="-285750" algn="l" rtl="0" fontAlgn="base">
        <a:spcBef>
          <a:spcPct val="20000"/>
        </a:spcBef>
        <a:spcAft>
          <a:spcPct val="0"/>
        </a:spcAft>
        <a:buFontTx/>
        <a:buBlip>
          <a:blip r:embed="rId17"/>
        </a:buBlip>
        <a:defRPr sz="2400" b="1" kern="1200">
          <a:solidFill>
            <a:srgbClr val="001E62"/>
          </a:solidFill>
          <a:latin typeface="+mn-lt"/>
          <a:ea typeface="+mn-ea"/>
          <a:cs typeface="+mn-cs"/>
        </a:defRPr>
      </a:lvl1pPr>
      <a:lvl2pPr marL="457200" algn="l" rtl="0" fontAlgn="base">
        <a:spcBef>
          <a:spcPct val="20000"/>
        </a:spcBef>
        <a:spcAft>
          <a:spcPct val="0"/>
        </a:spcAft>
        <a:buFont typeface="Arial" charset="0"/>
        <a:defRPr sz="1600" kern="1200">
          <a:solidFill>
            <a:srgbClr val="002060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1600" kern="1200">
          <a:solidFill>
            <a:srgbClr val="002060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1600" kern="1200">
          <a:solidFill>
            <a:srgbClr val="002060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1600" kern="1200">
          <a:solidFill>
            <a:srgbClr val="002060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8.jpeg"/><Relationship Id="rId4" Type="http://schemas.openxmlformats.org/officeDocument/2006/relationships/image" Target="../media/image27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parliament.uk/parliamentarybusiness/publications&amp;records" TargetMode="External"/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34.jpe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4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3.emf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parliament.uk/parliamentarybusiness/publications&amp;records" TargetMode="External"/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4.xml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jpe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4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4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4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hyperlink" Target="mailto:amartin@rospa.com" TargetMode="External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 dirty="0" smtClean="0"/>
              <a:t>Ashley Martin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GB" dirty="0"/>
              <a:t>Public Health Project </a:t>
            </a:r>
            <a:r>
              <a:rPr lang="en-GB" dirty="0" smtClean="0"/>
              <a:t>Manager</a:t>
            </a:r>
            <a:endParaRPr lang="en-GB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GB" dirty="0"/>
              <a:t>Older People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GB" dirty="0"/>
              <a:t>Safety In The Home</a:t>
            </a:r>
          </a:p>
        </p:txBody>
      </p:sp>
      <p:sp>
        <p:nvSpPr>
          <p:cNvPr id="8" name="Freeform 11"/>
          <p:cNvSpPr>
            <a:spLocks/>
          </p:cNvSpPr>
          <p:nvPr/>
        </p:nvSpPr>
        <p:spPr bwMode="auto">
          <a:xfrm>
            <a:off x="5292080" y="980728"/>
            <a:ext cx="3384376" cy="3196332"/>
          </a:xfrm>
          <a:custGeom>
            <a:avLst/>
            <a:gdLst/>
            <a:ahLst/>
            <a:cxnLst>
              <a:cxn ang="0">
                <a:pos x="114" y="629"/>
              </a:cxn>
              <a:cxn ang="0">
                <a:pos x="4" y="359"/>
              </a:cxn>
              <a:cxn ang="0">
                <a:pos x="379" y="3"/>
              </a:cxn>
              <a:cxn ang="0">
                <a:pos x="730" y="370"/>
              </a:cxn>
              <a:cxn ang="0">
                <a:pos x="355" y="726"/>
              </a:cxn>
              <a:cxn ang="0">
                <a:pos x="238" y="705"/>
              </a:cxn>
              <a:cxn ang="0">
                <a:pos x="101" y="776"/>
              </a:cxn>
              <a:cxn ang="0">
                <a:pos x="114" y="629"/>
              </a:cxn>
            </a:cxnLst>
            <a:rect l="0" t="0" r="r" b="b"/>
            <a:pathLst>
              <a:path w="736" h="776">
                <a:moveTo>
                  <a:pt x="114" y="629"/>
                </a:moveTo>
                <a:cubicBezTo>
                  <a:pt x="43" y="562"/>
                  <a:pt x="0" y="466"/>
                  <a:pt x="4" y="359"/>
                </a:cubicBezTo>
                <a:cubicBezTo>
                  <a:pt x="10" y="160"/>
                  <a:pt x="178" y="0"/>
                  <a:pt x="379" y="3"/>
                </a:cubicBezTo>
                <a:cubicBezTo>
                  <a:pt x="579" y="6"/>
                  <a:pt x="736" y="170"/>
                  <a:pt x="730" y="370"/>
                </a:cubicBezTo>
                <a:cubicBezTo>
                  <a:pt x="723" y="570"/>
                  <a:pt x="555" y="729"/>
                  <a:pt x="355" y="726"/>
                </a:cubicBezTo>
                <a:cubicBezTo>
                  <a:pt x="314" y="726"/>
                  <a:pt x="275" y="718"/>
                  <a:pt x="238" y="705"/>
                </a:cubicBezTo>
                <a:cubicBezTo>
                  <a:pt x="101" y="776"/>
                  <a:pt x="101" y="776"/>
                  <a:pt x="101" y="776"/>
                </a:cubicBezTo>
                <a:lnTo>
                  <a:pt x="114" y="629"/>
                </a:lnTo>
                <a:close/>
              </a:path>
            </a:pathLst>
          </a:custGeom>
          <a:blipFill>
            <a:blip r:embed="rId2" cstate="print"/>
            <a:stretch>
              <a:fillRect/>
            </a:stretch>
          </a:blipFill>
          <a:ln w="15875" cap="flat">
            <a:solidFill>
              <a:srgbClr val="001E62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251520" y="0"/>
            <a:ext cx="8568630" cy="1143000"/>
          </a:xfrm>
        </p:spPr>
        <p:txBody>
          <a:bodyPr/>
          <a:lstStyle/>
          <a:p>
            <a:pPr algn="ctr"/>
            <a:r>
              <a:rPr lang="en-US" sz="4400" b="1" dirty="0" smtClean="0"/>
              <a:t>Where do accidents happen</a:t>
            </a:r>
            <a:br>
              <a:rPr lang="en-US" sz="4400" b="1" dirty="0" smtClean="0"/>
            </a:br>
            <a:r>
              <a:rPr lang="en-US" sz="4400" b="1" dirty="0" smtClean="0"/>
              <a:t> in the home?</a:t>
            </a:r>
          </a:p>
        </p:txBody>
      </p:sp>
      <p:sp>
        <p:nvSpPr>
          <p:cNvPr id="9" name="Freeform 19"/>
          <p:cNvSpPr>
            <a:spLocks/>
          </p:cNvSpPr>
          <p:nvPr/>
        </p:nvSpPr>
        <p:spPr bwMode="auto">
          <a:xfrm>
            <a:off x="2987824" y="3645024"/>
            <a:ext cx="1778000" cy="1770062"/>
          </a:xfrm>
          <a:custGeom>
            <a:avLst/>
            <a:gdLst/>
            <a:ahLst/>
            <a:cxnLst>
              <a:cxn ang="0">
                <a:pos x="0" y="1051"/>
              </a:cxn>
              <a:cxn ang="0">
                <a:pos x="0" y="0"/>
              </a:cxn>
              <a:cxn ang="0">
                <a:pos x="104" y="0"/>
              </a:cxn>
              <a:cxn ang="0">
                <a:pos x="170" y="0"/>
              </a:cxn>
              <a:cxn ang="0">
                <a:pos x="1120" y="0"/>
              </a:cxn>
              <a:cxn ang="0">
                <a:pos x="1120" y="1054"/>
              </a:cxn>
              <a:cxn ang="0">
                <a:pos x="456" y="1054"/>
              </a:cxn>
              <a:cxn ang="0">
                <a:pos x="456" y="1115"/>
              </a:cxn>
              <a:cxn ang="0">
                <a:pos x="387" y="1054"/>
              </a:cxn>
              <a:cxn ang="0">
                <a:pos x="0" y="1054"/>
              </a:cxn>
            </a:cxnLst>
            <a:rect l="0" t="0" r="r" b="b"/>
            <a:pathLst>
              <a:path w="1120" h="1115">
                <a:moveTo>
                  <a:pt x="0" y="1051"/>
                </a:moveTo>
                <a:lnTo>
                  <a:pt x="0" y="0"/>
                </a:lnTo>
                <a:lnTo>
                  <a:pt x="104" y="0"/>
                </a:lnTo>
                <a:lnTo>
                  <a:pt x="170" y="0"/>
                </a:lnTo>
                <a:lnTo>
                  <a:pt x="1120" y="0"/>
                </a:lnTo>
                <a:lnTo>
                  <a:pt x="1120" y="1054"/>
                </a:lnTo>
                <a:lnTo>
                  <a:pt x="456" y="1054"/>
                </a:lnTo>
                <a:lnTo>
                  <a:pt x="456" y="1115"/>
                </a:lnTo>
                <a:lnTo>
                  <a:pt x="387" y="1054"/>
                </a:lnTo>
                <a:lnTo>
                  <a:pt x="0" y="1054"/>
                </a:lnTo>
              </a:path>
            </a:pathLst>
          </a:custGeom>
          <a:blipFill>
            <a:blip r:embed="rId2" cstate="print"/>
            <a:stretch>
              <a:fillRect/>
            </a:stretch>
          </a:blipFill>
          <a:ln w="14288" cap="flat">
            <a:solidFill>
              <a:srgbClr val="001E62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dirty="0"/>
          </a:p>
        </p:txBody>
      </p:sp>
      <p:sp>
        <p:nvSpPr>
          <p:cNvPr id="10" name="Freeform 19"/>
          <p:cNvSpPr>
            <a:spLocks/>
          </p:cNvSpPr>
          <p:nvPr/>
        </p:nvSpPr>
        <p:spPr bwMode="auto">
          <a:xfrm>
            <a:off x="2987824" y="1340768"/>
            <a:ext cx="1778000" cy="1770062"/>
          </a:xfrm>
          <a:custGeom>
            <a:avLst/>
            <a:gdLst/>
            <a:ahLst/>
            <a:cxnLst>
              <a:cxn ang="0">
                <a:pos x="0" y="1051"/>
              </a:cxn>
              <a:cxn ang="0">
                <a:pos x="0" y="0"/>
              </a:cxn>
              <a:cxn ang="0">
                <a:pos x="104" y="0"/>
              </a:cxn>
              <a:cxn ang="0">
                <a:pos x="170" y="0"/>
              </a:cxn>
              <a:cxn ang="0">
                <a:pos x="1120" y="0"/>
              </a:cxn>
              <a:cxn ang="0">
                <a:pos x="1120" y="1054"/>
              </a:cxn>
              <a:cxn ang="0">
                <a:pos x="456" y="1054"/>
              </a:cxn>
              <a:cxn ang="0">
                <a:pos x="456" y="1115"/>
              </a:cxn>
              <a:cxn ang="0">
                <a:pos x="387" y="1054"/>
              </a:cxn>
              <a:cxn ang="0">
                <a:pos x="0" y="1054"/>
              </a:cxn>
            </a:cxnLst>
            <a:rect l="0" t="0" r="r" b="b"/>
            <a:pathLst>
              <a:path w="1120" h="1115">
                <a:moveTo>
                  <a:pt x="0" y="1051"/>
                </a:moveTo>
                <a:lnTo>
                  <a:pt x="0" y="0"/>
                </a:lnTo>
                <a:lnTo>
                  <a:pt x="104" y="0"/>
                </a:lnTo>
                <a:lnTo>
                  <a:pt x="170" y="0"/>
                </a:lnTo>
                <a:lnTo>
                  <a:pt x="1120" y="0"/>
                </a:lnTo>
                <a:lnTo>
                  <a:pt x="1120" y="1054"/>
                </a:lnTo>
                <a:lnTo>
                  <a:pt x="456" y="1054"/>
                </a:lnTo>
                <a:lnTo>
                  <a:pt x="456" y="1115"/>
                </a:lnTo>
                <a:lnTo>
                  <a:pt x="387" y="1054"/>
                </a:lnTo>
                <a:lnTo>
                  <a:pt x="0" y="1054"/>
                </a:lnTo>
              </a:path>
            </a:pathLst>
          </a:custGeom>
          <a:blipFill>
            <a:blip r:embed="rId3" cstate="print"/>
            <a:stretch>
              <a:fillRect/>
            </a:stretch>
          </a:blipFill>
          <a:ln w="14288" cap="flat">
            <a:solidFill>
              <a:srgbClr val="001E62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dirty="0"/>
          </a:p>
        </p:txBody>
      </p:sp>
      <p:sp>
        <p:nvSpPr>
          <p:cNvPr id="11" name="Freeform 19"/>
          <p:cNvSpPr>
            <a:spLocks/>
          </p:cNvSpPr>
          <p:nvPr/>
        </p:nvSpPr>
        <p:spPr bwMode="auto">
          <a:xfrm>
            <a:off x="539552" y="1340768"/>
            <a:ext cx="1778000" cy="1770062"/>
          </a:xfrm>
          <a:custGeom>
            <a:avLst/>
            <a:gdLst/>
            <a:ahLst/>
            <a:cxnLst>
              <a:cxn ang="0">
                <a:pos x="0" y="1051"/>
              </a:cxn>
              <a:cxn ang="0">
                <a:pos x="0" y="0"/>
              </a:cxn>
              <a:cxn ang="0">
                <a:pos x="104" y="0"/>
              </a:cxn>
              <a:cxn ang="0">
                <a:pos x="170" y="0"/>
              </a:cxn>
              <a:cxn ang="0">
                <a:pos x="1120" y="0"/>
              </a:cxn>
              <a:cxn ang="0">
                <a:pos x="1120" y="1054"/>
              </a:cxn>
              <a:cxn ang="0">
                <a:pos x="456" y="1054"/>
              </a:cxn>
              <a:cxn ang="0">
                <a:pos x="456" y="1115"/>
              </a:cxn>
              <a:cxn ang="0">
                <a:pos x="387" y="1054"/>
              </a:cxn>
              <a:cxn ang="0">
                <a:pos x="0" y="1054"/>
              </a:cxn>
            </a:cxnLst>
            <a:rect l="0" t="0" r="r" b="b"/>
            <a:pathLst>
              <a:path w="1120" h="1115">
                <a:moveTo>
                  <a:pt x="0" y="1051"/>
                </a:moveTo>
                <a:lnTo>
                  <a:pt x="0" y="0"/>
                </a:lnTo>
                <a:lnTo>
                  <a:pt x="104" y="0"/>
                </a:lnTo>
                <a:lnTo>
                  <a:pt x="170" y="0"/>
                </a:lnTo>
                <a:lnTo>
                  <a:pt x="1120" y="0"/>
                </a:lnTo>
                <a:lnTo>
                  <a:pt x="1120" y="1054"/>
                </a:lnTo>
                <a:lnTo>
                  <a:pt x="456" y="1054"/>
                </a:lnTo>
                <a:lnTo>
                  <a:pt x="456" y="1115"/>
                </a:lnTo>
                <a:lnTo>
                  <a:pt x="387" y="1054"/>
                </a:lnTo>
                <a:lnTo>
                  <a:pt x="0" y="1054"/>
                </a:lnTo>
              </a:path>
            </a:pathLst>
          </a:custGeom>
          <a:blipFill>
            <a:blip r:embed="rId4" cstate="print"/>
            <a:stretch>
              <a:fillRect/>
            </a:stretch>
          </a:blipFill>
          <a:ln w="14288" cap="flat">
            <a:solidFill>
              <a:srgbClr val="001E62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dirty="0"/>
          </a:p>
        </p:txBody>
      </p:sp>
      <p:sp>
        <p:nvSpPr>
          <p:cNvPr id="12" name="Freeform 19"/>
          <p:cNvSpPr>
            <a:spLocks/>
          </p:cNvSpPr>
          <p:nvPr/>
        </p:nvSpPr>
        <p:spPr bwMode="auto">
          <a:xfrm>
            <a:off x="539552" y="3645024"/>
            <a:ext cx="1778000" cy="1770062"/>
          </a:xfrm>
          <a:custGeom>
            <a:avLst/>
            <a:gdLst/>
            <a:ahLst/>
            <a:cxnLst>
              <a:cxn ang="0">
                <a:pos x="0" y="1051"/>
              </a:cxn>
              <a:cxn ang="0">
                <a:pos x="0" y="0"/>
              </a:cxn>
              <a:cxn ang="0">
                <a:pos x="104" y="0"/>
              </a:cxn>
              <a:cxn ang="0">
                <a:pos x="170" y="0"/>
              </a:cxn>
              <a:cxn ang="0">
                <a:pos x="1120" y="0"/>
              </a:cxn>
              <a:cxn ang="0">
                <a:pos x="1120" y="1054"/>
              </a:cxn>
              <a:cxn ang="0">
                <a:pos x="456" y="1054"/>
              </a:cxn>
              <a:cxn ang="0">
                <a:pos x="456" y="1115"/>
              </a:cxn>
              <a:cxn ang="0">
                <a:pos x="387" y="1054"/>
              </a:cxn>
              <a:cxn ang="0">
                <a:pos x="0" y="1054"/>
              </a:cxn>
            </a:cxnLst>
            <a:rect l="0" t="0" r="r" b="b"/>
            <a:pathLst>
              <a:path w="1120" h="1115">
                <a:moveTo>
                  <a:pt x="0" y="1051"/>
                </a:moveTo>
                <a:lnTo>
                  <a:pt x="0" y="0"/>
                </a:lnTo>
                <a:lnTo>
                  <a:pt x="104" y="0"/>
                </a:lnTo>
                <a:lnTo>
                  <a:pt x="170" y="0"/>
                </a:lnTo>
                <a:lnTo>
                  <a:pt x="1120" y="0"/>
                </a:lnTo>
                <a:lnTo>
                  <a:pt x="1120" y="1054"/>
                </a:lnTo>
                <a:lnTo>
                  <a:pt x="456" y="1054"/>
                </a:lnTo>
                <a:lnTo>
                  <a:pt x="456" y="1115"/>
                </a:lnTo>
                <a:lnTo>
                  <a:pt x="387" y="1054"/>
                </a:lnTo>
                <a:lnTo>
                  <a:pt x="0" y="1054"/>
                </a:lnTo>
              </a:path>
            </a:pathLst>
          </a:custGeom>
          <a:blipFill>
            <a:blip r:embed="rId5" cstate="print"/>
            <a:stretch>
              <a:fillRect/>
            </a:stretch>
          </a:blipFill>
          <a:ln w="14288" cap="flat">
            <a:solidFill>
              <a:srgbClr val="001E62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dirty="0"/>
          </a:p>
        </p:txBody>
      </p:sp>
      <p:sp>
        <p:nvSpPr>
          <p:cNvPr id="13" name="Freeform 19"/>
          <p:cNvSpPr>
            <a:spLocks/>
          </p:cNvSpPr>
          <p:nvPr/>
        </p:nvSpPr>
        <p:spPr bwMode="auto">
          <a:xfrm>
            <a:off x="5364088" y="1340768"/>
            <a:ext cx="1778000" cy="1770062"/>
          </a:xfrm>
          <a:custGeom>
            <a:avLst/>
            <a:gdLst/>
            <a:ahLst/>
            <a:cxnLst>
              <a:cxn ang="0">
                <a:pos x="0" y="1051"/>
              </a:cxn>
              <a:cxn ang="0">
                <a:pos x="0" y="0"/>
              </a:cxn>
              <a:cxn ang="0">
                <a:pos x="104" y="0"/>
              </a:cxn>
              <a:cxn ang="0">
                <a:pos x="170" y="0"/>
              </a:cxn>
              <a:cxn ang="0">
                <a:pos x="1120" y="0"/>
              </a:cxn>
              <a:cxn ang="0">
                <a:pos x="1120" y="1054"/>
              </a:cxn>
              <a:cxn ang="0">
                <a:pos x="456" y="1054"/>
              </a:cxn>
              <a:cxn ang="0">
                <a:pos x="456" y="1115"/>
              </a:cxn>
              <a:cxn ang="0">
                <a:pos x="387" y="1054"/>
              </a:cxn>
              <a:cxn ang="0">
                <a:pos x="0" y="1054"/>
              </a:cxn>
            </a:cxnLst>
            <a:rect l="0" t="0" r="r" b="b"/>
            <a:pathLst>
              <a:path w="1120" h="1115">
                <a:moveTo>
                  <a:pt x="0" y="1051"/>
                </a:moveTo>
                <a:lnTo>
                  <a:pt x="0" y="0"/>
                </a:lnTo>
                <a:lnTo>
                  <a:pt x="104" y="0"/>
                </a:lnTo>
                <a:lnTo>
                  <a:pt x="170" y="0"/>
                </a:lnTo>
                <a:lnTo>
                  <a:pt x="1120" y="0"/>
                </a:lnTo>
                <a:lnTo>
                  <a:pt x="1120" y="1054"/>
                </a:lnTo>
                <a:lnTo>
                  <a:pt x="456" y="1054"/>
                </a:lnTo>
                <a:lnTo>
                  <a:pt x="456" y="1115"/>
                </a:lnTo>
                <a:lnTo>
                  <a:pt x="387" y="1054"/>
                </a:lnTo>
                <a:lnTo>
                  <a:pt x="0" y="1054"/>
                </a:lnTo>
              </a:path>
            </a:pathLst>
          </a:custGeom>
          <a:blipFill>
            <a:blip r:embed="rId6" cstate="print"/>
            <a:stretch>
              <a:fillRect/>
            </a:stretch>
          </a:blipFill>
          <a:ln w="14288" cap="flat">
            <a:solidFill>
              <a:srgbClr val="001E62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dirty="0"/>
          </a:p>
        </p:txBody>
      </p:sp>
      <p:sp>
        <p:nvSpPr>
          <p:cNvPr id="14" name="Freeform 19"/>
          <p:cNvSpPr>
            <a:spLocks/>
          </p:cNvSpPr>
          <p:nvPr/>
        </p:nvSpPr>
        <p:spPr bwMode="auto">
          <a:xfrm>
            <a:off x="5364088" y="3645024"/>
            <a:ext cx="1778000" cy="1770062"/>
          </a:xfrm>
          <a:custGeom>
            <a:avLst/>
            <a:gdLst/>
            <a:ahLst/>
            <a:cxnLst>
              <a:cxn ang="0">
                <a:pos x="0" y="1051"/>
              </a:cxn>
              <a:cxn ang="0">
                <a:pos x="0" y="0"/>
              </a:cxn>
              <a:cxn ang="0">
                <a:pos x="104" y="0"/>
              </a:cxn>
              <a:cxn ang="0">
                <a:pos x="170" y="0"/>
              </a:cxn>
              <a:cxn ang="0">
                <a:pos x="1120" y="0"/>
              </a:cxn>
              <a:cxn ang="0">
                <a:pos x="1120" y="1054"/>
              </a:cxn>
              <a:cxn ang="0">
                <a:pos x="456" y="1054"/>
              </a:cxn>
              <a:cxn ang="0">
                <a:pos x="456" y="1115"/>
              </a:cxn>
              <a:cxn ang="0">
                <a:pos x="387" y="1054"/>
              </a:cxn>
              <a:cxn ang="0">
                <a:pos x="0" y="1054"/>
              </a:cxn>
            </a:cxnLst>
            <a:rect l="0" t="0" r="r" b="b"/>
            <a:pathLst>
              <a:path w="1120" h="1115">
                <a:moveTo>
                  <a:pt x="0" y="1051"/>
                </a:moveTo>
                <a:lnTo>
                  <a:pt x="0" y="0"/>
                </a:lnTo>
                <a:lnTo>
                  <a:pt x="104" y="0"/>
                </a:lnTo>
                <a:lnTo>
                  <a:pt x="170" y="0"/>
                </a:lnTo>
                <a:lnTo>
                  <a:pt x="1120" y="0"/>
                </a:lnTo>
                <a:lnTo>
                  <a:pt x="1120" y="1054"/>
                </a:lnTo>
                <a:lnTo>
                  <a:pt x="456" y="1054"/>
                </a:lnTo>
                <a:lnTo>
                  <a:pt x="456" y="1115"/>
                </a:lnTo>
                <a:lnTo>
                  <a:pt x="387" y="1054"/>
                </a:lnTo>
                <a:lnTo>
                  <a:pt x="0" y="1054"/>
                </a:lnTo>
              </a:path>
            </a:pathLst>
          </a:custGeom>
          <a:blipFill>
            <a:blip r:embed="rId7" cstate="print"/>
            <a:stretch>
              <a:fillRect/>
            </a:stretch>
          </a:blipFill>
          <a:ln w="14288" cap="flat">
            <a:solidFill>
              <a:srgbClr val="001E62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dirty="0"/>
          </a:p>
        </p:txBody>
      </p:sp>
      <p:sp>
        <p:nvSpPr>
          <p:cNvPr id="15" name="TextBox 14"/>
          <p:cNvSpPr txBox="1"/>
          <p:nvPr/>
        </p:nvSpPr>
        <p:spPr>
          <a:xfrm>
            <a:off x="1043608" y="3140968"/>
            <a:ext cx="10801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dirty="0" smtClean="0">
                <a:solidFill>
                  <a:srgbClr val="FF0000"/>
                </a:solidFill>
              </a:rPr>
              <a:t>14</a:t>
            </a:r>
            <a:r>
              <a:rPr lang="en-GB" b="1" dirty="0" smtClean="0">
                <a:solidFill>
                  <a:srgbClr val="FF0000"/>
                </a:solidFill>
              </a:rPr>
              <a:t>%</a:t>
            </a:r>
            <a:endParaRPr lang="en-GB" b="1" dirty="0">
              <a:solidFill>
                <a:srgbClr val="FF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691680" y="5301208"/>
            <a:ext cx="10801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dirty="0" smtClean="0">
                <a:solidFill>
                  <a:srgbClr val="001E62"/>
                </a:solidFill>
              </a:rPr>
              <a:t>16%</a:t>
            </a:r>
            <a:endParaRPr lang="en-GB" sz="2000" b="1" dirty="0">
              <a:solidFill>
                <a:srgbClr val="001E62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308304" y="4149080"/>
            <a:ext cx="1656184" cy="98488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GB" sz="1800" b="1" dirty="0" smtClean="0">
                <a:solidFill>
                  <a:schemeClr val="tx1"/>
                </a:solidFill>
              </a:rPr>
              <a:t>Key:</a:t>
            </a:r>
          </a:p>
          <a:p>
            <a:r>
              <a:rPr lang="en-GB" sz="2000" b="1" dirty="0" smtClean="0">
                <a:solidFill>
                  <a:srgbClr val="FF0000"/>
                </a:solidFill>
              </a:rPr>
              <a:t>% - 65-74</a:t>
            </a:r>
          </a:p>
          <a:p>
            <a:r>
              <a:rPr lang="en-GB" sz="2000" b="1" dirty="0" smtClean="0">
                <a:solidFill>
                  <a:schemeClr val="accent6">
                    <a:lumMod val="50000"/>
                  </a:schemeClr>
                </a:solidFill>
              </a:rPr>
              <a:t>% - </a:t>
            </a:r>
            <a:r>
              <a:rPr lang="en-GB" sz="2000" b="1" dirty="0" smtClean="0">
                <a:solidFill>
                  <a:srgbClr val="001E62"/>
                </a:solidFill>
              </a:rPr>
              <a:t>75+</a:t>
            </a:r>
            <a:endParaRPr lang="en-GB" sz="2000" b="1" dirty="0">
              <a:solidFill>
                <a:srgbClr val="001E62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067944" y="3140968"/>
            <a:ext cx="10801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dirty="0" smtClean="0">
                <a:solidFill>
                  <a:srgbClr val="001E62"/>
                </a:solidFill>
              </a:rPr>
              <a:t>18%</a:t>
            </a:r>
            <a:endParaRPr lang="en-GB" sz="2000" b="1" dirty="0">
              <a:solidFill>
                <a:srgbClr val="001E62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563888" y="3140968"/>
            <a:ext cx="6480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dirty="0" smtClean="0">
                <a:solidFill>
                  <a:srgbClr val="FF0000"/>
                </a:solidFill>
              </a:rPr>
              <a:t>9%</a:t>
            </a:r>
            <a:endParaRPr lang="en-GB" sz="2000" b="1" dirty="0">
              <a:solidFill>
                <a:srgbClr val="FF0000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796136" y="3140968"/>
            <a:ext cx="10801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dirty="0" smtClean="0">
                <a:solidFill>
                  <a:srgbClr val="FF0000"/>
                </a:solidFill>
              </a:rPr>
              <a:t>6%</a:t>
            </a:r>
            <a:endParaRPr lang="en-GB" sz="2000" b="1" dirty="0">
              <a:solidFill>
                <a:srgbClr val="FF0000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300192" y="3140968"/>
            <a:ext cx="10801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dirty="0" smtClean="0">
                <a:solidFill>
                  <a:srgbClr val="001E62"/>
                </a:solidFill>
              </a:rPr>
              <a:t>8%</a:t>
            </a:r>
            <a:endParaRPr lang="en-GB" sz="2000" b="1" dirty="0">
              <a:solidFill>
                <a:srgbClr val="001E62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115616" y="5301208"/>
            <a:ext cx="10801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dirty="0" smtClean="0">
                <a:solidFill>
                  <a:srgbClr val="FF0000"/>
                </a:solidFill>
              </a:rPr>
              <a:t>31%</a:t>
            </a:r>
            <a:endParaRPr lang="en-GB" sz="2000" b="1" dirty="0">
              <a:solidFill>
                <a:srgbClr val="FF0000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3563888" y="5373216"/>
            <a:ext cx="10885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dirty="0" smtClean="0">
                <a:solidFill>
                  <a:srgbClr val="FF0000"/>
                </a:solidFill>
              </a:rPr>
              <a:t>12%</a:t>
            </a:r>
            <a:endParaRPr lang="en-GB" sz="2000" b="1" dirty="0">
              <a:solidFill>
                <a:srgbClr val="FF0000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211960" y="5373216"/>
            <a:ext cx="9361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dirty="0" smtClean="0">
                <a:solidFill>
                  <a:srgbClr val="001E62"/>
                </a:solidFill>
              </a:rPr>
              <a:t>10%</a:t>
            </a:r>
            <a:endParaRPr lang="en-GB" sz="2000" b="1" dirty="0">
              <a:solidFill>
                <a:srgbClr val="001E62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619672" y="3140968"/>
            <a:ext cx="10801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dirty="0" smtClean="0">
                <a:solidFill>
                  <a:schemeClr val="accent6">
                    <a:lumMod val="50000"/>
                  </a:schemeClr>
                </a:solidFill>
              </a:rPr>
              <a:t>12%</a:t>
            </a:r>
            <a:endParaRPr lang="en-GB" sz="20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5940152" y="5373216"/>
            <a:ext cx="10801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dirty="0" smtClean="0">
                <a:solidFill>
                  <a:srgbClr val="FF0000"/>
                </a:solidFill>
              </a:rPr>
              <a:t>11%</a:t>
            </a:r>
            <a:endParaRPr lang="en-GB" sz="2000" b="1" dirty="0">
              <a:solidFill>
                <a:srgbClr val="FF0000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6516216" y="5373216"/>
            <a:ext cx="10801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dirty="0" smtClean="0">
                <a:solidFill>
                  <a:schemeClr val="accent6">
                    <a:lumMod val="50000"/>
                  </a:schemeClr>
                </a:solidFill>
              </a:rPr>
              <a:t>12%</a:t>
            </a:r>
            <a:endParaRPr lang="en-GB" sz="20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3419872" y="6309320"/>
            <a:ext cx="53285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Other/Unspecified </a:t>
            </a:r>
            <a:r>
              <a:rPr lang="en-GB" dirty="0" smtClean="0">
                <a:solidFill>
                  <a:srgbClr val="009639"/>
                </a:solidFill>
              </a:rPr>
              <a:t>4% </a:t>
            </a:r>
            <a:r>
              <a:rPr lang="en-GB" dirty="0" smtClean="0"/>
              <a:t> </a:t>
            </a:r>
            <a:r>
              <a:rPr lang="en-GB" dirty="0" smtClean="0">
                <a:solidFill>
                  <a:srgbClr val="FF0000"/>
                </a:solidFill>
              </a:rPr>
              <a:t>17% </a:t>
            </a:r>
            <a:r>
              <a:rPr lang="en-GB" dirty="0" smtClean="0"/>
              <a:t> </a:t>
            </a:r>
            <a:r>
              <a:rPr lang="en-GB" dirty="0" smtClean="0">
                <a:solidFill>
                  <a:srgbClr val="001E62"/>
                </a:solidFill>
              </a:rPr>
              <a:t>24%</a:t>
            </a:r>
            <a:endParaRPr lang="en-GB" dirty="0">
              <a:solidFill>
                <a:srgbClr val="001E62"/>
              </a:solidFill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9" grpId="0"/>
      <p:bldP spid="20" grpId="0"/>
      <p:bldP spid="22" grpId="0"/>
      <p:bldP spid="24" grpId="0"/>
      <p:bldP spid="27" grpId="0"/>
      <p:bldP spid="29" grpId="0"/>
      <p:bldP spid="30" grpId="0"/>
      <p:bldP spid="32" grpId="0"/>
      <p:bldP spid="33" grpId="0"/>
      <p:bldP spid="3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6770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404664"/>
            <a:ext cx="8568952" cy="685800"/>
          </a:xfrm>
        </p:spPr>
        <p:txBody>
          <a:bodyPr/>
          <a:lstStyle/>
          <a:p>
            <a:pPr>
              <a:defRPr/>
            </a:pPr>
            <a:r>
              <a:rPr lang="en-GB" sz="4400" b="1" dirty="0"/>
              <a:t>When Do Most </a:t>
            </a:r>
            <a:r>
              <a:rPr lang="en-GB" sz="4400" b="1" dirty="0" smtClean="0"/>
              <a:t>Accidents Happen</a:t>
            </a:r>
            <a:r>
              <a:rPr lang="en-GB" sz="4400" b="1" dirty="0"/>
              <a:t>?</a:t>
            </a:r>
          </a:p>
        </p:txBody>
      </p:sp>
      <p:sp>
        <p:nvSpPr>
          <p:cNvPr id="4167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536" y="1124744"/>
            <a:ext cx="8229600" cy="5101208"/>
          </a:xfrm>
          <a:noFill/>
        </p:spPr>
        <p:txBody>
          <a:bodyPr/>
          <a:lstStyle/>
          <a:p>
            <a:pPr marL="0" indent="0" algn="ctr">
              <a:lnSpc>
                <a:spcPct val="90000"/>
              </a:lnSpc>
              <a:buFontTx/>
              <a:buNone/>
            </a:pPr>
            <a:endParaRPr lang="en-GB" altLang="en-US" sz="2600" b="0" dirty="0">
              <a:solidFill>
                <a:srgbClr val="00279F"/>
              </a:solidFill>
            </a:endParaRPr>
          </a:p>
          <a:p>
            <a:pPr marL="0" indent="0" algn="ctr">
              <a:lnSpc>
                <a:spcPct val="90000"/>
              </a:lnSpc>
              <a:buFontTx/>
              <a:buNone/>
            </a:pPr>
            <a:r>
              <a:rPr lang="en-GB" altLang="en-US" sz="2800" dirty="0"/>
              <a:t>Most </a:t>
            </a:r>
            <a:r>
              <a:rPr lang="en-GB" altLang="en-US" sz="2800" dirty="0" smtClean="0"/>
              <a:t>Accidents </a:t>
            </a:r>
            <a:r>
              <a:rPr lang="en-GB" altLang="en-US" sz="2800" dirty="0"/>
              <a:t>happen during the </a:t>
            </a:r>
            <a:r>
              <a:rPr lang="en-GB" altLang="en-US" sz="2800" dirty="0" smtClean="0"/>
              <a:t>day</a:t>
            </a:r>
          </a:p>
          <a:p>
            <a:pPr marL="0" indent="0" algn="ctr">
              <a:lnSpc>
                <a:spcPct val="90000"/>
              </a:lnSpc>
              <a:buFontTx/>
              <a:buNone/>
            </a:pPr>
            <a:endParaRPr lang="en-GB" altLang="en-US" sz="2800" dirty="0"/>
          </a:p>
          <a:p>
            <a:pPr lvl="1" algn="ctr">
              <a:lnSpc>
                <a:spcPct val="90000"/>
              </a:lnSpc>
              <a:buFontTx/>
              <a:buNone/>
            </a:pPr>
            <a:r>
              <a:rPr lang="en-GB" altLang="en-US" sz="2800" dirty="0"/>
              <a:t>When getting out of bed</a:t>
            </a:r>
          </a:p>
          <a:p>
            <a:pPr lvl="1" algn="ctr">
              <a:lnSpc>
                <a:spcPct val="90000"/>
              </a:lnSpc>
              <a:buFontTx/>
              <a:buNone/>
            </a:pPr>
            <a:r>
              <a:rPr lang="en-GB" altLang="en-US" sz="2800" dirty="0"/>
              <a:t>When getting out of a chair</a:t>
            </a:r>
          </a:p>
          <a:p>
            <a:pPr lvl="1" algn="ctr">
              <a:lnSpc>
                <a:spcPct val="90000"/>
              </a:lnSpc>
              <a:buFontTx/>
              <a:buNone/>
            </a:pPr>
            <a:r>
              <a:rPr lang="en-GB" altLang="en-US" sz="2800" dirty="0"/>
              <a:t>When preparing meals</a:t>
            </a:r>
          </a:p>
          <a:p>
            <a:pPr lvl="1" algn="ctr">
              <a:lnSpc>
                <a:spcPct val="90000"/>
              </a:lnSpc>
              <a:buFontTx/>
              <a:buNone/>
            </a:pPr>
            <a:r>
              <a:rPr lang="en-GB" altLang="en-US" sz="2800" dirty="0"/>
              <a:t>Unexpectedly during walking</a:t>
            </a:r>
          </a:p>
          <a:p>
            <a:pPr lvl="1" algn="ctr">
              <a:lnSpc>
                <a:spcPct val="90000"/>
              </a:lnSpc>
              <a:buFontTx/>
              <a:buNone/>
            </a:pPr>
            <a:r>
              <a:rPr lang="en-GB" altLang="en-US" sz="2800" dirty="0"/>
              <a:t>When climbing</a:t>
            </a:r>
          </a:p>
          <a:p>
            <a:pPr lvl="1" algn="ctr">
              <a:lnSpc>
                <a:spcPct val="90000"/>
              </a:lnSpc>
              <a:buFontTx/>
              <a:buNone/>
            </a:pPr>
            <a:r>
              <a:rPr lang="en-GB" altLang="en-US" sz="2800" dirty="0"/>
              <a:t>When reaching</a:t>
            </a:r>
          </a:p>
          <a:p>
            <a:pPr lvl="1" algn="ctr">
              <a:lnSpc>
                <a:spcPct val="90000"/>
              </a:lnSpc>
              <a:buFontTx/>
              <a:buNone/>
            </a:pPr>
            <a:r>
              <a:rPr lang="en-GB" altLang="en-US" sz="2800" dirty="0"/>
              <a:t>When bending</a:t>
            </a:r>
          </a:p>
        </p:txBody>
      </p:sp>
    </p:spTree>
    <p:extLst>
      <p:ext uri="{BB962C8B-B14F-4D97-AF65-F5344CB8AC3E}">
        <p14:creationId xmlns:p14="http://schemas.microsoft.com/office/powerpoint/2010/main" val="2938071629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7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7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7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7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77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6771" grpId="0" build="p" bldLvl="5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664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609600"/>
            <a:ext cx="8229600" cy="685800"/>
          </a:xfrm>
        </p:spPr>
        <p:txBody>
          <a:bodyPr/>
          <a:lstStyle/>
          <a:p>
            <a:pPr>
              <a:defRPr/>
            </a:pPr>
            <a:r>
              <a:rPr lang="en-GB" sz="4400" b="1" dirty="0"/>
              <a:t>Falls</a:t>
            </a:r>
          </a:p>
        </p:txBody>
      </p:sp>
      <p:sp>
        <p:nvSpPr>
          <p:cNvPr id="496643" name="Rectangle 3"/>
          <p:cNvSpPr>
            <a:spLocks noChangeArrowheads="1"/>
          </p:cNvSpPr>
          <p:nvPr/>
        </p:nvSpPr>
        <p:spPr bwMode="auto">
          <a:xfrm>
            <a:off x="468313" y="1628775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/>
          <a:lstStyle>
            <a:lvl1pPr>
              <a:spcBef>
                <a:spcPct val="20000"/>
              </a:spcBef>
              <a:buClr>
                <a:schemeClr val="hlink"/>
              </a:buClr>
              <a:buSzPct val="100000"/>
              <a:buChar char="•"/>
              <a:defRPr sz="32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100000"/>
              <a:buChar char="–"/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100000"/>
              <a:buChar char="•"/>
              <a:defRPr sz="28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SzPct val="100000"/>
              <a:buChar char="–"/>
              <a:defRPr sz="28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100000"/>
              <a:buChar char="•"/>
              <a:defRPr sz="28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•"/>
              <a:defRPr sz="28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•"/>
              <a:defRPr sz="28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•"/>
              <a:defRPr sz="28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•"/>
              <a:defRPr sz="28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buClrTx/>
              <a:buSzTx/>
              <a:buNone/>
            </a:pPr>
            <a:endParaRPr lang="en-GB" altLang="en-US" b="0" dirty="0">
              <a:solidFill>
                <a:srgbClr val="001E62"/>
              </a:solidFill>
              <a:latin typeface="+mn-lt"/>
            </a:endParaRPr>
          </a:p>
        </p:txBody>
      </p:sp>
      <p:sp>
        <p:nvSpPr>
          <p:cNvPr id="496644" name="Rectangle 4"/>
          <p:cNvSpPr>
            <a:spLocks noChangeArrowheads="1"/>
          </p:cNvSpPr>
          <p:nvPr/>
        </p:nvSpPr>
        <p:spPr bwMode="auto">
          <a:xfrm>
            <a:off x="395536" y="278092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/>
          <a:lstStyle>
            <a:lvl1pPr>
              <a:spcBef>
                <a:spcPct val="20000"/>
              </a:spcBef>
              <a:buClr>
                <a:schemeClr val="hlink"/>
              </a:buClr>
              <a:buSzPct val="100000"/>
              <a:buChar char="•"/>
              <a:defRPr sz="32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100000"/>
              <a:buChar char="–"/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100000"/>
              <a:buChar char="•"/>
              <a:defRPr sz="28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SzPct val="100000"/>
              <a:buChar char="–"/>
              <a:defRPr sz="28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100000"/>
              <a:buChar char="•"/>
              <a:defRPr sz="28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•"/>
              <a:defRPr sz="28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•"/>
              <a:defRPr sz="28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•"/>
              <a:defRPr sz="28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•"/>
              <a:defRPr sz="28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buClrTx/>
              <a:buSzTx/>
              <a:buFontTx/>
              <a:buNone/>
            </a:pPr>
            <a:endParaRPr lang="en-GB" altLang="en-US" b="0" dirty="0">
              <a:solidFill>
                <a:srgbClr val="001E62"/>
              </a:solidFill>
              <a:latin typeface="+mn-lt"/>
            </a:endParaRPr>
          </a:p>
        </p:txBody>
      </p:sp>
      <p:sp>
        <p:nvSpPr>
          <p:cNvPr id="7" name="Content Placeholder 9"/>
          <p:cNvSpPr txBox="1">
            <a:spLocks/>
          </p:cNvSpPr>
          <p:nvPr/>
        </p:nvSpPr>
        <p:spPr>
          <a:xfrm>
            <a:off x="755576" y="1412776"/>
            <a:ext cx="7632848" cy="432048"/>
          </a:xfrm>
          <a:prstGeom prst="rect">
            <a:avLst/>
          </a:prstGeom>
        </p:spPr>
        <p:txBody>
          <a:bodyPr/>
          <a:lstStyle>
            <a:lvl1pPr marL="342900" marR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97D700"/>
              </a:buClr>
              <a:buSzTx/>
              <a:buFontTx/>
              <a:buBlip>
                <a:blip r:embed="rId3"/>
              </a:buBlip>
              <a:tabLst/>
              <a:defRPr lang="en-GB" sz="2400" smtClean="0"/>
            </a:lvl1pPr>
          </a:lstStyle>
          <a:p>
            <a:r>
              <a:rPr lang="en-GB" altLang="en-US" sz="2800" dirty="0">
                <a:solidFill>
                  <a:srgbClr val="001E62"/>
                </a:solidFill>
              </a:rPr>
              <a:t>A third of people aged 65 and over fall at least once every </a:t>
            </a:r>
            <a:r>
              <a:rPr lang="en-GB" altLang="en-US" sz="2800" dirty="0" smtClean="0">
                <a:solidFill>
                  <a:srgbClr val="001E62"/>
                </a:solidFill>
              </a:rPr>
              <a:t>year</a:t>
            </a:r>
          </a:p>
          <a:p>
            <a:endParaRPr lang="en-GB" altLang="en-US" sz="1800" dirty="0" smtClean="0">
              <a:solidFill>
                <a:srgbClr val="001E62"/>
              </a:solidFill>
            </a:endParaRPr>
          </a:p>
          <a:p>
            <a:r>
              <a:rPr lang="en-GB" altLang="en-US" sz="2800" dirty="0" smtClean="0">
                <a:solidFill>
                  <a:srgbClr val="001E62"/>
                </a:solidFill>
              </a:rPr>
              <a:t> </a:t>
            </a:r>
            <a:r>
              <a:rPr lang="en-GB" altLang="en-US" sz="2800" dirty="0">
                <a:solidFill>
                  <a:srgbClr val="001E62"/>
                </a:solidFill>
              </a:rPr>
              <a:t>More women than men </a:t>
            </a:r>
            <a:r>
              <a:rPr lang="en-GB" altLang="en-US" sz="2800" dirty="0" smtClean="0">
                <a:solidFill>
                  <a:srgbClr val="001E62"/>
                </a:solidFill>
              </a:rPr>
              <a:t>fall</a:t>
            </a:r>
          </a:p>
          <a:p>
            <a:endParaRPr lang="en-GB" altLang="en-US" sz="1800" dirty="0">
              <a:solidFill>
                <a:srgbClr val="001E62"/>
              </a:solidFill>
            </a:endParaRPr>
          </a:p>
          <a:p>
            <a:r>
              <a:rPr lang="en-GB" altLang="en-US" sz="2800" dirty="0">
                <a:solidFill>
                  <a:srgbClr val="001E62"/>
                </a:solidFill>
              </a:rPr>
              <a:t>On average over the age of 75 twice as many women die than men as a result of a </a:t>
            </a:r>
            <a:r>
              <a:rPr lang="en-GB" altLang="en-US" sz="2800" dirty="0" smtClean="0">
                <a:solidFill>
                  <a:srgbClr val="001E62"/>
                </a:solidFill>
              </a:rPr>
              <a:t>fall</a:t>
            </a:r>
          </a:p>
          <a:p>
            <a:endParaRPr lang="en-GB" altLang="en-US" sz="1800" dirty="0" smtClean="0">
              <a:solidFill>
                <a:srgbClr val="001E62"/>
              </a:solidFill>
            </a:endParaRPr>
          </a:p>
          <a:p>
            <a:r>
              <a:rPr lang="en-GB" altLang="en-US" sz="2800" dirty="0">
                <a:solidFill>
                  <a:srgbClr val="001E62"/>
                </a:solidFill>
              </a:rPr>
              <a:t>There is 1 hip fracture every 10 </a:t>
            </a:r>
            <a:r>
              <a:rPr lang="en-GB" altLang="en-US" sz="2800" dirty="0" smtClean="0">
                <a:solidFill>
                  <a:srgbClr val="001E62"/>
                </a:solidFill>
              </a:rPr>
              <a:t>minutes in the UK</a:t>
            </a:r>
            <a:endParaRPr lang="en-GB" altLang="en-US" sz="2800" dirty="0">
              <a:solidFill>
                <a:srgbClr val="001E62"/>
              </a:solidFill>
            </a:endParaRPr>
          </a:p>
          <a:p>
            <a:endParaRPr lang="en-GB" altLang="en-US" sz="3200" dirty="0">
              <a:solidFill>
                <a:srgbClr val="001E62"/>
              </a:solidFill>
            </a:endParaRPr>
          </a:p>
          <a:p>
            <a:endParaRPr lang="en-GB" altLang="en-US" sz="3200" dirty="0">
              <a:solidFill>
                <a:srgbClr val="001E62"/>
              </a:solidFill>
            </a:endParaRPr>
          </a:p>
          <a:p>
            <a:endParaRPr lang="en-GB" sz="3200" dirty="0">
              <a:solidFill>
                <a:srgbClr val="001E62"/>
              </a:solidFill>
              <a:latin typeface="+mn-lt"/>
            </a:endParaRPr>
          </a:p>
        </p:txBody>
      </p:sp>
      <p:sp>
        <p:nvSpPr>
          <p:cNvPr id="8" name="Content Placeholder 9"/>
          <p:cNvSpPr txBox="1">
            <a:spLocks/>
          </p:cNvSpPr>
          <p:nvPr/>
        </p:nvSpPr>
        <p:spPr>
          <a:xfrm>
            <a:off x="683568" y="3284984"/>
            <a:ext cx="7632848" cy="432048"/>
          </a:xfrm>
          <a:prstGeom prst="rect">
            <a:avLst/>
          </a:prstGeom>
        </p:spPr>
        <p:txBody>
          <a:bodyPr/>
          <a:lstStyle>
            <a:lvl1pPr marL="342900" marR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97D700"/>
              </a:buClr>
              <a:buSzTx/>
              <a:buFontTx/>
              <a:buBlip>
                <a:blip r:embed="rId3"/>
              </a:buBlip>
              <a:tabLst/>
              <a:defRPr lang="en-GB" sz="2400" smtClean="0"/>
            </a:lvl1pPr>
          </a:lstStyle>
          <a:p>
            <a:endParaRPr lang="en-GB" altLang="en-US" sz="3200" dirty="0">
              <a:solidFill>
                <a:srgbClr val="001E62"/>
              </a:solidFill>
            </a:endParaRPr>
          </a:p>
        </p:txBody>
      </p:sp>
      <p:sp>
        <p:nvSpPr>
          <p:cNvPr id="9" name="Content Placeholder 9"/>
          <p:cNvSpPr txBox="1">
            <a:spLocks/>
          </p:cNvSpPr>
          <p:nvPr/>
        </p:nvSpPr>
        <p:spPr>
          <a:xfrm>
            <a:off x="683568" y="5013176"/>
            <a:ext cx="7920880" cy="432048"/>
          </a:xfrm>
          <a:prstGeom prst="rect">
            <a:avLst/>
          </a:prstGeom>
        </p:spPr>
        <p:txBody>
          <a:bodyPr/>
          <a:lstStyle>
            <a:lvl1pPr marL="342900" marR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97D700"/>
              </a:buClr>
              <a:buSzTx/>
              <a:buFontTx/>
              <a:buBlip>
                <a:blip r:embed="rId3"/>
              </a:buBlip>
              <a:tabLst/>
              <a:defRPr lang="en-GB" sz="2400" smtClean="0"/>
            </a:lvl1pPr>
          </a:lstStyle>
          <a:p>
            <a:endParaRPr lang="en-GB" altLang="en-US" sz="3200" dirty="0">
              <a:solidFill>
                <a:srgbClr val="001E6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9777571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4400" b="1" dirty="0" smtClean="0"/>
              <a:t>Falls</a:t>
            </a:r>
            <a:endParaRPr lang="en-GB" sz="4400" b="1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395288" y="1268412"/>
            <a:ext cx="8424862" cy="23452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GB" dirty="0" smtClean="0"/>
          </a:p>
          <a:p>
            <a:r>
              <a:rPr lang="en-GB" dirty="0" smtClean="0"/>
              <a:t> </a:t>
            </a:r>
            <a:r>
              <a:rPr lang="en-GB" b="0" dirty="0" smtClean="0"/>
              <a:t>The United Kingdom’s NHS reported that fall related expenditure was about £4.6m per day (£1.7bn/year) </a:t>
            </a:r>
            <a:r>
              <a:rPr lang="en-GB" sz="1400" b="0" dirty="0" smtClean="0"/>
              <a:t>(7) </a:t>
            </a:r>
          </a:p>
          <a:p>
            <a:endParaRPr lang="en-GB" sz="1400" b="0" dirty="0" smtClean="0"/>
          </a:p>
          <a:p>
            <a:r>
              <a:rPr lang="en-GB" b="0" dirty="0" smtClean="0"/>
              <a:t>However the annual costs were reported to be more than £2.3bn in 2013. </a:t>
            </a:r>
            <a:r>
              <a:rPr lang="en-GB" sz="1400" b="0" dirty="0" smtClean="0"/>
              <a:t>(8) </a:t>
            </a:r>
            <a:endParaRPr lang="en-GB" sz="1400" b="0" dirty="0"/>
          </a:p>
        </p:txBody>
      </p:sp>
      <p:sp>
        <p:nvSpPr>
          <p:cNvPr id="6" name="Rectangle 5"/>
          <p:cNvSpPr/>
          <p:nvPr/>
        </p:nvSpPr>
        <p:spPr>
          <a:xfrm>
            <a:off x="2267744" y="4221088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en-GB" dirty="0" smtClean="0"/>
          </a:p>
          <a:p>
            <a:endParaRPr lang="en-GB" dirty="0" smtClean="0"/>
          </a:p>
        </p:txBody>
      </p:sp>
      <p:sp>
        <p:nvSpPr>
          <p:cNvPr id="7" name="Rectangle 6"/>
          <p:cNvSpPr/>
          <p:nvPr/>
        </p:nvSpPr>
        <p:spPr>
          <a:xfrm>
            <a:off x="3131840" y="5589240"/>
            <a:ext cx="5688632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GB" dirty="0" smtClean="0"/>
          </a:p>
          <a:p>
            <a:r>
              <a:rPr lang="en-GB" sz="1600" dirty="0" smtClean="0">
                <a:solidFill>
                  <a:srgbClr val="001E62"/>
                </a:solidFill>
              </a:rPr>
              <a:t>Age UK. Falls in the over 65s cost NHS £4.6 million a day. 2010. (7), National Institute for Health and Care Excellence. Falls: assessment and prevention of falls in older people. 2013 (8) </a:t>
            </a:r>
          </a:p>
          <a:p>
            <a:endParaRPr lang="en-GB" sz="1600" dirty="0" smtClean="0"/>
          </a:p>
          <a:p>
            <a:endParaRPr lang="en-GB" sz="1600" dirty="0" smtClean="0">
              <a:solidFill>
                <a:srgbClr val="001E62"/>
              </a:solidFill>
            </a:endParaRPr>
          </a:p>
          <a:p>
            <a:endParaRPr lang="en-GB" dirty="0" smtClean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3026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0"/>
            <a:ext cx="8077200" cy="1143000"/>
          </a:xfrm>
        </p:spPr>
        <p:txBody>
          <a:bodyPr/>
          <a:lstStyle/>
          <a:p>
            <a:pPr>
              <a:defRPr/>
            </a:pPr>
            <a:r>
              <a:rPr lang="en-GB" sz="4400" b="1" dirty="0"/>
              <a:t>Risk Factors For Falling</a:t>
            </a:r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4067944" y="5949280"/>
            <a:ext cx="460851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100000"/>
              <a:buChar char="•"/>
              <a:defRPr sz="32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100000"/>
              <a:buChar char="–"/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100000"/>
              <a:buChar char="•"/>
              <a:defRPr sz="28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SzPct val="100000"/>
              <a:buChar char="–"/>
              <a:defRPr sz="28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100000"/>
              <a:buChar char="•"/>
              <a:defRPr sz="28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•"/>
              <a:defRPr sz="28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•"/>
              <a:defRPr sz="28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•"/>
              <a:defRPr sz="28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•"/>
              <a:defRPr sz="28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  <a:buClrTx/>
              <a:buSzTx/>
              <a:buFontTx/>
              <a:buNone/>
            </a:pPr>
            <a:r>
              <a:rPr lang="en-GB" altLang="en-US" sz="1600" b="0" dirty="0" smtClean="0">
                <a:solidFill>
                  <a:srgbClr val="001E62"/>
                </a:solidFill>
                <a:latin typeface="+mn-lt"/>
              </a:rPr>
              <a:t> (1) Nice Guidelines CG161 June 2013</a:t>
            </a:r>
          </a:p>
          <a:p>
            <a:pPr>
              <a:spcBef>
                <a:spcPct val="50000"/>
              </a:spcBef>
              <a:buClrTx/>
              <a:buSzTx/>
              <a:buFontTx/>
              <a:buNone/>
            </a:pPr>
            <a:r>
              <a:rPr lang="en-GB" altLang="en-US" sz="1600" b="0" dirty="0" smtClean="0">
                <a:solidFill>
                  <a:srgbClr val="001E62"/>
                </a:solidFill>
                <a:latin typeface="+mn-lt"/>
              </a:rPr>
              <a:t>(2) National Service Framework for older people</a:t>
            </a:r>
            <a:endParaRPr lang="en-GB" altLang="en-US" sz="1600" b="0" dirty="0">
              <a:solidFill>
                <a:srgbClr val="001E62"/>
              </a:solidFill>
              <a:latin typeface="+mn-lt"/>
            </a:endParaRPr>
          </a:p>
        </p:txBody>
      </p:sp>
      <p:sp>
        <p:nvSpPr>
          <p:cNvPr id="6" name="Content Placeholder 9"/>
          <p:cNvSpPr txBox="1">
            <a:spLocks/>
          </p:cNvSpPr>
          <p:nvPr/>
        </p:nvSpPr>
        <p:spPr>
          <a:xfrm>
            <a:off x="1115616" y="908720"/>
            <a:ext cx="6336704" cy="432048"/>
          </a:xfrm>
          <a:prstGeom prst="rect">
            <a:avLst/>
          </a:prstGeom>
        </p:spPr>
        <p:txBody>
          <a:bodyPr/>
          <a:lstStyle>
            <a:lvl1pPr marL="342900" marR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97D700"/>
              </a:buClr>
              <a:buSzTx/>
              <a:buFontTx/>
              <a:buBlip>
                <a:blip r:embed="rId3"/>
              </a:buBlip>
              <a:tabLst/>
              <a:defRPr lang="en-GB" sz="2400" smtClean="0"/>
            </a:lvl1pPr>
          </a:lstStyle>
          <a:p>
            <a:endParaRPr lang="en-GB" altLang="en-US" dirty="0" smtClean="0">
              <a:solidFill>
                <a:srgbClr val="001E62"/>
              </a:solidFill>
            </a:endParaRPr>
          </a:p>
          <a:p>
            <a:r>
              <a:rPr lang="en-GB" altLang="en-US" dirty="0">
                <a:solidFill>
                  <a:srgbClr val="001E62"/>
                </a:solidFill>
              </a:rPr>
              <a:t>Environmental hazards </a:t>
            </a:r>
            <a:r>
              <a:rPr lang="en-GB" altLang="en-US" sz="1400" dirty="0">
                <a:solidFill>
                  <a:srgbClr val="001E62"/>
                </a:solidFill>
              </a:rPr>
              <a:t>(1) (2)</a:t>
            </a:r>
          </a:p>
          <a:p>
            <a:r>
              <a:rPr lang="en-GB" altLang="en-US" dirty="0" smtClean="0">
                <a:solidFill>
                  <a:srgbClr val="001E62"/>
                </a:solidFill>
              </a:rPr>
              <a:t>History </a:t>
            </a:r>
            <a:r>
              <a:rPr lang="en-GB" altLang="en-US" dirty="0">
                <a:solidFill>
                  <a:srgbClr val="001E62"/>
                </a:solidFill>
              </a:rPr>
              <a:t>of falling </a:t>
            </a:r>
            <a:r>
              <a:rPr lang="en-GB" altLang="en-US" sz="1400" dirty="0">
                <a:solidFill>
                  <a:srgbClr val="001E62"/>
                </a:solidFill>
              </a:rPr>
              <a:t>(1) (</a:t>
            </a:r>
            <a:r>
              <a:rPr lang="en-GB" altLang="en-US" sz="1400" dirty="0" smtClean="0">
                <a:solidFill>
                  <a:srgbClr val="001E62"/>
                </a:solidFill>
              </a:rPr>
              <a:t>2)</a:t>
            </a:r>
          </a:p>
          <a:p>
            <a:r>
              <a:rPr lang="en-GB" altLang="en-US" dirty="0" smtClean="0">
                <a:solidFill>
                  <a:srgbClr val="001E62"/>
                </a:solidFill>
              </a:rPr>
              <a:t>4</a:t>
            </a:r>
            <a:r>
              <a:rPr lang="en-GB" altLang="en-US" dirty="0">
                <a:solidFill>
                  <a:srgbClr val="001E62"/>
                </a:solidFill>
              </a:rPr>
              <a:t>+ medications </a:t>
            </a:r>
            <a:r>
              <a:rPr lang="en-GB" altLang="en-US" sz="1400" dirty="0">
                <a:solidFill>
                  <a:srgbClr val="001E62"/>
                </a:solidFill>
              </a:rPr>
              <a:t>(1) (2</a:t>
            </a:r>
            <a:r>
              <a:rPr lang="en-GB" altLang="en-US" sz="1400" dirty="0" smtClean="0">
                <a:solidFill>
                  <a:srgbClr val="001E62"/>
                </a:solidFill>
              </a:rPr>
              <a:t>)</a:t>
            </a:r>
          </a:p>
          <a:p>
            <a:r>
              <a:rPr lang="en-GB" altLang="en-US" dirty="0">
                <a:solidFill>
                  <a:srgbClr val="001E62"/>
                </a:solidFill>
              </a:rPr>
              <a:t>Poor vision </a:t>
            </a:r>
            <a:r>
              <a:rPr lang="en-GB" altLang="en-US" sz="1400" dirty="0">
                <a:solidFill>
                  <a:srgbClr val="001E62"/>
                </a:solidFill>
              </a:rPr>
              <a:t>(1) (2)</a:t>
            </a:r>
          </a:p>
          <a:p>
            <a:r>
              <a:rPr lang="en-GB" altLang="en-US" dirty="0" smtClean="0">
                <a:solidFill>
                  <a:srgbClr val="001E62"/>
                </a:solidFill>
              </a:rPr>
              <a:t>Low </a:t>
            </a:r>
            <a:r>
              <a:rPr lang="en-GB" altLang="en-US" dirty="0">
                <a:solidFill>
                  <a:srgbClr val="001E62"/>
                </a:solidFill>
              </a:rPr>
              <a:t>levels of physical activity </a:t>
            </a:r>
            <a:r>
              <a:rPr lang="en-GB" altLang="en-US" sz="1400" dirty="0">
                <a:solidFill>
                  <a:srgbClr val="001E62"/>
                </a:solidFill>
              </a:rPr>
              <a:t>(1)</a:t>
            </a:r>
          </a:p>
          <a:p>
            <a:r>
              <a:rPr lang="en-GB" altLang="en-US" dirty="0">
                <a:solidFill>
                  <a:srgbClr val="001E62"/>
                </a:solidFill>
              </a:rPr>
              <a:t>poor balance, mobility &amp; leg strength </a:t>
            </a:r>
            <a:r>
              <a:rPr lang="en-GB" altLang="en-US" sz="1400" dirty="0">
                <a:solidFill>
                  <a:srgbClr val="001E62"/>
                </a:solidFill>
              </a:rPr>
              <a:t>(1) (2)</a:t>
            </a:r>
          </a:p>
          <a:p>
            <a:r>
              <a:rPr lang="en-GB" altLang="en-US" dirty="0">
                <a:solidFill>
                  <a:srgbClr val="001E62"/>
                </a:solidFill>
              </a:rPr>
              <a:t>gait disorders </a:t>
            </a:r>
            <a:r>
              <a:rPr lang="en-GB" altLang="en-US" sz="1400" dirty="0">
                <a:solidFill>
                  <a:srgbClr val="001E62"/>
                </a:solidFill>
              </a:rPr>
              <a:t>(1) (2</a:t>
            </a:r>
            <a:r>
              <a:rPr lang="en-GB" altLang="en-US" sz="1400" dirty="0" smtClean="0">
                <a:solidFill>
                  <a:srgbClr val="001E62"/>
                </a:solidFill>
              </a:rPr>
              <a:t>)</a:t>
            </a:r>
          </a:p>
          <a:p>
            <a:r>
              <a:rPr lang="en-GB" altLang="en-US" dirty="0" smtClean="0">
                <a:solidFill>
                  <a:srgbClr val="001E62"/>
                </a:solidFill>
              </a:rPr>
              <a:t>Physical </a:t>
            </a:r>
            <a:r>
              <a:rPr lang="en-GB" altLang="en-US" dirty="0">
                <a:solidFill>
                  <a:srgbClr val="001E62"/>
                </a:solidFill>
              </a:rPr>
              <a:t>disability </a:t>
            </a:r>
            <a:r>
              <a:rPr lang="en-GB" altLang="en-US" sz="1400" dirty="0">
                <a:solidFill>
                  <a:srgbClr val="001E62"/>
                </a:solidFill>
              </a:rPr>
              <a:t>(2)</a:t>
            </a:r>
          </a:p>
          <a:p>
            <a:r>
              <a:rPr lang="en-GB" altLang="en-US" dirty="0">
                <a:solidFill>
                  <a:srgbClr val="001E62"/>
                </a:solidFill>
              </a:rPr>
              <a:t>Postural hypotension </a:t>
            </a:r>
            <a:r>
              <a:rPr lang="en-GB" altLang="en-US" sz="1400" dirty="0">
                <a:solidFill>
                  <a:srgbClr val="001E62"/>
                </a:solidFill>
              </a:rPr>
              <a:t>(2)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97D700"/>
              </a:buClr>
              <a:buSzTx/>
              <a:buFontTx/>
              <a:buBlip>
                <a:blip r:embed="rId3"/>
              </a:buBlip>
              <a:tabLst/>
              <a:defRPr/>
            </a:pPr>
            <a:endParaRPr kumimoji="0" lang="en-GB" sz="2400" b="1" i="0" u="none" strike="noStrike" kern="1200" cap="none" spc="0" normalizeH="0" baseline="0" noProof="0" dirty="0">
              <a:ln>
                <a:noFill/>
              </a:ln>
              <a:solidFill>
                <a:srgbClr val="001E6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95244158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4050" name="Rectangle 2"/>
          <p:cNvSpPr>
            <a:spLocks noGrp="1" noChangeArrowheads="1"/>
          </p:cNvSpPr>
          <p:nvPr>
            <p:ph type="title"/>
          </p:nvPr>
        </p:nvSpPr>
        <p:spPr>
          <a:xfrm>
            <a:off x="539552" y="0"/>
            <a:ext cx="8077200" cy="1143000"/>
          </a:xfrm>
        </p:spPr>
        <p:txBody>
          <a:bodyPr/>
          <a:lstStyle/>
          <a:p>
            <a:pPr>
              <a:defRPr/>
            </a:pPr>
            <a:r>
              <a:rPr lang="en-GB" sz="4400" b="1" dirty="0"/>
              <a:t>Risk Factors For Falling </a:t>
            </a:r>
          </a:p>
        </p:txBody>
      </p:sp>
      <p:sp>
        <p:nvSpPr>
          <p:cNvPr id="514051" name="Text Box 3"/>
          <p:cNvSpPr txBox="1">
            <a:spLocks noChangeArrowheads="1"/>
          </p:cNvSpPr>
          <p:nvPr/>
        </p:nvSpPr>
        <p:spPr bwMode="auto">
          <a:xfrm>
            <a:off x="1403648" y="4734342"/>
            <a:ext cx="7334200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100000"/>
              <a:buChar char="•"/>
              <a:defRPr sz="32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spcBef>
                <a:spcPct val="20000"/>
              </a:spcBef>
              <a:buClr>
                <a:schemeClr val="hlink"/>
              </a:buClr>
              <a:buSzPct val="100000"/>
              <a:buChar char="–"/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100000"/>
              <a:buChar char="•"/>
              <a:defRPr sz="28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SzPct val="100000"/>
              <a:buChar char="–"/>
              <a:defRPr sz="28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100000"/>
              <a:buChar char="•"/>
              <a:defRPr sz="28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•"/>
              <a:defRPr sz="28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•"/>
              <a:defRPr sz="28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•"/>
              <a:defRPr sz="28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•"/>
              <a:defRPr sz="28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  <a:buSzTx/>
              <a:buNone/>
            </a:pPr>
            <a:endParaRPr lang="en-GB" altLang="en-US" sz="2400" b="0" dirty="0">
              <a:solidFill>
                <a:srgbClr val="001E62"/>
              </a:solidFill>
              <a:latin typeface="+mn-lt"/>
            </a:endParaRPr>
          </a:p>
          <a:p>
            <a:pPr>
              <a:spcBef>
                <a:spcPct val="50000"/>
              </a:spcBef>
              <a:buSzTx/>
              <a:buNone/>
            </a:pPr>
            <a:endParaRPr lang="en-GB" sz="2400" b="0" dirty="0" smtClean="0">
              <a:solidFill>
                <a:srgbClr val="001E62"/>
              </a:solidFill>
              <a:latin typeface="+mn-lt"/>
            </a:endParaRPr>
          </a:p>
          <a:p>
            <a:pPr>
              <a:spcBef>
                <a:spcPct val="50000"/>
              </a:spcBef>
              <a:buSzTx/>
              <a:buNone/>
            </a:pPr>
            <a:endParaRPr lang="en-GB" altLang="en-US" sz="2400" b="0" dirty="0">
              <a:solidFill>
                <a:srgbClr val="001E62"/>
              </a:solidFill>
              <a:latin typeface="+mn-lt"/>
            </a:endParaRPr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3995936" y="5949280"/>
            <a:ext cx="460851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100000"/>
              <a:buChar char="•"/>
              <a:defRPr sz="32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100000"/>
              <a:buChar char="–"/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100000"/>
              <a:buChar char="•"/>
              <a:defRPr sz="28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SzPct val="100000"/>
              <a:buChar char="–"/>
              <a:defRPr sz="28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100000"/>
              <a:buChar char="•"/>
              <a:defRPr sz="28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•"/>
              <a:defRPr sz="28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•"/>
              <a:defRPr sz="28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•"/>
              <a:defRPr sz="28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•"/>
              <a:defRPr sz="28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  <a:buClrTx/>
              <a:buSzTx/>
              <a:buFontTx/>
              <a:buNone/>
            </a:pPr>
            <a:r>
              <a:rPr lang="en-GB" altLang="en-US" sz="1600" b="0" dirty="0" smtClean="0">
                <a:solidFill>
                  <a:srgbClr val="001E62"/>
                </a:solidFill>
                <a:latin typeface="+mn-lt"/>
              </a:rPr>
              <a:t> (1) Nice Guidelines CG161 June 2013</a:t>
            </a:r>
          </a:p>
          <a:p>
            <a:pPr>
              <a:spcBef>
                <a:spcPct val="50000"/>
              </a:spcBef>
              <a:buClrTx/>
              <a:buSzTx/>
              <a:buFontTx/>
              <a:buNone/>
            </a:pPr>
            <a:r>
              <a:rPr lang="en-GB" altLang="en-US" sz="1600" b="0" dirty="0" smtClean="0">
                <a:solidFill>
                  <a:srgbClr val="001E62"/>
                </a:solidFill>
                <a:latin typeface="+mn-lt"/>
              </a:rPr>
              <a:t>(2) National Service Framework for older people</a:t>
            </a:r>
            <a:endParaRPr lang="en-GB" altLang="en-US" sz="1600" b="0" dirty="0">
              <a:solidFill>
                <a:srgbClr val="001E62"/>
              </a:solidFill>
              <a:latin typeface="+mn-lt"/>
            </a:endParaRPr>
          </a:p>
        </p:txBody>
      </p:sp>
      <p:sp>
        <p:nvSpPr>
          <p:cNvPr id="9" name="Content Placeholder 9"/>
          <p:cNvSpPr txBox="1">
            <a:spLocks/>
          </p:cNvSpPr>
          <p:nvPr/>
        </p:nvSpPr>
        <p:spPr>
          <a:xfrm>
            <a:off x="1331640" y="1124744"/>
            <a:ext cx="6336704" cy="432048"/>
          </a:xfrm>
          <a:prstGeom prst="rect">
            <a:avLst/>
          </a:prstGeom>
        </p:spPr>
        <p:txBody>
          <a:bodyPr/>
          <a:lstStyle>
            <a:lvl1pPr marL="342900" marR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97D700"/>
              </a:buClr>
              <a:buSzTx/>
              <a:buFontTx/>
              <a:buBlip>
                <a:blip r:embed="rId3"/>
              </a:buBlip>
              <a:tabLst/>
              <a:defRPr lang="en-GB" sz="2400" smtClean="0"/>
            </a:lvl1pPr>
          </a:lstStyle>
          <a:p>
            <a:endParaRPr lang="en-GB" altLang="en-US" dirty="0" smtClean="0">
              <a:solidFill>
                <a:srgbClr val="001E62"/>
              </a:solidFill>
            </a:endParaRPr>
          </a:p>
          <a:p>
            <a:r>
              <a:rPr lang="en-GB" altLang="en-US" dirty="0" smtClean="0">
                <a:solidFill>
                  <a:srgbClr val="001E62"/>
                </a:solidFill>
              </a:rPr>
              <a:t>Lifestyle </a:t>
            </a:r>
            <a:r>
              <a:rPr lang="en-GB" altLang="en-US" dirty="0">
                <a:solidFill>
                  <a:srgbClr val="001E62"/>
                </a:solidFill>
              </a:rPr>
              <a:t>factors such as alcohol use</a:t>
            </a:r>
          </a:p>
          <a:p>
            <a:r>
              <a:rPr lang="en-GB" altLang="en-US" dirty="0" smtClean="0">
                <a:solidFill>
                  <a:srgbClr val="001E62"/>
                </a:solidFill>
              </a:rPr>
              <a:t>Acute </a:t>
            </a:r>
            <a:r>
              <a:rPr lang="en-GB" altLang="en-US" dirty="0">
                <a:solidFill>
                  <a:srgbClr val="001E62"/>
                </a:solidFill>
              </a:rPr>
              <a:t>chronic diseases and disorders </a:t>
            </a:r>
            <a:r>
              <a:rPr lang="en-GB" altLang="en-US" sz="1400" dirty="0">
                <a:solidFill>
                  <a:srgbClr val="001E62"/>
                </a:solidFill>
              </a:rPr>
              <a:t>(1) (2)</a:t>
            </a:r>
          </a:p>
          <a:p>
            <a:r>
              <a:rPr lang="en-GB" altLang="en-US" dirty="0" smtClean="0">
                <a:solidFill>
                  <a:srgbClr val="001E62"/>
                </a:solidFill>
              </a:rPr>
              <a:t>Hearing difficulties</a:t>
            </a:r>
          </a:p>
          <a:p>
            <a:r>
              <a:rPr lang="en-GB" altLang="en-US" dirty="0">
                <a:solidFill>
                  <a:srgbClr val="001E62"/>
                </a:solidFill>
              </a:rPr>
              <a:t>Nutritional status</a:t>
            </a:r>
          </a:p>
          <a:p>
            <a:r>
              <a:rPr lang="en-GB" altLang="en-US" dirty="0" smtClean="0">
                <a:solidFill>
                  <a:srgbClr val="001E62"/>
                </a:solidFill>
              </a:rPr>
              <a:t>Urinary </a:t>
            </a:r>
            <a:r>
              <a:rPr lang="en-GB" altLang="en-US" dirty="0">
                <a:solidFill>
                  <a:srgbClr val="001E62"/>
                </a:solidFill>
              </a:rPr>
              <a:t>Incontinence </a:t>
            </a:r>
            <a:r>
              <a:rPr lang="en-GB" altLang="en-US" sz="1400" dirty="0">
                <a:solidFill>
                  <a:srgbClr val="001E62"/>
                </a:solidFill>
              </a:rPr>
              <a:t>(</a:t>
            </a:r>
            <a:r>
              <a:rPr lang="en-GB" altLang="en-US" sz="1400" dirty="0" smtClean="0">
                <a:solidFill>
                  <a:srgbClr val="001E62"/>
                </a:solidFill>
              </a:rPr>
              <a:t>1)</a:t>
            </a:r>
          </a:p>
          <a:p>
            <a:r>
              <a:rPr lang="en-GB" altLang="en-US" dirty="0">
                <a:solidFill>
                  <a:srgbClr val="001E62"/>
                </a:solidFill>
              </a:rPr>
              <a:t>Lack of vitamin D and calcium deficiency </a:t>
            </a:r>
            <a:r>
              <a:rPr lang="en-GB" altLang="en-US" sz="1400" dirty="0">
                <a:solidFill>
                  <a:srgbClr val="001E62"/>
                </a:solidFill>
              </a:rPr>
              <a:t>(1)</a:t>
            </a:r>
          </a:p>
          <a:p>
            <a:r>
              <a:rPr lang="en-GB" altLang="en-US" dirty="0">
                <a:solidFill>
                  <a:srgbClr val="001E62"/>
                </a:solidFill>
              </a:rPr>
              <a:t>Cognitive impairment and N</a:t>
            </a:r>
            <a:r>
              <a:rPr lang="en-GB" dirty="0">
                <a:solidFill>
                  <a:srgbClr val="001E62"/>
                </a:solidFill>
              </a:rPr>
              <a:t>eurological </a:t>
            </a:r>
            <a:r>
              <a:rPr lang="en-GB" dirty="0" smtClean="0">
                <a:solidFill>
                  <a:srgbClr val="001E62"/>
                </a:solidFill>
              </a:rPr>
              <a:t>disorders</a:t>
            </a:r>
          </a:p>
          <a:p>
            <a:r>
              <a:rPr lang="en-GB" altLang="en-US" dirty="0">
                <a:solidFill>
                  <a:srgbClr val="001E62"/>
                </a:solidFill>
              </a:rPr>
              <a:t>Osteoporosis </a:t>
            </a:r>
            <a:r>
              <a:rPr lang="en-GB" altLang="en-US" sz="1800" dirty="0">
                <a:solidFill>
                  <a:srgbClr val="001E62"/>
                </a:solidFill>
              </a:rPr>
              <a:t>(1) (2)</a:t>
            </a:r>
          </a:p>
          <a:p>
            <a:endParaRPr kumimoji="0" lang="en-GB" sz="2400" b="1" i="0" u="none" strike="noStrike" kern="1200" cap="none" spc="0" normalizeH="0" baseline="0" noProof="0" dirty="0">
              <a:ln>
                <a:noFill/>
              </a:ln>
              <a:solidFill>
                <a:srgbClr val="001E6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9423698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626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692150"/>
            <a:ext cx="8229600" cy="457200"/>
          </a:xfrm>
        </p:spPr>
        <p:txBody>
          <a:bodyPr/>
          <a:lstStyle/>
          <a:p>
            <a:pPr>
              <a:defRPr/>
            </a:pPr>
            <a:r>
              <a:rPr lang="en-GB" sz="4400" b="1" dirty="0"/>
              <a:t>We are all ‘trippers</a:t>
            </a:r>
            <a:r>
              <a:rPr lang="en-GB" dirty="0"/>
              <a:t>’</a:t>
            </a:r>
            <a:r>
              <a:rPr lang="en-GB" dirty="0">
                <a:latin typeface="Lucida Handwriting" pitchFamily="66" charset="0"/>
              </a:rPr>
              <a:t/>
            </a:r>
            <a:br>
              <a:rPr lang="en-GB" dirty="0">
                <a:latin typeface="Lucida Handwriting" pitchFamily="66" charset="0"/>
              </a:rPr>
            </a:br>
            <a:endParaRPr lang="en-GB" dirty="0"/>
          </a:p>
        </p:txBody>
      </p:sp>
      <p:sp>
        <p:nvSpPr>
          <p:cNvPr id="4" name="Rectangle 3"/>
          <p:cNvSpPr/>
          <p:nvPr/>
        </p:nvSpPr>
        <p:spPr>
          <a:xfrm>
            <a:off x="3779912" y="5949280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sz="1600" dirty="0" smtClean="0">
                <a:solidFill>
                  <a:srgbClr val="001E62"/>
                </a:solidFill>
              </a:rPr>
              <a:t>main risk factors for falls amongst older people</a:t>
            </a:r>
          </a:p>
          <a:p>
            <a:r>
              <a:rPr lang="en-GB" sz="1600" dirty="0" smtClean="0">
                <a:solidFill>
                  <a:srgbClr val="001E62"/>
                </a:solidFill>
              </a:rPr>
              <a:t>Dawn Skelton 2004 (3)</a:t>
            </a:r>
            <a:endParaRPr lang="en-GB" sz="1600" dirty="0">
              <a:solidFill>
                <a:srgbClr val="001E62"/>
              </a:solidFill>
            </a:endParaRPr>
          </a:p>
        </p:txBody>
      </p:sp>
      <p:sp>
        <p:nvSpPr>
          <p:cNvPr id="5" name="Content Placeholder 9"/>
          <p:cNvSpPr txBox="1">
            <a:spLocks/>
          </p:cNvSpPr>
          <p:nvPr/>
        </p:nvSpPr>
        <p:spPr>
          <a:xfrm>
            <a:off x="467544" y="1484784"/>
            <a:ext cx="7632848" cy="432048"/>
          </a:xfrm>
          <a:prstGeom prst="rect">
            <a:avLst/>
          </a:prstGeom>
        </p:spPr>
        <p:txBody>
          <a:bodyPr/>
          <a:lstStyle>
            <a:lvl1pPr marL="342900" marR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97D700"/>
              </a:buClr>
              <a:buSzTx/>
              <a:buFontTx/>
              <a:buBlip>
                <a:blip r:embed="rId3"/>
              </a:buBlip>
              <a:tabLst/>
              <a:defRPr lang="en-GB" sz="2400" smtClean="0"/>
            </a:lvl1pPr>
          </a:lstStyle>
          <a:p>
            <a:r>
              <a:rPr lang="en-GB" altLang="en-US" dirty="0">
                <a:solidFill>
                  <a:srgbClr val="001E62"/>
                </a:solidFill>
              </a:rPr>
              <a:t>Up to half the falls experienced in the home are due to environmental hazards </a:t>
            </a:r>
            <a:r>
              <a:rPr lang="en-GB" altLang="en-US" sz="1600" dirty="0">
                <a:solidFill>
                  <a:srgbClr val="001E62"/>
                </a:solidFill>
              </a:rPr>
              <a:t>(3</a:t>
            </a:r>
            <a:r>
              <a:rPr lang="en-GB" altLang="en-US" sz="1600" dirty="0" smtClean="0">
                <a:solidFill>
                  <a:srgbClr val="001E62"/>
                </a:solidFill>
              </a:rPr>
              <a:t>)</a:t>
            </a:r>
          </a:p>
          <a:p>
            <a:endParaRPr lang="en-GB" altLang="en-US" sz="1600" dirty="0">
              <a:solidFill>
                <a:srgbClr val="001E62"/>
              </a:solidFill>
            </a:endParaRPr>
          </a:p>
          <a:p>
            <a:r>
              <a:rPr lang="en-GB" altLang="en-US" dirty="0">
                <a:solidFill>
                  <a:srgbClr val="001E62"/>
                </a:solidFill>
              </a:rPr>
              <a:t>Because of a change in a persons declining health, balance etc, the loose mats, slippery floors etc, no longer just cause a correctable trip, instead they can cause a major injury </a:t>
            </a:r>
            <a:r>
              <a:rPr lang="en-GB" altLang="en-US" dirty="0" smtClean="0">
                <a:solidFill>
                  <a:srgbClr val="001E62"/>
                </a:solidFill>
              </a:rPr>
              <a:t> </a:t>
            </a:r>
            <a:r>
              <a:rPr lang="en-GB" altLang="en-US" sz="1600" dirty="0" smtClean="0">
                <a:solidFill>
                  <a:srgbClr val="001E62"/>
                </a:solidFill>
              </a:rPr>
              <a:t>(3)</a:t>
            </a:r>
            <a:endParaRPr lang="en-GB" altLang="en-US" sz="1600" dirty="0">
              <a:solidFill>
                <a:srgbClr val="001E62"/>
              </a:solidFill>
            </a:endParaRPr>
          </a:p>
          <a:p>
            <a:endParaRPr lang="en-GB" altLang="en-US" sz="1600" dirty="0">
              <a:solidFill>
                <a:srgbClr val="001E6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9069205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6018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228600"/>
            <a:ext cx="8458200" cy="1143000"/>
          </a:xfrm>
        </p:spPr>
        <p:txBody>
          <a:bodyPr/>
          <a:lstStyle/>
          <a:p>
            <a:pPr>
              <a:defRPr/>
            </a:pPr>
            <a:r>
              <a:rPr lang="en-GB" sz="4400" b="1" dirty="0"/>
              <a:t>Injuries Caused By Major Falls</a:t>
            </a:r>
          </a:p>
        </p:txBody>
      </p:sp>
      <p:sp>
        <p:nvSpPr>
          <p:cNvPr id="7260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7544" y="1268760"/>
            <a:ext cx="8305800" cy="4581872"/>
          </a:xfrm>
          <a:noFill/>
        </p:spPr>
        <p:txBody>
          <a:bodyPr/>
          <a:lstStyle/>
          <a:p>
            <a:pPr marL="0" indent="0"/>
            <a:r>
              <a:rPr lang="en-GB" altLang="en-US" sz="2800" dirty="0"/>
              <a:t> </a:t>
            </a:r>
            <a:r>
              <a:rPr lang="en-GB" altLang="en-US" sz="2800" b="0" dirty="0"/>
              <a:t>Almost 3/4 of falls injuries among the 65 and over age group result in a arm, leg and shoulder injuries.</a:t>
            </a:r>
          </a:p>
          <a:p>
            <a:pPr marL="0" indent="0"/>
            <a:endParaRPr lang="en-GB" altLang="en-US" sz="1400" b="0" dirty="0"/>
          </a:p>
          <a:p>
            <a:pPr marL="0" indent="0"/>
            <a:r>
              <a:rPr lang="en-GB" altLang="en-US" sz="2800" b="0" dirty="0"/>
              <a:t> Older people are more likely to injure more than one part of their body.</a:t>
            </a:r>
          </a:p>
          <a:p>
            <a:pPr marL="0" indent="0"/>
            <a:endParaRPr lang="en-GB" altLang="en-US" sz="1400" b="0" dirty="0"/>
          </a:p>
          <a:p>
            <a:pPr marL="0" indent="0"/>
            <a:r>
              <a:rPr lang="en-GB" altLang="en-US" sz="2800" b="0" dirty="0"/>
              <a:t> One in every five falls among women aged 55 and over results in a fracture</a:t>
            </a:r>
            <a:r>
              <a:rPr lang="en-GB" altLang="en-US" sz="2800" b="0" dirty="0" smtClean="0"/>
              <a:t>.</a:t>
            </a:r>
          </a:p>
          <a:p>
            <a:pPr marL="0" indent="0"/>
            <a:endParaRPr lang="en-GB" altLang="en-US" sz="1400" b="0" dirty="0" smtClean="0"/>
          </a:p>
          <a:p>
            <a:pPr marL="0" indent="0"/>
            <a:r>
              <a:rPr lang="en-GB" altLang="en-US" sz="2800" b="0" dirty="0" smtClean="0"/>
              <a:t>Falls in the home account for most accidental deaths to those aged 65 and over</a:t>
            </a:r>
            <a:endParaRPr lang="en-GB" altLang="en-US" sz="2800" b="0" dirty="0"/>
          </a:p>
          <a:p>
            <a:pPr marL="0" indent="0">
              <a:buNone/>
            </a:pPr>
            <a:r>
              <a:rPr lang="en-GB" altLang="en-US" sz="3200" b="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302111029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60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60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60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60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6018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228600"/>
            <a:ext cx="8458200" cy="1143000"/>
          </a:xfrm>
        </p:spPr>
        <p:txBody>
          <a:bodyPr/>
          <a:lstStyle/>
          <a:p>
            <a:pPr>
              <a:defRPr/>
            </a:pPr>
            <a:r>
              <a:rPr lang="en-GB" sz="4400" b="1" dirty="0"/>
              <a:t>Injuries Caused By Major Falls</a:t>
            </a:r>
          </a:p>
        </p:txBody>
      </p:sp>
      <p:sp>
        <p:nvSpPr>
          <p:cNvPr id="7260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95400"/>
            <a:ext cx="8305800" cy="5105400"/>
          </a:xfrm>
          <a:noFill/>
        </p:spPr>
        <p:txBody>
          <a:bodyPr/>
          <a:lstStyle/>
          <a:p>
            <a:pPr marL="0" indent="0"/>
            <a:r>
              <a:rPr lang="en-GB" altLang="en-US" sz="2800" b="0" dirty="0" smtClean="0"/>
              <a:t>Other main injuries suffered are bruising or crushing, cuts, piercing, strains and twisting parts of the body.</a:t>
            </a:r>
          </a:p>
          <a:p>
            <a:pPr marL="0" indent="0"/>
            <a:endParaRPr lang="en-GB" altLang="en-US" sz="2800" dirty="0"/>
          </a:p>
          <a:p>
            <a:pPr marL="0" indent="0"/>
            <a:r>
              <a:rPr lang="en-GB" altLang="en-US" sz="2800" b="0" dirty="0"/>
              <a:t> Although most falls do not result in serious injury, being unable to get up exposes the faller to the risk of hypothermia and pressure sores.</a:t>
            </a:r>
          </a:p>
          <a:p>
            <a:pPr marL="0" indent="0"/>
            <a:endParaRPr lang="en-GB" altLang="en-US" sz="2800" dirty="0"/>
          </a:p>
          <a:p>
            <a:pPr marL="0" indent="0"/>
            <a:r>
              <a:rPr lang="en-GB" altLang="en-US" sz="2800" b="0" dirty="0"/>
              <a:t>Bone Injury accounts for the largest number of visits to A &amp; E for older people</a:t>
            </a:r>
          </a:p>
        </p:txBody>
      </p:sp>
    </p:spTree>
    <p:extLst>
      <p:ext uri="{BB962C8B-B14F-4D97-AF65-F5344CB8AC3E}">
        <p14:creationId xmlns:p14="http://schemas.microsoft.com/office/powerpoint/2010/main" val="4204492097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60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60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60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869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685800"/>
          </a:xfrm>
        </p:spPr>
        <p:txBody>
          <a:bodyPr/>
          <a:lstStyle/>
          <a:p>
            <a:pPr>
              <a:defRPr/>
            </a:pPr>
            <a:r>
              <a:rPr lang="en-GB" sz="4400" b="1" dirty="0"/>
              <a:t>Consequences Of </a:t>
            </a:r>
            <a:r>
              <a:rPr lang="en-GB" sz="4400" b="1" dirty="0" smtClean="0"/>
              <a:t>Falls</a:t>
            </a:r>
            <a:endParaRPr lang="en-GB" sz="4400" b="1" dirty="0"/>
          </a:p>
        </p:txBody>
      </p:sp>
      <p:sp>
        <p:nvSpPr>
          <p:cNvPr id="4986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3568" y="908720"/>
            <a:ext cx="7772400" cy="5410200"/>
          </a:xfrm>
          <a:noFill/>
        </p:spPr>
        <p:txBody>
          <a:bodyPr/>
          <a:lstStyle/>
          <a:p>
            <a:pPr marL="0" indent="0" algn="ctr">
              <a:lnSpc>
                <a:spcPct val="90000"/>
              </a:lnSpc>
              <a:spcBef>
                <a:spcPct val="60000"/>
              </a:spcBef>
              <a:buFontTx/>
              <a:buNone/>
            </a:pPr>
            <a:r>
              <a:rPr lang="en-GB" altLang="en-US" sz="2200" b="0" dirty="0"/>
              <a:t>Unharmed</a:t>
            </a:r>
          </a:p>
          <a:p>
            <a:pPr marL="0" indent="0" algn="ctr">
              <a:lnSpc>
                <a:spcPct val="90000"/>
              </a:lnSpc>
              <a:spcBef>
                <a:spcPct val="60000"/>
              </a:spcBef>
              <a:buFontTx/>
              <a:buNone/>
            </a:pPr>
            <a:r>
              <a:rPr lang="en-GB" altLang="en-US" sz="2200" b="0" dirty="0" smtClean="0"/>
              <a:t>Injury</a:t>
            </a:r>
          </a:p>
          <a:p>
            <a:pPr marL="0" indent="0" algn="ctr">
              <a:lnSpc>
                <a:spcPct val="90000"/>
              </a:lnSpc>
              <a:spcBef>
                <a:spcPct val="60000"/>
              </a:spcBef>
              <a:buFontTx/>
              <a:buNone/>
            </a:pPr>
            <a:r>
              <a:rPr lang="en-GB" altLang="en-US" sz="2200" b="0" dirty="0" smtClean="0"/>
              <a:t>Hip Fractures</a:t>
            </a:r>
          </a:p>
          <a:p>
            <a:pPr marL="0" indent="0" algn="ctr">
              <a:lnSpc>
                <a:spcPct val="90000"/>
              </a:lnSpc>
              <a:spcBef>
                <a:spcPct val="60000"/>
              </a:spcBef>
              <a:buFontTx/>
              <a:buNone/>
            </a:pPr>
            <a:r>
              <a:rPr lang="en-GB" altLang="en-US" sz="2200" b="0" dirty="0" smtClean="0"/>
              <a:t>Loss </a:t>
            </a:r>
            <a:r>
              <a:rPr lang="en-GB" altLang="en-US" sz="2200" b="0" dirty="0"/>
              <a:t>of mobility</a:t>
            </a:r>
          </a:p>
          <a:p>
            <a:pPr marL="0" indent="0" algn="ctr">
              <a:lnSpc>
                <a:spcPct val="90000"/>
              </a:lnSpc>
              <a:spcBef>
                <a:spcPct val="60000"/>
              </a:spcBef>
              <a:buFontTx/>
              <a:buNone/>
            </a:pPr>
            <a:r>
              <a:rPr lang="en-GB" altLang="en-US" sz="2200" b="0" dirty="0"/>
              <a:t>Increased dependency and disability</a:t>
            </a:r>
          </a:p>
          <a:p>
            <a:pPr marL="0" indent="0" algn="ctr">
              <a:lnSpc>
                <a:spcPct val="90000"/>
              </a:lnSpc>
              <a:spcBef>
                <a:spcPct val="60000"/>
              </a:spcBef>
              <a:buFontTx/>
              <a:buNone/>
            </a:pPr>
            <a:r>
              <a:rPr lang="en-GB" altLang="en-US" sz="2200" b="0" dirty="0"/>
              <a:t>Psychological</a:t>
            </a:r>
          </a:p>
          <a:p>
            <a:pPr marL="0" indent="0" algn="ctr">
              <a:lnSpc>
                <a:spcPct val="90000"/>
              </a:lnSpc>
              <a:spcBef>
                <a:spcPct val="60000"/>
              </a:spcBef>
              <a:buFontTx/>
              <a:buNone/>
            </a:pPr>
            <a:r>
              <a:rPr lang="en-GB" altLang="en-US" sz="2200" b="0" dirty="0"/>
              <a:t>Hypothermia</a:t>
            </a:r>
          </a:p>
          <a:p>
            <a:pPr marL="0" indent="0" algn="ctr">
              <a:lnSpc>
                <a:spcPct val="90000"/>
              </a:lnSpc>
              <a:spcBef>
                <a:spcPct val="60000"/>
              </a:spcBef>
              <a:buFontTx/>
              <a:buNone/>
            </a:pPr>
            <a:r>
              <a:rPr lang="en-GB" altLang="en-US" sz="2200" b="0" dirty="0"/>
              <a:t>Institutionalisation</a:t>
            </a:r>
          </a:p>
          <a:p>
            <a:pPr marL="0" indent="0" algn="ctr">
              <a:lnSpc>
                <a:spcPct val="90000"/>
              </a:lnSpc>
              <a:spcBef>
                <a:spcPct val="60000"/>
              </a:spcBef>
              <a:buFontTx/>
              <a:buNone/>
            </a:pPr>
            <a:r>
              <a:rPr lang="en-GB" altLang="en-US" sz="2200" b="0" dirty="0"/>
              <a:t>Cost</a:t>
            </a:r>
          </a:p>
          <a:p>
            <a:pPr marL="0" indent="0" algn="ctr">
              <a:lnSpc>
                <a:spcPct val="90000"/>
              </a:lnSpc>
              <a:spcBef>
                <a:spcPct val="60000"/>
              </a:spcBef>
              <a:buFontTx/>
              <a:buNone/>
            </a:pPr>
            <a:r>
              <a:rPr lang="en-GB" altLang="en-US" sz="2200" b="0" dirty="0"/>
              <a:t>Death</a:t>
            </a:r>
          </a:p>
        </p:txBody>
      </p:sp>
    </p:spTree>
    <p:extLst>
      <p:ext uri="{BB962C8B-B14F-4D97-AF65-F5344CB8AC3E}">
        <p14:creationId xmlns:p14="http://schemas.microsoft.com/office/powerpoint/2010/main" val="812977852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86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86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86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86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86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86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869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869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869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869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8691" grpId="0" uiExpand="1" build="p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15"/>
          <p:cNvSpPr>
            <a:spLocks/>
          </p:cNvSpPr>
          <p:nvPr/>
        </p:nvSpPr>
        <p:spPr bwMode="auto">
          <a:xfrm>
            <a:off x="2411760" y="1268760"/>
            <a:ext cx="4392488" cy="2736304"/>
          </a:xfrm>
          <a:custGeom>
            <a:avLst/>
            <a:gdLst/>
            <a:ahLst/>
            <a:cxnLst>
              <a:cxn ang="0">
                <a:pos x="0" y="1051"/>
              </a:cxn>
              <a:cxn ang="0">
                <a:pos x="0" y="0"/>
              </a:cxn>
              <a:cxn ang="0">
                <a:pos x="104" y="0"/>
              </a:cxn>
              <a:cxn ang="0">
                <a:pos x="170" y="0"/>
              </a:cxn>
              <a:cxn ang="0">
                <a:pos x="732" y="0"/>
              </a:cxn>
              <a:cxn ang="0">
                <a:pos x="732" y="1054"/>
              </a:cxn>
              <a:cxn ang="0">
                <a:pos x="193" y="1054"/>
              </a:cxn>
              <a:cxn ang="0">
                <a:pos x="193" y="1115"/>
              </a:cxn>
              <a:cxn ang="0">
                <a:pos x="125" y="1054"/>
              </a:cxn>
              <a:cxn ang="0">
                <a:pos x="0" y="1054"/>
              </a:cxn>
            </a:cxnLst>
            <a:rect l="0" t="0" r="r" b="b"/>
            <a:pathLst>
              <a:path w="732" h="1115">
                <a:moveTo>
                  <a:pt x="0" y="1051"/>
                </a:moveTo>
                <a:lnTo>
                  <a:pt x="0" y="0"/>
                </a:lnTo>
                <a:lnTo>
                  <a:pt x="104" y="0"/>
                </a:lnTo>
                <a:lnTo>
                  <a:pt x="170" y="0"/>
                </a:lnTo>
                <a:lnTo>
                  <a:pt x="732" y="0"/>
                </a:lnTo>
                <a:lnTo>
                  <a:pt x="732" y="1054"/>
                </a:lnTo>
                <a:lnTo>
                  <a:pt x="193" y="1054"/>
                </a:lnTo>
                <a:lnTo>
                  <a:pt x="193" y="1115"/>
                </a:lnTo>
                <a:lnTo>
                  <a:pt x="125" y="1054"/>
                </a:lnTo>
                <a:lnTo>
                  <a:pt x="0" y="1054"/>
                </a:lnTo>
              </a:path>
            </a:pathLst>
          </a:custGeom>
          <a:blipFill>
            <a:blip r:embed="rId2" cstate="print"/>
            <a:stretch>
              <a:fillRect/>
            </a:stretch>
          </a:blipFill>
          <a:ln w="14288" cap="flat">
            <a:solidFill>
              <a:srgbClr val="001E62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395536" y="1268760"/>
            <a:ext cx="8229600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 anchor="ctr"/>
          <a:lstStyle/>
          <a:p>
            <a:pPr>
              <a:defRPr/>
            </a:pPr>
            <a:r>
              <a:rPr lang="en-GB" sz="4400" b="1" dirty="0">
                <a:solidFill>
                  <a:srgbClr val="00963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The Ageing </a:t>
            </a:r>
            <a:r>
              <a:rPr lang="en-GB" sz="4400" b="1" dirty="0" smtClean="0">
                <a:solidFill>
                  <a:srgbClr val="00963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Population</a:t>
            </a:r>
          </a:p>
          <a:p>
            <a:pPr algn="ctr">
              <a:defRPr/>
            </a:pPr>
            <a:endParaRPr lang="en-GB" sz="4400" b="1" dirty="0" smtClean="0">
              <a:solidFill>
                <a:srgbClr val="00963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</a:endParaRPr>
          </a:p>
          <a:p>
            <a:pPr algn="ctr">
              <a:defRPr/>
            </a:pPr>
            <a:endParaRPr lang="en-GB" sz="4400" b="1" dirty="0">
              <a:solidFill>
                <a:srgbClr val="00963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</a:endParaRPr>
          </a:p>
          <a:p>
            <a:pPr algn="ctr">
              <a:defRPr/>
            </a:pPr>
            <a:endParaRPr lang="en-GB" sz="4400" b="1" dirty="0">
              <a:solidFill>
                <a:srgbClr val="009639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3059832" y="4005064"/>
            <a:ext cx="5688632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 anchor="ctr"/>
          <a:lstStyle/>
          <a:p>
            <a:pPr algn="ctr">
              <a:defRPr/>
            </a:pPr>
            <a:r>
              <a:rPr lang="en-GB" sz="3200" b="1" dirty="0">
                <a:solidFill>
                  <a:srgbClr val="001E6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Ageing is not an illness! </a:t>
            </a:r>
          </a:p>
        </p:txBody>
      </p:sp>
      <p:sp>
        <p:nvSpPr>
          <p:cNvPr id="6" name="Rectangle 5"/>
          <p:cNvSpPr/>
          <p:nvPr/>
        </p:nvSpPr>
        <p:spPr>
          <a:xfrm>
            <a:off x="395536" y="4725144"/>
            <a:ext cx="828092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dirty="0">
                <a:solidFill>
                  <a:srgbClr val="001E62"/>
                </a:solidFill>
              </a:rPr>
              <a:t>The fact that so many people are living longer is </a:t>
            </a:r>
            <a:r>
              <a:rPr lang="en-GB" sz="2400" b="1" dirty="0">
                <a:solidFill>
                  <a:srgbClr val="001E62"/>
                </a:solidFill>
              </a:rPr>
              <a:t>good news</a:t>
            </a:r>
            <a:r>
              <a:rPr lang="en-GB" sz="2400" dirty="0">
                <a:solidFill>
                  <a:srgbClr val="001E62"/>
                </a:solidFill>
              </a:rPr>
              <a:t> and cause to celebrate the improvements in health and quality of life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0738" name="Picture 1026" descr="\\rospa5\HomeSafe\TRAINING\PICTURES\Olderpeople\hipbreak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00" y="1752600"/>
            <a:ext cx="3200400" cy="3733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00739" name="Rectangle 1027"/>
          <p:cNvSpPr>
            <a:spLocks noGrp="1" noChangeArrowheads="1"/>
          </p:cNvSpPr>
          <p:nvPr>
            <p:ph type="title"/>
          </p:nvPr>
        </p:nvSpPr>
        <p:spPr>
          <a:xfrm>
            <a:off x="228600" y="152400"/>
            <a:ext cx="8610600" cy="914400"/>
          </a:xfrm>
        </p:spPr>
        <p:txBody>
          <a:bodyPr/>
          <a:lstStyle/>
          <a:p>
            <a:pPr>
              <a:defRPr/>
            </a:pPr>
            <a:r>
              <a:rPr lang="en-GB" sz="3600" dirty="0">
                <a:solidFill>
                  <a:srgbClr val="A2C1FE"/>
                </a:solidFill>
                <a:effectLst/>
              </a:rPr>
              <a:t/>
            </a:r>
            <a:br>
              <a:rPr lang="en-GB" sz="3600" dirty="0">
                <a:solidFill>
                  <a:srgbClr val="A2C1FE"/>
                </a:solidFill>
                <a:effectLst/>
              </a:rPr>
            </a:br>
            <a:r>
              <a:rPr lang="en-GB" sz="3600" dirty="0">
                <a:solidFill>
                  <a:srgbClr val="A2C1FE"/>
                </a:solidFill>
                <a:effectLst/>
              </a:rPr>
              <a:t/>
            </a:r>
            <a:br>
              <a:rPr lang="en-GB" sz="3600" dirty="0">
                <a:solidFill>
                  <a:srgbClr val="A2C1FE"/>
                </a:solidFill>
                <a:effectLst/>
              </a:rPr>
            </a:br>
            <a:r>
              <a:rPr lang="en-GB" sz="4400" b="1" dirty="0" smtClean="0"/>
              <a:t>Hip Fractures</a:t>
            </a:r>
            <a:r>
              <a:rPr lang="en-GB" dirty="0"/>
              <a:t/>
            </a:r>
            <a:br>
              <a:rPr lang="en-GB" dirty="0"/>
            </a:br>
            <a:r>
              <a:rPr lang="en-GB" sz="3200" dirty="0" smtClean="0">
                <a:solidFill>
                  <a:srgbClr val="001E62"/>
                </a:solidFill>
                <a:latin typeface="+mn-lt"/>
              </a:rPr>
              <a:t>National Hip Fracture Database 2015</a:t>
            </a:r>
            <a:endParaRPr lang="en-GB" sz="3200" dirty="0">
              <a:solidFill>
                <a:srgbClr val="001E62"/>
              </a:solidFill>
              <a:latin typeface="+mn-lt"/>
            </a:endParaRPr>
          </a:p>
        </p:txBody>
      </p:sp>
      <p:sp>
        <p:nvSpPr>
          <p:cNvPr id="500740" name="Rectangle 1028"/>
          <p:cNvSpPr>
            <a:spLocks noGrp="1" noChangeArrowheads="1"/>
          </p:cNvSpPr>
          <p:nvPr>
            <p:ph type="body" idx="1"/>
          </p:nvPr>
        </p:nvSpPr>
        <p:spPr>
          <a:xfrm>
            <a:off x="685800" y="1676400"/>
            <a:ext cx="4876800" cy="4495800"/>
          </a:xfrm>
          <a:noFill/>
        </p:spPr>
        <p:txBody>
          <a:bodyPr/>
          <a:lstStyle/>
          <a:p>
            <a:pPr marL="0" indent="0"/>
            <a:endParaRPr lang="en-GB" altLang="en-US" sz="2400" b="0" dirty="0" smtClean="0"/>
          </a:p>
          <a:p>
            <a:pPr marL="0" indent="0"/>
            <a:r>
              <a:rPr lang="en-GB" altLang="en-US" sz="2400" b="0" dirty="0" smtClean="0"/>
              <a:t>64,102 cases  in 2014, from 180 hospitals in England, Wales &amp; Northern Ireland</a:t>
            </a:r>
          </a:p>
          <a:p>
            <a:pPr marL="0" indent="0"/>
            <a:endParaRPr lang="en-GB" altLang="en-US" sz="2400" b="0" dirty="0"/>
          </a:p>
          <a:p>
            <a:pPr marL="0" indent="0"/>
            <a:r>
              <a:rPr lang="en-GB" altLang="en-US" sz="2400" b="0" dirty="0" smtClean="0"/>
              <a:t>Equates to continuous occupation of over 4,000 beds in the NHS </a:t>
            </a:r>
          </a:p>
          <a:p>
            <a:pPr marL="0" indent="0"/>
            <a:endParaRPr lang="en-GB" altLang="en-US" sz="2400" b="0" dirty="0" smtClean="0"/>
          </a:p>
          <a:p>
            <a:pPr marL="0" indent="0"/>
            <a:r>
              <a:rPr lang="en-GB" altLang="en-US" sz="2400" b="0" dirty="0" smtClean="0"/>
              <a:t>Approx 5,500 records being added every month</a:t>
            </a:r>
            <a:endParaRPr lang="en-GB" altLang="en-US" sz="2400" b="0" dirty="0"/>
          </a:p>
        </p:txBody>
      </p:sp>
      <p:sp>
        <p:nvSpPr>
          <p:cNvPr id="5" name="Rectangle 4"/>
          <p:cNvSpPr/>
          <p:nvPr/>
        </p:nvSpPr>
        <p:spPr>
          <a:xfrm>
            <a:off x="4499992" y="6093296"/>
            <a:ext cx="334854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600" dirty="0" smtClean="0">
                <a:solidFill>
                  <a:srgbClr val="001E62"/>
                </a:solidFill>
              </a:rPr>
              <a:t>National Hip Fracture Database 2015</a:t>
            </a:r>
            <a:endParaRPr lang="en-GB" sz="1600" dirty="0"/>
          </a:p>
        </p:txBody>
      </p:sp>
    </p:spTree>
    <p:extLst>
      <p:ext uri="{BB962C8B-B14F-4D97-AF65-F5344CB8AC3E}">
        <p14:creationId xmlns:p14="http://schemas.microsoft.com/office/powerpoint/2010/main" val="3326561199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0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007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07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007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074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0074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074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0074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0740" grpId="0" uiExpand="1" build="p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0738" name="Picture 1026" descr="\\rospa5\HomeSafe\TRAINING\PICTURES\Olderpeople\hipbreak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00" y="1752600"/>
            <a:ext cx="3200400" cy="3733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00739" name="Rectangle 1027"/>
          <p:cNvSpPr>
            <a:spLocks noGrp="1" noChangeArrowheads="1"/>
          </p:cNvSpPr>
          <p:nvPr>
            <p:ph type="title"/>
          </p:nvPr>
        </p:nvSpPr>
        <p:spPr>
          <a:xfrm>
            <a:off x="228600" y="152400"/>
            <a:ext cx="8610600" cy="914400"/>
          </a:xfrm>
        </p:spPr>
        <p:txBody>
          <a:bodyPr/>
          <a:lstStyle/>
          <a:p>
            <a:pPr>
              <a:defRPr/>
            </a:pPr>
            <a:r>
              <a:rPr lang="en-GB" sz="3600" dirty="0">
                <a:solidFill>
                  <a:srgbClr val="A2C1FE"/>
                </a:solidFill>
                <a:effectLst/>
              </a:rPr>
              <a:t/>
            </a:r>
            <a:br>
              <a:rPr lang="en-GB" sz="3600" dirty="0">
                <a:solidFill>
                  <a:srgbClr val="A2C1FE"/>
                </a:solidFill>
                <a:effectLst/>
              </a:rPr>
            </a:br>
            <a:r>
              <a:rPr lang="en-GB" sz="3600" dirty="0">
                <a:solidFill>
                  <a:srgbClr val="A2C1FE"/>
                </a:solidFill>
                <a:effectLst/>
              </a:rPr>
              <a:t/>
            </a:r>
            <a:br>
              <a:rPr lang="en-GB" sz="3600" dirty="0">
                <a:solidFill>
                  <a:srgbClr val="A2C1FE"/>
                </a:solidFill>
                <a:effectLst/>
              </a:rPr>
            </a:br>
            <a:r>
              <a:rPr lang="en-GB" sz="4400" b="1" dirty="0" smtClean="0"/>
              <a:t>Effects of Hip Fracture</a:t>
            </a:r>
            <a:r>
              <a:rPr lang="en-GB" dirty="0"/>
              <a:t/>
            </a:r>
            <a:br>
              <a:rPr lang="en-GB" dirty="0"/>
            </a:br>
            <a:r>
              <a:rPr lang="en-GB" sz="3200" i="1" dirty="0" smtClean="0"/>
              <a:t>Consequences </a:t>
            </a:r>
            <a:r>
              <a:rPr lang="en-GB" sz="3200" i="1" dirty="0"/>
              <a:t>of a Broken Hip at 90 Days</a:t>
            </a:r>
            <a:r>
              <a:rPr lang="en-GB" sz="3200" dirty="0">
                <a:solidFill>
                  <a:srgbClr val="A2C1FE"/>
                </a:solidFill>
              </a:rPr>
              <a:t/>
            </a:r>
            <a:br>
              <a:rPr lang="en-GB" sz="3200" dirty="0">
                <a:solidFill>
                  <a:srgbClr val="A2C1FE"/>
                </a:solidFill>
              </a:rPr>
            </a:br>
            <a:endParaRPr lang="en-GB" sz="3200" dirty="0">
              <a:solidFill>
                <a:srgbClr val="A2C1FE"/>
              </a:solidFill>
            </a:endParaRPr>
          </a:p>
        </p:txBody>
      </p:sp>
      <p:sp>
        <p:nvSpPr>
          <p:cNvPr id="500740" name="Rectangle 1028"/>
          <p:cNvSpPr>
            <a:spLocks noGrp="1" noChangeArrowheads="1"/>
          </p:cNvSpPr>
          <p:nvPr>
            <p:ph type="body" idx="1"/>
          </p:nvPr>
        </p:nvSpPr>
        <p:spPr>
          <a:xfrm>
            <a:off x="685800" y="1676400"/>
            <a:ext cx="4876800" cy="4495800"/>
          </a:xfrm>
          <a:noFill/>
        </p:spPr>
        <p:txBody>
          <a:bodyPr/>
          <a:lstStyle/>
          <a:p>
            <a:pPr marL="0" indent="0"/>
            <a:r>
              <a:rPr lang="en-GB" altLang="en-US" sz="2400" b="0" dirty="0"/>
              <a:t>18% of patients had died</a:t>
            </a:r>
          </a:p>
          <a:p>
            <a:pPr marL="0" indent="0"/>
            <a:r>
              <a:rPr lang="en-GB" altLang="en-US" sz="2400" b="0" dirty="0"/>
              <a:t>42% of survivors were </a:t>
            </a:r>
            <a:r>
              <a:rPr lang="en-GB" altLang="en-US" sz="2400" b="0" dirty="0" smtClean="0"/>
              <a:t>receiving </a:t>
            </a:r>
            <a:r>
              <a:rPr lang="en-GB" altLang="en-US" sz="2400" b="0" dirty="0"/>
              <a:t>help with at least half their daily living activities</a:t>
            </a:r>
          </a:p>
          <a:p>
            <a:pPr marL="0" indent="0"/>
            <a:r>
              <a:rPr lang="en-GB" altLang="en-US" sz="2400" b="0" dirty="0"/>
              <a:t>21% required an increased level of hospital care</a:t>
            </a:r>
          </a:p>
          <a:p>
            <a:pPr marL="0" indent="0"/>
            <a:r>
              <a:rPr lang="en-GB" altLang="en-US" sz="2400" b="0" dirty="0"/>
              <a:t>35% of patients who returned home required additional help</a:t>
            </a:r>
          </a:p>
          <a:p>
            <a:pPr marL="0" indent="0"/>
            <a:r>
              <a:rPr lang="en-GB" altLang="en-US" sz="2400" b="0" dirty="0"/>
              <a:t>Less than 1/3 of survivors returned to their pre-fracture level of activity</a:t>
            </a:r>
          </a:p>
          <a:p>
            <a:pPr marL="0" indent="0" algn="ctr">
              <a:buFontTx/>
              <a:buNone/>
            </a:pPr>
            <a:endParaRPr lang="en-GB" altLang="en-US" sz="1600" dirty="0"/>
          </a:p>
        </p:txBody>
      </p:sp>
      <p:sp>
        <p:nvSpPr>
          <p:cNvPr id="5" name="Rectangle 4"/>
          <p:cNvSpPr/>
          <p:nvPr/>
        </p:nvSpPr>
        <p:spPr>
          <a:xfrm>
            <a:off x="5436096" y="6165304"/>
            <a:ext cx="203094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en-US" sz="1600" dirty="0" smtClean="0">
                <a:solidFill>
                  <a:srgbClr val="001E62"/>
                </a:solidFill>
              </a:rPr>
              <a:t>survey of 580 patients</a:t>
            </a:r>
            <a:endParaRPr lang="en-GB" sz="1600" dirty="0">
              <a:solidFill>
                <a:srgbClr val="001E6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6561199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0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007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07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007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07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007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07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007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074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0074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074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0074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0740" grpId="0" build="p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93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>
              <a:defRPr/>
            </a:pPr>
            <a:r>
              <a:rPr lang="en-GB" sz="4400" b="1" dirty="0"/>
              <a:t>Risk of Falling</a:t>
            </a:r>
          </a:p>
        </p:txBody>
      </p:sp>
      <p:sp>
        <p:nvSpPr>
          <p:cNvPr id="7393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en-GB" altLang="en-US" sz="3200" b="0" dirty="0"/>
              <a:t>65+		28-35%</a:t>
            </a:r>
          </a:p>
          <a:p>
            <a:pPr>
              <a:buFontTx/>
              <a:buNone/>
            </a:pPr>
            <a:r>
              <a:rPr lang="en-GB" altLang="en-US" sz="3200" b="0" dirty="0"/>
              <a:t>70+		35%</a:t>
            </a:r>
          </a:p>
          <a:p>
            <a:pPr>
              <a:buFontTx/>
              <a:buNone/>
            </a:pPr>
            <a:r>
              <a:rPr lang="en-GB" altLang="en-US" sz="3200" b="0" dirty="0"/>
              <a:t>75+		42%</a:t>
            </a:r>
          </a:p>
          <a:p>
            <a:pPr>
              <a:buFontTx/>
              <a:buNone/>
            </a:pPr>
            <a:endParaRPr lang="en-GB" altLang="en-US" sz="1800" b="0" dirty="0"/>
          </a:p>
          <a:p>
            <a:pPr>
              <a:buFontTx/>
              <a:buNone/>
            </a:pPr>
            <a:r>
              <a:rPr lang="en-GB" altLang="en-US" sz="3200" b="0" dirty="0"/>
              <a:t>Previous fallers		60-70%</a:t>
            </a:r>
          </a:p>
          <a:p>
            <a:pPr>
              <a:buFontTx/>
              <a:buNone/>
            </a:pPr>
            <a:r>
              <a:rPr lang="en-GB" altLang="en-US" sz="3200" b="0" dirty="0"/>
              <a:t>Institutional care	</a:t>
            </a:r>
            <a:r>
              <a:rPr lang="en-GB" altLang="en-US" sz="3200" b="0" dirty="0" smtClean="0"/>
              <a:t>50</a:t>
            </a:r>
            <a:r>
              <a:rPr lang="en-GB" altLang="en-US" sz="3200" b="0" dirty="0"/>
              <a:t>%</a:t>
            </a:r>
          </a:p>
          <a:p>
            <a:pPr>
              <a:buFontTx/>
              <a:buNone/>
            </a:pPr>
            <a:r>
              <a:rPr lang="en-GB" altLang="en-US" sz="3200" b="0" dirty="0"/>
              <a:t>Healthy older people 	15%</a:t>
            </a:r>
          </a:p>
        </p:txBody>
      </p:sp>
      <p:sp>
        <p:nvSpPr>
          <p:cNvPr id="739332" name="Text Box 4"/>
          <p:cNvSpPr txBox="1">
            <a:spLocks noChangeArrowheads="1"/>
          </p:cNvSpPr>
          <p:nvPr/>
        </p:nvSpPr>
        <p:spPr bwMode="auto">
          <a:xfrm>
            <a:off x="3599384" y="6237312"/>
            <a:ext cx="5544616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100000"/>
              <a:buChar char="•"/>
              <a:defRPr sz="32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100000"/>
              <a:buChar char="–"/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100000"/>
              <a:buChar char="•"/>
              <a:defRPr sz="28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SzPct val="100000"/>
              <a:buChar char="–"/>
              <a:defRPr sz="28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100000"/>
              <a:buChar char="•"/>
              <a:defRPr sz="28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•"/>
              <a:defRPr sz="28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•"/>
              <a:defRPr sz="28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•"/>
              <a:defRPr sz="28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•"/>
              <a:defRPr sz="28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  <a:buClrTx/>
              <a:buSzTx/>
              <a:buFontTx/>
              <a:buNone/>
            </a:pPr>
            <a:r>
              <a:rPr lang="en-GB" altLang="en-US" sz="1600" b="0" dirty="0">
                <a:solidFill>
                  <a:srgbClr val="001E62"/>
                </a:solidFill>
                <a:latin typeface="+mn-lt"/>
              </a:rPr>
              <a:t>Dr T </a:t>
            </a:r>
            <a:r>
              <a:rPr lang="en-GB" altLang="en-US" sz="1600" b="0" dirty="0" err="1">
                <a:solidFill>
                  <a:srgbClr val="001E62"/>
                </a:solidFill>
                <a:latin typeface="+mn-lt"/>
              </a:rPr>
              <a:t>Masud</a:t>
            </a:r>
            <a:r>
              <a:rPr lang="en-GB" altLang="en-US" sz="1600" b="0" dirty="0">
                <a:solidFill>
                  <a:srgbClr val="001E62"/>
                </a:solidFill>
                <a:latin typeface="+mn-lt"/>
              </a:rPr>
              <a:t> Clinical Gerontologist – Nottingham City Hospital</a:t>
            </a:r>
          </a:p>
        </p:txBody>
      </p:sp>
    </p:spTree>
    <p:extLst>
      <p:ext uri="{BB962C8B-B14F-4D97-AF65-F5344CB8AC3E}">
        <p14:creationId xmlns:p14="http://schemas.microsoft.com/office/powerpoint/2010/main" val="882840778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93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93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93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93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93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933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9331" grpId="0" uiExpand="1" build="p" autoUpdateAnimBg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1412776"/>
            <a:ext cx="8077200" cy="595313"/>
          </a:xfrm>
        </p:spPr>
        <p:txBody>
          <a:bodyPr/>
          <a:lstStyle/>
          <a:p>
            <a:pPr>
              <a:defRPr/>
            </a:pPr>
            <a:r>
              <a:rPr lang="en-GB" sz="3200" dirty="0">
                <a:solidFill>
                  <a:srgbClr val="001E62"/>
                </a:solidFill>
              </a:rPr>
              <a:t>Multi Factorial Falls Risk Assessment</a:t>
            </a:r>
          </a:p>
        </p:txBody>
      </p:sp>
      <p:sp>
        <p:nvSpPr>
          <p:cNvPr id="103427" name="Content Placeholder 2"/>
          <p:cNvSpPr>
            <a:spLocks noGrp="1"/>
          </p:cNvSpPr>
          <p:nvPr>
            <p:ph idx="1"/>
          </p:nvPr>
        </p:nvSpPr>
        <p:spPr>
          <a:xfrm>
            <a:off x="467544" y="2276872"/>
            <a:ext cx="8153400" cy="3456384"/>
          </a:xfrm>
        </p:spPr>
        <p:txBody>
          <a:bodyPr/>
          <a:lstStyle/>
          <a:p>
            <a:pPr>
              <a:buNone/>
            </a:pPr>
            <a:r>
              <a:rPr lang="en-GB" altLang="en-US" dirty="0" smtClean="0">
                <a:solidFill>
                  <a:srgbClr val="009639"/>
                </a:solidFill>
              </a:rPr>
              <a:t>Interventions </a:t>
            </a:r>
            <a:r>
              <a:rPr lang="en-GB" altLang="en-US" dirty="0">
                <a:solidFill>
                  <a:srgbClr val="009639"/>
                </a:solidFill>
              </a:rPr>
              <a:t>offered by specialist falls services may include</a:t>
            </a:r>
            <a:r>
              <a:rPr lang="en-GB" altLang="en-US" dirty="0" smtClean="0">
                <a:solidFill>
                  <a:srgbClr val="009639"/>
                </a:solidFill>
              </a:rPr>
              <a:t>:</a:t>
            </a:r>
          </a:p>
          <a:p>
            <a:pPr>
              <a:buNone/>
            </a:pPr>
            <a:endParaRPr lang="en-GB" altLang="en-US" sz="1200" dirty="0"/>
          </a:p>
          <a:p>
            <a:r>
              <a:rPr lang="en-GB" altLang="en-US" b="0" dirty="0"/>
              <a:t>Strength and balance training</a:t>
            </a:r>
            <a:r>
              <a:rPr lang="en-GB" altLang="en-US" b="0" dirty="0" smtClean="0"/>
              <a:t>.</a:t>
            </a:r>
          </a:p>
          <a:p>
            <a:endParaRPr lang="en-GB" altLang="en-US" sz="1200" b="0" dirty="0"/>
          </a:p>
          <a:p>
            <a:r>
              <a:rPr lang="en-GB" altLang="en-US" b="0" dirty="0"/>
              <a:t>Home hazard assessment and intervention</a:t>
            </a:r>
            <a:r>
              <a:rPr lang="en-GB" altLang="en-US" b="0" dirty="0" smtClean="0"/>
              <a:t>.</a:t>
            </a:r>
          </a:p>
          <a:p>
            <a:endParaRPr lang="en-GB" altLang="en-US" sz="1200" b="0" dirty="0"/>
          </a:p>
          <a:p>
            <a:r>
              <a:rPr lang="en-GB" altLang="en-US" b="0" dirty="0"/>
              <a:t>Vision assessment and referral</a:t>
            </a:r>
            <a:r>
              <a:rPr lang="en-GB" altLang="en-US" b="0" dirty="0" smtClean="0"/>
              <a:t>.</a:t>
            </a:r>
          </a:p>
          <a:p>
            <a:endParaRPr lang="en-GB" altLang="en-US" sz="1200" b="0" dirty="0"/>
          </a:p>
          <a:p>
            <a:r>
              <a:rPr lang="en-GB" altLang="en-US" b="0" dirty="0"/>
              <a:t>Medication review with modification or withdrawal.</a:t>
            </a:r>
          </a:p>
          <a:p>
            <a:endParaRPr lang="en-GB" altLang="en-US" dirty="0"/>
          </a:p>
        </p:txBody>
      </p:sp>
      <p:sp>
        <p:nvSpPr>
          <p:cNvPr id="4" name="Rectangle 3"/>
          <p:cNvSpPr/>
          <p:nvPr/>
        </p:nvSpPr>
        <p:spPr>
          <a:xfrm>
            <a:off x="467544" y="332656"/>
            <a:ext cx="402244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en-US" sz="4400" b="1" dirty="0" smtClean="0">
                <a:solidFill>
                  <a:srgbClr val="009639"/>
                </a:solidFill>
              </a:rPr>
              <a:t>Falls Prevention </a:t>
            </a:r>
            <a:endParaRPr lang="en-GB" altLang="en-US" sz="4400" b="1" dirty="0">
              <a:solidFill>
                <a:srgbClr val="009639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5868144" y="6165304"/>
            <a:ext cx="229902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en-US" sz="1600" dirty="0" smtClean="0">
                <a:solidFill>
                  <a:srgbClr val="001E62"/>
                </a:solidFill>
              </a:rPr>
              <a:t>NICE guidance June 2013</a:t>
            </a:r>
            <a:endParaRPr lang="en-GB" altLang="en-US" sz="1600" dirty="0">
              <a:solidFill>
                <a:srgbClr val="001E6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1889102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4400" b="1" dirty="0" smtClean="0"/>
              <a:t>Falls Prevention</a:t>
            </a:r>
            <a:endParaRPr lang="en-GB" sz="44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052736"/>
            <a:ext cx="8424862" cy="1944563"/>
          </a:xfrm>
        </p:spPr>
        <p:txBody>
          <a:bodyPr/>
          <a:lstStyle/>
          <a:p>
            <a:endParaRPr lang="en-GB" b="0" dirty="0" smtClean="0"/>
          </a:p>
          <a:p>
            <a:endParaRPr lang="en-GB" b="0" dirty="0" smtClean="0"/>
          </a:p>
          <a:p>
            <a:endParaRPr lang="en-GB" b="0" dirty="0" smtClean="0"/>
          </a:p>
          <a:p>
            <a:endParaRPr lang="en-GB" b="0" dirty="0" smtClean="0"/>
          </a:p>
          <a:p>
            <a:endParaRPr lang="en-GB" b="0" dirty="0" smtClean="0"/>
          </a:p>
          <a:p>
            <a:endParaRPr lang="en-GB" b="0" dirty="0" smtClean="0"/>
          </a:p>
          <a:p>
            <a:r>
              <a:rPr lang="en-GB" b="0" dirty="0" err="1" smtClean="0"/>
              <a:t>Multifactorial</a:t>
            </a:r>
            <a:r>
              <a:rPr lang="en-GB" b="0" dirty="0" smtClean="0"/>
              <a:t>, exercise based, tailored interventions are the most effective way to reduce falls and the resulting healthcare costs for older people in the community </a:t>
            </a:r>
            <a:r>
              <a:rPr lang="en-GB" sz="1400" b="0" dirty="0" smtClean="0"/>
              <a:t>(10 )</a:t>
            </a:r>
            <a:endParaRPr lang="en-GB" sz="1400" b="0" dirty="0"/>
          </a:p>
        </p:txBody>
      </p:sp>
      <p:sp>
        <p:nvSpPr>
          <p:cNvPr id="5" name="Rectangle 4"/>
          <p:cNvSpPr/>
          <p:nvPr/>
        </p:nvSpPr>
        <p:spPr>
          <a:xfrm>
            <a:off x="3131840" y="5661248"/>
            <a:ext cx="554461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GB" dirty="0" smtClean="0"/>
          </a:p>
          <a:p>
            <a:r>
              <a:rPr lang="en-GB" sz="1600" dirty="0" smtClean="0">
                <a:solidFill>
                  <a:srgbClr val="001E62"/>
                </a:solidFill>
              </a:rPr>
              <a:t>Stubbs B, </a:t>
            </a:r>
            <a:r>
              <a:rPr lang="en-GB" sz="1600" dirty="0" err="1" smtClean="0">
                <a:solidFill>
                  <a:srgbClr val="001E62"/>
                </a:solidFill>
              </a:rPr>
              <a:t>Brefka</a:t>
            </a:r>
            <a:r>
              <a:rPr lang="en-GB" sz="1600" dirty="0" smtClean="0">
                <a:solidFill>
                  <a:srgbClr val="001E62"/>
                </a:solidFill>
              </a:rPr>
              <a:t> S, </a:t>
            </a:r>
            <a:r>
              <a:rPr lang="en-GB" sz="1600" dirty="0" err="1" smtClean="0">
                <a:solidFill>
                  <a:srgbClr val="001E62"/>
                </a:solidFill>
              </a:rPr>
              <a:t>Denkinger</a:t>
            </a:r>
            <a:r>
              <a:rPr lang="en-GB" sz="1600" dirty="0" smtClean="0">
                <a:solidFill>
                  <a:srgbClr val="001E62"/>
                </a:solidFill>
              </a:rPr>
              <a:t> MD. What works to prevent falls in community-dwelling older adults? An umbrella review of meta-analyses of randomized controlled trials. </a:t>
            </a:r>
            <a:r>
              <a:rPr lang="en-GB" sz="1600" i="1" dirty="0" smtClean="0">
                <a:solidFill>
                  <a:srgbClr val="001E62"/>
                </a:solidFill>
              </a:rPr>
              <a:t>Phys </a:t>
            </a:r>
            <a:r>
              <a:rPr lang="en-GB" sz="1600" i="1" dirty="0" err="1" smtClean="0">
                <a:solidFill>
                  <a:srgbClr val="001E62"/>
                </a:solidFill>
              </a:rPr>
              <a:t>Ther</a:t>
            </a:r>
            <a:r>
              <a:rPr lang="en-GB" sz="1600" i="1" dirty="0" smtClean="0">
                <a:solidFill>
                  <a:srgbClr val="001E62"/>
                </a:solidFill>
              </a:rPr>
              <a:t> 2015 (10)</a:t>
            </a:r>
          </a:p>
          <a:p>
            <a:endParaRPr lang="en-GB" dirty="0" smtClean="0"/>
          </a:p>
        </p:txBody>
      </p:sp>
      <p:sp>
        <p:nvSpPr>
          <p:cNvPr id="6" name="Freeform 31"/>
          <p:cNvSpPr>
            <a:spLocks/>
          </p:cNvSpPr>
          <p:nvPr/>
        </p:nvSpPr>
        <p:spPr bwMode="auto">
          <a:xfrm>
            <a:off x="4932040" y="1412776"/>
            <a:ext cx="3160713" cy="1792013"/>
          </a:xfrm>
          <a:custGeom>
            <a:avLst/>
            <a:gdLst/>
            <a:ahLst/>
            <a:cxnLst>
              <a:cxn ang="0">
                <a:pos x="1991" y="1051"/>
              </a:cxn>
              <a:cxn ang="0">
                <a:pos x="1991" y="0"/>
              </a:cxn>
              <a:cxn ang="0">
                <a:pos x="1887" y="0"/>
              </a:cxn>
              <a:cxn ang="0">
                <a:pos x="1821" y="0"/>
              </a:cxn>
              <a:cxn ang="0">
                <a:pos x="0" y="0"/>
              </a:cxn>
              <a:cxn ang="0">
                <a:pos x="0" y="1054"/>
              </a:cxn>
              <a:cxn ang="0">
                <a:pos x="1535" y="1054"/>
              </a:cxn>
              <a:cxn ang="0">
                <a:pos x="1535" y="1115"/>
              </a:cxn>
              <a:cxn ang="0">
                <a:pos x="1603" y="1054"/>
              </a:cxn>
              <a:cxn ang="0">
                <a:pos x="1991" y="1054"/>
              </a:cxn>
            </a:cxnLst>
            <a:rect l="0" t="0" r="r" b="b"/>
            <a:pathLst>
              <a:path w="1991" h="1115">
                <a:moveTo>
                  <a:pt x="1991" y="1051"/>
                </a:moveTo>
                <a:lnTo>
                  <a:pt x="1991" y="0"/>
                </a:lnTo>
                <a:lnTo>
                  <a:pt x="1887" y="0"/>
                </a:lnTo>
                <a:lnTo>
                  <a:pt x="1821" y="0"/>
                </a:lnTo>
                <a:lnTo>
                  <a:pt x="0" y="0"/>
                </a:lnTo>
                <a:lnTo>
                  <a:pt x="0" y="1054"/>
                </a:lnTo>
                <a:lnTo>
                  <a:pt x="1535" y="1054"/>
                </a:lnTo>
                <a:lnTo>
                  <a:pt x="1535" y="1115"/>
                </a:lnTo>
                <a:lnTo>
                  <a:pt x="1603" y="1054"/>
                </a:lnTo>
                <a:lnTo>
                  <a:pt x="1991" y="1054"/>
                </a:lnTo>
              </a:path>
            </a:pathLst>
          </a:custGeom>
          <a:blipFill>
            <a:blip r:embed="rId2" cstate="print"/>
            <a:stretch>
              <a:fillRect/>
            </a:stretch>
          </a:blipFill>
          <a:ln w="15875" cap="flat">
            <a:solidFill>
              <a:srgbClr val="001E62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8" name="Freeform 31"/>
          <p:cNvSpPr>
            <a:spLocks/>
          </p:cNvSpPr>
          <p:nvPr/>
        </p:nvSpPr>
        <p:spPr bwMode="auto">
          <a:xfrm>
            <a:off x="971600" y="1412776"/>
            <a:ext cx="3160713" cy="1792013"/>
          </a:xfrm>
          <a:custGeom>
            <a:avLst/>
            <a:gdLst/>
            <a:ahLst/>
            <a:cxnLst>
              <a:cxn ang="0">
                <a:pos x="1991" y="1051"/>
              </a:cxn>
              <a:cxn ang="0">
                <a:pos x="1991" y="0"/>
              </a:cxn>
              <a:cxn ang="0">
                <a:pos x="1887" y="0"/>
              </a:cxn>
              <a:cxn ang="0">
                <a:pos x="1821" y="0"/>
              </a:cxn>
              <a:cxn ang="0">
                <a:pos x="0" y="0"/>
              </a:cxn>
              <a:cxn ang="0">
                <a:pos x="0" y="1054"/>
              </a:cxn>
              <a:cxn ang="0">
                <a:pos x="1535" y="1054"/>
              </a:cxn>
              <a:cxn ang="0">
                <a:pos x="1535" y="1115"/>
              </a:cxn>
              <a:cxn ang="0">
                <a:pos x="1603" y="1054"/>
              </a:cxn>
              <a:cxn ang="0">
                <a:pos x="1991" y="1054"/>
              </a:cxn>
            </a:cxnLst>
            <a:rect l="0" t="0" r="r" b="b"/>
            <a:pathLst>
              <a:path w="1991" h="1115">
                <a:moveTo>
                  <a:pt x="1991" y="1051"/>
                </a:moveTo>
                <a:lnTo>
                  <a:pt x="1991" y="0"/>
                </a:lnTo>
                <a:lnTo>
                  <a:pt x="1887" y="0"/>
                </a:lnTo>
                <a:lnTo>
                  <a:pt x="1821" y="0"/>
                </a:lnTo>
                <a:lnTo>
                  <a:pt x="0" y="0"/>
                </a:lnTo>
                <a:lnTo>
                  <a:pt x="0" y="1054"/>
                </a:lnTo>
                <a:lnTo>
                  <a:pt x="1535" y="1054"/>
                </a:lnTo>
                <a:lnTo>
                  <a:pt x="1535" y="1115"/>
                </a:lnTo>
                <a:lnTo>
                  <a:pt x="1603" y="1054"/>
                </a:lnTo>
                <a:lnTo>
                  <a:pt x="1991" y="1054"/>
                </a:lnTo>
              </a:path>
            </a:pathLst>
          </a:custGeom>
          <a:blipFill>
            <a:blip r:embed="rId3" cstate="print"/>
            <a:stretch>
              <a:fillRect/>
            </a:stretch>
          </a:blipFill>
          <a:ln w="15875" cap="flat">
            <a:solidFill>
              <a:srgbClr val="001E62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4850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152400"/>
            <a:ext cx="8077200" cy="1143000"/>
          </a:xfrm>
        </p:spPr>
        <p:txBody>
          <a:bodyPr/>
          <a:lstStyle/>
          <a:p>
            <a:pPr>
              <a:defRPr/>
            </a:pPr>
            <a:r>
              <a:rPr lang="en-GB" sz="4400" b="1" dirty="0"/>
              <a:t>Methods Of Prevention </a:t>
            </a:r>
            <a:r>
              <a:rPr lang="en-GB" sz="4400" b="1" dirty="0">
                <a:solidFill>
                  <a:srgbClr val="023CCC"/>
                </a:solidFill>
              </a:rPr>
              <a:t>- </a:t>
            </a:r>
            <a:r>
              <a:rPr lang="en-GB" sz="4400" b="1" dirty="0"/>
              <a:t>Falls</a:t>
            </a:r>
          </a:p>
        </p:txBody>
      </p:sp>
      <p:sp>
        <p:nvSpPr>
          <p:cNvPr id="334854" name="Text Box 6"/>
          <p:cNvSpPr txBox="1">
            <a:spLocks noChangeArrowheads="1"/>
          </p:cNvSpPr>
          <p:nvPr/>
        </p:nvSpPr>
        <p:spPr bwMode="auto">
          <a:xfrm>
            <a:off x="685800" y="1143000"/>
            <a:ext cx="4534272" cy="12311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100000"/>
              <a:buChar char="•"/>
              <a:defRPr sz="32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100000"/>
              <a:buChar char="–"/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100000"/>
              <a:buChar char="•"/>
              <a:defRPr sz="28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SzPct val="100000"/>
              <a:buChar char="–"/>
              <a:defRPr sz="28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100000"/>
              <a:buChar char="•"/>
              <a:defRPr sz="28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•"/>
              <a:defRPr sz="28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•"/>
              <a:defRPr sz="28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•"/>
              <a:defRPr sz="28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•"/>
              <a:defRPr sz="28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  <a:buSzTx/>
              <a:buFontTx/>
              <a:buNone/>
            </a:pPr>
            <a:r>
              <a:rPr lang="en-GB" altLang="en-US" dirty="0">
                <a:solidFill>
                  <a:srgbClr val="001E62"/>
                </a:solidFill>
              </a:rPr>
              <a:t>Stairs</a:t>
            </a:r>
          </a:p>
          <a:p>
            <a:pPr>
              <a:spcBef>
                <a:spcPct val="50000"/>
              </a:spcBef>
              <a:buSzTx/>
            </a:pPr>
            <a:endParaRPr lang="en-GB" altLang="en-US" sz="2800" dirty="0"/>
          </a:p>
        </p:txBody>
      </p:sp>
      <p:sp>
        <p:nvSpPr>
          <p:cNvPr id="6" name="Content Placeholder 9"/>
          <p:cNvSpPr txBox="1">
            <a:spLocks/>
          </p:cNvSpPr>
          <p:nvPr/>
        </p:nvSpPr>
        <p:spPr>
          <a:xfrm>
            <a:off x="467544" y="1772816"/>
            <a:ext cx="5544616" cy="432048"/>
          </a:xfrm>
          <a:prstGeom prst="rect">
            <a:avLst/>
          </a:prstGeom>
        </p:spPr>
        <p:txBody>
          <a:bodyPr/>
          <a:lstStyle>
            <a:lvl1pPr marL="342900" marR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97D700"/>
              </a:buClr>
              <a:buSzTx/>
              <a:buFontTx/>
              <a:buBlip>
                <a:blip r:embed="rId3"/>
              </a:buBlip>
              <a:tabLst/>
              <a:defRPr lang="en-GB" sz="2400" smtClean="0"/>
            </a:lvl1pPr>
          </a:lstStyle>
          <a:p>
            <a:r>
              <a:rPr lang="en-GB" altLang="en-US" dirty="0" smtClean="0">
                <a:solidFill>
                  <a:srgbClr val="001E62"/>
                </a:solidFill>
              </a:rPr>
              <a:t>Carrying things up</a:t>
            </a:r>
          </a:p>
          <a:p>
            <a:r>
              <a:rPr lang="en-GB" altLang="en-US" dirty="0">
                <a:solidFill>
                  <a:srgbClr val="001E62"/>
                </a:solidFill>
              </a:rPr>
              <a:t>Keeps stairs clear from clutter</a:t>
            </a:r>
          </a:p>
          <a:p>
            <a:r>
              <a:rPr lang="en-GB" altLang="en-US" dirty="0" smtClean="0">
                <a:solidFill>
                  <a:srgbClr val="001E62"/>
                </a:solidFill>
              </a:rPr>
              <a:t>Keep </a:t>
            </a:r>
            <a:r>
              <a:rPr lang="en-GB" altLang="en-US" dirty="0">
                <a:solidFill>
                  <a:srgbClr val="001E62"/>
                </a:solidFill>
              </a:rPr>
              <a:t>using the </a:t>
            </a:r>
            <a:r>
              <a:rPr lang="en-GB" altLang="en-US" dirty="0" smtClean="0">
                <a:solidFill>
                  <a:srgbClr val="001E62"/>
                </a:solidFill>
              </a:rPr>
              <a:t>stairs</a:t>
            </a:r>
          </a:p>
          <a:p>
            <a:r>
              <a:rPr lang="en-GB" altLang="en-US" dirty="0" smtClean="0">
                <a:solidFill>
                  <a:srgbClr val="001E62"/>
                </a:solidFill>
              </a:rPr>
              <a:t>Hold </a:t>
            </a:r>
            <a:r>
              <a:rPr lang="en-GB" altLang="en-US" dirty="0">
                <a:solidFill>
                  <a:srgbClr val="001E62"/>
                </a:solidFill>
              </a:rPr>
              <a:t>handrail</a:t>
            </a:r>
          </a:p>
          <a:p>
            <a:r>
              <a:rPr lang="en-GB" altLang="en-US" dirty="0">
                <a:solidFill>
                  <a:srgbClr val="001E62"/>
                </a:solidFill>
              </a:rPr>
              <a:t>Light up stairs</a:t>
            </a:r>
          </a:p>
          <a:p>
            <a:r>
              <a:rPr lang="en-GB" altLang="en-US" dirty="0" smtClean="0">
                <a:solidFill>
                  <a:srgbClr val="001E62"/>
                </a:solidFill>
              </a:rPr>
              <a:t>Consider </a:t>
            </a:r>
            <a:r>
              <a:rPr lang="en-GB" altLang="en-US" dirty="0">
                <a:solidFill>
                  <a:srgbClr val="001E62"/>
                </a:solidFill>
              </a:rPr>
              <a:t>carpet</a:t>
            </a:r>
          </a:p>
          <a:p>
            <a:endParaRPr lang="en-GB" altLang="en-US" dirty="0">
              <a:solidFill>
                <a:srgbClr val="001E62"/>
              </a:solidFill>
            </a:endParaRPr>
          </a:p>
          <a:p>
            <a:endParaRPr lang="en-GB" altLang="en-US" dirty="0">
              <a:solidFill>
                <a:srgbClr val="001E62"/>
              </a:solidFill>
            </a:endParaRPr>
          </a:p>
          <a:p>
            <a:endParaRPr lang="en-GB" altLang="en-US" dirty="0" smtClean="0">
              <a:solidFill>
                <a:srgbClr val="001E62"/>
              </a:solidFill>
            </a:endParaRPr>
          </a:p>
          <a:p>
            <a:endParaRPr lang="en-GB" altLang="en-US" dirty="0" smtClean="0">
              <a:solidFill>
                <a:srgbClr val="001E62"/>
              </a:solidFill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97D700"/>
              </a:buClr>
              <a:buSzTx/>
              <a:buFontTx/>
              <a:buBlip>
                <a:blip r:embed="rId3"/>
              </a:buBlip>
              <a:tabLst/>
              <a:defRPr/>
            </a:pPr>
            <a:endParaRPr kumimoji="0" lang="en-GB" sz="2400" b="1" i="0" u="none" strike="noStrike" kern="1200" cap="none" spc="0" normalizeH="0" baseline="0" noProof="0" dirty="0">
              <a:ln>
                <a:noFill/>
              </a:ln>
              <a:solidFill>
                <a:srgbClr val="001E6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Freeform 27"/>
          <p:cNvSpPr>
            <a:spLocks/>
          </p:cNvSpPr>
          <p:nvPr/>
        </p:nvSpPr>
        <p:spPr bwMode="auto">
          <a:xfrm>
            <a:off x="6012160" y="1268760"/>
            <a:ext cx="2757908" cy="3866481"/>
          </a:xfrm>
          <a:custGeom>
            <a:avLst/>
            <a:gdLst/>
            <a:ahLst/>
            <a:cxnLst>
              <a:cxn ang="0">
                <a:pos x="732" y="1051"/>
              </a:cxn>
              <a:cxn ang="0">
                <a:pos x="732" y="0"/>
              </a:cxn>
              <a:cxn ang="0">
                <a:pos x="628" y="0"/>
              </a:cxn>
              <a:cxn ang="0">
                <a:pos x="562" y="0"/>
              </a:cxn>
              <a:cxn ang="0">
                <a:pos x="0" y="0"/>
              </a:cxn>
              <a:cxn ang="0">
                <a:pos x="0" y="1054"/>
              </a:cxn>
              <a:cxn ang="0">
                <a:pos x="538" y="1054"/>
              </a:cxn>
              <a:cxn ang="0">
                <a:pos x="538" y="1115"/>
              </a:cxn>
              <a:cxn ang="0">
                <a:pos x="607" y="1054"/>
              </a:cxn>
              <a:cxn ang="0">
                <a:pos x="732" y="1054"/>
              </a:cxn>
            </a:cxnLst>
            <a:rect l="0" t="0" r="r" b="b"/>
            <a:pathLst>
              <a:path w="732" h="1115">
                <a:moveTo>
                  <a:pt x="732" y="1051"/>
                </a:moveTo>
                <a:lnTo>
                  <a:pt x="732" y="0"/>
                </a:lnTo>
                <a:lnTo>
                  <a:pt x="628" y="0"/>
                </a:lnTo>
                <a:lnTo>
                  <a:pt x="562" y="0"/>
                </a:lnTo>
                <a:lnTo>
                  <a:pt x="0" y="0"/>
                </a:lnTo>
                <a:lnTo>
                  <a:pt x="0" y="1054"/>
                </a:lnTo>
                <a:lnTo>
                  <a:pt x="538" y="1054"/>
                </a:lnTo>
                <a:lnTo>
                  <a:pt x="538" y="1115"/>
                </a:lnTo>
                <a:lnTo>
                  <a:pt x="607" y="1054"/>
                </a:lnTo>
                <a:lnTo>
                  <a:pt x="732" y="1054"/>
                </a:lnTo>
              </a:path>
            </a:pathLst>
          </a:custGeom>
          <a:blipFill>
            <a:blip r:embed="rId4" cstate="print"/>
            <a:stretch>
              <a:fillRect/>
            </a:stretch>
          </a:blipFill>
          <a:ln w="14288" cap="flat">
            <a:solidFill>
              <a:srgbClr val="001E62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7" name="Freeform 27"/>
          <p:cNvSpPr>
            <a:spLocks/>
          </p:cNvSpPr>
          <p:nvPr/>
        </p:nvSpPr>
        <p:spPr bwMode="auto">
          <a:xfrm>
            <a:off x="3707904" y="2996952"/>
            <a:ext cx="2088232" cy="2664296"/>
          </a:xfrm>
          <a:custGeom>
            <a:avLst/>
            <a:gdLst/>
            <a:ahLst/>
            <a:cxnLst>
              <a:cxn ang="0">
                <a:pos x="732" y="1051"/>
              </a:cxn>
              <a:cxn ang="0">
                <a:pos x="732" y="0"/>
              </a:cxn>
              <a:cxn ang="0">
                <a:pos x="628" y="0"/>
              </a:cxn>
              <a:cxn ang="0">
                <a:pos x="562" y="0"/>
              </a:cxn>
              <a:cxn ang="0">
                <a:pos x="0" y="0"/>
              </a:cxn>
              <a:cxn ang="0">
                <a:pos x="0" y="1054"/>
              </a:cxn>
              <a:cxn ang="0">
                <a:pos x="538" y="1054"/>
              </a:cxn>
              <a:cxn ang="0">
                <a:pos x="538" y="1115"/>
              </a:cxn>
              <a:cxn ang="0">
                <a:pos x="607" y="1054"/>
              </a:cxn>
              <a:cxn ang="0">
                <a:pos x="732" y="1054"/>
              </a:cxn>
            </a:cxnLst>
            <a:rect l="0" t="0" r="r" b="b"/>
            <a:pathLst>
              <a:path w="732" h="1115">
                <a:moveTo>
                  <a:pt x="732" y="1051"/>
                </a:moveTo>
                <a:lnTo>
                  <a:pt x="732" y="0"/>
                </a:lnTo>
                <a:lnTo>
                  <a:pt x="628" y="0"/>
                </a:lnTo>
                <a:lnTo>
                  <a:pt x="562" y="0"/>
                </a:lnTo>
                <a:lnTo>
                  <a:pt x="0" y="0"/>
                </a:lnTo>
                <a:lnTo>
                  <a:pt x="0" y="1054"/>
                </a:lnTo>
                <a:lnTo>
                  <a:pt x="538" y="1054"/>
                </a:lnTo>
                <a:lnTo>
                  <a:pt x="538" y="1115"/>
                </a:lnTo>
                <a:lnTo>
                  <a:pt x="607" y="1054"/>
                </a:lnTo>
                <a:lnTo>
                  <a:pt x="732" y="1054"/>
                </a:lnTo>
              </a:path>
            </a:pathLst>
          </a:custGeom>
          <a:blipFill>
            <a:blip r:embed="rId5" cstate="print"/>
            <a:stretch>
              <a:fillRect/>
            </a:stretch>
          </a:blipFill>
          <a:ln w="14288" cap="flat">
            <a:solidFill>
              <a:srgbClr val="001E62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70540636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8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4854" grpId="0" build="p" autoUpdateAnimBg="0"/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66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GB" sz="4400" b="1" dirty="0"/>
              <a:t>Falls Prevention </a:t>
            </a:r>
          </a:p>
        </p:txBody>
      </p:sp>
      <p:sp>
        <p:nvSpPr>
          <p:cNvPr id="6266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3400" y="1447800"/>
            <a:ext cx="3822576" cy="4191000"/>
          </a:xfrm>
        </p:spPr>
        <p:txBody>
          <a:bodyPr/>
          <a:lstStyle/>
          <a:p>
            <a:r>
              <a:rPr lang="en-GB" altLang="en-US" sz="2800" b="0" dirty="0"/>
              <a:t>Remove Obstructions</a:t>
            </a:r>
          </a:p>
          <a:p>
            <a:r>
              <a:rPr lang="en-GB" altLang="en-US" sz="2800" b="0" dirty="0"/>
              <a:t>Re site furniture</a:t>
            </a:r>
          </a:p>
          <a:p>
            <a:r>
              <a:rPr lang="en-GB" altLang="en-US" sz="2800" b="0" dirty="0"/>
              <a:t>Spillages</a:t>
            </a:r>
          </a:p>
          <a:p>
            <a:r>
              <a:rPr lang="en-GB" altLang="en-US" sz="2800" b="0" dirty="0"/>
              <a:t>Floors</a:t>
            </a:r>
          </a:p>
          <a:p>
            <a:r>
              <a:rPr lang="en-GB" altLang="en-US" sz="2800" b="0" dirty="0" smtClean="0"/>
              <a:t>Trailing cables</a:t>
            </a:r>
            <a:endParaRPr lang="en-GB" altLang="en-US" sz="2800" b="0" dirty="0"/>
          </a:p>
        </p:txBody>
      </p:sp>
    </p:spTree>
    <p:extLst>
      <p:ext uri="{BB962C8B-B14F-4D97-AF65-F5344CB8AC3E}">
        <p14:creationId xmlns:p14="http://schemas.microsoft.com/office/powerpoint/2010/main" val="143997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66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66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66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66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66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3528" y="188640"/>
            <a:ext cx="8352928" cy="864096"/>
          </a:xfrm>
        </p:spPr>
        <p:txBody>
          <a:bodyPr/>
          <a:lstStyle/>
          <a:p>
            <a:r>
              <a:rPr lang="en-GB" dirty="0"/>
              <a:t>Session </a:t>
            </a:r>
            <a:r>
              <a:rPr lang="en-GB" dirty="0" smtClean="0"/>
              <a:t>6</a:t>
            </a:r>
            <a:endParaRPr lang="en-GB" dirty="0"/>
          </a:p>
        </p:txBody>
      </p:sp>
      <p:sp>
        <p:nvSpPr>
          <p:cNvPr id="8" name="Freeform 11"/>
          <p:cNvSpPr>
            <a:spLocks/>
          </p:cNvSpPr>
          <p:nvPr/>
        </p:nvSpPr>
        <p:spPr bwMode="auto">
          <a:xfrm>
            <a:off x="5076056" y="1916832"/>
            <a:ext cx="3528392" cy="3484364"/>
          </a:xfrm>
          <a:custGeom>
            <a:avLst/>
            <a:gdLst/>
            <a:ahLst/>
            <a:cxnLst>
              <a:cxn ang="0">
                <a:pos x="114" y="629"/>
              </a:cxn>
              <a:cxn ang="0">
                <a:pos x="4" y="359"/>
              </a:cxn>
              <a:cxn ang="0">
                <a:pos x="379" y="3"/>
              </a:cxn>
              <a:cxn ang="0">
                <a:pos x="730" y="370"/>
              </a:cxn>
              <a:cxn ang="0">
                <a:pos x="355" y="726"/>
              </a:cxn>
              <a:cxn ang="0">
                <a:pos x="238" y="705"/>
              </a:cxn>
              <a:cxn ang="0">
                <a:pos x="101" y="776"/>
              </a:cxn>
              <a:cxn ang="0">
                <a:pos x="114" y="629"/>
              </a:cxn>
            </a:cxnLst>
            <a:rect l="0" t="0" r="r" b="b"/>
            <a:pathLst>
              <a:path w="736" h="776">
                <a:moveTo>
                  <a:pt x="114" y="629"/>
                </a:moveTo>
                <a:cubicBezTo>
                  <a:pt x="43" y="562"/>
                  <a:pt x="0" y="466"/>
                  <a:pt x="4" y="359"/>
                </a:cubicBezTo>
                <a:cubicBezTo>
                  <a:pt x="10" y="160"/>
                  <a:pt x="178" y="0"/>
                  <a:pt x="379" y="3"/>
                </a:cubicBezTo>
                <a:cubicBezTo>
                  <a:pt x="579" y="6"/>
                  <a:pt x="736" y="170"/>
                  <a:pt x="730" y="370"/>
                </a:cubicBezTo>
                <a:cubicBezTo>
                  <a:pt x="723" y="570"/>
                  <a:pt x="555" y="729"/>
                  <a:pt x="355" y="726"/>
                </a:cubicBezTo>
                <a:cubicBezTo>
                  <a:pt x="314" y="726"/>
                  <a:pt x="275" y="718"/>
                  <a:pt x="238" y="705"/>
                </a:cubicBezTo>
                <a:cubicBezTo>
                  <a:pt x="101" y="776"/>
                  <a:pt x="101" y="776"/>
                  <a:pt x="101" y="776"/>
                </a:cubicBezTo>
                <a:lnTo>
                  <a:pt x="114" y="629"/>
                </a:lnTo>
                <a:close/>
              </a:path>
            </a:pathLst>
          </a:custGeom>
          <a:blipFill>
            <a:blip r:embed="rId2" cstate="print"/>
            <a:stretch>
              <a:fillRect/>
            </a:stretch>
          </a:blipFill>
          <a:ln w="15875" cap="flat">
            <a:solidFill>
              <a:srgbClr val="001E62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dirty="0"/>
          </a:p>
        </p:txBody>
      </p:sp>
      <p:sp>
        <p:nvSpPr>
          <p:cNvPr id="9" name="Content Placeholder 1"/>
          <p:cNvSpPr>
            <a:spLocks noGrp="1"/>
          </p:cNvSpPr>
          <p:nvPr>
            <p:ph sz="quarter" idx="4294967295"/>
          </p:nvPr>
        </p:nvSpPr>
        <p:spPr>
          <a:xfrm>
            <a:off x="251520" y="980728"/>
            <a:ext cx="8064896" cy="1007890"/>
          </a:xfrm>
          <a:prstGeom prst="rect">
            <a:avLst/>
          </a:prstGeom>
        </p:spPr>
        <p:txBody>
          <a:bodyPr/>
          <a:lstStyle/>
          <a:p>
            <a:pPr>
              <a:buNone/>
            </a:pPr>
            <a:r>
              <a:rPr lang="en-GB" sz="4400" b="1" dirty="0" smtClean="0"/>
              <a:t>Other Types of Accidents</a:t>
            </a:r>
          </a:p>
          <a:p>
            <a:pPr>
              <a:buNone/>
            </a:pPr>
            <a:r>
              <a:rPr lang="en-GB" sz="4400" b="1" dirty="0" smtClean="0"/>
              <a:t> &amp; Their Prevention </a:t>
            </a:r>
            <a:endParaRPr lang="en-GB" sz="4400" b="1" dirty="0"/>
          </a:p>
        </p:txBody>
      </p:sp>
      <p:sp>
        <p:nvSpPr>
          <p:cNvPr id="5" name="Rectangle 4"/>
          <p:cNvSpPr/>
          <p:nvPr/>
        </p:nvSpPr>
        <p:spPr>
          <a:xfrm>
            <a:off x="3059832" y="6021288"/>
            <a:ext cx="586814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000" i="1" dirty="0" smtClean="0">
                <a:solidFill>
                  <a:srgbClr val="001E62"/>
                </a:solidFill>
              </a:rPr>
              <a:t>“having </a:t>
            </a:r>
            <a:r>
              <a:rPr lang="en-GB" sz="2000" i="1" dirty="0">
                <a:solidFill>
                  <a:srgbClr val="001E62"/>
                </a:solidFill>
              </a:rPr>
              <a:t>added years to life, how to add life to </a:t>
            </a:r>
            <a:r>
              <a:rPr lang="en-GB" sz="2000" i="1" dirty="0" smtClean="0">
                <a:solidFill>
                  <a:srgbClr val="001E62"/>
                </a:solidFill>
              </a:rPr>
              <a:t>years”</a:t>
            </a:r>
            <a:endParaRPr lang="en-GB" sz="2000" i="1" dirty="0">
              <a:solidFill>
                <a:srgbClr val="001E62"/>
              </a:solidFill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 bwMode="auto">
          <a:xfrm>
            <a:off x="251520" y="2492896"/>
            <a:ext cx="4824536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963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Learning Outcomes</a:t>
            </a: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srgbClr val="00963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95536" y="3861048"/>
            <a:ext cx="467711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 smtClean="0">
                <a:solidFill>
                  <a:srgbClr val="001E62"/>
                </a:solidFill>
              </a:rPr>
              <a:t>To identify a range of measures</a:t>
            </a:r>
          </a:p>
          <a:p>
            <a:r>
              <a:rPr lang="en-GB" sz="2400" dirty="0" smtClean="0">
                <a:solidFill>
                  <a:srgbClr val="001E62"/>
                </a:solidFill>
              </a:rPr>
              <a:t>that can be used to make the home </a:t>
            </a:r>
          </a:p>
          <a:p>
            <a:r>
              <a:rPr lang="en-GB" sz="2400" dirty="0" smtClean="0">
                <a:solidFill>
                  <a:srgbClr val="001E62"/>
                </a:solidFill>
              </a:rPr>
              <a:t>environment a safer place</a:t>
            </a:r>
            <a:endParaRPr lang="en-GB" sz="2400" dirty="0">
              <a:solidFill>
                <a:srgbClr val="001E6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1875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GB" sz="4400" b="1" dirty="0" smtClean="0"/>
              <a:t>Fire</a:t>
            </a:r>
            <a:endParaRPr lang="en-GB" sz="4400" b="1" dirty="0"/>
          </a:p>
        </p:txBody>
      </p:sp>
      <p:sp>
        <p:nvSpPr>
          <p:cNvPr id="5" name="Content Placeholder 9"/>
          <p:cNvSpPr>
            <a:spLocks noGrp="1"/>
          </p:cNvSpPr>
          <p:nvPr>
            <p:ph sz="quarter" idx="4294967295"/>
          </p:nvPr>
        </p:nvSpPr>
        <p:spPr>
          <a:xfrm>
            <a:off x="179512" y="1268760"/>
            <a:ext cx="8640960" cy="432048"/>
          </a:xfrm>
          <a:prstGeom prst="rect">
            <a:avLst/>
          </a:prstGeom>
        </p:spPr>
        <p:txBody>
          <a:bodyPr/>
          <a:lstStyle>
            <a:lvl1pPr marL="342900" marR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97D700"/>
              </a:buClr>
              <a:buSzTx/>
              <a:buFontTx/>
              <a:buBlip>
                <a:blip r:embed="rId2"/>
              </a:buBlip>
              <a:tabLst/>
              <a:defRPr lang="en-GB" sz="2400" b="1" smtClean="0">
                <a:solidFill>
                  <a:srgbClr val="001E62"/>
                </a:solidFill>
              </a:defRPr>
            </a:lvl1pPr>
          </a:lstStyle>
          <a:p>
            <a:r>
              <a:rPr lang="en-GB" b="0" dirty="0"/>
              <a:t>There were 258 fire fatalities in England in </a:t>
            </a:r>
            <a:r>
              <a:rPr lang="en-GB" b="0" dirty="0" smtClean="0"/>
              <a:t>2014-15. </a:t>
            </a:r>
            <a:r>
              <a:rPr lang="en-GB" b="0" dirty="0"/>
              <a:t>Over two thirds </a:t>
            </a:r>
            <a:r>
              <a:rPr lang="en-GB" b="0" dirty="0" smtClean="0"/>
              <a:t>occurred </a:t>
            </a:r>
            <a:r>
              <a:rPr lang="en-GB" b="0" dirty="0"/>
              <a:t>in accidental dwelling fires and more than half of the victims were aged 65 years or older. </a:t>
            </a:r>
            <a:endParaRPr lang="en-GB" b="0" dirty="0" smtClean="0"/>
          </a:p>
          <a:p>
            <a:endParaRPr lang="en-GB" b="0" dirty="0"/>
          </a:p>
          <a:p>
            <a:endParaRPr lang="en-GB" b="0" dirty="0" smtClean="0"/>
          </a:p>
          <a:p>
            <a:endParaRPr lang="en-GB" b="0" dirty="0"/>
          </a:p>
          <a:p>
            <a:endParaRPr lang="en-GB" b="0" dirty="0" smtClean="0"/>
          </a:p>
          <a:p>
            <a:endParaRPr lang="en-GB" b="0" dirty="0" smtClean="0"/>
          </a:p>
          <a:p>
            <a:r>
              <a:rPr lang="en-GB" b="0" dirty="0" smtClean="0"/>
              <a:t>People </a:t>
            </a:r>
            <a:r>
              <a:rPr lang="en-GB" b="0" dirty="0"/>
              <a:t>aged between 65 and 79 </a:t>
            </a:r>
            <a:r>
              <a:rPr lang="en-GB" b="0" dirty="0" smtClean="0"/>
              <a:t>have </a:t>
            </a:r>
            <a:r>
              <a:rPr lang="en-GB" b="0" dirty="0"/>
              <a:t>a higher than average </a:t>
            </a:r>
            <a:r>
              <a:rPr lang="en-GB" b="0" dirty="0" smtClean="0"/>
              <a:t>rate of dying  in </a:t>
            </a:r>
            <a:r>
              <a:rPr lang="en-GB" b="0" dirty="0"/>
              <a:t>a fire </a:t>
            </a:r>
            <a:r>
              <a:rPr lang="en-GB" b="0" dirty="0" smtClean="0"/>
              <a:t>and people </a:t>
            </a:r>
            <a:r>
              <a:rPr lang="en-GB" b="0" dirty="0"/>
              <a:t>aged 80 and over </a:t>
            </a:r>
            <a:r>
              <a:rPr lang="en-GB" b="0" dirty="0" smtClean="0"/>
              <a:t>the rate increases to more </a:t>
            </a:r>
            <a:r>
              <a:rPr lang="en-GB" b="0" dirty="0"/>
              <a:t>than four times higher </a:t>
            </a:r>
          </a:p>
          <a:p>
            <a:pPr>
              <a:buNone/>
            </a:pPr>
            <a:r>
              <a:rPr lang="en-GB" sz="1100" dirty="0"/>
              <a:t> </a:t>
            </a:r>
            <a:endParaRPr lang="en-GB" dirty="0"/>
          </a:p>
        </p:txBody>
      </p:sp>
      <p:sp>
        <p:nvSpPr>
          <p:cNvPr id="6" name="Freeform 11"/>
          <p:cNvSpPr>
            <a:spLocks/>
          </p:cNvSpPr>
          <p:nvPr/>
        </p:nvSpPr>
        <p:spPr bwMode="auto">
          <a:xfrm>
            <a:off x="2915816" y="2636912"/>
            <a:ext cx="3160713" cy="1770062"/>
          </a:xfrm>
          <a:custGeom>
            <a:avLst/>
            <a:gdLst/>
            <a:ahLst/>
            <a:cxnLst>
              <a:cxn ang="0">
                <a:pos x="0" y="1051"/>
              </a:cxn>
              <a:cxn ang="0">
                <a:pos x="0" y="0"/>
              </a:cxn>
              <a:cxn ang="0">
                <a:pos x="101" y="0"/>
              </a:cxn>
              <a:cxn ang="0">
                <a:pos x="167" y="0"/>
              </a:cxn>
              <a:cxn ang="0">
                <a:pos x="1991" y="0"/>
              </a:cxn>
              <a:cxn ang="0">
                <a:pos x="1991" y="1054"/>
              </a:cxn>
              <a:cxn ang="0">
                <a:pos x="453" y="1054"/>
              </a:cxn>
              <a:cxn ang="0">
                <a:pos x="453" y="1115"/>
              </a:cxn>
              <a:cxn ang="0">
                <a:pos x="385" y="1054"/>
              </a:cxn>
              <a:cxn ang="0">
                <a:pos x="0" y="1054"/>
              </a:cxn>
            </a:cxnLst>
            <a:rect l="0" t="0" r="r" b="b"/>
            <a:pathLst>
              <a:path w="1991" h="1115">
                <a:moveTo>
                  <a:pt x="0" y="1051"/>
                </a:moveTo>
                <a:lnTo>
                  <a:pt x="0" y="0"/>
                </a:lnTo>
                <a:lnTo>
                  <a:pt x="101" y="0"/>
                </a:lnTo>
                <a:lnTo>
                  <a:pt x="167" y="0"/>
                </a:lnTo>
                <a:lnTo>
                  <a:pt x="1991" y="0"/>
                </a:lnTo>
                <a:lnTo>
                  <a:pt x="1991" y="1054"/>
                </a:lnTo>
                <a:lnTo>
                  <a:pt x="453" y="1054"/>
                </a:lnTo>
                <a:lnTo>
                  <a:pt x="453" y="1115"/>
                </a:lnTo>
                <a:lnTo>
                  <a:pt x="385" y="1054"/>
                </a:lnTo>
                <a:lnTo>
                  <a:pt x="0" y="1054"/>
                </a:lnTo>
              </a:path>
            </a:pathLst>
          </a:custGeom>
          <a:blipFill>
            <a:blip r:embed="rId3" cstate="print"/>
            <a:stretch>
              <a:fillRect/>
            </a:stretch>
          </a:blipFill>
          <a:ln w="15875" cap="flat">
            <a:solidFill>
              <a:srgbClr val="001E62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7" name="TextBox 6"/>
          <p:cNvSpPr txBox="1"/>
          <p:nvPr/>
        </p:nvSpPr>
        <p:spPr>
          <a:xfrm>
            <a:off x="4932040" y="6093296"/>
            <a:ext cx="351416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dirty="0" smtClean="0">
                <a:solidFill>
                  <a:srgbClr val="001E62"/>
                </a:solidFill>
              </a:rPr>
              <a:t>Department for Communities and Local </a:t>
            </a:r>
          </a:p>
          <a:p>
            <a:r>
              <a:rPr lang="en-GB" sz="1600" dirty="0" smtClean="0">
                <a:solidFill>
                  <a:srgbClr val="001E62"/>
                </a:solidFill>
              </a:rPr>
              <a:t>Government   2013 -14  &amp; 2014 -15</a:t>
            </a:r>
            <a:endParaRPr lang="en-GB" sz="1600" dirty="0">
              <a:solidFill>
                <a:srgbClr val="001E6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4400" b="1" dirty="0" smtClean="0"/>
              <a:t>Method of Preventing Fire</a:t>
            </a:r>
            <a:endParaRPr lang="en-GB" sz="44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980728"/>
            <a:ext cx="5184576" cy="2260600"/>
          </a:xfrm>
        </p:spPr>
        <p:txBody>
          <a:bodyPr/>
          <a:lstStyle/>
          <a:p>
            <a:r>
              <a:rPr lang="en-GB" altLang="en-US" b="0" dirty="0" smtClean="0"/>
              <a:t>Make sure all electrical appliances are switched off after being used.</a:t>
            </a:r>
          </a:p>
          <a:p>
            <a:r>
              <a:rPr lang="en-GB" altLang="en-US" b="0" dirty="0" smtClean="0"/>
              <a:t>Have electrical wiring and appliances checked on a regular basis. </a:t>
            </a:r>
          </a:p>
          <a:p>
            <a:r>
              <a:rPr lang="en-GB" altLang="en-US" b="0" dirty="0" smtClean="0"/>
              <a:t>Make sure that boilers and heating appliances are serviced on a regular basis</a:t>
            </a:r>
          </a:p>
          <a:p>
            <a:r>
              <a:rPr lang="en-GB" altLang="en-US" b="0" dirty="0" smtClean="0"/>
              <a:t>Electric blanket replacement</a:t>
            </a:r>
          </a:p>
          <a:p>
            <a:pPr lvl="0"/>
            <a:r>
              <a:rPr lang="en-US" b="0" dirty="0" smtClean="0"/>
              <a:t>Check that any candles are fully extinguished</a:t>
            </a:r>
            <a:endParaRPr lang="en-GB" b="0" dirty="0" smtClean="0"/>
          </a:p>
          <a:p>
            <a:pPr lvl="0"/>
            <a:r>
              <a:rPr lang="en-US" b="0" dirty="0" smtClean="0"/>
              <a:t>Extinguish open fires and portable heaters</a:t>
            </a:r>
            <a:endParaRPr lang="en-GB" b="0" dirty="0" smtClean="0"/>
          </a:p>
          <a:p>
            <a:endParaRPr lang="en-GB" altLang="en-US" b="0" dirty="0" smtClean="0"/>
          </a:p>
          <a:p>
            <a:endParaRPr lang="en-GB" dirty="0"/>
          </a:p>
        </p:txBody>
      </p:sp>
      <p:sp>
        <p:nvSpPr>
          <p:cNvPr id="5" name="Freeform 19"/>
          <p:cNvSpPr>
            <a:spLocks/>
          </p:cNvSpPr>
          <p:nvPr/>
        </p:nvSpPr>
        <p:spPr bwMode="auto">
          <a:xfrm>
            <a:off x="6012160" y="3429000"/>
            <a:ext cx="2160240" cy="2274118"/>
          </a:xfrm>
          <a:custGeom>
            <a:avLst/>
            <a:gdLst/>
            <a:ahLst/>
            <a:cxnLst>
              <a:cxn ang="0">
                <a:pos x="0" y="1051"/>
              </a:cxn>
              <a:cxn ang="0">
                <a:pos x="0" y="0"/>
              </a:cxn>
              <a:cxn ang="0">
                <a:pos x="104" y="0"/>
              </a:cxn>
              <a:cxn ang="0">
                <a:pos x="170" y="0"/>
              </a:cxn>
              <a:cxn ang="0">
                <a:pos x="1120" y="0"/>
              </a:cxn>
              <a:cxn ang="0">
                <a:pos x="1120" y="1054"/>
              </a:cxn>
              <a:cxn ang="0">
                <a:pos x="456" y="1054"/>
              </a:cxn>
              <a:cxn ang="0">
                <a:pos x="456" y="1115"/>
              </a:cxn>
              <a:cxn ang="0">
                <a:pos x="387" y="1054"/>
              </a:cxn>
              <a:cxn ang="0">
                <a:pos x="0" y="1054"/>
              </a:cxn>
            </a:cxnLst>
            <a:rect l="0" t="0" r="r" b="b"/>
            <a:pathLst>
              <a:path w="1120" h="1115">
                <a:moveTo>
                  <a:pt x="0" y="1051"/>
                </a:moveTo>
                <a:lnTo>
                  <a:pt x="0" y="0"/>
                </a:lnTo>
                <a:lnTo>
                  <a:pt x="104" y="0"/>
                </a:lnTo>
                <a:lnTo>
                  <a:pt x="170" y="0"/>
                </a:lnTo>
                <a:lnTo>
                  <a:pt x="1120" y="0"/>
                </a:lnTo>
                <a:lnTo>
                  <a:pt x="1120" y="1054"/>
                </a:lnTo>
                <a:lnTo>
                  <a:pt x="456" y="1054"/>
                </a:lnTo>
                <a:lnTo>
                  <a:pt x="456" y="1115"/>
                </a:lnTo>
                <a:lnTo>
                  <a:pt x="387" y="1054"/>
                </a:lnTo>
                <a:lnTo>
                  <a:pt x="0" y="1054"/>
                </a:lnTo>
              </a:path>
            </a:pathLst>
          </a:custGeom>
          <a:blipFill>
            <a:blip r:embed="rId2" cstate="print"/>
            <a:stretch>
              <a:fillRect/>
            </a:stretch>
          </a:blipFill>
          <a:ln w="14288" cap="flat">
            <a:solidFill>
              <a:srgbClr val="001E62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7" name="Freeform 19"/>
          <p:cNvSpPr>
            <a:spLocks/>
          </p:cNvSpPr>
          <p:nvPr/>
        </p:nvSpPr>
        <p:spPr bwMode="auto">
          <a:xfrm>
            <a:off x="6012160" y="1196752"/>
            <a:ext cx="2160240" cy="2274118"/>
          </a:xfrm>
          <a:custGeom>
            <a:avLst/>
            <a:gdLst/>
            <a:ahLst/>
            <a:cxnLst>
              <a:cxn ang="0">
                <a:pos x="0" y="1051"/>
              </a:cxn>
              <a:cxn ang="0">
                <a:pos x="0" y="0"/>
              </a:cxn>
              <a:cxn ang="0">
                <a:pos x="104" y="0"/>
              </a:cxn>
              <a:cxn ang="0">
                <a:pos x="170" y="0"/>
              </a:cxn>
              <a:cxn ang="0">
                <a:pos x="1120" y="0"/>
              </a:cxn>
              <a:cxn ang="0">
                <a:pos x="1120" y="1054"/>
              </a:cxn>
              <a:cxn ang="0">
                <a:pos x="456" y="1054"/>
              </a:cxn>
              <a:cxn ang="0">
                <a:pos x="456" y="1115"/>
              </a:cxn>
              <a:cxn ang="0">
                <a:pos x="387" y="1054"/>
              </a:cxn>
              <a:cxn ang="0">
                <a:pos x="0" y="1054"/>
              </a:cxn>
            </a:cxnLst>
            <a:rect l="0" t="0" r="r" b="b"/>
            <a:pathLst>
              <a:path w="1120" h="1115">
                <a:moveTo>
                  <a:pt x="0" y="1051"/>
                </a:moveTo>
                <a:lnTo>
                  <a:pt x="0" y="0"/>
                </a:lnTo>
                <a:lnTo>
                  <a:pt x="104" y="0"/>
                </a:lnTo>
                <a:lnTo>
                  <a:pt x="170" y="0"/>
                </a:lnTo>
                <a:lnTo>
                  <a:pt x="1120" y="0"/>
                </a:lnTo>
                <a:lnTo>
                  <a:pt x="1120" y="1054"/>
                </a:lnTo>
                <a:lnTo>
                  <a:pt x="456" y="1054"/>
                </a:lnTo>
                <a:lnTo>
                  <a:pt x="456" y="1115"/>
                </a:lnTo>
                <a:lnTo>
                  <a:pt x="387" y="1054"/>
                </a:lnTo>
                <a:lnTo>
                  <a:pt x="0" y="1054"/>
                </a:lnTo>
              </a:path>
            </a:pathLst>
          </a:custGeom>
          <a:blipFill>
            <a:blip r:embed="rId3" cstate="print"/>
            <a:stretch>
              <a:fillRect/>
            </a:stretch>
          </a:blipFill>
          <a:ln w="14288" cap="flat">
            <a:solidFill>
              <a:srgbClr val="001E62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4"/>
          <p:cNvGrpSpPr/>
          <p:nvPr/>
        </p:nvGrpSpPr>
        <p:grpSpPr>
          <a:xfrm rot="5400000">
            <a:off x="5916124" y="2112000"/>
            <a:ext cx="2827475" cy="2149109"/>
            <a:chOff x="2859086" y="2225735"/>
            <a:chExt cx="2827475" cy="2149109"/>
          </a:xfrm>
        </p:grpSpPr>
        <p:grpSp>
          <p:nvGrpSpPr>
            <p:cNvPr id="5" name="Group 30"/>
            <p:cNvGrpSpPr/>
            <p:nvPr/>
          </p:nvGrpSpPr>
          <p:grpSpPr>
            <a:xfrm rot="14520000">
              <a:off x="2839398" y="2245423"/>
              <a:ext cx="2149109" cy="2109734"/>
              <a:chOff x="3505254" y="908718"/>
              <a:chExt cx="1138753" cy="1117889"/>
            </a:xfrm>
            <a:solidFill>
              <a:srgbClr val="005151"/>
            </a:solidFill>
          </p:grpSpPr>
          <p:sp>
            <p:nvSpPr>
              <p:cNvPr id="32" name="Oval 31"/>
              <p:cNvSpPr/>
              <p:nvPr/>
            </p:nvSpPr>
            <p:spPr>
              <a:xfrm>
                <a:off x="3505254" y="908718"/>
                <a:ext cx="1138753" cy="111788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3" name="Isosceles Triangle 32"/>
              <p:cNvSpPr/>
              <p:nvPr/>
            </p:nvSpPr>
            <p:spPr>
              <a:xfrm rot="19920000">
                <a:off x="3669382" y="1735219"/>
                <a:ext cx="259851" cy="279117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sp>
          <p:nvSpPr>
            <p:cNvPr id="38" name="TextBox 37"/>
            <p:cNvSpPr txBox="1"/>
            <p:nvPr/>
          </p:nvSpPr>
          <p:spPr>
            <a:xfrm rot="16200000">
              <a:off x="4488847" y="2988229"/>
              <a:ext cx="187220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800" b="1" dirty="0">
                  <a:solidFill>
                    <a:srgbClr val="001E62"/>
                  </a:solidFill>
                </a:rPr>
                <a:t>2050 </a:t>
              </a:r>
              <a:endParaRPr lang="en-GB" sz="1200" dirty="0">
                <a:solidFill>
                  <a:srgbClr val="001E62"/>
                </a:solidFill>
              </a:endParaRPr>
            </a:p>
          </p:txBody>
        </p:sp>
      </p:grpSp>
      <p:grpSp>
        <p:nvGrpSpPr>
          <p:cNvPr id="6" name="Group 46"/>
          <p:cNvGrpSpPr/>
          <p:nvPr/>
        </p:nvGrpSpPr>
        <p:grpSpPr>
          <a:xfrm rot="5400000">
            <a:off x="2722099" y="2398581"/>
            <a:ext cx="2539443" cy="1863977"/>
            <a:chOff x="1700769" y="2670379"/>
            <a:chExt cx="2539443" cy="1863977"/>
          </a:xfrm>
        </p:grpSpPr>
        <p:grpSp>
          <p:nvGrpSpPr>
            <p:cNvPr id="7" name="Group 27"/>
            <p:cNvGrpSpPr/>
            <p:nvPr/>
          </p:nvGrpSpPr>
          <p:grpSpPr>
            <a:xfrm rot="14520000">
              <a:off x="1693422" y="2677726"/>
              <a:ext cx="1863977" cy="1849284"/>
              <a:chOff x="3131840" y="908719"/>
              <a:chExt cx="1332579" cy="1322075"/>
            </a:xfrm>
            <a:solidFill>
              <a:srgbClr val="009639"/>
            </a:solidFill>
          </p:grpSpPr>
          <p:sp>
            <p:nvSpPr>
              <p:cNvPr id="29" name="Oval 28"/>
              <p:cNvSpPr/>
              <p:nvPr/>
            </p:nvSpPr>
            <p:spPr>
              <a:xfrm>
                <a:off x="3131840" y="908719"/>
                <a:ext cx="1332579" cy="132207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0" name="Isosceles Triangle 29"/>
              <p:cNvSpPr/>
              <p:nvPr/>
            </p:nvSpPr>
            <p:spPr>
              <a:xfrm rot="19920000">
                <a:off x="3316506" y="1861536"/>
                <a:ext cx="417646" cy="36004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sp>
          <p:nvSpPr>
            <p:cNvPr id="37" name="TextBox 36"/>
            <p:cNvSpPr txBox="1"/>
            <p:nvPr/>
          </p:nvSpPr>
          <p:spPr>
            <a:xfrm rot="16200000">
              <a:off x="3249007" y="3255120"/>
              <a:ext cx="145919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800" b="1" dirty="0">
                  <a:solidFill>
                    <a:srgbClr val="001E62"/>
                  </a:solidFill>
                </a:rPr>
                <a:t>2035</a:t>
              </a:r>
            </a:p>
          </p:txBody>
        </p:sp>
      </p:grpSp>
      <p:grpSp>
        <p:nvGrpSpPr>
          <p:cNvPr id="8" name="Group 42"/>
          <p:cNvGrpSpPr/>
          <p:nvPr/>
        </p:nvGrpSpPr>
        <p:grpSpPr>
          <a:xfrm rot="5400000">
            <a:off x="-67989" y="2668388"/>
            <a:ext cx="2323420" cy="1540389"/>
            <a:chOff x="590962" y="2636840"/>
            <a:chExt cx="2323420" cy="1540389"/>
          </a:xfrm>
        </p:grpSpPr>
        <p:grpSp>
          <p:nvGrpSpPr>
            <p:cNvPr id="9" name="Group 27"/>
            <p:cNvGrpSpPr/>
            <p:nvPr/>
          </p:nvGrpSpPr>
          <p:grpSpPr>
            <a:xfrm rot="14520000">
              <a:off x="625113" y="2602689"/>
              <a:ext cx="1540389" cy="1608691"/>
              <a:chOff x="3131840" y="908720"/>
              <a:chExt cx="1512168" cy="1579219"/>
            </a:xfrm>
            <a:solidFill>
              <a:srgbClr val="97D700"/>
            </a:solidFill>
          </p:grpSpPr>
          <p:sp>
            <p:nvSpPr>
              <p:cNvPr id="21" name="Oval 20"/>
              <p:cNvSpPr/>
              <p:nvPr/>
            </p:nvSpPr>
            <p:spPr>
              <a:xfrm>
                <a:off x="3131840" y="908720"/>
                <a:ext cx="1512168" cy="151216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6" name="Isosceles Triangle 25"/>
              <p:cNvSpPr/>
              <p:nvPr/>
            </p:nvSpPr>
            <p:spPr>
              <a:xfrm rot="-1680000">
                <a:off x="3302194" y="2127899"/>
                <a:ext cx="417646" cy="36004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sp>
          <p:nvSpPr>
            <p:cNvPr id="27" name="TextBox 26"/>
            <p:cNvSpPr txBox="1"/>
            <p:nvPr/>
          </p:nvSpPr>
          <p:spPr>
            <a:xfrm rot="16200000">
              <a:off x="1923177" y="3114015"/>
              <a:ext cx="145919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800" b="1" dirty="0">
                  <a:solidFill>
                    <a:srgbClr val="001E62"/>
                  </a:solidFill>
                </a:rPr>
                <a:t>2015</a:t>
              </a:r>
            </a:p>
          </p:txBody>
        </p:sp>
      </p:grpSp>
      <p:cxnSp>
        <p:nvCxnSpPr>
          <p:cNvPr id="24" name="Straight Connector 23"/>
          <p:cNvCxnSpPr/>
          <p:nvPr/>
        </p:nvCxnSpPr>
        <p:spPr>
          <a:xfrm>
            <a:off x="467544" y="4077072"/>
            <a:ext cx="813690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323528" y="2276872"/>
            <a:ext cx="145919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b="1" dirty="0">
                <a:solidFill>
                  <a:schemeClr val="bg1"/>
                </a:solidFill>
              </a:rPr>
              <a:t>10 million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3275856" y="2492896"/>
            <a:ext cx="145919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b="1" dirty="0">
                <a:solidFill>
                  <a:schemeClr val="bg1"/>
                </a:solidFill>
              </a:rPr>
              <a:t>15 million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6444208" y="2492896"/>
            <a:ext cx="18722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b="1" dirty="0">
                <a:solidFill>
                  <a:schemeClr val="bg1"/>
                </a:solidFill>
              </a:rPr>
              <a:t>20 million </a:t>
            </a:r>
            <a:endParaRPr lang="en-GB" sz="1200" dirty="0">
              <a:solidFill>
                <a:schemeClr val="bg1"/>
              </a:solidFill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395536" y="404664"/>
            <a:ext cx="545251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4400" b="1" dirty="0">
                <a:solidFill>
                  <a:srgbClr val="009639"/>
                </a:solidFill>
              </a:rPr>
              <a:t>The Ageing Population</a:t>
            </a:r>
          </a:p>
        </p:txBody>
      </p:sp>
      <p:sp>
        <p:nvSpPr>
          <p:cNvPr id="40" name="Content Placeholder 9"/>
          <p:cNvSpPr txBox="1">
            <a:spLocks/>
          </p:cNvSpPr>
          <p:nvPr/>
        </p:nvSpPr>
        <p:spPr>
          <a:xfrm>
            <a:off x="179512" y="4797152"/>
            <a:ext cx="7632848" cy="432048"/>
          </a:xfrm>
          <a:prstGeom prst="rect">
            <a:avLst/>
          </a:prstGeom>
        </p:spPr>
        <p:txBody>
          <a:bodyPr/>
          <a:lstStyle>
            <a:lvl1pPr marL="342900" marR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97D700"/>
              </a:buClr>
              <a:buSzTx/>
              <a:buFontTx/>
              <a:buBlip>
                <a:blip r:embed="rId2"/>
              </a:buBlip>
              <a:tabLst/>
              <a:defRPr lang="en-GB" sz="2400" smtClean="0"/>
            </a:lvl1pPr>
          </a:lstStyle>
          <a:p>
            <a:r>
              <a:rPr lang="en-GB" sz="3200" dirty="0">
                <a:solidFill>
                  <a:srgbClr val="001E62"/>
                </a:solidFill>
                <a:latin typeface="+mn-lt"/>
              </a:rPr>
              <a:t>By 2050 one in four of UK population will be aged over 65</a:t>
            </a:r>
          </a:p>
        </p:txBody>
      </p:sp>
      <p:sp>
        <p:nvSpPr>
          <p:cNvPr id="41" name="Content Placeholder 9"/>
          <p:cNvSpPr txBox="1">
            <a:spLocks/>
          </p:cNvSpPr>
          <p:nvPr/>
        </p:nvSpPr>
        <p:spPr>
          <a:xfrm>
            <a:off x="395536" y="1340768"/>
            <a:ext cx="7632848" cy="432048"/>
          </a:xfrm>
          <a:prstGeom prst="rect">
            <a:avLst/>
          </a:prstGeom>
        </p:spPr>
        <p:txBody>
          <a:bodyPr/>
          <a:lstStyle>
            <a:lvl1pPr marL="342900" marR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97D700"/>
              </a:buClr>
              <a:buSzTx/>
              <a:buFontTx/>
              <a:buBlip>
                <a:blip r:embed="rId2"/>
              </a:buBlip>
              <a:tabLst/>
              <a:defRPr lang="en-GB" sz="2400" smtClean="0"/>
            </a:lvl1pPr>
          </a:lstStyle>
          <a:p>
            <a:pPr>
              <a:buNone/>
            </a:pPr>
            <a:r>
              <a:rPr lang="en-GB" sz="3200" dirty="0">
                <a:solidFill>
                  <a:srgbClr val="001E62"/>
                </a:solidFill>
                <a:latin typeface="+mn-lt"/>
              </a:rPr>
              <a:t>Aged over 65</a:t>
            </a:r>
          </a:p>
        </p:txBody>
      </p:sp>
      <p:sp>
        <p:nvSpPr>
          <p:cNvPr id="25" name="Rectangle 24"/>
          <p:cNvSpPr/>
          <p:nvPr/>
        </p:nvSpPr>
        <p:spPr>
          <a:xfrm>
            <a:off x="3131840" y="6021288"/>
            <a:ext cx="576064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600" dirty="0" smtClean="0">
                <a:solidFill>
                  <a:srgbClr val="001E62"/>
                </a:solidFill>
              </a:rPr>
              <a:t>The ageing population: key issues for the 2010 Parliament.</a:t>
            </a:r>
          </a:p>
          <a:p>
            <a:r>
              <a:rPr lang="en-GB" sz="1600" dirty="0" smtClean="0">
                <a:solidFill>
                  <a:srgbClr val="001E62"/>
                </a:solidFill>
                <a:hlinkClick r:id="rId3"/>
              </a:rPr>
              <a:t>www.parliament.uk/parliamentarybusiness/publications&amp;records</a:t>
            </a:r>
            <a:r>
              <a:rPr lang="en-GB" sz="1600" dirty="0" smtClean="0">
                <a:solidFill>
                  <a:srgbClr val="001E62"/>
                </a:solidFill>
              </a:rPr>
              <a:t>  </a:t>
            </a:r>
            <a:endParaRPr lang="en-GB" sz="1600" dirty="0">
              <a:solidFill>
                <a:srgbClr val="001E6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9171" name="Rectangle 1027"/>
          <p:cNvSpPr>
            <a:spLocks noGrp="1" noChangeArrowheads="1"/>
          </p:cNvSpPr>
          <p:nvPr>
            <p:ph type="body" idx="1"/>
          </p:nvPr>
        </p:nvSpPr>
        <p:spPr>
          <a:xfrm>
            <a:off x="533400" y="1676400"/>
            <a:ext cx="5562600" cy="4724400"/>
          </a:xfrm>
        </p:spPr>
        <p:txBody>
          <a:bodyPr/>
          <a:lstStyle/>
          <a:p>
            <a:r>
              <a:rPr lang="en-GB" altLang="en-US" b="0" dirty="0" smtClean="0"/>
              <a:t>Smoke alarms</a:t>
            </a:r>
          </a:p>
          <a:p>
            <a:r>
              <a:rPr lang="en-GB" altLang="en-US" b="0" dirty="0" smtClean="0"/>
              <a:t>Designed to detect smoke from a fire</a:t>
            </a:r>
          </a:p>
          <a:p>
            <a:endParaRPr lang="en-GB" altLang="en-US" b="0" dirty="0" smtClean="0"/>
          </a:p>
          <a:p>
            <a:r>
              <a:rPr lang="en-GB" altLang="en-US" b="0" dirty="0" smtClean="0"/>
              <a:t>Ideally should be at least one on every</a:t>
            </a:r>
          </a:p>
          <a:p>
            <a:pPr>
              <a:buNone/>
            </a:pPr>
            <a:r>
              <a:rPr lang="en-GB" altLang="en-US" b="0" dirty="0" smtClean="0"/>
              <a:t>     level.</a:t>
            </a:r>
            <a:endParaRPr lang="en-GB" altLang="en-US" b="0" dirty="0"/>
          </a:p>
        </p:txBody>
      </p:sp>
      <p:sp>
        <p:nvSpPr>
          <p:cNvPr id="519172" name="Rectangle 1028"/>
          <p:cNvSpPr>
            <a:spLocks noGrp="1" noChangeArrowheads="1"/>
          </p:cNvSpPr>
          <p:nvPr>
            <p:ph type="title"/>
          </p:nvPr>
        </p:nvSpPr>
        <p:spPr>
          <a:xfrm>
            <a:off x="533400" y="228600"/>
            <a:ext cx="8077200" cy="1143000"/>
          </a:xfrm>
        </p:spPr>
        <p:txBody>
          <a:bodyPr/>
          <a:lstStyle/>
          <a:p>
            <a:pPr>
              <a:defRPr/>
            </a:pPr>
            <a:r>
              <a:rPr lang="en-GB" sz="4400" b="1" dirty="0"/>
              <a:t>Methods Of </a:t>
            </a:r>
            <a:r>
              <a:rPr lang="en-GB" sz="4400" b="1" dirty="0" smtClean="0"/>
              <a:t>Detecting </a:t>
            </a:r>
            <a:r>
              <a:rPr lang="en-GB" sz="4400" b="1" dirty="0"/>
              <a:t>Fire</a:t>
            </a:r>
          </a:p>
        </p:txBody>
      </p:sp>
      <p:sp>
        <p:nvSpPr>
          <p:cNvPr id="5" name="Freeform 19"/>
          <p:cNvSpPr>
            <a:spLocks/>
          </p:cNvSpPr>
          <p:nvPr/>
        </p:nvSpPr>
        <p:spPr bwMode="auto">
          <a:xfrm>
            <a:off x="5724128" y="1196752"/>
            <a:ext cx="2376264" cy="2130102"/>
          </a:xfrm>
          <a:custGeom>
            <a:avLst/>
            <a:gdLst/>
            <a:ahLst/>
            <a:cxnLst>
              <a:cxn ang="0">
                <a:pos x="0" y="1051"/>
              </a:cxn>
              <a:cxn ang="0">
                <a:pos x="0" y="0"/>
              </a:cxn>
              <a:cxn ang="0">
                <a:pos x="104" y="0"/>
              </a:cxn>
              <a:cxn ang="0">
                <a:pos x="170" y="0"/>
              </a:cxn>
              <a:cxn ang="0">
                <a:pos x="1120" y="0"/>
              </a:cxn>
              <a:cxn ang="0">
                <a:pos x="1120" y="1054"/>
              </a:cxn>
              <a:cxn ang="0">
                <a:pos x="456" y="1054"/>
              </a:cxn>
              <a:cxn ang="0">
                <a:pos x="456" y="1115"/>
              </a:cxn>
              <a:cxn ang="0">
                <a:pos x="387" y="1054"/>
              </a:cxn>
              <a:cxn ang="0">
                <a:pos x="0" y="1054"/>
              </a:cxn>
            </a:cxnLst>
            <a:rect l="0" t="0" r="r" b="b"/>
            <a:pathLst>
              <a:path w="1120" h="1115">
                <a:moveTo>
                  <a:pt x="0" y="1051"/>
                </a:moveTo>
                <a:lnTo>
                  <a:pt x="0" y="0"/>
                </a:lnTo>
                <a:lnTo>
                  <a:pt x="104" y="0"/>
                </a:lnTo>
                <a:lnTo>
                  <a:pt x="170" y="0"/>
                </a:lnTo>
                <a:lnTo>
                  <a:pt x="1120" y="0"/>
                </a:lnTo>
                <a:lnTo>
                  <a:pt x="1120" y="1054"/>
                </a:lnTo>
                <a:lnTo>
                  <a:pt x="456" y="1054"/>
                </a:lnTo>
                <a:lnTo>
                  <a:pt x="456" y="1115"/>
                </a:lnTo>
                <a:lnTo>
                  <a:pt x="387" y="1054"/>
                </a:lnTo>
                <a:lnTo>
                  <a:pt x="0" y="1054"/>
                </a:lnTo>
              </a:path>
            </a:pathLst>
          </a:custGeom>
          <a:blipFill>
            <a:blip r:embed="rId3" cstate="print"/>
            <a:stretch>
              <a:fillRect/>
            </a:stretch>
          </a:blipFill>
          <a:ln w="14288" cap="flat">
            <a:solidFill>
              <a:srgbClr val="001E62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6" name="Freeform 19"/>
          <p:cNvSpPr>
            <a:spLocks/>
          </p:cNvSpPr>
          <p:nvPr/>
        </p:nvSpPr>
        <p:spPr bwMode="auto">
          <a:xfrm>
            <a:off x="5724128" y="3501008"/>
            <a:ext cx="2376264" cy="2130102"/>
          </a:xfrm>
          <a:custGeom>
            <a:avLst/>
            <a:gdLst/>
            <a:ahLst/>
            <a:cxnLst>
              <a:cxn ang="0">
                <a:pos x="0" y="1051"/>
              </a:cxn>
              <a:cxn ang="0">
                <a:pos x="0" y="0"/>
              </a:cxn>
              <a:cxn ang="0">
                <a:pos x="104" y="0"/>
              </a:cxn>
              <a:cxn ang="0">
                <a:pos x="170" y="0"/>
              </a:cxn>
              <a:cxn ang="0">
                <a:pos x="1120" y="0"/>
              </a:cxn>
              <a:cxn ang="0">
                <a:pos x="1120" y="1054"/>
              </a:cxn>
              <a:cxn ang="0">
                <a:pos x="456" y="1054"/>
              </a:cxn>
              <a:cxn ang="0">
                <a:pos x="456" y="1115"/>
              </a:cxn>
              <a:cxn ang="0">
                <a:pos x="387" y="1054"/>
              </a:cxn>
              <a:cxn ang="0">
                <a:pos x="0" y="1054"/>
              </a:cxn>
            </a:cxnLst>
            <a:rect l="0" t="0" r="r" b="b"/>
            <a:pathLst>
              <a:path w="1120" h="1115">
                <a:moveTo>
                  <a:pt x="0" y="1051"/>
                </a:moveTo>
                <a:lnTo>
                  <a:pt x="0" y="0"/>
                </a:lnTo>
                <a:lnTo>
                  <a:pt x="104" y="0"/>
                </a:lnTo>
                <a:lnTo>
                  <a:pt x="170" y="0"/>
                </a:lnTo>
                <a:lnTo>
                  <a:pt x="1120" y="0"/>
                </a:lnTo>
                <a:lnTo>
                  <a:pt x="1120" y="1054"/>
                </a:lnTo>
                <a:lnTo>
                  <a:pt x="456" y="1054"/>
                </a:lnTo>
                <a:lnTo>
                  <a:pt x="456" y="1115"/>
                </a:lnTo>
                <a:lnTo>
                  <a:pt x="387" y="1054"/>
                </a:lnTo>
                <a:lnTo>
                  <a:pt x="0" y="1054"/>
                </a:lnTo>
              </a:path>
            </a:pathLst>
          </a:custGeom>
          <a:blipFill>
            <a:blip r:embed="rId4" cstate="print"/>
            <a:stretch>
              <a:fillRect/>
            </a:stretch>
          </a:blipFill>
          <a:ln w="14288" cap="flat">
            <a:solidFill>
              <a:srgbClr val="001E62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17656871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9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9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9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9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9171" grpId="0" uiExpand="1" build="p" autoUpdateAnimBg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GB" sz="4400" b="1" dirty="0" smtClean="0"/>
              <a:t>Landlords</a:t>
            </a:r>
            <a:endParaRPr lang="en-GB" sz="44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340768"/>
            <a:ext cx="8352928" cy="3024336"/>
          </a:xfrm>
        </p:spPr>
        <p:txBody>
          <a:bodyPr>
            <a:noAutofit/>
          </a:bodyPr>
          <a:lstStyle/>
          <a:p>
            <a:r>
              <a:rPr lang="en-GB" sz="2400" b="1" dirty="0" smtClean="0"/>
              <a:t>For landlords</a:t>
            </a:r>
          </a:p>
          <a:p>
            <a:r>
              <a:rPr lang="en-GB" sz="2400" dirty="0" smtClean="0"/>
              <a:t>If you’re a private landlord you must fit at least one smoke alarm on each floor of the properties you rent out. </a:t>
            </a:r>
          </a:p>
          <a:p>
            <a:endParaRPr lang="en-GB" sz="2400" dirty="0" smtClean="0"/>
          </a:p>
          <a:p>
            <a:r>
              <a:rPr lang="en-GB" sz="2400" dirty="0" smtClean="0"/>
              <a:t>You must also fit a carbon monoxide alarm in any room with a solid fuel burner (</a:t>
            </a:r>
            <a:r>
              <a:rPr lang="en-GB" sz="2400" dirty="0" err="1" smtClean="0"/>
              <a:t>eg</a:t>
            </a:r>
            <a:r>
              <a:rPr lang="en-GB" sz="2400" dirty="0" smtClean="0"/>
              <a:t> a wood or coal burning fireplace). </a:t>
            </a:r>
          </a:p>
          <a:p>
            <a:endParaRPr lang="en-GB" sz="2400" dirty="0" smtClean="0"/>
          </a:p>
          <a:p>
            <a:r>
              <a:rPr lang="en-GB" sz="2400" dirty="0" smtClean="0"/>
              <a:t>You can be fined up to £5,000 if you don’t fit all the alarms required. </a:t>
            </a:r>
          </a:p>
          <a:p>
            <a:r>
              <a:rPr lang="en-GB" sz="2400" dirty="0" smtClean="0"/>
              <a:t>You must test every alarm at the start of a new tenancy.</a:t>
            </a:r>
          </a:p>
          <a:p>
            <a:endParaRPr lang="en-GB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GB" sz="4400" b="1" dirty="0" smtClean="0"/>
              <a:t>Burns</a:t>
            </a:r>
            <a:endParaRPr lang="en-GB" sz="4400" b="1" dirty="0"/>
          </a:p>
        </p:txBody>
      </p:sp>
      <p:sp>
        <p:nvSpPr>
          <p:cNvPr id="5" name="Content Placeholder 9"/>
          <p:cNvSpPr txBox="1">
            <a:spLocks/>
          </p:cNvSpPr>
          <p:nvPr/>
        </p:nvSpPr>
        <p:spPr>
          <a:xfrm>
            <a:off x="467544" y="1268760"/>
            <a:ext cx="8280920" cy="432048"/>
          </a:xfrm>
          <a:prstGeom prst="rect">
            <a:avLst/>
          </a:prstGeom>
        </p:spPr>
        <p:txBody>
          <a:bodyPr/>
          <a:lstStyle>
            <a:lvl1pPr marL="342900" marR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97D700"/>
              </a:buClr>
              <a:buSzTx/>
              <a:buFontTx/>
              <a:buBlip>
                <a:blip r:embed="rId2"/>
              </a:buBlip>
              <a:tabLst/>
              <a:defRPr lang="en-GB" sz="2400" b="1" smtClean="0">
                <a:solidFill>
                  <a:srgbClr val="001E62"/>
                </a:solidFill>
              </a:defRPr>
            </a:lvl1pPr>
          </a:lstStyle>
          <a:p>
            <a:r>
              <a:rPr lang="en-GB" b="0" dirty="0" smtClean="0"/>
              <a:t>Burns </a:t>
            </a:r>
            <a:r>
              <a:rPr lang="en-GB" b="0" dirty="0"/>
              <a:t>to those over 65 can prove </a:t>
            </a:r>
            <a:r>
              <a:rPr lang="en-GB" b="0" dirty="0" smtClean="0"/>
              <a:t>fatal</a:t>
            </a:r>
          </a:p>
          <a:p>
            <a:endParaRPr lang="en-GB" b="0" dirty="0" smtClean="0"/>
          </a:p>
          <a:p>
            <a:r>
              <a:rPr lang="en-GB" b="0" dirty="0" smtClean="0"/>
              <a:t>  </a:t>
            </a:r>
            <a:r>
              <a:rPr lang="en-GB" b="0" dirty="0"/>
              <a:t>The individual is often living alone and comes into contact with the heat source either as the result of a fall or sitting too close to the source. </a:t>
            </a:r>
          </a:p>
          <a:p>
            <a:endParaRPr lang="en-GB" dirty="0"/>
          </a:p>
          <a:p>
            <a:pPr lvl="0"/>
            <a:r>
              <a:rPr lang="en-GB" b="0" dirty="0"/>
              <a:t>Almost 1 in 5 burn injuries are caused by the person falling and being unable to move away from the heat </a:t>
            </a:r>
            <a:r>
              <a:rPr lang="en-GB" b="0" dirty="0" smtClean="0"/>
              <a:t>source</a:t>
            </a:r>
          </a:p>
          <a:p>
            <a:pPr lvl="0"/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srgbClr val="001E6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lvl="0"/>
            <a:r>
              <a:rPr lang="en-GB" b="0" dirty="0"/>
              <a:t>Most of the burn accidents to this group happen in the living room.</a:t>
            </a: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srgbClr val="001E6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4400" b="1" dirty="0" smtClean="0"/>
              <a:t>Method of Prevention Burns</a:t>
            </a:r>
            <a:endParaRPr lang="en-GB" sz="44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772816"/>
            <a:ext cx="8424862" cy="2260600"/>
          </a:xfrm>
        </p:spPr>
        <p:txBody>
          <a:bodyPr/>
          <a:lstStyle/>
          <a:p>
            <a:pPr lvl="0" hangingPunct="0"/>
            <a:r>
              <a:rPr lang="en-GB" b="0" dirty="0" smtClean="0"/>
              <a:t>Re locate furniture to enable easier access past the heat source</a:t>
            </a:r>
          </a:p>
          <a:p>
            <a:pPr hangingPunct="0">
              <a:buNone/>
            </a:pPr>
            <a:r>
              <a:rPr lang="en-GB" dirty="0" smtClean="0"/>
              <a:t> </a:t>
            </a:r>
          </a:p>
          <a:p>
            <a:pPr lvl="0" hangingPunct="0"/>
            <a:endParaRPr lang="en-GB" b="0" dirty="0" smtClean="0"/>
          </a:p>
          <a:p>
            <a:pPr lvl="0" hangingPunct="0"/>
            <a:endParaRPr lang="en-GB" b="0" dirty="0" smtClean="0"/>
          </a:p>
          <a:p>
            <a:pPr lvl="0" hangingPunct="0"/>
            <a:endParaRPr lang="en-GB" b="0" dirty="0" smtClean="0"/>
          </a:p>
          <a:p>
            <a:pPr lvl="0" hangingPunct="0"/>
            <a:endParaRPr lang="en-GB" b="0" dirty="0" smtClean="0"/>
          </a:p>
          <a:p>
            <a:pPr lvl="0" hangingPunct="0"/>
            <a:endParaRPr lang="en-GB" b="0" dirty="0" smtClean="0"/>
          </a:p>
          <a:p>
            <a:pPr lvl="0" hangingPunct="0"/>
            <a:r>
              <a:rPr lang="en-GB" b="0" dirty="0" smtClean="0"/>
              <a:t>Where possible, place guards around fires and advise against sitting too close to any fire or heating appliance</a:t>
            </a:r>
          </a:p>
          <a:p>
            <a:pPr lvl="0" hangingPunct="0"/>
            <a:endParaRPr lang="en-GB" b="0" dirty="0" smtClean="0"/>
          </a:p>
          <a:p>
            <a:pPr lvl="0" hangingPunct="0"/>
            <a:endParaRPr lang="en-GB" b="0" dirty="0" smtClean="0"/>
          </a:p>
          <a:p>
            <a:endParaRPr lang="en-GB" dirty="0"/>
          </a:p>
        </p:txBody>
      </p:sp>
      <p:sp>
        <p:nvSpPr>
          <p:cNvPr id="4" name="Freeform 31"/>
          <p:cNvSpPr>
            <a:spLocks/>
          </p:cNvSpPr>
          <p:nvPr/>
        </p:nvSpPr>
        <p:spPr bwMode="auto">
          <a:xfrm>
            <a:off x="2555776" y="2492896"/>
            <a:ext cx="3384376" cy="2152053"/>
          </a:xfrm>
          <a:custGeom>
            <a:avLst/>
            <a:gdLst/>
            <a:ahLst/>
            <a:cxnLst>
              <a:cxn ang="0">
                <a:pos x="1991" y="1051"/>
              </a:cxn>
              <a:cxn ang="0">
                <a:pos x="1991" y="0"/>
              </a:cxn>
              <a:cxn ang="0">
                <a:pos x="1887" y="0"/>
              </a:cxn>
              <a:cxn ang="0">
                <a:pos x="1821" y="0"/>
              </a:cxn>
              <a:cxn ang="0">
                <a:pos x="0" y="0"/>
              </a:cxn>
              <a:cxn ang="0">
                <a:pos x="0" y="1054"/>
              </a:cxn>
              <a:cxn ang="0">
                <a:pos x="1535" y="1054"/>
              </a:cxn>
              <a:cxn ang="0">
                <a:pos x="1535" y="1115"/>
              </a:cxn>
              <a:cxn ang="0">
                <a:pos x="1603" y="1054"/>
              </a:cxn>
              <a:cxn ang="0">
                <a:pos x="1991" y="1054"/>
              </a:cxn>
            </a:cxnLst>
            <a:rect l="0" t="0" r="r" b="b"/>
            <a:pathLst>
              <a:path w="1991" h="1115">
                <a:moveTo>
                  <a:pt x="1991" y="1051"/>
                </a:moveTo>
                <a:lnTo>
                  <a:pt x="1991" y="0"/>
                </a:lnTo>
                <a:lnTo>
                  <a:pt x="1887" y="0"/>
                </a:lnTo>
                <a:lnTo>
                  <a:pt x="1821" y="0"/>
                </a:lnTo>
                <a:lnTo>
                  <a:pt x="0" y="0"/>
                </a:lnTo>
                <a:lnTo>
                  <a:pt x="0" y="1054"/>
                </a:lnTo>
                <a:lnTo>
                  <a:pt x="1535" y="1054"/>
                </a:lnTo>
                <a:lnTo>
                  <a:pt x="1535" y="1115"/>
                </a:lnTo>
                <a:lnTo>
                  <a:pt x="1603" y="1054"/>
                </a:lnTo>
                <a:lnTo>
                  <a:pt x="1991" y="1054"/>
                </a:lnTo>
              </a:path>
            </a:pathLst>
          </a:custGeom>
          <a:blipFill>
            <a:blip r:embed="rId2" cstate="print"/>
            <a:stretch>
              <a:fillRect/>
            </a:stretch>
          </a:blipFill>
          <a:ln w="15875" cap="flat">
            <a:solidFill>
              <a:srgbClr val="001E62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GB" sz="4400" b="1" dirty="0" smtClean="0"/>
              <a:t>Scalds</a:t>
            </a:r>
            <a:endParaRPr lang="en-GB" sz="4400" b="1" dirty="0"/>
          </a:p>
        </p:txBody>
      </p:sp>
      <p:sp>
        <p:nvSpPr>
          <p:cNvPr id="4" name="Content Placeholder 9"/>
          <p:cNvSpPr>
            <a:spLocks noGrp="1"/>
          </p:cNvSpPr>
          <p:nvPr>
            <p:ph sz="quarter" idx="4294967295"/>
          </p:nvPr>
        </p:nvSpPr>
        <p:spPr>
          <a:xfrm>
            <a:off x="467544" y="1844824"/>
            <a:ext cx="6192688" cy="432048"/>
          </a:xfrm>
          <a:prstGeom prst="rect">
            <a:avLst/>
          </a:prstGeom>
        </p:spPr>
        <p:txBody>
          <a:bodyPr/>
          <a:lstStyle>
            <a:lvl1pPr marL="342900" marR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97D700"/>
              </a:buClr>
              <a:buSzTx/>
              <a:buFontTx/>
              <a:buBlip>
                <a:blip r:embed="rId2"/>
              </a:buBlip>
              <a:tabLst/>
              <a:defRPr lang="en-GB" sz="2400" b="1" smtClean="0">
                <a:solidFill>
                  <a:srgbClr val="001E62"/>
                </a:solidFill>
              </a:defRPr>
            </a:lvl1pPr>
          </a:lstStyle>
          <a:p>
            <a:pPr lvl="0"/>
            <a:r>
              <a:rPr lang="en-GB" b="0" dirty="0" smtClean="0"/>
              <a:t>The </a:t>
            </a:r>
            <a:r>
              <a:rPr lang="en-GB" b="0" dirty="0"/>
              <a:t>ageing process and poor health of the victim are often contributory factors to the many scald injuries suffered by older people</a:t>
            </a:r>
            <a:r>
              <a:rPr lang="en-GB" b="0" dirty="0" smtClean="0"/>
              <a:t>.</a:t>
            </a:r>
          </a:p>
          <a:p>
            <a:pPr lvl="0">
              <a:buNone/>
            </a:pPr>
            <a:r>
              <a:rPr lang="en-GB" b="0" dirty="0" smtClean="0"/>
              <a:t> </a:t>
            </a:r>
          </a:p>
          <a:p>
            <a:pPr lvl="0"/>
            <a:r>
              <a:rPr lang="en-GB" b="0" dirty="0" smtClean="0"/>
              <a:t> </a:t>
            </a:r>
            <a:r>
              <a:rPr lang="en-GB" b="0" dirty="0"/>
              <a:t>Many of these injuries involve </a:t>
            </a:r>
            <a:r>
              <a:rPr lang="en-GB" b="0" dirty="0" smtClean="0"/>
              <a:t> hot drinks, kettles </a:t>
            </a:r>
            <a:r>
              <a:rPr lang="en-GB" b="0" dirty="0"/>
              <a:t>and baths. </a:t>
            </a:r>
          </a:p>
        </p:txBody>
      </p:sp>
      <p:sp>
        <p:nvSpPr>
          <p:cNvPr id="5" name="Freeform 21"/>
          <p:cNvSpPr>
            <a:spLocks/>
          </p:cNvSpPr>
          <p:nvPr/>
        </p:nvSpPr>
        <p:spPr bwMode="auto">
          <a:xfrm>
            <a:off x="6732240" y="3356992"/>
            <a:ext cx="2227263" cy="2346325"/>
          </a:xfrm>
          <a:custGeom>
            <a:avLst/>
            <a:gdLst/>
            <a:ahLst/>
            <a:cxnLst>
              <a:cxn ang="0">
                <a:pos x="114" y="147"/>
              </a:cxn>
              <a:cxn ang="0">
                <a:pos x="4" y="416"/>
              </a:cxn>
              <a:cxn ang="0">
                <a:pos x="379" y="773"/>
              </a:cxn>
              <a:cxn ang="0">
                <a:pos x="730" y="406"/>
              </a:cxn>
              <a:cxn ang="0">
                <a:pos x="355" y="49"/>
              </a:cxn>
              <a:cxn ang="0">
                <a:pos x="238" y="71"/>
              </a:cxn>
              <a:cxn ang="0">
                <a:pos x="101" y="0"/>
              </a:cxn>
              <a:cxn ang="0">
                <a:pos x="114" y="147"/>
              </a:cxn>
            </a:cxnLst>
            <a:rect l="0" t="0" r="r" b="b"/>
            <a:pathLst>
              <a:path w="736" h="776">
                <a:moveTo>
                  <a:pt x="114" y="147"/>
                </a:moveTo>
                <a:cubicBezTo>
                  <a:pt x="43" y="214"/>
                  <a:pt x="0" y="310"/>
                  <a:pt x="4" y="416"/>
                </a:cubicBezTo>
                <a:cubicBezTo>
                  <a:pt x="10" y="616"/>
                  <a:pt x="178" y="776"/>
                  <a:pt x="379" y="773"/>
                </a:cubicBezTo>
                <a:cubicBezTo>
                  <a:pt x="579" y="770"/>
                  <a:pt x="736" y="606"/>
                  <a:pt x="730" y="406"/>
                </a:cubicBezTo>
                <a:cubicBezTo>
                  <a:pt x="723" y="206"/>
                  <a:pt x="555" y="47"/>
                  <a:pt x="355" y="49"/>
                </a:cubicBezTo>
                <a:cubicBezTo>
                  <a:pt x="314" y="50"/>
                  <a:pt x="275" y="58"/>
                  <a:pt x="238" y="71"/>
                </a:cubicBezTo>
                <a:cubicBezTo>
                  <a:pt x="101" y="0"/>
                  <a:pt x="101" y="0"/>
                  <a:pt x="101" y="0"/>
                </a:cubicBezTo>
                <a:lnTo>
                  <a:pt x="114" y="147"/>
                </a:lnTo>
                <a:close/>
              </a:path>
            </a:pathLst>
          </a:custGeom>
          <a:blipFill>
            <a:blip r:embed="rId3" cstate="print"/>
            <a:stretch>
              <a:fillRect/>
            </a:stretch>
          </a:blipFill>
          <a:ln w="12700" cap="flat">
            <a:solidFill>
              <a:srgbClr val="001E62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328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533400" y="1295400"/>
            <a:ext cx="5029200" cy="5105400"/>
          </a:xfrm>
        </p:spPr>
        <p:txBody>
          <a:bodyPr/>
          <a:lstStyle/>
          <a:p>
            <a:endParaRPr lang="en-GB" altLang="en-US" dirty="0"/>
          </a:p>
          <a:p>
            <a:r>
              <a:rPr lang="en-GB" b="0" dirty="0" smtClean="0"/>
              <a:t>Run cold water in bath first and never leave children unattended</a:t>
            </a:r>
          </a:p>
          <a:p>
            <a:endParaRPr lang="en-GB" altLang="en-US" b="0" dirty="0"/>
          </a:p>
          <a:p>
            <a:r>
              <a:rPr lang="en-GB" b="0" dirty="0" smtClean="0"/>
              <a:t>Fit a Thermostatic Mixing Valve on the bath taps (TMV)</a:t>
            </a:r>
          </a:p>
          <a:p>
            <a:endParaRPr lang="en-GB" altLang="en-US" b="0" dirty="0"/>
          </a:p>
          <a:p>
            <a:r>
              <a:rPr lang="en-GB" altLang="en-US" b="0" dirty="0" smtClean="0"/>
              <a:t>Move kettles away from the front edge of the worktop and arrange kitchen shelves to avoid over reaching and standing on steps</a:t>
            </a:r>
            <a:endParaRPr lang="en-GB" altLang="en-US" b="0" dirty="0"/>
          </a:p>
        </p:txBody>
      </p:sp>
      <p:sp>
        <p:nvSpPr>
          <p:cNvPr id="353283" name="Rectangle 3"/>
          <p:cNvSpPr>
            <a:spLocks noGrp="1" noChangeArrowheads="1"/>
          </p:cNvSpPr>
          <p:nvPr>
            <p:ph type="title"/>
          </p:nvPr>
        </p:nvSpPr>
        <p:spPr>
          <a:xfrm>
            <a:off x="228600" y="152400"/>
            <a:ext cx="8610600" cy="1143000"/>
          </a:xfrm>
        </p:spPr>
        <p:txBody>
          <a:bodyPr/>
          <a:lstStyle/>
          <a:p>
            <a:pPr>
              <a:defRPr/>
            </a:pPr>
            <a:r>
              <a:rPr lang="en-GB" sz="4400" b="1" dirty="0"/>
              <a:t>Methods Of Prevention- Scalds</a:t>
            </a:r>
          </a:p>
        </p:txBody>
      </p:sp>
      <p:sp>
        <p:nvSpPr>
          <p:cNvPr id="4" name="Freeform 19"/>
          <p:cNvSpPr>
            <a:spLocks/>
          </p:cNvSpPr>
          <p:nvPr/>
        </p:nvSpPr>
        <p:spPr bwMode="auto">
          <a:xfrm>
            <a:off x="6012160" y="1268760"/>
            <a:ext cx="2664296" cy="2418134"/>
          </a:xfrm>
          <a:custGeom>
            <a:avLst/>
            <a:gdLst/>
            <a:ahLst/>
            <a:cxnLst>
              <a:cxn ang="0">
                <a:pos x="0" y="1051"/>
              </a:cxn>
              <a:cxn ang="0">
                <a:pos x="0" y="0"/>
              </a:cxn>
              <a:cxn ang="0">
                <a:pos x="104" y="0"/>
              </a:cxn>
              <a:cxn ang="0">
                <a:pos x="170" y="0"/>
              </a:cxn>
              <a:cxn ang="0">
                <a:pos x="1120" y="0"/>
              </a:cxn>
              <a:cxn ang="0">
                <a:pos x="1120" y="1054"/>
              </a:cxn>
              <a:cxn ang="0">
                <a:pos x="456" y="1054"/>
              </a:cxn>
              <a:cxn ang="0">
                <a:pos x="456" y="1115"/>
              </a:cxn>
              <a:cxn ang="0">
                <a:pos x="387" y="1054"/>
              </a:cxn>
              <a:cxn ang="0">
                <a:pos x="0" y="1054"/>
              </a:cxn>
            </a:cxnLst>
            <a:rect l="0" t="0" r="r" b="b"/>
            <a:pathLst>
              <a:path w="1120" h="1115">
                <a:moveTo>
                  <a:pt x="0" y="1051"/>
                </a:moveTo>
                <a:lnTo>
                  <a:pt x="0" y="0"/>
                </a:lnTo>
                <a:lnTo>
                  <a:pt x="104" y="0"/>
                </a:lnTo>
                <a:lnTo>
                  <a:pt x="170" y="0"/>
                </a:lnTo>
                <a:lnTo>
                  <a:pt x="1120" y="0"/>
                </a:lnTo>
                <a:lnTo>
                  <a:pt x="1120" y="1054"/>
                </a:lnTo>
                <a:lnTo>
                  <a:pt x="456" y="1054"/>
                </a:lnTo>
                <a:lnTo>
                  <a:pt x="456" y="1115"/>
                </a:lnTo>
                <a:lnTo>
                  <a:pt x="387" y="1054"/>
                </a:lnTo>
                <a:lnTo>
                  <a:pt x="0" y="1054"/>
                </a:lnTo>
              </a:path>
            </a:pathLst>
          </a:custGeom>
          <a:blipFill>
            <a:blip r:embed="rId3" cstate="print"/>
            <a:stretch>
              <a:fillRect/>
            </a:stretch>
          </a:blipFill>
          <a:ln w="14288" cap="flat">
            <a:solidFill>
              <a:srgbClr val="001E62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76870999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32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32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328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3282" grpId="0" build="p" autoUpdateAnimBg="0"/>
      <p:bldP spid="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sz="4400" b="1" dirty="0" smtClean="0"/>
              <a:t>Hypothermia </a:t>
            </a:r>
            <a:endParaRPr lang="en-GB" sz="44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340768"/>
            <a:ext cx="8424862" cy="2260600"/>
          </a:xfrm>
        </p:spPr>
        <p:txBody>
          <a:bodyPr/>
          <a:lstStyle/>
          <a:p>
            <a:r>
              <a:rPr lang="en-GB" b="0" dirty="0" smtClean="0"/>
              <a:t>Hypothermia occurs when a person's body temperature drops below 35C (95F). Normal body temperature is around 37C (98.6F).</a:t>
            </a:r>
          </a:p>
          <a:p>
            <a:endParaRPr lang="en-GB" b="0" dirty="0" smtClean="0"/>
          </a:p>
          <a:p>
            <a:r>
              <a:rPr lang="en-GB" b="0" dirty="0" smtClean="0"/>
              <a:t>Hypothermia can quickly become life threatening and should be treated as a medical emergency.</a:t>
            </a:r>
          </a:p>
          <a:p>
            <a:endParaRPr lang="en-GB" b="0" dirty="0" smtClean="0"/>
          </a:p>
          <a:p>
            <a:r>
              <a:rPr lang="en-GB" b="0" dirty="0" smtClean="0"/>
              <a:t>It's usually caused by being in a cold environment and can be triggered by a combination of factors, such as being outdoors in cold conditions for a long time, living in a poorly heated house or falling on to a cold surface. </a:t>
            </a:r>
          </a:p>
          <a:p>
            <a:endParaRPr lang="en-GB" dirty="0"/>
          </a:p>
        </p:txBody>
      </p:sp>
      <p:sp>
        <p:nvSpPr>
          <p:cNvPr id="4" name="TextBox 3"/>
          <p:cNvSpPr txBox="1"/>
          <p:nvPr/>
        </p:nvSpPr>
        <p:spPr>
          <a:xfrm>
            <a:off x="5364088" y="6165304"/>
            <a:ext cx="22268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dirty="0" smtClean="0">
                <a:solidFill>
                  <a:srgbClr val="001E62"/>
                </a:solidFill>
              </a:rPr>
              <a:t>NHS Choices, April 2015 </a:t>
            </a:r>
            <a:endParaRPr lang="en-GB" sz="1600" dirty="0">
              <a:solidFill>
                <a:srgbClr val="001E62"/>
              </a:solidFill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sz="4400" b="1" dirty="0" smtClean="0"/>
              <a:t>Hypothermia </a:t>
            </a:r>
            <a:endParaRPr lang="en-GB" sz="4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772816"/>
            <a:ext cx="8424862" cy="2260600"/>
          </a:xfrm>
        </p:spPr>
        <p:txBody>
          <a:bodyPr/>
          <a:lstStyle/>
          <a:p>
            <a:r>
              <a:rPr lang="en-GB" b="0" dirty="0" smtClean="0"/>
              <a:t>People who are unable to move around to generate heat, such as the elderly or those who are ill, are at particular risk of developing hypothermia.</a:t>
            </a:r>
          </a:p>
          <a:p>
            <a:endParaRPr lang="en-GB" b="0" dirty="0" smtClean="0"/>
          </a:p>
          <a:p>
            <a:r>
              <a:rPr lang="en-GB" b="0" dirty="0" smtClean="0"/>
              <a:t>During 2013-14, more than 1,600 people seen in hospital were diagnosed with hypothermia. Just over 70% of these cases were people over 60 years of age.</a:t>
            </a:r>
          </a:p>
          <a:p>
            <a:endParaRPr lang="en-GB" dirty="0"/>
          </a:p>
        </p:txBody>
      </p:sp>
      <p:sp>
        <p:nvSpPr>
          <p:cNvPr id="4" name="TextBox 3"/>
          <p:cNvSpPr txBox="1"/>
          <p:nvPr/>
        </p:nvSpPr>
        <p:spPr>
          <a:xfrm>
            <a:off x="5364088" y="6165304"/>
            <a:ext cx="22268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dirty="0" smtClean="0">
                <a:solidFill>
                  <a:srgbClr val="001E62"/>
                </a:solidFill>
              </a:rPr>
              <a:t>NHS Choices, April 2015 </a:t>
            </a:r>
            <a:endParaRPr lang="en-GB" sz="1600" dirty="0">
              <a:solidFill>
                <a:srgbClr val="001E62"/>
              </a:solidFill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03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GB" sz="4400" b="1" dirty="0"/>
              <a:t>Influencing Factors</a:t>
            </a:r>
          </a:p>
        </p:txBody>
      </p:sp>
      <p:sp>
        <p:nvSpPr>
          <p:cNvPr id="78852" name="Text Box 4"/>
          <p:cNvSpPr txBox="1">
            <a:spLocks noChangeArrowheads="1"/>
          </p:cNvSpPr>
          <p:nvPr/>
        </p:nvSpPr>
        <p:spPr bwMode="auto">
          <a:xfrm>
            <a:off x="457200" y="1676400"/>
            <a:ext cx="49530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100000"/>
              <a:buChar char="•"/>
              <a:defRPr sz="32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100000"/>
              <a:buChar char="–"/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100000"/>
              <a:buChar char="•"/>
              <a:defRPr sz="28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SzPct val="100000"/>
              <a:buChar char="–"/>
              <a:defRPr sz="28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100000"/>
              <a:buChar char="•"/>
              <a:defRPr sz="28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•"/>
              <a:defRPr sz="28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•"/>
              <a:defRPr sz="28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•"/>
              <a:defRPr sz="28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•"/>
              <a:defRPr sz="28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  <a:buClrTx/>
              <a:buSzTx/>
              <a:buFontTx/>
              <a:buNone/>
            </a:pPr>
            <a:r>
              <a:rPr lang="en-GB" altLang="en-US" dirty="0" smtClean="0">
                <a:solidFill>
                  <a:srgbClr val="001E62"/>
                </a:solidFill>
                <a:latin typeface="+mn-lt"/>
              </a:rPr>
              <a:t>Behavioural</a:t>
            </a:r>
            <a:endParaRPr lang="en-GB" altLang="en-US" dirty="0">
              <a:solidFill>
                <a:srgbClr val="001E62"/>
              </a:solidFill>
              <a:latin typeface="+mn-lt"/>
            </a:endParaRPr>
          </a:p>
        </p:txBody>
      </p:sp>
      <p:sp>
        <p:nvSpPr>
          <p:cNvPr id="8" name="Freeform 27"/>
          <p:cNvSpPr>
            <a:spLocks/>
          </p:cNvSpPr>
          <p:nvPr/>
        </p:nvSpPr>
        <p:spPr bwMode="auto">
          <a:xfrm>
            <a:off x="5076056" y="1556792"/>
            <a:ext cx="3117948" cy="3722465"/>
          </a:xfrm>
          <a:custGeom>
            <a:avLst/>
            <a:gdLst/>
            <a:ahLst/>
            <a:cxnLst>
              <a:cxn ang="0">
                <a:pos x="732" y="1051"/>
              </a:cxn>
              <a:cxn ang="0">
                <a:pos x="732" y="0"/>
              </a:cxn>
              <a:cxn ang="0">
                <a:pos x="628" y="0"/>
              </a:cxn>
              <a:cxn ang="0">
                <a:pos x="562" y="0"/>
              </a:cxn>
              <a:cxn ang="0">
                <a:pos x="0" y="0"/>
              </a:cxn>
              <a:cxn ang="0">
                <a:pos x="0" y="1054"/>
              </a:cxn>
              <a:cxn ang="0">
                <a:pos x="538" y="1054"/>
              </a:cxn>
              <a:cxn ang="0">
                <a:pos x="538" y="1115"/>
              </a:cxn>
              <a:cxn ang="0">
                <a:pos x="607" y="1054"/>
              </a:cxn>
              <a:cxn ang="0">
                <a:pos x="732" y="1054"/>
              </a:cxn>
            </a:cxnLst>
            <a:rect l="0" t="0" r="r" b="b"/>
            <a:pathLst>
              <a:path w="732" h="1115">
                <a:moveTo>
                  <a:pt x="732" y="1051"/>
                </a:moveTo>
                <a:lnTo>
                  <a:pt x="732" y="0"/>
                </a:lnTo>
                <a:lnTo>
                  <a:pt x="628" y="0"/>
                </a:lnTo>
                <a:lnTo>
                  <a:pt x="562" y="0"/>
                </a:lnTo>
                <a:lnTo>
                  <a:pt x="0" y="0"/>
                </a:lnTo>
                <a:lnTo>
                  <a:pt x="0" y="1054"/>
                </a:lnTo>
                <a:lnTo>
                  <a:pt x="538" y="1054"/>
                </a:lnTo>
                <a:lnTo>
                  <a:pt x="538" y="1115"/>
                </a:lnTo>
                <a:lnTo>
                  <a:pt x="607" y="1054"/>
                </a:lnTo>
                <a:lnTo>
                  <a:pt x="732" y="1054"/>
                </a:lnTo>
              </a:path>
            </a:pathLst>
          </a:custGeom>
          <a:blipFill>
            <a:blip r:embed="rId3" cstate="print"/>
            <a:stretch>
              <a:fillRect/>
            </a:stretch>
          </a:blipFill>
          <a:ln w="14288" cap="flat">
            <a:solidFill>
              <a:srgbClr val="001E62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dirty="0"/>
          </a:p>
        </p:txBody>
      </p:sp>
      <p:sp>
        <p:nvSpPr>
          <p:cNvPr id="6" name="Content Placeholder 9"/>
          <p:cNvSpPr txBox="1">
            <a:spLocks/>
          </p:cNvSpPr>
          <p:nvPr/>
        </p:nvSpPr>
        <p:spPr>
          <a:xfrm>
            <a:off x="323528" y="2636912"/>
            <a:ext cx="5544616" cy="432048"/>
          </a:xfrm>
          <a:prstGeom prst="rect">
            <a:avLst/>
          </a:prstGeom>
        </p:spPr>
        <p:txBody>
          <a:bodyPr/>
          <a:lstStyle>
            <a:lvl1pPr marL="342900" marR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97D700"/>
              </a:buClr>
              <a:buSzTx/>
              <a:buFontTx/>
              <a:buBlip>
                <a:blip r:embed="rId4"/>
              </a:buBlip>
              <a:tabLst/>
              <a:defRPr lang="en-GB" sz="2400" smtClean="0"/>
            </a:lvl1pPr>
          </a:lstStyle>
          <a:p>
            <a:pPr marL="342900" lvl="1" indent="-342900" fontAlgn="auto">
              <a:spcBef>
                <a:spcPct val="20000"/>
              </a:spcBef>
              <a:spcAft>
                <a:spcPts val="0"/>
              </a:spcAft>
              <a:buClr>
                <a:srgbClr val="97D700"/>
              </a:buClr>
              <a:buBlip>
                <a:blip r:embed="rId4"/>
              </a:buBlip>
            </a:pPr>
            <a:r>
              <a:rPr lang="en-GB" altLang="en-US" sz="2400" dirty="0" smtClean="0">
                <a:solidFill>
                  <a:srgbClr val="001E62"/>
                </a:solidFill>
              </a:rPr>
              <a:t>Lapses of Attention</a:t>
            </a:r>
          </a:p>
          <a:p>
            <a:pPr marL="342900" lvl="1" indent="-342900" fontAlgn="auto">
              <a:spcBef>
                <a:spcPct val="20000"/>
              </a:spcBef>
              <a:spcAft>
                <a:spcPts val="0"/>
              </a:spcAft>
              <a:buClr>
                <a:srgbClr val="97D700"/>
              </a:buClr>
              <a:buBlip>
                <a:blip r:embed="rId4"/>
              </a:buBlip>
            </a:pPr>
            <a:r>
              <a:rPr lang="en-GB" altLang="en-US" sz="2400" dirty="0" smtClean="0">
                <a:solidFill>
                  <a:srgbClr val="001E62"/>
                </a:solidFill>
              </a:rPr>
              <a:t>Mistaken Actions</a:t>
            </a:r>
          </a:p>
          <a:p>
            <a:pPr marL="342900" lvl="1" indent="-342900" fontAlgn="auto">
              <a:spcBef>
                <a:spcPct val="20000"/>
              </a:spcBef>
              <a:spcAft>
                <a:spcPts val="0"/>
              </a:spcAft>
              <a:buClr>
                <a:srgbClr val="97D700"/>
              </a:buClr>
              <a:buBlip>
                <a:blip r:embed="rId4"/>
              </a:buBlip>
            </a:pPr>
            <a:r>
              <a:rPr lang="en-GB" altLang="en-US" sz="2400" dirty="0" smtClean="0">
                <a:solidFill>
                  <a:srgbClr val="001E62"/>
                </a:solidFill>
              </a:rPr>
              <a:t>Attitude</a:t>
            </a:r>
          </a:p>
          <a:p>
            <a:pPr marL="342900" lvl="1" indent="-342900" fontAlgn="auto">
              <a:spcBef>
                <a:spcPct val="20000"/>
              </a:spcBef>
              <a:spcAft>
                <a:spcPts val="0"/>
              </a:spcAft>
              <a:buClr>
                <a:srgbClr val="97D700"/>
              </a:buClr>
              <a:buBlip>
                <a:blip r:embed="rId4"/>
              </a:buBlip>
            </a:pPr>
            <a:endParaRPr lang="en-GB" altLang="en-US" sz="2400" dirty="0" smtClean="0">
              <a:solidFill>
                <a:srgbClr val="001E62"/>
              </a:solidFill>
            </a:endParaRPr>
          </a:p>
          <a:p>
            <a:pPr marL="342900" lvl="1" indent="-342900" fontAlgn="auto">
              <a:spcBef>
                <a:spcPct val="20000"/>
              </a:spcBef>
              <a:spcAft>
                <a:spcPts val="0"/>
              </a:spcAft>
              <a:buClr>
                <a:srgbClr val="97D700"/>
              </a:buClr>
              <a:buBlip>
                <a:blip r:embed="rId4"/>
              </a:buBlip>
            </a:pPr>
            <a:endParaRPr lang="en-GB" altLang="en-US" sz="2400" dirty="0" smtClean="0">
              <a:solidFill>
                <a:srgbClr val="001E62"/>
              </a:solidFill>
            </a:endParaRPr>
          </a:p>
          <a:p>
            <a:pPr marL="342900" lvl="1" indent="-342900" fontAlgn="auto">
              <a:spcBef>
                <a:spcPct val="20000"/>
              </a:spcBef>
              <a:spcAft>
                <a:spcPts val="0"/>
              </a:spcAft>
              <a:buClr>
                <a:srgbClr val="97D700"/>
              </a:buClr>
              <a:buBlip>
                <a:blip r:embed="rId4"/>
              </a:buBlip>
            </a:pPr>
            <a:endParaRPr lang="en-GB" altLang="en-US" sz="2400" dirty="0" smtClean="0">
              <a:solidFill>
                <a:srgbClr val="001E62"/>
              </a:solidFill>
            </a:endParaRPr>
          </a:p>
          <a:p>
            <a:endParaRPr lang="en-GB" altLang="en-US" dirty="0">
              <a:solidFill>
                <a:srgbClr val="001E62"/>
              </a:solidFill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97D700"/>
              </a:buClr>
              <a:buSzTx/>
              <a:buFontTx/>
              <a:buBlip>
                <a:blip r:embed="rId4"/>
              </a:buBlip>
              <a:tabLst/>
              <a:defRPr/>
            </a:pPr>
            <a:endParaRPr kumimoji="0" lang="en-GB" sz="2400" b="1" i="0" u="none" strike="noStrike" kern="1200" cap="none" spc="0" normalizeH="0" baseline="0" noProof="0" dirty="0">
              <a:ln>
                <a:noFill/>
              </a:ln>
              <a:solidFill>
                <a:srgbClr val="001E6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35718471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2355" name="Rectangle 102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GB" sz="4400" b="1" dirty="0"/>
              <a:t>Influencing Factors</a:t>
            </a:r>
          </a:p>
        </p:txBody>
      </p:sp>
      <p:sp>
        <p:nvSpPr>
          <p:cNvPr id="612356" name="Rectangle 1028"/>
          <p:cNvSpPr>
            <a:spLocks noGrp="1" noChangeArrowheads="1"/>
          </p:cNvSpPr>
          <p:nvPr>
            <p:ph type="body" idx="1"/>
          </p:nvPr>
        </p:nvSpPr>
        <p:spPr>
          <a:xfrm>
            <a:off x="533400" y="1676400"/>
            <a:ext cx="4470648" cy="4111625"/>
          </a:xfrm>
          <a:noFill/>
        </p:spPr>
        <p:txBody>
          <a:bodyPr/>
          <a:lstStyle/>
          <a:p>
            <a:pPr>
              <a:lnSpc>
                <a:spcPct val="140000"/>
              </a:lnSpc>
              <a:buNone/>
            </a:pPr>
            <a:r>
              <a:rPr lang="en-GB" altLang="en-US" sz="3200" dirty="0" smtClean="0"/>
              <a:t>Environmental</a:t>
            </a:r>
          </a:p>
          <a:p>
            <a:pPr>
              <a:lnSpc>
                <a:spcPct val="140000"/>
              </a:lnSpc>
            </a:pPr>
            <a:r>
              <a:rPr lang="en-GB" altLang="en-US" b="0" dirty="0" smtClean="0"/>
              <a:t>House Design</a:t>
            </a:r>
          </a:p>
          <a:p>
            <a:pPr>
              <a:lnSpc>
                <a:spcPct val="140000"/>
              </a:lnSpc>
            </a:pPr>
            <a:r>
              <a:rPr lang="en-GB" altLang="en-US" b="0" dirty="0" smtClean="0"/>
              <a:t>Product Design</a:t>
            </a:r>
          </a:p>
          <a:p>
            <a:pPr>
              <a:lnSpc>
                <a:spcPct val="140000"/>
              </a:lnSpc>
            </a:pPr>
            <a:r>
              <a:rPr lang="en-GB" altLang="en-US" b="0" dirty="0" smtClean="0"/>
              <a:t>Placement of Furniture</a:t>
            </a:r>
            <a:endParaRPr lang="en-GB" altLang="en-US" b="0" dirty="0"/>
          </a:p>
          <a:p>
            <a:pPr lvl="1">
              <a:lnSpc>
                <a:spcPct val="120000"/>
              </a:lnSpc>
            </a:pPr>
            <a:endParaRPr lang="en-GB" altLang="en-US" sz="2400" dirty="0">
              <a:solidFill>
                <a:srgbClr val="001E62"/>
              </a:solidFill>
            </a:endParaRPr>
          </a:p>
          <a:p>
            <a:pPr lvl="1">
              <a:buFontTx/>
              <a:buChar char="•"/>
            </a:pPr>
            <a:endParaRPr lang="en-GB" altLang="en-US" sz="2400" dirty="0">
              <a:solidFill>
                <a:srgbClr val="001E62"/>
              </a:solidFill>
            </a:endParaRPr>
          </a:p>
        </p:txBody>
      </p:sp>
      <p:sp>
        <p:nvSpPr>
          <p:cNvPr id="6" name="Freeform 27"/>
          <p:cNvSpPr>
            <a:spLocks/>
          </p:cNvSpPr>
          <p:nvPr/>
        </p:nvSpPr>
        <p:spPr bwMode="auto">
          <a:xfrm>
            <a:off x="5436096" y="1628800"/>
            <a:ext cx="2757908" cy="3434433"/>
          </a:xfrm>
          <a:custGeom>
            <a:avLst/>
            <a:gdLst/>
            <a:ahLst/>
            <a:cxnLst>
              <a:cxn ang="0">
                <a:pos x="732" y="1051"/>
              </a:cxn>
              <a:cxn ang="0">
                <a:pos x="732" y="0"/>
              </a:cxn>
              <a:cxn ang="0">
                <a:pos x="628" y="0"/>
              </a:cxn>
              <a:cxn ang="0">
                <a:pos x="562" y="0"/>
              </a:cxn>
              <a:cxn ang="0">
                <a:pos x="0" y="0"/>
              </a:cxn>
              <a:cxn ang="0">
                <a:pos x="0" y="1054"/>
              </a:cxn>
              <a:cxn ang="0">
                <a:pos x="538" y="1054"/>
              </a:cxn>
              <a:cxn ang="0">
                <a:pos x="538" y="1115"/>
              </a:cxn>
              <a:cxn ang="0">
                <a:pos x="607" y="1054"/>
              </a:cxn>
              <a:cxn ang="0">
                <a:pos x="732" y="1054"/>
              </a:cxn>
            </a:cxnLst>
            <a:rect l="0" t="0" r="r" b="b"/>
            <a:pathLst>
              <a:path w="732" h="1115">
                <a:moveTo>
                  <a:pt x="732" y="1051"/>
                </a:moveTo>
                <a:lnTo>
                  <a:pt x="732" y="0"/>
                </a:lnTo>
                <a:lnTo>
                  <a:pt x="628" y="0"/>
                </a:lnTo>
                <a:lnTo>
                  <a:pt x="562" y="0"/>
                </a:lnTo>
                <a:lnTo>
                  <a:pt x="0" y="0"/>
                </a:lnTo>
                <a:lnTo>
                  <a:pt x="0" y="1054"/>
                </a:lnTo>
                <a:lnTo>
                  <a:pt x="538" y="1054"/>
                </a:lnTo>
                <a:lnTo>
                  <a:pt x="538" y="1115"/>
                </a:lnTo>
                <a:lnTo>
                  <a:pt x="607" y="1054"/>
                </a:lnTo>
                <a:lnTo>
                  <a:pt x="732" y="1054"/>
                </a:lnTo>
              </a:path>
            </a:pathLst>
          </a:custGeom>
          <a:blipFill>
            <a:blip r:embed="rId3" cstate="print"/>
            <a:stretch>
              <a:fillRect/>
            </a:stretch>
          </a:blipFill>
          <a:ln w="14288" cap="flat">
            <a:solidFill>
              <a:srgbClr val="001E62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20640997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23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23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235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4"/>
          <p:cNvGrpSpPr/>
          <p:nvPr/>
        </p:nvGrpSpPr>
        <p:grpSpPr>
          <a:xfrm rot="5400000">
            <a:off x="5916124" y="2112000"/>
            <a:ext cx="2827475" cy="2149109"/>
            <a:chOff x="2859086" y="2225735"/>
            <a:chExt cx="2827475" cy="2149109"/>
          </a:xfrm>
        </p:grpSpPr>
        <p:grpSp>
          <p:nvGrpSpPr>
            <p:cNvPr id="3" name="Group 30"/>
            <p:cNvGrpSpPr/>
            <p:nvPr/>
          </p:nvGrpSpPr>
          <p:grpSpPr>
            <a:xfrm rot="14520000">
              <a:off x="2839398" y="2245423"/>
              <a:ext cx="2149109" cy="2109734"/>
              <a:chOff x="3505254" y="908718"/>
              <a:chExt cx="1138753" cy="1117889"/>
            </a:xfrm>
            <a:solidFill>
              <a:srgbClr val="005151"/>
            </a:solidFill>
          </p:grpSpPr>
          <p:sp>
            <p:nvSpPr>
              <p:cNvPr id="32" name="Oval 31"/>
              <p:cNvSpPr/>
              <p:nvPr/>
            </p:nvSpPr>
            <p:spPr>
              <a:xfrm>
                <a:off x="3505254" y="908718"/>
                <a:ext cx="1138753" cy="111788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3" name="Isosceles Triangle 32"/>
              <p:cNvSpPr/>
              <p:nvPr/>
            </p:nvSpPr>
            <p:spPr>
              <a:xfrm rot="19920000">
                <a:off x="3669382" y="1735219"/>
                <a:ext cx="259851" cy="279117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sp>
          <p:nvSpPr>
            <p:cNvPr id="38" name="TextBox 37"/>
            <p:cNvSpPr txBox="1"/>
            <p:nvPr/>
          </p:nvSpPr>
          <p:spPr>
            <a:xfrm rot="16200000">
              <a:off x="4488847" y="2988229"/>
              <a:ext cx="187220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800" b="1" dirty="0">
                  <a:solidFill>
                    <a:srgbClr val="001E62"/>
                  </a:solidFill>
                </a:rPr>
                <a:t>2050 </a:t>
              </a:r>
              <a:endParaRPr lang="en-GB" sz="1200" dirty="0">
                <a:solidFill>
                  <a:srgbClr val="001E62"/>
                </a:solidFill>
              </a:endParaRPr>
            </a:p>
          </p:txBody>
        </p:sp>
      </p:grpSp>
      <p:grpSp>
        <p:nvGrpSpPr>
          <p:cNvPr id="4" name="Group 46"/>
          <p:cNvGrpSpPr/>
          <p:nvPr/>
        </p:nvGrpSpPr>
        <p:grpSpPr>
          <a:xfrm rot="5400000">
            <a:off x="2722099" y="2398581"/>
            <a:ext cx="2539443" cy="1863977"/>
            <a:chOff x="1700769" y="2670379"/>
            <a:chExt cx="2539443" cy="1863977"/>
          </a:xfrm>
        </p:grpSpPr>
        <p:grpSp>
          <p:nvGrpSpPr>
            <p:cNvPr id="5" name="Group 27"/>
            <p:cNvGrpSpPr/>
            <p:nvPr/>
          </p:nvGrpSpPr>
          <p:grpSpPr>
            <a:xfrm rot="14520000">
              <a:off x="1693422" y="2677726"/>
              <a:ext cx="1863977" cy="1849284"/>
              <a:chOff x="3131840" y="908719"/>
              <a:chExt cx="1332579" cy="1322075"/>
            </a:xfrm>
            <a:solidFill>
              <a:srgbClr val="009639"/>
            </a:solidFill>
          </p:grpSpPr>
          <p:sp>
            <p:nvSpPr>
              <p:cNvPr id="29" name="Oval 28"/>
              <p:cNvSpPr/>
              <p:nvPr/>
            </p:nvSpPr>
            <p:spPr>
              <a:xfrm>
                <a:off x="3131840" y="908719"/>
                <a:ext cx="1332579" cy="1322075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0" name="Isosceles Triangle 29"/>
              <p:cNvSpPr/>
              <p:nvPr/>
            </p:nvSpPr>
            <p:spPr>
              <a:xfrm rot="19920000">
                <a:off x="3316506" y="1861536"/>
                <a:ext cx="417646" cy="36004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sp>
          <p:nvSpPr>
            <p:cNvPr id="37" name="TextBox 36"/>
            <p:cNvSpPr txBox="1"/>
            <p:nvPr/>
          </p:nvSpPr>
          <p:spPr>
            <a:xfrm rot="16200000">
              <a:off x="3249007" y="3255120"/>
              <a:ext cx="145919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800" b="1" dirty="0">
                  <a:solidFill>
                    <a:srgbClr val="001E62"/>
                  </a:solidFill>
                </a:rPr>
                <a:t>2030</a:t>
              </a:r>
            </a:p>
          </p:txBody>
        </p:sp>
      </p:grpSp>
      <p:grpSp>
        <p:nvGrpSpPr>
          <p:cNvPr id="6" name="Group 42"/>
          <p:cNvGrpSpPr/>
          <p:nvPr/>
        </p:nvGrpSpPr>
        <p:grpSpPr>
          <a:xfrm rot="5400000">
            <a:off x="-67989" y="2668388"/>
            <a:ext cx="2323420" cy="1540389"/>
            <a:chOff x="590962" y="2636840"/>
            <a:chExt cx="2323420" cy="1540389"/>
          </a:xfrm>
        </p:grpSpPr>
        <p:grpSp>
          <p:nvGrpSpPr>
            <p:cNvPr id="7" name="Group 27"/>
            <p:cNvGrpSpPr/>
            <p:nvPr/>
          </p:nvGrpSpPr>
          <p:grpSpPr>
            <a:xfrm rot="14520000">
              <a:off x="625113" y="2602689"/>
              <a:ext cx="1540389" cy="1608691"/>
              <a:chOff x="3131840" y="908720"/>
              <a:chExt cx="1512168" cy="1579219"/>
            </a:xfrm>
            <a:solidFill>
              <a:srgbClr val="97D700"/>
            </a:solidFill>
          </p:grpSpPr>
          <p:sp>
            <p:nvSpPr>
              <p:cNvPr id="21" name="Oval 20"/>
              <p:cNvSpPr/>
              <p:nvPr/>
            </p:nvSpPr>
            <p:spPr>
              <a:xfrm>
                <a:off x="3131840" y="908720"/>
                <a:ext cx="1512168" cy="151216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6" name="Isosceles Triangle 25"/>
              <p:cNvSpPr/>
              <p:nvPr/>
            </p:nvSpPr>
            <p:spPr>
              <a:xfrm rot="-1680000">
                <a:off x="3302194" y="2127899"/>
                <a:ext cx="417646" cy="360040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sp>
          <p:nvSpPr>
            <p:cNvPr id="27" name="TextBox 26"/>
            <p:cNvSpPr txBox="1"/>
            <p:nvPr/>
          </p:nvSpPr>
          <p:spPr>
            <a:xfrm rot="16200000">
              <a:off x="1923177" y="3114015"/>
              <a:ext cx="145919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800" b="1" dirty="0">
                  <a:solidFill>
                    <a:srgbClr val="001E62"/>
                  </a:solidFill>
                </a:rPr>
                <a:t>2015</a:t>
              </a:r>
            </a:p>
          </p:txBody>
        </p:sp>
      </p:grpSp>
      <p:cxnSp>
        <p:nvCxnSpPr>
          <p:cNvPr id="24" name="Straight Connector 23"/>
          <p:cNvCxnSpPr/>
          <p:nvPr/>
        </p:nvCxnSpPr>
        <p:spPr>
          <a:xfrm>
            <a:off x="467544" y="4077072"/>
            <a:ext cx="813690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323528" y="2276872"/>
            <a:ext cx="145919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b="1" dirty="0">
                <a:solidFill>
                  <a:schemeClr val="bg1"/>
                </a:solidFill>
              </a:rPr>
              <a:t>3 million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3275856" y="2492896"/>
            <a:ext cx="145919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b="1" dirty="0">
                <a:solidFill>
                  <a:schemeClr val="bg1"/>
                </a:solidFill>
              </a:rPr>
              <a:t>6 million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6444208" y="2492896"/>
            <a:ext cx="18722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b="1" dirty="0">
                <a:solidFill>
                  <a:schemeClr val="bg1"/>
                </a:solidFill>
              </a:rPr>
              <a:t>8 million </a:t>
            </a:r>
            <a:endParaRPr lang="en-GB" sz="1200" dirty="0">
              <a:solidFill>
                <a:schemeClr val="bg1"/>
              </a:solidFill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395536" y="404664"/>
            <a:ext cx="545251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4400" b="1" dirty="0">
                <a:solidFill>
                  <a:srgbClr val="009639"/>
                </a:solidFill>
              </a:rPr>
              <a:t>The Ageing Population</a:t>
            </a:r>
          </a:p>
        </p:txBody>
      </p:sp>
      <p:sp>
        <p:nvSpPr>
          <p:cNvPr id="41" name="Content Placeholder 9"/>
          <p:cNvSpPr txBox="1">
            <a:spLocks/>
          </p:cNvSpPr>
          <p:nvPr/>
        </p:nvSpPr>
        <p:spPr>
          <a:xfrm>
            <a:off x="395536" y="1340768"/>
            <a:ext cx="7632848" cy="432048"/>
          </a:xfrm>
          <a:prstGeom prst="rect">
            <a:avLst/>
          </a:prstGeom>
        </p:spPr>
        <p:txBody>
          <a:bodyPr/>
          <a:lstStyle>
            <a:lvl1pPr marL="342900" marR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97D700"/>
              </a:buClr>
              <a:buSzTx/>
              <a:buFontTx/>
              <a:buBlip>
                <a:blip r:embed="rId2"/>
              </a:buBlip>
              <a:tabLst/>
              <a:defRPr lang="en-GB" sz="2400" smtClean="0"/>
            </a:lvl1pPr>
          </a:lstStyle>
          <a:p>
            <a:pPr>
              <a:buNone/>
            </a:pPr>
            <a:r>
              <a:rPr lang="en-GB" sz="3200" dirty="0">
                <a:solidFill>
                  <a:srgbClr val="001E62"/>
                </a:solidFill>
                <a:latin typeface="+mn-lt"/>
              </a:rPr>
              <a:t>Aged over 80</a:t>
            </a:r>
          </a:p>
        </p:txBody>
      </p:sp>
      <p:sp>
        <p:nvSpPr>
          <p:cNvPr id="23" name="Rectangle 22"/>
          <p:cNvSpPr/>
          <p:nvPr/>
        </p:nvSpPr>
        <p:spPr>
          <a:xfrm>
            <a:off x="3131840" y="6021288"/>
            <a:ext cx="576064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600" dirty="0" smtClean="0">
                <a:solidFill>
                  <a:srgbClr val="001E62"/>
                </a:solidFill>
              </a:rPr>
              <a:t>The ageing population: key issues for the 2010 Parliament.</a:t>
            </a:r>
          </a:p>
          <a:p>
            <a:r>
              <a:rPr lang="en-GB" sz="1600" dirty="0" smtClean="0">
                <a:solidFill>
                  <a:srgbClr val="001E62"/>
                </a:solidFill>
                <a:hlinkClick r:id="rId3"/>
              </a:rPr>
              <a:t>www.parliament.uk/parliamentarybusiness/publications&amp;records</a:t>
            </a:r>
            <a:r>
              <a:rPr lang="en-GB" sz="1600" dirty="0" smtClean="0">
                <a:solidFill>
                  <a:srgbClr val="001E62"/>
                </a:solidFill>
              </a:rPr>
              <a:t>  </a:t>
            </a:r>
            <a:endParaRPr lang="en-GB" sz="1600" dirty="0">
              <a:solidFill>
                <a:srgbClr val="001E6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GB" sz="4400" b="1" dirty="0" smtClean="0"/>
              <a:t>Home Safety Assessments</a:t>
            </a:r>
            <a:endParaRPr lang="en-GB" sz="44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340768"/>
            <a:ext cx="8352928" cy="3744416"/>
          </a:xfrm>
        </p:spPr>
        <p:txBody>
          <a:bodyPr>
            <a:normAutofit/>
          </a:bodyPr>
          <a:lstStyle/>
          <a:p>
            <a:endParaRPr lang="en-GB" dirty="0" smtClean="0"/>
          </a:p>
          <a:p>
            <a:endParaRPr lang="en-GB" dirty="0" smtClean="0"/>
          </a:p>
          <a:p>
            <a:endParaRPr lang="en-GB" dirty="0" smtClean="0"/>
          </a:p>
          <a:p>
            <a:endParaRPr lang="en-GB" dirty="0" smtClean="0"/>
          </a:p>
          <a:p>
            <a:endParaRPr lang="en-GB" dirty="0" smtClean="0"/>
          </a:p>
          <a:p>
            <a:endParaRPr lang="en-GB" sz="6000" dirty="0" smtClean="0"/>
          </a:p>
        </p:txBody>
      </p:sp>
      <p:sp>
        <p:nvSpPr>
          <p:cNvPr id="4" name="Rectangle 3"/>
          <p:cNvSpPr/>
          <p:nvPr/>
        </p:nvSpPr>
        <p:spPr>
          <a:xfrm>
            <a:off x="3203848" y="5934670"/>
            <a:ext cx="54006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600" dirty="0" smtClean="0">
                <a:solidFill>
                  <a:srgbClr val="001E62"/>
                </a:solidFill>
              </a:rPr>
              <a:t>Gillespie LD, Robertson MC, Gillespie WJ, et al. Interventions for preventing falls in older people living in the community. </a:t>
            </a:r>
            <a:r>
              <a:rPr lang="en-GB" sz="1600" i="1" dirty="0" smtClean="0">
                <a:solidFill>
                  <a:srgbClr val="001E62"/>
                </a:solidFill>
              </a:rPr>
              <a:t>2012 (12)</a:t>
            </a:r>
          </a:p>
        </p:txBody>
      </p:sp>
      <p:sp>
        <p:nvSpPr>
          <p:cNvPr id="5" name="Content Placeholder 9"/>
          <p:cNvSpPr txBox="1">
            <a:spLocks/>
          </p:cNvSpPr>
          <p:nvPr/>
        </p:nvSpPr>
        <p:spPr>
          <a:xfrm>
            <a:off x="539552" y="1340768"/>
            <a:ext cx="8136904" cy="432048"/>
          </a:xfrm>
          <a:prstGeom prst="rect">
            <a:avLst/>
          </a:prstGeom>
        </p:spPr>
        <p:txBody>
          <a:bodyPr/>
          <a:lstStyle>
            <a:lvl1pPr marL="342900" marR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97D700"/>
              </a:buClr>
              <a:buSzTx/>
              <a:buFontTx/>
              <a:buBlip>
                <a:blip r:embed="rId2"/>
              </a:buBlip>
              <a:tabLst/>
              <a:defRPr lang="en-GB" sz="2400" b="1" smtClean="0">
                <a:solidFill>
                  <a:srgbClr val="001E62"/>
                </a:solidFill>
              </a:defRPr>
            </a:lvl1pPr>
          </a:lstStyle>
          <a:p>
            <a:r>
              <a:rPr lang="en-GB" b="0" dirty="0" smtClean="0"/>
              <a:t>A </a:t>
            </a:r>
            <a:r>
              <a:rPr lang="en-GB" b="0" dirty="0"/>
              <a:t>home safety assessment is the process of systematically identifying potential hazards , evaluating the risks and providing information or advice on how to reduce them. </a:t>
            </a:r>
            <a:endParaRPr lang="en-GB" b="0" dirty="0" smtClean="0"/>
          </a:p>
          <a:p>
            <a:endParaRPr lang="en-GB" sz="1200" b="0" dirty="0"/>
          </a:p>
          <a:p>
            <a:r>
              <a:rPr lang="en-GB" b="0" dirty="0"/>
              <a:t>Home assessments and client education are an integral part of comprehensive falls prevention programs</a:t>
            </a:r>
            <a:r>
              <a:rPr lang="en-GB" dirty="0"/>
              <a:t>. </a:t>
            </a:r>
            <a:r>
              <a:rPr lang="en-GB" sz="1050" dirty="0" smtClean="0"/>
              <a:t>(12) </a:t>
            </a:r>
          </a:p>
          <a:p>
            <a:endParaRPr lang="en-GB" sz="1050" dirty="0" smtClean="0"/>
          </a:p>
          <a:p>
            <a:r>
              <a:rPr lang="en-GB" b="0" dirty="0"/>
              <a:t>Other terms commonly used to describe the same process include 'home risk assessment' and 'home safety check'. It may be carried out by a trained assessor or by parents, carers and other householders using an appropriate checklist</a:t>
            </a:r>
          </a:p>
          <a:p>
            <a:endParaRPr lang="en-GB" dirty="0"/>
          </a:p>
          <a:p>
            <a:endParaRPr kumimoji="0" lang="en-GB" sz="2400" b="1" i="0" u="none" strike="noStrike" kern="1200" cap="none" spc="0" normalizeH="0" baseline="0" noProof="0" dirty="0">
              <a:ln>
                <a:noFill/>
              </a:ln>
              <a:solidFill>
                <a:srgbClr val="001E6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ctr"/>
            <a:r>
              <a:rPr lang="en-GB" sz="4400" b="1" dirty="0" smtClean="0"/>
              <a:t>Home Safety Assessments</a:t>
            </a:r>
            <a:endParaRPr lang="en-GB" sz="4400" b="1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395536" y="1700808"/>
            <a:ext cx="8352928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en-GB" sz="2400" dirty="0" smtClean="0"/>
          </a:p>
          <a:p>
            <a:r>
              <a:rPr lang="en-GB" sz="2400" dirty="0" smtClean="0"/>
              <a:t> </a:t>
            </a:r>
            <a:endParaRPr lang="en-GB" sz="1400" dirty="0" smtClean="0"/>
          </a:p>
          <a:p>
            <a:endParaRPr lang="en-GB" dirty="0" smtClean="0"/>
          </a:p>
        </p:txBody>
      </p:sp>
      <p:sp>
        <p:nvSpPr>
          <p:cNvPr id="6" name="Rectangle 5"/>
          <p:cNvSpPr/>
          <p:nvPr/>
        </p:nvSpPr>
        <p:spPr>
          <a:xfrm>
            <a:off x="2411760" y="4365104"/>
            <a:ext cx="576064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GB" dirty="0" smtClean="0"/>
          </a:p>
          <a:p>
            <a:endParaRPr lang="en-GB" dirty="0" smtClean="0"/>
          </a:p>
        </p:txBody>
      </p:sp>
      <p:sp>
        <p:nvSpPr>
          <p:cNvPr id="10" name="Text Box 2"/>
          <p:cNvSpPr txBox="1">
            <a:spLocks noChangeArrowheads="1"/>
          </p:cNvSpPr>
          <p:nvPr/>
        </p:nvSpPr>
        <p:spPr bwMode="auto">
          <a:xfrm>
            <a:off x="539552" y="1484784"/>
            <a:ext cx="7848550" cy="15081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2800" b="1" dirty="0">
                <a:solidFill>
                  <a:srgbClr val="001E62"/>
                </a:solidFill>
                <a:latin typeface="+mn-lt"/>
              </a:rPr>
              <a:t>Check List</a:t>
            </a:r>
            <a:r>
              <a:rPr lang="en-US" sz="2800" b="1" dirty="0" smtClean="0">
                <a:solidFill>
                  <a:srgbClr val="001E62"/>
                </a:solidFill>
                <a:latin typeface="+mn-lt"/>
              </a:rPr>
              <a:t>: What and Where to look</a:t>
            </a:r>
            <a:endParaRPr lang="en-US" sz="2800" b="1" dirty="0">
              <a:solidFill>
                <a:srgbClr val="001E62"/>
              </a:solidFill>
              <a:latin typeface="+mn-lt"/>
            </a:endParaRPr>
          </a:p>
          <a:p>
            <a:pPr algn="ctr">
              <a:defRPr/>
            </a:pPr>
            <a:endParaRPr lang="en-US" sz="3200" dirty="0">
              <a:solidFill>
                <a:srgbClr val="001E6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n-lt"/>
            </a:endParaRPr>
          </a:p>
          <a:p>
            <a:pPr algn="ctr">
              <a:defRPr/>
            </a:pPr>
            <a:endParaRPr lang="en-US" sz="3200" dirty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</a:endParaRPr>
          </a:p>
        </p:txBody>
      </p:sp>
      <p:sp>
        <p:nvSpPr>
          <p:cNvPr id="11" name="Content Placeholder 9"/>
          <p:cNvSpPr txBox="1">
            <a:spLocks/>
          </p:cNvSpPr>
          <p:nvPr/>
        </p:nvSpPr>
        <p:spPr bwMode="auto">
          <a:xfrm>
            <a:off x="2051720" y="2276872"/>
            <a:ext cx="5544616" cy="432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marR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97D700"/>
              </a:buClr>
              <a:buSzTx/>
              <a:buFontTx/>
              <a:buBlip>
                <a:blip r:embed="rId2"/>
              </a:buBlip>
              <a:tabLst/>
              <a:defRPr lang="en-GB" sz="2400" b="1" smtClean="0">
                <a:solidFill>
                  <a:srgbClr val="001E62"/>
                </a:solidFill>
              </a:defRPr>
            </a:lvl1pPr>
          </a:lstStyle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97D700"/>
              </a:buClr>
              <a:buSzTx/>
              <a:buFontTx/>
              <a:buBlip>
                <a:blip r:embed="rId2"/>
              </a:buBlip>
              <a:tabLst/>
              <a:defRPr/>
            </a:pPr>
            <a:r>
              <a:rPr kumimoji="0" lang="en-US" b="0" i="0" u="none" strike="noStrike" kern="1200" cap="none" spc="0" normalizeH="0" baseline="0" noProof="0" dirty="0" smtClean="0">
                <a:ln>
                  <a:noFill/>
                </a:ln>
                <a:solidFill>
                  <a:srgbClr val="001E6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Outside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97D700"/>
              </a:buClr>
              <a:buSzTx/>
              <a:buFontTx/>
              <a:buBlip>
                <a:blip r:embed="rId2"/>
              </a:buBlip>
              <a:tabLst/>
              <a:defRPr/>
            </a:pPr>
            <a:r>
              <a:rPr kumimoji="0" lang="en-US" b="0" i="0" u="none" strike="noStrike" kern="1200" cap="none" spc="0" normalizeH="0" baseline="0" noProof="0" dirty="0" smtClean="0">
                <a:ln>
                  <a:noFill/>
                </a:ln>
                <a:solidFill>
                  <a:srgbClr val="001E6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Hall, Stairs &amp; Landing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97D700"/>
              </a:buClr>
              <a:buSzTx/>
              <a:buFontTx/>
              <a:buBlip>
                <a:blip r:embed="rId2"/>
              </a:buBlip>
              <a:tabLst/>
              <a:defRPr/>
            </a:pPr>
            <a:r>
              <a:rPr kumimoji="0" lang="en-US" b="0" i="0" u="none" strike="noStrike" kern="1200" cap="none" spc="0" normalizeH="0" baseline="0" noProof="0" dirty="0" smtClean="0">
                <a:ln>
                  <a:noFill/>
                </a:ln>
                <a:solidFill>
                  <a:srgbClr val="001E6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Living/dining room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97D700"/>
              </a:buClr>
              <a:buSzTx/>
              <a:buFontTx/>
              <a:buBlip>
                <a:blip r:embed="rId2"/>
              </a:buBlip>
              <a:tabLst/>
              <a:defRPr/>
            </a:pPr>
            <a:r>
              <a:rPr kumimoji="0" lang="en-US" b="0" i="0" u="none" strike="noStrike" kern="1200" cap="none" spc="0" normalizeH="0" baseline="0" noProof="0" dirty="0" smtClean="0">
                <a:ln>
                  <a:noFill/>
                </a:ln>
                <a:solidFill>
                  <a:srgbClr val="001E6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Bedrooms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97D700"/>
              </a:buClr>
              <a:buSzTx/>
              <a:buFontTx/>
              <a:buBlip>
                <a:blip r:embed="rId2"/>
              </a:buBlip>
              <a:tabLst/>
              <a:defRPr/>
            </a:pPr>
            <a:r>
              <a:rPr kumimoji="0" lang="en-US" b="0" i="0" u="none" strike="noStrike" kern="1200" cap="none" spc="0" normalizeH="0" baseline="0" noProof="0" dirty="0" smtClean="0">
                <a:ln>
                  <a:noFill/>
                </a:ln>
                <a:solidFill>
                  <a:srgbClr val="001E6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Bathroom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97D700"/>
              </a:buClr>
              <a:buSzTx/>
              <a:buFontTx/>
              <a:buBlip>
                <a:blip r:embed="rId2"/>
              </a:buBlip>
              <a:tabLst/>
              <a:defRPr/>
            </a:pPr>
            <a:r>
              <a:rPr kumimoji="0" lang="en-US" b="0" i="0" u="none" strike="noStrike" kern="1200" cap="none" spc="0" normalizeH="0" baseline="0" noProof="0" dirty="0" smtClean="0">
                <a:ln>
                  <a:noFill/>
                </a:ln>
                <a:solidFill>
                  <a:srgbClr val="001E6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Kitchen / utility room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97D700"/>
              </a:buClr>
              <a:buSzTx/>
              <a:buFontTx/>
              <a:buBlip>
                <a:blip r:embed="rId2"/>
              </a:buBlip>
              <a:tabLst/>
              <a:defRPr/>
            </a:pPr>
            <a:endParaRPr kumimoji="0" lang="en-GB" sz="2400" b="1" i="0" u="none" strike="noStrike" kern="1200" cap="none" spc="0" normalizeH="0" baseline="0" noProof="0" dirty="0">
              <a:ln>
                <a:noFill/>
              </a:ln>
              <a:solidFill>
                <a:srgbClr val="001E6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9586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457200"/>
            <a:ext cx="8382000" cy="1143000"/>
          </a:xfrm>
        </p:spPr>
        <p:txBody>
          <a:bodyPr/>
          <a:lstStyle/>
          <a:p>
            <a:pPr algn="ctr">
              <a:defRPr/>
            </a:pPr>
            <a:r>
              <a:rPr lang="en-GB" sz="4400" b="1" dirty="0"/>
              <a:t>Risk </a:t>
            </a:r>
            <a:r>
              <a:rPr lang="en-GB" sz="4400" b="1" dirty="0" smtClean="0"/>
              <a:t>Assessment Definition</a:t>
            </a:r>
            <a:endParaRPr lang="en-GB" sz="4400" b="1" dirty="0"/>
          </a:p>
        </p:txBody>
      </p:sp>
      <p:sp>
        <p:nvSpPr>
          <p:cNvPr id="5795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536" y="1628800"/>
            <a:ext cx="8424862" cy="2260600"/>
          </a:xfrm>
          <a:noFill/>
        </p:spPr>
        <p:txBody>
          <a:bodyPr/>
          <a:lstStyle/>
          <a:p>
            <a:pPr algn="ctr">
              <a:buFontTx/>
              <a:buNone/>
            </a:pPr>
            <a:r>
              <a:rPr lang="en-GB" altLang="en-US" sz="2800" b="0" dirty="0"/>
              <a:t>Risk assessment is a technique for preventing accidents and ill health by helping people to think about – </a:t>
            </a:r>
          </a:p>
          <a:p>
            <a:pPr algn="ctr">
              <a:buFontTx/>
              <a:buNone/>
            </a:pPr>
            <a:endParaRPr lang="en-GB" altLang="en-US" sz="3000" dirty="0"/>
          </a:p>
          <a:p>
            <a:pPr algn="ctr">
              <a:buFontTx/>
              <a:buNone/>
            </a:pPr>
            <a:r>
              <a:rPr lang="en-GB" altLang="en-US" sz="3000" dirty="0">
                <a:solidFill>
                  <a:srgbClr val="0000FF"/>
                </a:solidFill>
              </a:rPr>
              <a:t> </a:t>
            </a:r>
            <a:r>
              <a:rPr lang="en-GB" altLang="en-US" sz="2800" b="0" dirty="0"/>
              <a:t>What could go wrong?</a:t>
            </a:r>
          </a:p>
          <a:p>
            <a:pPr algn="ctr">
              <a:buFontTx/>
              <a:buNone/>
            </a:pPr>
            <a:r>
              <a:rPr lang="en-GB" altLang="en-US" sz="2800" b="0" dirty="0"/>
              <a:t>How could someone get hurt?</a:t>
            </a:r>
          </a:p>
          <a:p>
            <a:pPr algn="ctr">
              <a:buFontTx/>
              <a:buNone/>
            </a:pPr>
            <a:r>
              <a:rPr lang="en-GB" altLang="en-US" sz="2800" b="0" dirty="0"/>
              <a:t>What we could do to prevent it?</a:t>
            </a:r>
          </a:p>
        </p:txBody>
      </p:sp>
    </p:spTree>
    <p:extLst>
      <p:ext uri="{BB962C8B-B14F-4D97-AF65-F5344CB8AC3E}">
        <p14:creationId xmlns:p14="http://schemas.microsoft.com/office/powerpoint/2010/main" val="699558104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95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95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95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481138"/>
          <a:ext cx="8229600" cy="45259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95536" y="332656"/>
            <a:ext cx="8424862" cy="1143000"/>
          </a:xfrm>
        </p:spPr>
        <p:txBody>
          <a:bodyPr>
            <a:noAutofit/>
          </a:bodyPr>
          <a:lstStyle/>
          <a:p>
            <a:pPr algn="ctr">
              <a:defRPr/>
            </a:pPr>
            <a:r>
              <a:rPr lang="en-GB" sz="4400" b="1" dirty="0">
                <a:cs typeface="Arial" panose="020B0604020202020204" pitchFamily="34" charset="0"/>
              </a:rPr>
              <a:t>Principle Steps of a Generic Risk Assessment</a:t>
            </a:r>
          </a:p>
        </p:txBody>
      </p:sp>
      <p:pic>
        <p:nvPicPr>
          <p:cNvPr id="16388" name="Picture 2" descr="Risk assessment - A brief guide to controlling risks in the workplace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812360" y="4221088"/>
            <a:ext cx="1079500" cy="1525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9" name="TextBox 5"/>
          <p:cNvSpPr txBox="1">
            <a:spLocks noChangeArrowheads="1"/>
          </p:cNvSpPr>
          <p:nvPr/>
        </p:nvSpPr>
        <p:spPr bwMode="auto">
          <a:xfrm>
            <a:off x="4283968" y="6093296"/>
            <a:ext cx="4252896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altLang="en-US" sz="1600" dirty="0">
                <a:solidFill>
                  <a:srgbClr val="001E62"/>
                </a:solidFill>
                <a:latin typeface="+mn-lt"/>
                <a:cs typeface="Arial" pitchFamily="34" charset="0"/>
              </a:rPr>
              <a:t>A brief guide to controlling risks in the workplace</a:t>
            </a:r>
          </a:p>
          <a:p>
            <a:r>
              <a:rPr lang="en-GB" altLang="en-US" sz="1600" dirty="0">
                <a:solidFill>
                  <a:srgbClr val="001E62"/>
                </a:solidFill>
                <a:latin typeface="+mn-lt"/>
                <a:cs typeface="Arial" pitchFamily="34" charset="0"/>
              </a:rPr>
              <a:t>                                Published 08/14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Rectangle 2"/>
          <p:cNvSpPr>
            <a:spLocks noChangeArrowheads="1"/>
          </p:cNvSpPr>
          <p:nvPr/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SzPct val="100000"/>
              <a:buChar char="•"/>
              <a:defRPr sz="32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100000"/>
              <a:buChar char="–"/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100000"/>
              <a:buChar char="•"/>
              <a:defRPr sz="28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SzPct val="100000"/>
              <a:buChar char="–"/>
              <a:defRPr sz="28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100000"/>
              <a:buChar char="•"/>
              <a:defRPr sz="28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•"/>
              <a:defRPr sz="28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•"/>
              <a:defRPr sz="28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•"/>
              <a:defRPr sz="28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•"/>
              <a:defRPr sz="28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en-US" altLang="en-US" sz="2400" b="0">
              <a:latin typeface="Times New Roman" panose="02020603050405020304" pitchFamily="18" charset="0"/>
            </a:endParaRPr>
          </a:p>
        </p:txBody>
      </p:sp>
      <p:sp>
        <p:nvSpPr>
          <p:cNvPr id="129027" name="Rectangle 3"/>
          <p:cNvSpPr>
            <a:spLocks noChangeArrowheads="1"/>
          </p:cNvSpPr>
          <p:nvPr/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lr>
                <a:schemeClr val="hlink"/>
              </a:buClr>
              <a:buSzPct val="100000"/>
              <a:buChar char="•"/>
              <a:defRPr sz="32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100000"/>
              <a:buChar char="–"/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100000"/>
              <a:buChar char="•"/>
              <a:defRPr sz="28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SzPct val="100000"/>
              <a:buChar char="–"/>
              <a:defRPr sz="28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100000"/>
              <a:buChar char="•"/>
              <a:defRPr sz="28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•"/>
              <a:defRPr sz="28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•"/>
              <a:defRPr sz="28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•"/>
              <a:defRPr sz="28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•"/>
              <a:defRPr sz="28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en-US" altLang="en-US" sz="2400" b="0">
              <a:latin typeface="Times New Roman" panose="02020603050405020304" pitchFamily="18" charset="0"/>
            </a:endParaRPr>
          </a:p>
        </p:txBody>
      </p:sp>
      <p:sp>
        <p:nvSpPr>
          <p:cNvPr id="583684" name="Rectangle 4"/>
          <p:cNvSpPr>
            <a:spLocks noGrp="1" noChangeArrowheads="1"/>
          </p:cNvSpPr>
          <p:nvPr>
            <p:ph type="title"/>
          </p:nvPr>
        </p:nvSpPr>
        <p:spPr>
          <a:xfrm>
            <a:off x="228600" y="381000"/>
            <a:ext cx="8356600" cy="800100"/>
          </a:xfrm>
        </p:spPr>
        <p:txBody>
          <a:bodyPr/>
          <a:lstStyle/>
          <a:p>
            <a:pPr algn="ctr">
              <a:defRPr/>
            </a:pPr>
            <a:r>
              <a:rPr lang="en-GB" sz="4400" b="1" dirty="0"/>
              <a:t>Risk Assessment Definitions</a:t>
            </a:r>
          </a:p>
        </p:txBody>
      </p:sp>
      <p:sp>
        <p:nvSpPr>
          <p:cNvPr id="583685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467544" y="1628800"/>
            <a:ext cx="5638800" cy="3960440"/>
          </a:xfrm>
          <a:noFill/>
        </p:spPr>
        <p:txBody>
          <a:bodyPr/>
          <a:lstStyle/>
          <a:p>
            <a:pPr>
              <a:lnSpc>
                <a:spcPct val="150000"/>
              </a:lnSpc>
              <a:buFontTx/>
              <a:buNone/>
            </a:pPr>
            <a:r>
              <a:rPr lang="en-GB" altLang="en-US" sz="3200" dirty="0"/>
              <a:t>Hazard</a:t>
            </a:r>
            <a:endParaRPr lang="en-GB" altLang="en-US" sz="3200" dirty="0">
              <a:solidFill>
                <a:srgbClr val="FF3300"/>
              </a:solidFill>
            </a:endParaRPr>
          </a:p>
          <a:p>
            <a:pPr>
              <a:lnSpc>
                <a:spcPct val="90000"/>
              </a:lnSpc>
            </a:pPr>
            <a:r>
              <a:rPr lang="en-GB" altLang="en-US" b="0" dirty="0"/>
              <a:t>Something with a potential to cause </a:t>
            </a:r>
            <a:r>
              <a:rPr lang="en-GB" altLang="en-US" b="0" dirty="0" smtClean="0"/>
              <a:t>harm</a:t>
            </a:r>
          </a:p>
          <a:p>
            <a:pPr>
              <a:lnSpc>
                <a:spcPct val="90000"/>
              </a:lnSpc>
            </a:pPr>
            <a:endParaRPr lang="en-GB" altLang="en-US" sz="2800" b="0" dirty="0" smtClean="0">
              <a:solidFill>
                <a:srgbClr val="0344E5"/>
              </a:solidFill>
            </a:endParaRPr>
          </a:p>
          <a:p>
            <a:pPr eaLnBrk="1" hangingPunct="1">
              <a:defRPr/>
            </a:pPr>
            <a:endParaRPr lang="en-GB" altLang="en-US" sz="2000" dirty="0" smtClean="0"/>
          </a:p>
          <a:p>
            <a:pPr>
              <a:lnSpc>
                <a:spcPct val="90000"/>
              </a:lnSpc>
              <a:buNone/>
            </a:pPr>
            <a:r>
              <a:rPr lang="en-GB" altLang="en-US" sz="3200" dirty="0"/>
              <a:t>Risk</a:t>
            </a:r>
            <a:endParaRPr lang="en-GB" altLang="en-US" sz="3200" dirty="0">
              <a:solidFill>
                <a:srgbClr val="FF3300"/>
              </a:solidFill>
            </a:endParaRPr>
          </a:p>
          <a:p>
            <a:pPr>
              <a:lnSpc>
                <a:spcPct val="90000"/>
              </a:lnSpc>
            </a:pPr>
            <a:r>
              <a:rPr lang="en-GB" altLang="en-US" b="0" dirty="0"/>
              <a:t>Possibility of the harm from a particular hazard being realised</a:t>
            </a:r>
          </a:p>
          <a:p>
            <a:pPr>
              <a:lnSpc>
                <a:spcPct val="90000"/>
              </a:lnSpc>
            </a:pPr>
            <a:endParaRPr lang="en-GB" altLang="en-US" sz="3400" dirty="0">
              <a:solidFill>
                <a:srgbClr val="0344E5"/>
              </a:solidFill>
            </a:endParaRPr>
          </a:p>
          <a:p>
            <a:pPr algn="ctr">
              <a:lnSpc>
                <a:spcPct val="90000"/>
              </a:lnSpc>
              <a:buFontTx/>
              <a:buNone/>
            </a:pPr>
            <a:endParaRPr lang="en-GB" altLang="en-US" sz="3400" dirty="0">
              <a:solidFill>
                <a:srgbClr val="0344E5"/>
              </a:solidFill>
            </a:endParaRPr>
          </a:p>
        </p:txBody>
      </p:sp>
      <p:sp>
        <p:nvSpPr>
          <p:cNvPr id="8" name="Freeform 19"/>
          <p:cNvSpPr>
            <a:spLocks/>
          </p:cNvSpPr>
          <p:nvPr/>
        </p:nvSpPr>
        <p:spPr bwMode="auto">
          <a:xfrm>
            <a:off x="6228184" y="1916832"/>
            <a:ext cx="2088232" cy="2562150"/>
          </a:xfrm>
          <a:custGeom>
            <a:avLst/>
            <a:gdLst/>
            <a:ahLst/>
            <a:cxnLst>
              <a:cxn ang="0">
                <a:pos x="0" y="1051"/>
              </a:cxn>
              <a:cxn ang="0">
                <a:pos x="0" y="0"/>
              </a:cxn>
              <a:cxn ang="0">
                <a:pos x="104" y="0"/>
              </a:cxn>
              <a:cxn ang="0">
                <a:pos x="170" y="0"/>
              </a:cxn>
              <a:cxn ang="0">
                <a:pos x="1120" y="0"/>
              </a:cxn>
              <a:cxn ang="0">
                <a:pos x="1120" y="1054"/>
              </a:cxn>
              <a:cxn ang="0">
                <a:pos x="456" y="1054"/>
              </a:cxn>
              <a:cxn ang="0">
                <a:pos x="456" y="1115"/>
              </a:cxn>
              <a:cxn ang="0">
                <a:pos x="387" y="1054"/>
              </a:cxn>
              <a:cxn ang="0">
                <a:pos x="0" y="1054"/>
              </a:cxn>
            </a:cxnLst>
            <a:rect l="0" t="0" r="r" b="b"/>
            <a:pathLst>
              <a:path w="1120" h="1115">
                <a:moveTo>
                  <a:pt x="0" y="1051"/>
                </a:moveTo>
                <a:lnTo>
                  <a:pt x="0" y="0"/>
                </a:lnTo>
                <a:lnTo>
                  <a:pt x="104" y="0"/>
                </a:lnTo>
                <a:lnTo>
                  <a:pt x="170" y="0"/>
                </a:lnTo>
                <a:lnTo>
                  <a:pt x="1120" y="0"/>
                </a:lnTo>
                <a:lnTo>
                  <a:pt x="1120" y="1054"/>
                </a:lnTo>
                <a:lnTo>
                  <a:pt x="456" y="1054"/>
                </a:lnTo>
                <a:lnTo>
                  <a:pt x="456" y="1115"/>
                </a:lnTo>
                <a:lnTo>
                  <a:pt x="387" y="1054"/>
                </a:lnTo>
                <a:lnTo>
                  <a:pt x="0" y="1054"/>
                </a:lnTo>
              </a:path>
            </a:pathLst>
          </a:custGeom>
          <a:blipFill>
            <a:blip r:embed="rId3" cstate="print"/>
            <a:stretch>
              <a:fillRect/>
            </a:stretch>
          </a:blipFill>
          <a:ln w="14288" cap="flat">
            <a:solidFill>
              <a:srgbClr val="001E62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1424750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6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68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68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92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>
              <a:defRPr/>
            </a:pPr>
            <a:r>
              <a:rPr lang="en-GB" sz="4400" b="1" dirty="0"/>
              <a:t>Controlling The Risk</a:t>
            </a:r>
          </a:p>
        </p:txBody>
      </p:sp>
      <p:sp>
        <p:nvSpPr>
          <p:cNvPr id="4392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528" y="1844824"/>
            <a:ext cx="7786687" cy="4467225"/>
          </a:xfrm>
        </p:spPr>
        <p:txBody>
          <a:bodyPr/>
          <a:lstStyle/>
          <a:p>
            <a:r>
              <a:rPr lang="en-GB" altLang="en-US" sz="3200" dirty="0" smtClean="0">
                <a:solidFill>
                  <a:srgbClr val="7030A0"/>
                </a:solidFill>
              </a:rPr>
              <a:t>E</a:t>
            </a:r>
            <a:r>
              <a:rPr lang="en-GB" altLang="en-US" sz="3200" b="0" dirty="0" smtClean="0"/>
              <a:t>liminate -</a:t>
            </a:r>
            <a:r>
              <a:rPr lang="en-GB" altLang="en-US" sz="3200" b="0" dirty="0" smtClean="0">
                <a:solidFill>
                  <a:srgbClr val="009639"/>
                </a:solidFill>
              </a:rPr>
              <a:t> remove the hazard </a:t>
            </a:r>
          </a:p>
          <a:p>
            <a:r>
              <a:rPr lang="en-GB" altLang="en-US" sz="3200" dirty="0" smtClean="0">
                <a:solidFill>
                  <a:srgbClr val="7030A0"/>
                </a:solidFill>
              </a:rPr>
              <a:t>R</a:t>
            </a:r>
            <a:r>
              <a:rPr lang="en-GB" altLang="en-US" sz="3200" b="0" dirty="0" smtClean="0"/>
              <a:t>educe -</a:t>
            </a:r>
            <a:r>
              <a:rPr lang="en-GB" altLang="en-US" sz="3200" b="0" dirty="0" smtClean="0">
                <a:solidFill>
                  <a:srgbClr val="009639"/>
                </a:solidFill>
              </a:rPr>
              <a:t>    replace or substitute</a:t>
            </a:r>
          </a:p>
          <a:p>
            <a:r>
              <a:rPr lang="en-GB" altLang="en-US" sz="3200" dirty="0" smtClean="0">
                <a:solidFill>
                  <a:srgbClr val="7030A0"/>
                </a:solidFill>
              </a:rPr>
              <a:t>I</a:t>
            </a:r>
            <a:r>
              <a:rPr lang="en-GB" altLang="en-US" sz="3200" b="0" dirty="0" smtClean="0"/>
              <a:t>solate -</a:t>
            </a:r>
            <a:r>
              <a:rPr lang="en-GB" altLang="en-US" sz="3200" b="0" dirty="0" smtClean="0">
                <a:solidFill>
                  <a:srgbClr val="009639"/>
                </a:solidFill>
              </a:rPr>
              <a:t>      e.g. Use a fireguard</a:t>
            </a:r>
          </a:p>
          <a:p>
            <a:r>
              <a:rPr lang="en-GB" altLang="en-US" sz="3200" dirty="0" smtClean="0">
                <a:solidFill>
                  <a:srgbClr val="7030A0"/>
                </a:solidFill>
              </a:rPr>
              <a:t>C</a:t>
            </a:r>
            <a:r>
              <a:rPr lang="en-GB" altLang="en-US" sz="3200" b="0" dirty="0" smtClean="0"/>
              <a:t>ontrol- </a:t>
            </a:r>
            <a:r>
              <a:rPr lang="en-GB" altLang="en-US" sz="3200" b="0" dirty="0" smtClean="0">
                <a:solidFill>
                  <a:srgbClr val="009639"/>
                </a:solidFill>
              </a:rPr>
              <a:t>     Fitting a handrail</a:t>
            </a:r>
          </a:p>
          <a:p>
            <a:endParaRPr lang="en-GB" altLang="en-US" sz="1600" b="0" dirty="0" smtClean="0">
              <a:solidFill>
                <a:srgbClr val="009639"/>
              </a:solidFill>
            </a:endParaRPr>
          </a:p>
          <a:p>
            <a:r>
              <a:rPr lang="en-GB" altLang="en-US" sz="3200" dirty="0" smtClean="0">
                <a:solidFill>
                  <a:srgbClr val="7030A0"/>
                </a:solidFill>
              </a:rPr>
              <a:t>P</a:t>
            </a:r>
            <a:r>
              <a:rPr lang="en-GB" altLang="en-US" sz="3200" b="0" dirty="0" smtClean="0"/>
              <a:t>rotective equipment</a:t>
            </a:r>
          </a:p>
          <a:p>
            <a:r>
              <a:rPr lang="en-GB" altLang="en-US" sz="3200" dirty="0" smtClean="0">
                <a:solidFill>
                  <a:srgbClr val="7030A0"/>
                </a:solidFill>
              </a:rPr>
              <a:t>D</a:t>
            </a:r>
            <a:r>
              <a:rPr lang="en-GB" altLang="en-US" sz="3200" b="0" dirty="0" smtClean="0"/>
              <a:t>iscipline</a:t>
            </a:r>
            <a:endParaRPr lang="en-GB" altLang="en-US" sz="3200" b="0" dirty="0"/>
          </a:p>
        </p:txBody>
      </p:sp>
      <p:sp>
        <p:nvSpPr>
          <p:cNvPr id="4" name="Rectangle 3"/>
          <p:cNvSpPr/>
          <p:nvPr/>
        </p:nvSpPr>
        <p:spPr>
          <a:xfrm>
            <a:off x="467544" y="980728"/>
            <a:ext cx="799288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GB" sz="2400" dirty="0" smtClean="0">
                <a:solidFill>
                  <a:srgbClr val="001E62"/>
                </a:solidFill>
              </a:rPr>
              <a:t>Effective control measures should be Practical, reasonable and affordable</a:t>
            </a:r>
          </a:p>
        </p:txBody>
      </p:sp>
    </p:spTree>
    <p:extLst>
      <p:ext uri="{BB962C8B-B14F-4D97-AF65-F5344CB8AC3E}">
        <p14:creationId xmlns:p14="http://schemas.microsoft.com/office/powerpoint/2010/main" val="2841364992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92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92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92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92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92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92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9299" grpId="0" build="p" autoUpdateAnimBg="0"/>
      <p:bldP spid="4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sz="4400" b="1" dirty="0" smtClean="0"/>
              <a:t>Thank you</a:t>
            </a:r>
            <a:endParaRPr lang="en-GB" sz="44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endParaRPr lang="en-GB" dirty="0" smtClean="0"/>
          </a:p>
          <a:p>
            <a:pPr algn="ctr">
              <a:buNone/>
            </a:pPr>
            <a:endParaRPr lang="en-GB" dirty="0" smtClean="0"/>
          </a:p>
          <a:p>
            <a:pPr algn="ctr">
              <a:buNone/>
            </a:pPr>
            <a:endParaRPr lang="en-GB" dirty="0" smtClean="0"/>
          </a:p>
          <a:p>
            <a:pPr algn="ctr">
              <a:buNone/>
            </a:pPr>
            <a:endParaRPr lang="en-GB" dirty="0" smtClean="0"/>
          </a:p>
          <a:p>
            <a:pPr algn="ctr">
              <a:buNone/>
            </a:pPr>
            <a:endParaRPr lang="en-GB" dirty="0" smtClean="0"/>
          </a:p>
          <a:p>
            <a:pPr algn="ctr">
              <a:buNone/>
            </a:pPr>
            <a:endParaRPr lang="en-GB" dirty="0" smtClean="0"/>
          </a:p>
          <a:p>
            <a:pPr algn="ctr">
              <a:buNone/>
            </a:pPr>
            <a:endParaRPr lang="en-GB" dirty="0" smtClean="0"/>
          </a:p>
          <a:p>
            <a:pPr algn="ctr">
              <a:buNone/>
            </a:pPr>
            <a:r>
              <a:rPr lang="en-GB" dirty="0" smtClean="0"/>
              <a:t>Ashley Martin</a:t>
            </a:r>
            <a:endParaRPr lang="en-GB" dirty="0" smtClean="0"/>
          </a:p>
          <a:p>
            <a:pPr algn="ctr">
              <a:buNone/>
            </a:pPr>
            <a:r>
              <a:rPr lang="en-GB" dirty="0" smtClean="0">
                <a:hlinkClick r:id="rId2"/>
              </a:rPr>
              <a:t>amartin@rospa.com</a:t>
            </a:r>
            <a:endParaRPr lang="en-GB" dirty="0" smtClean="0"/>
          </a:p>
          <a:p>
            <a:pPr algn="ctr">
              <a:buNone/>
            </a:pPr>
            <a:r>
              <a:rPr lang="en-GB" dirty="0" smtClean="0"/>
              <a:t>07787255314</a:t>
            </a:r>
            <a:endParaRPr lang="en-GB" dirty="0" smtClean="0"/>
          </a:p>
          <a:p>
            <a:pPr algn="ctr">
              <a:buNone/>
            </a:pPr>
            <a:endParaRPr lang="en-GB" dirty="0" smtClean="0"/>
          </a:p>
          <a:p>
            <a:endParaRPr lang="en-GB" dirty="0"/>
          </a:p>
        </p:txBody>
      </p:sp>
      <p:pic>
        <p:nvPicPr>
          <p:cNvPr id="4" name="Picture 3" descr="question-mark-213692_960_72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11960" y="1412776"/>
            <a:ext cx="1296144" cy="2507882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332656"/>
            <a:ext cx="8424862" cy="1143000"/>
          </a:xfrm>
        </p:spPr>
        <p:txBody>
          <a:bodyPr/>
          <a:lstStyle/>
          <a:p>
            <a:pPr algn="ctr"/>
            <a:r>
              <a:rPr lang="en-GB" sz="4400" b="1" dirty="0" smtClean="0"/>
              <a:t>3 Dimensions of Human Frailty </a:t>
            </a:r>
            <a:br>
              <a:rPr lang="en-GB" sz="4400" b="1" dirty="0" smtClean="0"/>
            </a:br>
            <a:endParaRPr lang="en-GB" sz="44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GB" dirty="0" smtClean="0"/>
              <a:t>                                                      TIME</a:t>
            </a:r>
          </a:p>
          <a:p>
            <a:pPr>
              <a:buNone/>
            </a:pPr>
            <a:r>
              <a:rPr lang="en-GB" dirty="0" smtClean="0"/>
              <a:t> </a:t>
            </a:r>
          </a:p>
        </p:txBody>
      </p:sp>
      <p:sp>
        <p:nvSpPr>
          <p:cNvPr id="4" name="Isosceles Triangle 3"/>
          <p:cNvSpPr/>
          <p:nvPr/>
        </p:nvSpPr>
        <p:spPr>
          <a:xfrm>
            <a:off x="2843808" y="1700808"/>
            <a:ext cx="3384376" cy="3816424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r>
              <a:rPr lang="en-GB" sz="2400" b="1" dirty="0" smtClean="0"/>
              <a:t>HUMAN FRAILTY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547664" y="5229200"/>
            <a:ext cx="123565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b="1" dirty="0" smtClean="0">
                <a:solidFill>
                  <a:srgbClr val="002060"/>
                </a:solidFill>
              </a:rPr>
              <a:t>DISEASE</a:t>
            </a:r>
            <a:endParaRPr lang="en-GB" sz="2400" b="1" dirty="0">
              <a:solidFill>
                <a:srgbClr val="00206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444208" y="5229200"/>
            <a:ext cx="117211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b="1" dirty="0" smtClean="0">
                <a:solidFill>
                  <a:srgbClr val="002060"/>
                </a:solidFill>
              </a:rPr>
              <a:t>DISUSE </a:t>
            </a:r>
            <a:endParaRPr lang="en-GB" sz="2400" b="1" dirty="0">
              <a:solidFill>
                <a:srgbClr val="002060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7020272" y="6237312"/>
            <a:ext cx="148720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1600" b="1" dirty="0" err="1" smtClean="0">
                <a:solidFill>
                  <a:srgbClr val="002060"/>
                </a:solidFill>
              </a:rPr>
              <a:t>Spirduso</a:t>
            </a:r>
            <a:r>
              <a:rPr lang="en-GB" sz="1600" b="1" dirty="0" smtClean="0">
                <a:solidFill>
                  <a:srgbClr val="002060"/>
                </a:solidFill>
              </a:rPr>
              <a:t>, 1995 </a:t>
            </a:r>
            <a:endParaRPr lang="en-GB" sz="16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4962" name="Rectangle 2"/>
          <p:cNvSpPr>
            <a:spLocks noGrp="1" noChangeArrowheads="1"/>
          </p:cNvSpPr>
          <p:nvPr>
            <p:ph type="title"/>
          </p:nvPr>
        </p:nvSpPr>
        <p:spPr>
          <a:xfrm>
            <a:off x="320675" y="381000"/>
            <a:ext cx="8229600" cy="685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r>
              <a:rPr lang="en-GB" altLang="en-US" sz="4400" b="1" dirty="0" smtClean="0">
                <a:effectLst/>
              </a:rPr>
              <a:t>Deterioration of General Fitness</a:t>
            </a:r>
            <a:r>
              <a:rPr lang="en-GB" altLang="en-US" sz="4400" b="1" dirty="0">
                <a:effectLst/>
              </a:rPr>
              <a:t>?</a:t>
            </a:r>
          </a:p>
        </p:txBody>
      </p:sp>
      <p:sp>
        <p:nvSpPr>
          <p:cNvPr id="4" name="Content Placeholder 9"/>
          <p:cNvSpPr txBox="1">
            <a:spLocks/>
          </p:cNvSpPr>
          <p:nvPr/>
        </p:nvSpPr>
        <p:spPr>
          <a:xfrm>
            <a:off x="539552" y="1412776"/>
            <a:ext cx="7632848" cy="432048"/>
          </a:xfrm>
          <a:prstGeom prst="rect">
            <a:avLst/>
          </a:prstGeom>
        </p:spPr>
        <p:txBody>
          <a:bodyPr/>
          <a:lstStyle>
            <a:lvl1pPr marL="342900" marR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97D700"/>
              </a:buClr>
              <a:buSzTx/>
              <a:buFontTx/>
              <a:buBlip>
                <a:blip r:embed="rId3"/>
              </a:buBlip>
              <a:tabLst/>
              <a:defRPr lang="en-GB" sz="2400" smtClean="0"/>
            </a:lvl1pPr>
          </a:lstStyle>
          <a:p>
            <a:r>
              <a:rPr lang="en-GB" altLang="en-US" dirty="0" smtClean="0">
                <a:solidFill>
                  <a:srgbClr val="001E62"/>
                </a:solidFill>
              </a:rPr>
              <a:t>Strength </a:t>
            </a:r>
            <a:r>
              <a:rPr lang="en-GB" altLang="en-US" dirty="0">
                <a:solidFill>
                  <a:srgbClr val="001E62"/>
                </a:solidFill>
              </a:rPr>
              <a:t>to lift household </a:t>
            </a:r>
            <a:r>
              <a:rPr lang="en-GB" altLang="en-US" dirty="0" smtClean="0">
                <a:solidFill>
                  <a:srgbClr val="001E62"/>
                </a:solidFill>
              </a:rPr>
              <a:t>objects</a:t>
            </a:r>
          </a:p>
          <a:p>
            <a:endParaRPr lang="en-GB" altLang="en-US" dirty="0">
              <a:solidFill>
                <a:srgbClr val="001E62"/>
              </a:solidFill>
            </a:endParaRPr>
          </a:p>
          <a:p>
            <a:r>
              <a:rPr lang="en-GB" altLang="en-US" dirty="0" smtClean="0">
                <a:solidFill>
                  <a:srgbClr val="001E62"/>
                </a:solidFill>
              </a:rPr>
              <a:t>Flexibility to </a:t>
            </a:r>
            <a:r>
              <a:rPr lang="en-GB" altLang="en-US" dirty="0">
                <a:solidFill>
                  <a:srgbClr val="001E62"/>
                </a:solidFill>
              </a:rPr>
              <a:t>wash hair, tie </a:t>
            </a:r>
            <a:r>
              <a:rPr lang="en-GB" altLang="en-US" dirty="0" smtClean="0">
                <a:solidFill>
                  <a:srgbClr val="001E62"/>
                </a:solidFill>
              </a:rPr>
              <a:t>shoes</a:t>
            </a:r>
          </a:p>
          <a:p>
            <a:endParaRPr lang="en-GB" altLang="en-US" dirty="0">
              <a:solidFill>
                <a:srgbClr val="001E62"/>
              </a:solidFill>
            </a:endParaRPr>
          </a:p>
          <a:p>
            <a:r>
              <a:rPr lang="en-GB" altLang="en-US" dirty="0" smtClean="0">
                <a:solidFill>
                  <a:srgbClr val="001E62"/>
                </a:solidFill>
              </a:rPr>
              <a:t>Balance </a:t>
            </a:r>
            <a:r>
              <a:rPr lang="en-GB" altLang="en-US" dirty="0">
                <a:solidFill>
                  <a:srgbClr val="001E62"/>
                </a:solidFill>
              </a:rPr>
              <a:t>and agility to climb </a:t>
            </a:r>
            <a:r>
              <a:rPr lang="en-GB" altLang="en-US" dirty="0" smtClean="0">
                <a:solidFill>
                  <a:srgbClr val="001E62"/>
                </a:solidFill>
              </a:rPr>
              <a:t>stairs</a:t>
            </a:r>
          </a:p>
          <a:p>
            <a:endParaRPr lang="en-GB" altLang="en-US" dirty="0">
              <a:solidFill>
                <a:srgbClr val="001E62"/>
              </a:solidFill>
            </a:endParaRPr>
          </a:p>
          <a:p>
            <a:r>
              <a:rPr lang="en-GB" altLang="en-US" dirty="0" smtClean="0">
                <a:solidFill>
                  <a:srgbClr val="001E62"/>
                </a:solidFill>
              </a:rPr>
              <a:t> Co-ordination </a:t>
            </a:r>
            <a:r>
              <a:rPr lang="en-GB" altLang="en-US" dirty="0">
                <a:solidFill>
                  <a:srgbClr val="001E62"/>
                </a:solidFill>
              </a:rPr>
              <a:t>and dexterity to open a door with a </a:t>
            </a:r>
            <a:r>
              <a:rPr lang="en-GB" altLang="en-US" dirty="0" smtClean="0">
                <a:solidFill>
                  <a:srgbClr val="001E62"/>
                </a:solidFill>
              </a:rPr>
              <a:t>key</a:t>
            </a:r>
          </a:p>
          <a:p>
            <a:endParaRPr lang="en-GB" altLang="en-US" dirty="0">
              <a:solidFill>
                <a:srgbClr val="001E62"/>
              </a:solidFill>
            </a:endParaRPr>
          </a:p>
          <a:p>
            <a:r>
              <a:rPr lang="en-GB" altLang="en-US" dirty="0" smtClean="0">
                <a:solidFill>
                  <a:srgbClr val="001E62"/>
                </a:solidFill>
              </a:rPr>
              <a:t>Endurance to walk to the </a:t>
            </a:r>
            <a:r>
              <a:rPr lang="en-GB" altLang="en-US" dirty="0">
                <a:solidFill>
                  <a:srgbClr val="001E62"/>
                </a:solidFill>
              </a:rPr>
              <a:t>shops</a:t>
            </a:r>
          </a:p>
          <a:p>
            <a:endParaRPr lang="en-GB" sz="3200" dirty="0">
              <a:solidFill>
                <a:srgbClr val="001E62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838169047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2914" name="Rectangle 2"/>
          <p:cNvSpPr>
            <a:spLocks noGrp="1" noChangeArrowheads="1"/>
          </p:cNvSpPr>
          <p:nvPr>
            <p:ph type="title"/>
          </p:nvPr>
        </p:nvSpPr>
        <p:spPr>
          <a:xfrm>
            <a:off x="323528" y="503238"/>
            <a:ext cx="8496944" cy="971550"/>
          </a:xfrm>
        </p:spPr>
        <p:txBody>
          <a:bodyPr/>
          <a:lstStyle/>
          <a:p>
            <a:pPr algn="ctr">
              <a:defRPr/>
            </a:pPr>
            <a:r>
              <a:rPr lang="en-GB" sz="4400" b="1" dirty="0"/>
              <a:t>Effect of Lack of Mobility </a:t>
            </a:r>
            <a:r>
              <a:rPr lang="en-GB" sz="4400" b="1" dirty="0" smtClean="0"/>
              <a:t>on</a:t>
            </a:r>
            <a:br>
              <a:rPr lang="en-GB" sz="4400" b="1" dirty="0" smtClean="0"/>
            </a:br>
            <a:r>
              <a:rPr lang="en-GB" sz="4400" b="1" dirty="0" smtClean="0"/>
              <a:t> </a:t>
            </a:r>
            <a:r>
              <a:rPr lang="en-GB" sz="4400" b="1" dirty="0"/>
              <a:t>Daily Activities</a:t>
            </a:r>
          </a:p>
        </p:txBody>
      </p:sp>
      <p:sp>
        <p:nvSpPr>
          <p:cNvPr id="4229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499992" y="3861048"/>
            <a:ext cx="8153400" cy="4462463"/>
          </a:xfrm>
          <a:noFill/>
        </p:spPr>
        <p:txBody>
          <a:bodyPr/>
          <a:lstStyle/>
          <a:p>
            <a:pPr lvl="1">
              <a:buFontTx/>
              <a:buChar char="•"/>
            </a:pPr>
            <a:endParaRPr lang="en-GB" altLang="en-US" sz="2400" dirty="0"/>
          </a:p>
          <a:p>
            <a:pPr lvl="1">
              <a:buFontTx/>
              <a:buChar char="•"/>
            </a:pPr>
            <a:endParaRPr lang="en-GB" altLang="en-US" sz="2400" dirty="0"/>
          </a:p>
          <a:p>
            <a:pPr lvl="1">
              <a:buFontTx/>
              <a:buChar char="•"/>
            </a:pPr>
            <a:endParaRPr lang="en-GB" altLang="en-US" sz="2400" dirty="0"/>
          </a:p>
        </p:txBody>
      </p:sp>
      <p:sp>
        <p:nvSpPr>
          <p:cNvPr id="422916" name="Rectangle 4"/>
          <p:cNvSpPr>
            <a:spLocks noChangeArrowheads="1"/>
          </p:cNvSpPr>
          <p:nvPr/>
        </p:nvSpPr>
        <p:spPr bwMode="auto">
          <a:xfrm>
            <a:off x="5868144" y="6165304"/>
            <a:ext cx="2485256" cy="3359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488" tIns="44450" rIns="90488" bIns="44450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100000"/>
              <a:buChar char="•"/>
              <a:defRPr sz="32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100000"/>
              <a:buChar char="–"/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100000"/>
              <a:buChar char="•"/>
              <a:defRPr sz="28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SzPct val="100000"/>
              <a:buChar char="–"/>
              <a:defRPr sz="28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100000"/>
              <a:buChar char="•"/>
              <a:defRPr sz="28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•"/>
              <a:defRPr sz="28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•"/>
              <a:defRPr sz="28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•"/>
              <a:defRPr sz="28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•"/>
              <a:defRPr sz="28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  <a:buClrTx/>
              <a:buSzTx/>
              <a:buFontTx/>
              <a:buNone/>
            </a:pPr>
            <a:r>
              <a:rPr lang="en-GB" altLang="en-US" sz="1600" b="0" dirty="0" smtClean="0">
                <a:solidFill>
                  <a:srgbClr val="001E62"/>
                </a:solidFill>
                <a:latin typeface="+mn-lt"/>
              </a:rPr>
              <a:t>Professor Dawn Skelton </a:t>
            </a:r>
            <a:endParaRPr lang="en-GB" altLang="en-US" sz="1600" b="0" dirty="0">
              <a:solidFill>
                <a:srgbClr val="001E62"/>
              </a:solidFill>
              <a:latin typeface="+mn-lt"/>
            </a:endParaRPr>
          </a:p>
        </p:txBody>
      </p:sp>
      <p:sp>
        <p:nvSpPr>
          <p:cNvPr id="5" name="Content Placeholder 9"/>
          <p:cNvSpPr txBox="1">
            <a:spLocks/>
          </p:cNvSpPr>
          <p:nvPr/>
        </p:nvSpPr>
        <p:spPr>
          <a:xfrm>
            <a:off x="827584" y="1844824"/>
            <a:ext cx="7632848" cy="432048"/>
          </a:xfrm>
          <a:prstGeom prst="rect">
            <a:avLst/>
          </a:prstGeom>
        </p:spPr>
        <p:txBody>
          <a:bodyPr/>
          <a:lstStyle>
            <a:lvl1pPr marL="342900" marR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97D700"/>
              </a:buClr>
              <a:buSzTx/>
              <a:buFontTx/>
              <a:buBlip>
                <a:blip r:embed="rId3"/>
              </a:buBlip>
              <a:tabLst/>
              <a:defRPr lang="en-GB" sz="2400" smtClean="0"/>
            </a:lvl1pPr>
          </a:lstStyle>
          <a:p>
            <a:pPr marL="342900" lvl="1" indent="-342900" fontAlgn="auto">
              <a:spcBef>
                <a:spcPct val="20000"/>
              </a:spcBef>
              <a:spcAft>
                <a:spcPts val="0"/>
              </a:spcAft>
              <a:buClr>
                <a:srgbClr val="97D700"/>
              </a:buClr>
              <a:buBlip>
                <a:blip r:embed="rId3"/>
              </a:buBlip>
            </a:pPr>
            <a:r>
              <a:rPr lang="en-GB" altLang="en-US" sz="2400" dirty="0" smtClean="0">
                <a:solidFill>
                  <a:srgbClr val="001E62"/>
                </a:solidFill>
              </a:rPr>
              <a:t>9% of men and 38% of women aged 50-74 cannot walk comfortably at 3mph</a:t>
            </a:r>
          </a:p>
          <a:p>
            <a:endParaRPr lang="en-GB" altLang="en-US" sz="1200" dirty="0">
              <a:solidFill>
                <a:srgbClr val="001E62"/>
              </a:solidFill>
            </a:endParaRPr>
          </a:p>
          <a:p>
            <a:pPr marL="342900" lvl="1" indent="-342900" fontAlgn="auto">
              <a:spcBef>
                <a:spcPct val="20000"/>
              </a:spcBef>
              <a:spcAft>
                <a:spcPts val="0"/>
              </a:spcAft>
              <a:buClr>
                <a:srgbClr val="97D700"/>
              </a:buClr>
              <a:buBlip>
                <a:blip r:embed="rId3"/>
              </a:buBlip>
            </a:pPr>
            <a:r>
              <a:rPr lang="en-GB" altLang="en-US" sz="2400" dirty="0" smtClean="0">
                <a:solidFill>
                  <a:srgbClr val="001E62"/>
                </a:solidFill>
              </a:rPr>
              <a:t>7% of men and 28% of women aged 50-74 lacked the leg strength to climb stairs easily</a:t>
            </a:r>
          </a:p>
          <a:p>
            <a:endParaRPr lang="en-GB" altLang="en-US" sz="1200" dirty="0" smtClean="0">
              <a:solidFill>
                <a:srgbClr val="001E62"/>
              </a:solidFill>
            </a:endParaRPr>
          </a:p>
          <a:p>
            <a:pPr marL="342900" lvl="1" indent="-342900" fontAlgn="auto">
              <a:spcBef>
                <a:spcPct val="20000"/>
              </a:spcBef>
              <a:spcAft>
                <a:spcPts val="0"/>
              </a:spcAft>
              <a:buClr>
                <a:srgbClr val="97D700"/>
              </a:buClr>
              <a:buBlip>
                <a:blip r:embed="rId3"/>
              </a:buBlip>
            </a:pPr>
            <a:r>
              <a:rPr lang="en-GB" altLang="en-US" sz="2400" dirty="0" smtClean="0">
                <a:solidFill>
                  <a:srgbClr val="001E62"/>
                </a:solidFill>
              </a:rPr>
              <a:t>47% of women aged 70-74 found it difficult to climb stairs</a:t>
            </a:r>
          </a:p>
          <a:p>
            <a:endParaRPr lang="en-GB" altLang="en-US" sz="1200" dirty="0" smtClean="0">
              <a:solidFill>
                <a:srgbClr val="001E62"/>
              </a:solidFill>
            </a:endParaRPr>
          </a:p>
          <a:p>
            <a:pPr marL="342900" lvl="1" indent="-342900" fontAlgn="auto">
              <a:spcBef>
                <a:spcPct val="20000"/>
              </a:spcBef>
              <a:spcAft>
                <a:spcPts val="0"/>
              </a:spcAft>
              <a:buClr>
                <a:srgbClr val="97D700"/>
              </a:buClr>
              <a:buBlip>
                <a:blip r:embed="rId3"/>
              </a:buBlip>
            </a:pPr>
            <a:r>
              <a:rPr lang="en-GB" altLang="en-US" sz="2400" dirty="0" smtClean="0">
                <a:solidFill>
                  <a:srgbClr val="001E62"/>
                </a:solidFill>
              </a:rPr>
              <a:t>Problems getting about increased with age</a:t>
            </a:r>
          </a:p>
          <a:p>
            <a:endParaRPr lang="en-GB" altLang="en-US" dirty="0" smtClean="0">
              <a:solidFill>
                <a:srgbClr val="001E62"/>
              </a:solidFill>
            </a:endParaRPr>
          </a:p>
          <a:p>
            <a:endParaRPr lang="en-GB" altLang="en-US" dirty="0">
              <a:solidFill>
                <a:srgbClr val="001E62"/>
              </a:solidFill>
            </a:endParaRPr>
          </a:p>
          <a:p>
            <a:endParaRPr lang="en-GB" sz="3200" dirty="0">
              <a:solidFill>
                <a:srgbClr val="001E62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611141903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086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81000"/>
            <a:ext cx="8229600" cy="685800"/>
          </a:xfrm>
        </p:spPr>
        <p:txBody>
          <a:bodyPr/>
          <a:lstStyle/>
          <a:p>
            <a:pPr>
              <a:defRPr/>
            </a:pPr>
            <a:r>
              <a:rPr lang="en-GB" sz="4400" b="1" dirty="0"/>
              <a:t>Use It Or Lose It !</a:t>
            </a:r>
          </a:p>
        </p:txBody>
      </p:sp>
      <p:sp>
        <p:nvSpPr>
          <p:cNvPr id="4208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8600" y="1143000"/>
            <a:ext cx="5638800" cy="3048000"/>
          </a:xfrm>
          <a:noFill/>
        </p:spPr>
        <p:txBody>
          <a:bodyPr/>
          <a:lstStyle/>
          <a:p>
            <a:pPr marL="0" indent="0" algn="ctr">
              <a:buFontTx/>
              <a:buNone/>
            </a:pPr>
            <a:endParaRPr lang="en-GB" altLang="en-US" sz="2800" dirty="0"/>
          </a:p>
          <a:p>
            <a:pPr marL="0" indent="0" algn="ctr">
              <a:buFontTx/>
              <a:buNone/>
            </a:pPr>
            <a:endParaRPr lang="en-GB" altLang="en-US" b="0" u="sng" dirty="0">
              <a:solidFill>
                <a:srgbClr val="0344E5"/>
              </a:solidFill>
            </a:endParaRPr>
          </a:p>
        </p:txBody>
      </p:sp>
      <p:sp>
        <p:nvSpPr>
          <p:cNvPr id="420869" name="Text Box 5"/>
          <p:cNvSpPr txBox="1">
            <a:spLocks noChangeArrowheads="1"/>
          </p:cNvSpPr>
          <p:nvPr/>
        </p:nvSpPr>
        <p:spPr bwMode="auto">
          <a:xfrm>
            <a:off x="323528" y="2996952"/>
            <a:ext cx="5257800" cy="23945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100000"/>
              <a:buChar char="•"/>
              <a:defRPr sz="32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100000"/>
              <a:buChar char="–"/>
              <a:defRPr sz="30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100000"/>
              <a:buChar char="•"/>
              <a:defRPr sz="28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hlink"/>
              </a:buClr>
              <a:buSzPct val="100000"/>
              <a:buChar char="–"/>
              <a:defRPr sz="28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100000"/>
              <a:buChar char="•"/>
              <a:defRPr sz="28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•"/>
              <a:defRPr sz="28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•"/>
              <a:defRPr sz="28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•"/>
              <a:defRPr sz="28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•"/>
              <a:defRPr sz="28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lnSpc>
                <a:spcPct val="90000"/>
              </a:lnSpc>
              <a:buFontTx/>
              <a:buNone/>
            </a:pPr>
            <a:endParaRPr lang="en-GB" altLang="en-US" sz="2800" u="sng" dirty="0">
              <a:solidFill>
                <a:srgbClr val="0344E5"/>
              </a:solidFill>
            </a:endParaRPr>
          </a:p>
          <a:p>
            <a:pPr algn="ctr">
              <a:lnSpc>
                <a:spcPct val="90000"/>
              </a:lnSpc>
              <a:buFontTx/>
              <a:buNone/>
            </a:pPr>
            <a:r>
              <a:rPr lang="en-GB" altLang="en-US" dirty="0" smtClean="0">
                <a:solidFill>
                  <a:srgbClr val="001E62"/>
                </a:solidFill>
                <a:latin typeface="+mn-lt"/>
              </a:rPr>
              <a:t>“Disuse </a:t>
            </a:r>
            <a:r>
              <a:rPr lang="en-GB" altLang="en-US" dirty="0">
                <a:solidFill>
                  <a:srgbClr val="001E62"/>
                </a:solidFill>
                <a:latin typeface="+mn-lt"/>
              </a:rPr>
              <a:t>rather than </a:t>
            </a:r>
            <a:r>
              <a:rPr lang="en-GB" altLang="en-US" dirty="0" smtClean="0">
                <a:solidFill>
                  <a:srgbClr val="001E62"/>
                </a:solidFill>
                <a:latin typeface="+mn-lt"/>
              </a:rPr>
              <a:t>disease”</a:t>
            </a:r>
            <a:endParaRPr lang="en-GB" altLang="en-US" dirty="0">
              <a:solidFill>
                <a:srgbClr val="001E62"/>
              </a:solidFill>
              <a:latin typeface="+mn-lt"/>
            </a:endParaRPr>
          </a:p>
          <a:p>
            <a:pPr>
              <a:lnSpc>
                <a:spcPct val="90000"/>
              </a:lnSpc>
              <a:spcBef>
                <a:spcPct val="100000"/>
              </a:spcBef>
              <a:buFontTx/>
              <a:buNone/>
            </a:pPr>
            <a:endParaRPr lang="en-GB" altLang="en-US" sz="1400" dirty="0">
              <a:solidFill>
                <a:srgbClr val="0344E5"/>
              </a:solidFill>
            </a:endParaRPr>
          </a:p>
          <a:p>
            <a:pPr>
              <a:lnSpc>
                <a:spcPct val="90000"/>
              </a:lnSpc>
              <a:spcBef>
                <a:spcPct val="100000"/>
              </a:spcBef>
              <a:buFontTx/>
              <a:buNone/>
            </a:pPr>
            <a:endParaRPr lang="en-GB" altLang="en-US" sz="1400" dirty="0">
              <a:solidFill>
                <a:srgbClr val="0344E5"/>
              </a:solidFill>
            </a:endParaRPr>
          </a:p>
          <a:p>
            <a:pPr>
              <a:spcBef>
                <a:spcPct val="50000"/>
              </a:spcBef>
              <a:buClrTx/>
              <a:buSzTx/>
              <a:buFontTx/>
              <a:buNone/>
            </a:pPr>
            <a:endParaRPr lang="en-GB" altLang="en-US" sz="2400" b="0" dirty="0">
              <a:latin typeface="Times New Roman" panose="02020603050405020304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6300192" y="6165304"/>
            <a:ext cx="2153923" cy="3139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90000"/>
              </a:lnSpc>
              <a:spcBef>
                <a:spcPct val="100000"/>
              </a:spcBef>
              <a:buFontTx/>
              <a:buNone/>
            </a:pPr>
            <a:r>
              <a:rPr lang="en-GB" altLang="en-US" sz="1600" dirty="0" smtClean="0">
                <a:solidFill>
                  <a:srgbClr val="001E62"/>
                </a:solidFill>
              </a:rPr>
              <a:t>Professor Dawn Skelton</a:t>
            </a:r>
            <a:endParaRPr lang="en-GB" altLang="en-US" sz="1600" dirty="0">
              <a:solidFill>
                <a:srgbClr val="001E62"/>
              </a:solidFill>
            </a:endParaRPr>
          </a:p>
        </p:txBody>
      </p:sp>
      <p:sp>
        <p:nvSpPr>
          <p:cNvPr id="7" name="Freeform 27"/>
          <p:cNvSpPr>
            <a:spLocks/>
          </p:cNvSpPr>
          <p:nvPr/>
        </p:nvSpPr>
        <p:spPr bwMode="auto">
          <a:xfrm>
            <a:off x="5868144" y="620688"/>
            <a:ext cx="2664296" cy="4536504"/>
          </a:xfrm>
          <a:custGeom>
            <a:avLst/>
            <a:gdLst/>
            <a:ahLst/>
            <a:cxnLst>
              <a:cxn ang="0">
                <a:pos x="732" y="1051"/>
              </a:cxn>
              <a:cxn ang="0">
                <a:pos x="732" y="0"/>
              </a:cxn>
              <a:cxn ang="0">
                <a:pos x="628" y="0"/>
              </a:cxn>
              <a:cxn ang="0">
                <a:pos x="562" y="0"/>
              </a:cxn>
              <a:cxn ang="0">
                <a:pos x="0" y="0"/>
              </a:cxn>
              <a:cxn ang="0">
                <a:pos x="0" y="1054"/>
              </a:cxn>
              <a:cxn ang="0">
                <a:pos x="538" y="1054"/>
              </a:cxn>
              <a:cxn ang="0">
                <a:pos x="538" y="1115"/>
              </a:cxn>
              <a:cxn ang="0">
                <a:pos x="607" y="1054"/>
              </a:cxn>
              <a:cxn ang="0">
                <a:pos x="732" y="1054"/>
              </a:cxn>
            </a:cxnLst>
            <a:rect l="0" t="0" r="r" b="b"/>
            <a:pathLst>
              <a:path w="732" h="1115">
                <a:moveTo>
                  <a:pt x="732" y="1051"/>
                </a:moveTo>
                <a:lnTo>
                  <a:pt x="732" y="0"/>
                </a:lnTo>
                <a:lnTo>
                  <a:pt x="628" y="0"/>
                </a:lnTo>
                <a:lnTo>
                  <a:pt x="562" y="0"/>
                </a:lnTo>
                <a:lnTo>
                  <a:pt x="0" y="0"/>
                </a:lnTo>
                <a:lnTo>
                  <a:pt x="0" y="1054"/>
                </a:lnTo>
                <a:lnTo>
                  <a:pt x="538" y="1054"/>
                </a:lnTo>
                <a:lnTo>
                  <a:pt x="538" y="1115"/>
                </a:lnTo>
                <a:lnTo>
                  <a:pt x="607" y="1054"/>
                </a:lnTo>
                <a:lnTo>
                  <a:pt x="732" y="1054"/>
                </a:lnTo>
              </a:path>
            </a:pathLst>
          </a:custGeom>
          <a:blipFill>
            <a:blip r:embed="rId3" cstate="print"/>
            <a:stretch>
              <a:fillRect/>
            </a:stretch>
          </a:blipFill>
          <a:ln w="14288" cap="flat">
            <a:solidFill>
              <a:srgbClr val="001E62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dirty="0"/>
          </a:p>
        </p:txBody>
      </p:sp>
      <p:sp>
        <p:nvSpPr>
          <p:cNvPr id="8" name="Content Placeholder 9"/>
          <p:cNvSpPr txBox="1">
            <a:spLocks/>
          </p:cNvSpPr>
          <p:nvPr/>
        </p:nvSpPr>
        <p:spPr>
          <a:xfrm>
            <a:off x="179512" y="1700808"/>
            <a:ext cx="5616624" cy="432048"/>
          </a:xfrm>
          <a:prstGeom prst="rect">
            <a:avLst/>
          </a:prstGeom>
        </p:spPr>
        <p:txBody>
          <a:bodyPr/>
          <a:lstStyle>
            <a:lvl1pPr marL="342900" marR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97D700"/>
              </a:buClr>
              <a:buSzTx/>
              <a:buFontTx/>
              <a:buBlip>
                <a:blip r:embed="rId4"/>
              </a:buBlip>
              <a:tabLst/>
              <a:defRPr lang="en-GB" sz="2400" b="1" smtClean="0">
                <a:solidFill>
                  <a:srgbClr val="001E62"/>
                </a:solidFill>
              </a:defRPr>
            </a:lvl1pPr>
          </a:lstStyle>
          <a:p>
            <a:r>
              <a:rPr lang="en-GB" altLang="en-US" b="0" dirty="0"/>
              <a:t>One third  of people aged over 70 years cannot walk a 1/4 of a mile on their own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97D700"/>
              </a:buClr>
              <a:buSzTx/>
              <a:buFontTx/>
              <a:buBlip>
                <a:blip r:embed="rId4"/>
              </a:buBlip>
              <a:tabLst/>
              <a:defRPr/>
            </a:pPr>
            <a:endParaRPr kumimoji="0" lang="en-GB" sz="2400" b="1" i="0" u="none" strike="noStrike" kern="1200" cap="none" spc="0" normalizeH="0" baseline="0" noProof="0" dirty="0">
              <a:ln>
                <a:noFill/>
              </a:ln>
              <a:solidFill>
                <a:srgbClr val="001E6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98358449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0869" grpId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4400" b="1" dirty="0" smtClean="0"/>
              <a:t>Ageing affects all of us!</a:t>
            </a:r>
            <a:endParaRPr lang="en-GB" sz="44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4797152"/>
            <a:ext cx="8424862" cy="864096"/>
          </a:xfrm>
        </p:spPr>
        <p:txBody>
          <a:bodyPr/>
          <a:lstStyle/>
          <a:p>
            <a:endParaRPr lang="en-GB" dirty="0" smtClean="0"/>
          </a:p>
          <a:p>
            <a:pPr>
              <a:buNone/>
            </a:pPr>
            <a:r>
              <a:rPr lang="en-GB" dirty="0" smtClean="0">
                <a:solidFill>
                  <a:srgbClr val="009639"/>
                </a:solidFill>
              </a:rPr>
              <a:t>Sedentary behaviour accelerates the loss of performance... </a:t>
            </a:r>
            <a:endParaRPr lang="en-GB" dirty="0">
              <a:solidFill>
                <a:srgbClr val="009639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123728" y="1268760"/>
            <a:ext cx="5688632" cy="38164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GB" dirty="0" smtClean="0"/>
          </a:p>
          <a:p>
            <a:r>
              <a:rPr lang="en-GB" sz="2800" dirty="0" smtClean="0">
                <a:solidFill>
                  <a:srgbClr val="002060"/>
                </a:solidFill>
              </a:rPr>
              <a:t>1-2%      in functional ability p.a. </a:t>
            </a:r>
          </a:p>
          <a:p>
            <a:r>
              <a:rPr lang="en-GB" sz="2800" dirty="0" smtClean="0">
                <a:solidFill>
                  <a:srgbClr val="002060"/>
                </a:solidFill>
              </a:rPr>
              <a:t>–Strength </a:t>
            </a:r>
          </a:p>
          <a:p>
            <a:r>
              <a:rPr lang="en-GB" sz="2800" dirty="0" smtClean="0">
                <a:solidFill>
                  <a:srgbClr val="002060"/>
                </a:solidFill>
              </a:rPr>
              <a:t>–Power </a:t>
            </a:r>
          </a:p>
          <a:p>
            <a:r>
              <a:rPr lang="en-GB" sz="2800" dirty="0" smtClean="0">
                <a:solidFill>
                  <a:srgbClr val="002060"/>
                </a:solidFill>
              </a:rPr>
              <a:t>–Bone density </a:t>
            </a:r>
          </a:p>
          <a:p>
            <a:r>
              <a:rPr lang="en-GB" sz="2800" dirty="0" smtClean="0">
                <a:solidFill>
                  <a:srgbClr val="002060"/>
                </a:solidFill>
              </a:rPr>
              <a:t>–Flexibility </a:t>
            </a:r>
          </a:p>
          <a:p>
            <a:r>
              <a:rPr lang="en-GB" sz="2800" dirty="0" smtClean="0">
                <a:solidFill>
                  <a:srgbClr val="002060"/>
                </a:solidFill>
              </a:rPr>
              <a:t>–Endurance </a:t>
            </a:r>
          </a:p>
          <a:p>
            <a:r>
              <a:rPr lang="en-GB" sz="2800" dirty="0" smtClean="0">
                <a:solidFill>
                  <a:srgbClr val="002060"/>
                </a:solidFill>
              </a:rPr>
              <a:t>–Balance and co-ordination </a:t>
            </a:r>
          </a:p>
          <a:p>
            <a:r>
              <a:rPr lang="en-GB" sz="2800" dirty="0" smtClean="0">
                <a:solidFill>
                  <a:srgbClr val="002060"/>
                </a:solidFill>
              </a:rPr>
              <a:t>–Mobility and transfer skills </a:t>
            </a:r>
          </a:p>
        </p:txBody>
      </p:sp>
      <p:sp>
        <p:nvSpPr>
          <p:cNvPr id="5" name="Down Arrow 4"/>
          <p:cNvSpPr/>
          <p:nvPr/>
        </p:nvSpPr>
        <p:spPr>
          <a:xfrm>
            <a:off x="2987824" y="1340768"/>
            <a:ext cx="360040" cy="79208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extBox 5"/>
          <p:cNvSpPr txBox="1"/>
          <p:nvPr/>
        </p:nvSpPr>
        <p:spPr>
          <a:xfrm>
            <a:off x="6516216" y="6237312"/>
            <a:ext cx="15183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>
                <a:solidFill>
                  <a:srgbClr val="002060"/>
                </a:solidFill>
              </a:rPr>
              <a:t>Dawn Skelton </a:t>
            </a:r>
            <a:endParaRPr lang="en-GB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RoSPA 02022016">
  <a:themeElements>
    <a:clrScheme name="RoSPA">
      <a:dk1>
        <a:sysClr val="windowText" lastClr="000000"/>
      </a:dk1>
      <a:lt1>
        <a:sysClr val="window" lastClr="FFFFFF"/>
      </a:lt1>
      <a:dk2>
        <a:srgbClr val="001E62"/>
      </a:dk2>
      <a:lt2>
        <a:srgbClr val="EEECE1"/>
      </a:lt2>
      <a:accent1>
        <a:srgbClr val="FFA300"/>
      </a:accent1>
      <a:accent2>
        <a:srgbClr val="FF671F"/>
      </a:accent2>
      <a:accent3>
        <a:srgbClr val="97D700"/>
      </a:accent3>
      <a:accent4>
        <a:srgbClr val="009639"/>
      </a:accent4>
      <a:accent5>
        <a:srgbClr val="008EAA"/>
      </a:accent5>
      <a:accent6>
        <a:srgbClr val="3A5DAE"/>
      </a:accent6>
      <a:hlink>
        <a:srgbClr val="D0006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5821</TotalTime>
  <Words>3495</Words>
  <Application>Microsoft Office PowerPoint</Application>
  <PresentationFormat>On-screen Show (4:3)</PresentationFormat>
  <Paragraphs>553</Paragraphs>
  <Slides>46</Slides>
  <Notes>24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46</vt:i4>
      </vt:variant>
    </vt:vector>
  </HeadingPairs>
  <TitlesOfParts>
    <vt:vector size="52" baseType="lpstr">
      <vt:lpstr>Arial</vt:lpstr>
      <vt:lpstr>Calibri</vt:lpstr>
      <vt:lpstr>Lucida Handwriting</vt:lpstr>
      <vt:lpstr>Times New Roman</vt:lpstr>
      <vt:lpstr>Webdings</vt:lpstr>
      <vt:lpstr>RoSPA 02022016</vt:lpstr>
      <vt:lpstr>PowerPoint Presentation</vt:lpstr>
      <vt:lpstr>PowerPoint Presentation</vt:lpstr>
      <vt:lpstr>PowerPoint Presentation</vt:lpstr>
      <vt:lpstr>PowerPoint Presentation</vt:lpstr>
      <vt:lpstr>3 Dimensions of Human Frailty  </vt:lpstr>
      <vt:lpstr>Deterioration of General Fitness?</vt:lpstr>
      <vt:lpstr>Effect of Lack of Mobility on  Daily Activities</vt:lpstr>
      <vt:lpstr>Use It Or Lose It !</vt:lpstr>
      <vt:lpstr>Ageing affects all of us!</vt:lpstr>
      <vt:lpstr>Where do accidents happen  in the home?</vt:lpstr>
      <vt:lpstr>When Do Most Accidents Happen?</vt:lpstr>
      <vt:lpstr>Falls</vt:lpstr>
      <vt:lpstr>Falls</vt:lpstr>
      <vt:lpstr>Risk Factors For Falling</vt:lpstr>
      <vt:lpstr>Risk Factors For Falling </vt:lpstr>
      <vt:lpstr>We are all ‘trippers’ </vt:lpstr>
      <vt:lpstr>Injuries Caused By Major Falls</vt:lpstr>
      <vt:lpstr>Injuries Caused By Major Falls</vt:lpstr>
      <vt:lpstr>Consequences Of Falls</vt:lpstr>
      <vt:lpstr>  Hip Fractures National Hip Fracture Database 2015</vt:lpstr>
      <vt:lpstr>  Effects of Hip Fracture Consequences of a Broken Hip at 90 Days </vt:lpstr>
      <vt:lpstr>Risk of Falling</vt:lpstr>
      <vt:lpstr>Multi Factorial Falls Risk Assessment</vt:lpstr>
      <vt:lpstr>Falls Prevention</vt:lpstr>
      <vt:lpstr>Methods Of Prevention - Falls</vt:lpstr>
      <vt:lpstr>Falls Prevention </vt:lpstr>
      <vt:lpstr>Session 6</vt:lpstr>
      <vt:lpstr>Fire</vt:lpstr>
      <vt:lpstr>Method of Preventing Fire</vt:lpstr>
      <vt:lpstr>Methods Of Detecting Fire</vt:lpstr>
      <vt:lpstr>Landlords</vt:lpstr>
      <vt:lpstr>Burns</vt:lpstr>
      <vt:lpstr>Method of Prevention Burns</vt:lpstr>
      <vt:lpstr>Scalds</vt:lpstr>
      <vt:lpstr>Methods Of Prevention- Scalds</vt:lpstr>
      <vt:lpstr>Hypothermia </vt:lpstr>
      <vt:lpstr>Hypothermia </vt:lpstr>
      <vt:lpstr>Influencing Factors</vt:lpstr>
      <vt:lpstr>Influencing Factors</vt:lpstr>
      <vt:lpstr>Home Safety Assessments</vt:lpstr>
      <vt:lpstr>Home Safety Assessments</vt:lpstr>
      <vt:lpstr>Risk Assessment Definition</vt:lpstr>
      <vt:lpstr>Principle Steps of a Generic Risk Assessment</vt:lpstr>
      <vt:lpstr>Risk Assessment Definitions</vt:lpstr>
      <vt:lpstr>Controlling The Risk</vt:lpstr>
      <vt:lpstr>Thank you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Jim Oram</dc:creator>
  <cp:lastModifiedBy>Ashley Martin</cp:lastModifiedBy>
  <cp:revision>524</cp:revision>
  <dcterms:created xsi:type="dcterms:W3CDTF">2016-02-01T19:43:55Z</dcterms:created>
  <dcterms:modified xsi:type="dcterms:W3CDTF">2018-10-02T12:52:41Z</dcterms:modified>
</cp:coreProperties>
</file>