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</p:sldMasterIdLst>
  <p:notesMasterIdLst>
    <p:notesMasterId r:id="rId23"/>
  </p:notesMasterIdLst>
  <p:handoutMasterIdLst>
    <p:handoutMasterId r:id="rId24"/>
  </p:handoutMasterIdLst>
  <p:sldIdLst>
    <p:sldId id="311" r:id="rId3"/>
    <p:sldId id="388" r:id="rId4"/>
    <p:sldId id="391" r:id="rId5"/>
    <p:sldId id="360" r:id="rId6"/>
    <p:sldId id="374" r:id="rId7"/>
    <p:sldId id="363" r:id="rId8"/>
    <p:sldId id="384" r:id="rId9"/>
    <p:sldId id="364" r:id="rId10"/>
    <p:sldId id="385" r:id="rId11"/>
    <p:sldId id="395" r:id="rId12"/>
    <p:sldId id="394" r:id="rId13"/>
    <p:sldId id="399" r:id="rId14"/>
    <p:sldId id="401" r:id="rId15"/>
    <p:sldId id="402" r:id="rId16"/>
    <p:sldId id="404" r:id="rId17"/>
    <p:sldId id="356" r:id="rId18"/>
    <p:sldId id="407" r:id="rId19"/>
    <p:sldId id="403" r:id="rId20"/>
    <p:sldId id="398" r:id="rId21"/>
    <p:sldId id="307" r:id="rId22"/>
  </p:sldIdLst>
  <p:sldSz cx="12188825" cy="6858000"/>
  <p:notesSz cx="6735763" cy="98663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n King" initials="E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4931"/>
    <a:srgbClr val="2163B0"/>
    <a:srgbClr val="417EC0"/>
    <a:srgbClr val="347DD5"/>
    <a:srgbClr val="EB202F"/>
    <a:srgbClr val="3079D3"/>
    <a:srgbClr val="740E17"/>
    <a:srgbClr val="6699FF"/>
    <a:srgbClr val="FF99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4" autoAdjust="0"/>
    <p:restoredTop sz="90492" autoAdjust="0"/>
  </p:normalViewPr>
  <p:slideViewPr>
    <p:cSldViewPr>
      <p:cViewPr varScale="1">
        <p:scale>
          <a:sx n="102" d="100"/>
          <a:sy n="102" d="100"/>
        </p:scale>
        <p:origin x="528" y="108"/>
      </p:cViewPr>
      <p:guideLst>
        <p:guide orient="horz" pos="2160"/>
        <p:guide pos="288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598" y="6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128" y="1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0926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128" y="9370926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BBB7B4B-0246-407D-82F7-86E751DA27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194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128" y="1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39775"/>
            <a:ext cx="6573838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615"/>
            <a:ext cx="5388610" cy="444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0926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128" y="9370926"/>
            <a:ext cx="291955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93F7CCC-33EC-42BB-80BA-45AFCF0B5F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235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39775"/>
            <a:ext cx="6573838" cy="3700463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9830" indent="-2845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38199" indent="-22764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93479" indent="-22764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48759" indent="-22764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04039" indent="-227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59318" indent="-227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14598" indent="-227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69878" indent="-227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5D99A72-DE0B-4E68-B0BD-C12416AB3255}" type="slidenum">
              <a:rPr lang="en-GB" altLang="en-US" sz="1200"/>
              <a:pPr/>
              <a:t>1</a:t>
            </a:fld>
            <a:endParaRPr lang="en-GB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66877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4413" y="514350"/>
            <a:ext cx="4567237" cy="2570163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913539" y="3140089"/>
            <a:ext cx="7308310" cy="308411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GB" altLang="en-US" sz="1800" dirty="0">
              <a:latin typeface="Calibri" panose="020F050202020403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356" indent="-285521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86" indent="-228417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920" indent="-228417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754" indent="-228417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588" indent="-22841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423" indent="-22841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257" indent="-22841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91" indent="-22841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BACBA5-3E99-4482-819F-A8EDC7AEF710}" type="slidenum">
              <a:rPr lang="en-GB"/>
              <a:pPr eaLnBrk="1" hangingPunct="1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10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25185">
              <a:defRPr/>
            </a:pPr>
            <a:endParaRPr lang="en-US" sz="1400" dirty="0">
              <a:solidFill>
                <a:srgbClr val="3C3C3B"/>
              </a:solidFill>
              <a:latin typeface="Georgia"/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B6552-1EA1-AB49-B7A3-680CA3F0A7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412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B6552-1EA1-AB49-B7A3-680CA3F0A7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667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B6552-1EA1-AB49-B7A3-680CA3F0A7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2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68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38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432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38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One of our recommendations</a:t>
            </a:r>
            <a:r>
              <a:rPr lang="en-GB" sz="1200" b="1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is that 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he design of homes should meet the needs for the whole population as we age by providing a choice of high quality homes. Government should set a national mandatory requirement for 90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per cent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of new homes to be built to accessibility standards M4(2)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‘accessible and adaptable dwellings’ -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and </a:t>
            </a:r>
            <a:r>
              <a:rPr lang="en-GB" sz="1200" strike="sng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10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ten per cent</a:t>
            </a:r>
            <a:r>
              <a:rPr lang="en-GB" sz="1200" strike="sng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%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built to be M4(3),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‘wheelchair user dwellings’, (i.e. is designed to be wheelchair accessible, or easily adaptable for residents who are wheelchair users)</a:t>
            </a:r>
            <a:r>
              <a:rPr lang="en-GB" sz="1200" strike="sng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as is being done in London and other core cities across England.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Local plans: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Local and neighbourhood plans </a:t>
            </a:r>
            <a:r>
              <a:rPr lang="en-GB" sz="1200" strike="sng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must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uld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include design principles that create age-friendly environments. This may involve Local Planning Authorities recommending that in order to receive planning approval, new developments must incorporate age-friendly housing and environments in their plans.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432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643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423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3838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54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F96A3-DB9F-436E-941C-A6DD2598A2EF}" type="slidenum">
              <a:rPr lang="en-GB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7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F96A3-DB9F-436E-941C-A6DD2598A2EF}" type="slidenum">
              <a:rPr lang="en-GB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4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38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 costs – personally, socially, economically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9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733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773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Develop holistic approaches such as age-friendly cities and public awareness campaigns (e.g. Dementia Friends)</a:t>
            </a: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Holistic approaches such as age-friendly cities and public awareness campaigns to push the issue up the social agenda. A civil education programme similar to Dementia Friends would ensure the wider public learn about causes of and ways to address loneliness and isolation in older adults.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570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F7CCC-33EC-42BB-80BA-45AFCF0B5F7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1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538" y="457200"/>
            <a:ext cx="2590125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2" y="457200"/>
            <a:ext cx="7567229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974F-F064-4369-B72A-9C0CF78BF6B7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1A16-ED77-4C48-B402-1ACE070674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9DFB4-1892-4F0F-B3BE-6ECCBB5E0EEC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B01FD-4E8B-4F31-BFD9-F4E9187C78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D474-BC9B-4E3F-8C03-0BC56C924330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2DBA8-A530-498B-A268-4FFFA5ABEE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02DB0-60E5-45CA-AF89-777DB117B77F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5B38F-1891-4E28-8CB9-535CCCE3E4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91E2-3C7A-4D4D-B4A6-625A179054AE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011C-29AD-41CF-B5A6-671DDE8E13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836CE-C9DE-4CB6-BB72-2AB406CB5594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4330E-E1B0-46E0-BE8D-D0477C9712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82C85-26AE-4F2A-9800-3CA8187B2E7D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F5BDD-92A4-4538-8D58-6F66A90AE0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644B4-76F3-416C-AAFA-3C5869546E12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A236-EF74-431B-B540-7EA5D309AF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580DA-23EA-4329-A6AA-A628B12CD183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A4A4A-F6A8-41D8-8433-D6ADC94C51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1AE15-FBFC-4B9A-BC6D-2EAF39B6C10E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F6D38-B891-428B-BCCB-9E5C8795ED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27B22-38F9-40C2-BCB7-DAAA903154B8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E837-C004-4285-B61B-4C0286FDDC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77042" y="1196752"/>
            <a:ext cx="10834742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38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2057400"/>
            <a:ext cx="5078677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2057400"/>
            <a:ext cx="5078677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"/>
            <a:ext cx="12188825" cy="1268413"/>
          </a:xfrm>
          <a:prstGeom prst="rect">
            <a:avLst/>
          </a:prstGeom>
          <a:solidFill>
            <a:srgbClr val="CCECFF">
              <a:alpha val="7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162" y="457200"/>
            <a:ext cx="103605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162" y="2057400"/>
            <a:ext cx="10360501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29" name="Picture 5" descr="SCIE_logo_March 2011_rgb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2047" y="5445125"/>
            <a:ext cx="431052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 sz="25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SzPct val="12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3849033-9B37-47CB-92DC-D31590902010}" type="datetimeFigureOut">
              <a:rPr lang="en-GB"/>
              <a:pPr>
                <a:defRPr/>
              </a:pPr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DC59886F-F4C4-4DD0-BD2F-D6ECA16D24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2503488"/>
            <a:ext cx="12188825" cy="2870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3000" b="1" dirty="0" smtClean="0"/>
          </a:p>
          <a:p>
            <a:pPr marL="0" indent="0" algn="ctr">
              <a:buNone/>
            </a:pPr>
            <a:r>
              <a:rPr lang="en-GB" sz="3000" b="1" dirty="0" smtClean="0"/>
              <a:t>Tackling </a:t>
            </a:r>
            <a:r>
              <a:rPr lang="en-GB" sz="3000" b="1" dirty="0"/>
              <a:t>Loneliness – Older Londoners  </a:t>
            </a:r>
          </a:p>
          <a:p>
            <a:pPr marL="0" indent="0" algn="ctr">
              <a:buNone/>
            </a:pPr>
            <a:r>
              <a:rPr lang="en-GB" sz="3000" dirty="0"/>
              <a:t>Age UK London Mini Conference  </a:t>
            </a:r>
            <a:endParaRPr lang="en-GB" sz="3000" dirty="0" smtClean="0"/>
          </a:p>
          <a:p>
            <a:pPr marL="0" indent="0" algn="ctr">
              <a:buNone/>
            </a:pPr>
            <a:r>
              <a:rPr lang="en-GB" sz="3000" dirty="0" smtClean="0"/>
              <a:t>15 </a:t>
            </a:r>
            <a:r>
              <a:rPr lang="en-GB" sz="3000" dirty="0"/>
              <a:t>June 2018 </a:t>
            </a:r>
            <a:endParaRPr lang="en-GB" sz="3000" dirty="0" smtClean="0"/>
          </a:p>
          <a:p>
            <a:pPr marL="0" indent="0" algn="ctr">
              <a:buNone/>
            </a:pPr>
            <a:r>
              <a:rPr lang="en-GB" sz="3000" dirty="0" smtClean="0"/>
              <a:t>Paul Burstow, Chair, SCIE</a:t>
            </a:r>
            <a:endParaRPr lang="en-GB" sz="3000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4000" dirty="0" smtClean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4000" dirty="0" smtClean="0"/>
          </a:p>
        </p:txBody>
      </p:sp>
      <p:pic>
        <p:nvPicPr>
          <p:cNvPr id="7172" name="Picture 13" descr="L:\Communications Team\Publications\Images SCIE has purchased\Adults\Disability\11056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r="22275" b="16615"/>
          <a:stretch>
            <a:fillRect/>
          </a:stretch>
        </p:blipFill>
        <p:spPr bwMode="auto">
          <a:xfrm>
            <a:off x="1" y="0"/>
            <a:ext cx="3119154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L:\Communications Team\Publications\Images SCIE has purchased\Childrens\LT Landing Page\Scoping review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22636" r="1981" b="26433"/>
          <a:stretch>
            <a:fillRect/>
          </a:stretch>
        </p:blipFill>
        <p:spPr bwMode="auto">
          <a:xfrm>
            <a:off x="3119155" y="1"/>
            <a:ext cx="3070484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L:\Communications Team\Publications\Images SCIE has purchased\Adults\Disability\iStock_000012310125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7" t="18773" r="3696" b="2533"/>
          <a:stretch>
            <a:fillRect/>
          </a:stretch>
        </p:blipFill>
        <p:spPr bwMode="auto">
          <a:xfrm>
            <a:off x="9156433" y="0"/>
            <a:ext cx="3032393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P0059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14929"/>
          <a:stretch>
            <a:fillRect/>
          </a:stretch>
        </p:blipFill>
        <p:spPr bwMode="auto">
          <a:xfrm>
            <a:off x="6157189" y="-3855"/>
            <a:ext cx="3058542" cy="241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2458349"/>
            <a:ext cx="12188825" cy="0"/>
          </a:xfrm>
          <a:prstGeom prst="line">
            <a:avLst/>
          </a:prstGeom>
          <a:ln w="142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0"/>
    </mc:Choice>
    <mc:Fallback xmlns="">
      <p:transition spd="slow" advTm="148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135"/>
          <a:stretch/>
        </p:blipFill>
        <p:spPr>
          <a:xfrm>
            <a:off x="0" y="0"/>
            <a:ext cx="12304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5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2277" t="-4560" b="-6447"/>
          <a:stretch/>
        </p:blipFill>
        <p:spPr>
          <a:xfrm>
            <a:off x="0" y="3911755"/>
            <a:ext cx="12215092" cy="3189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6829" b="22500"/>
          <a:stretch/>
        </p:blipFill>
        <p:spPr>
          <a:xfrm rot="248678">
            <a:off x="2239707" y="98520"/>
            <a:ext cx="7880105" cy="41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mmad\Desktop\A5 Leaflet PRINT_Page_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4774" r="3497" b="3101"/>
          <a:stretch/>
        </p:blipFill>
        <p:spPr bwMode="auto">
          <a:xfrm>
            <a:off x="7140448" y="273941"/>
            <a:ext cx="4627629" cy="63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726" y="410106"/>
            <a:ext cx="645699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+mj-lt"/>
                <a:cs typeface="Georgia"/>
              </a:rPr>
              <a:t>Transform Ageing is </a:t>
            </a:r>
            <a:r>
              <a:rPr lang="en-GB" sz="4400" dirty="0">
                <a:latin typeface="+mj-lt"/>
              </a:rPr>
              <a:t>a community and design led initiative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+mj-lt"/>
                <a:cs typeface="Georgia"/>
              </a:rPr>
              <a:t>that aims to transform the experience of ageing for people in the south-west of England. </a:t>
            </a:r>
            <a:endParaRPr lang="en-GB" sz="4400" dirty="0">
              <a:solidFill>
                <a:schemeClr val="bg1">
                  <a:lumMod val="50000"/>
                </a:schemeClr>
              </a:solidFill>
              <a:latin typeface="+mj-lt"/>
              <a:cs typeface="Brandon Text Medium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" y="5208609"/>
            <a:ext cx="6620539" cy="139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54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78734"/>
            <a:ext cx="12188825" cy="7616142"/>
          </a:xfrm>
          <a:prstGeom prst="rect">
            <a:avLst/>
          </a:prstGeom>
          <a:solidFill>
            <a:srgbClr val="979A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A20B6C-1110-4D37-B0D9-7229DF8F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6181" r="5633" b="3688"/>
          <a:stretch/>
        </p:blipFill>
        <p:spPr>
          <a:xfrm>
            <a:off x="1249743" y="-178258"/>
            <a:ext cx="9673916" cy="71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06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mmad\Desktop\A1 Challenge Board Print @ 50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498" r="1317" b="13705"/>
          <a:stretch/>
        </p:blipFill>
        <p:spPr bwMode="auto">
          <a:xfrm>
            <a:off x="636443" y="11574"/>
            <a:ext cx="10946799" cy="68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70284" y="0"/>
            <a:ext cx="12601400" cy="7029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5470" l="10000" r="100000"/>
                    </a14:imgEffect>
                  </a14:imgLayer>
                </a14:imgProps>
              </a:ext>
            </a:extLst>
          </a:blip>
          <a:srcRect b="24687"/>
          <a:stretch/>
        </p:blipFill>
        <p:spPr>
          <a:xfrm>
            <a:off x="2674120" y="-73834"/>
            <a:ext cx="9540972" cy="3502834"/>
          </a:xfrm>
          <a:prstGeom prst="rect">
            <a:avLst/>
          </a:prstGeom>
        </p:spPr>
      </p:pic>
      <p:pic>
        <p:nvPicPr>
          <p:cNvPr id="2" name="Picture 1" descr="Screen Shot 2018-06-06 at 18.0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404664"/>
            <a:ext cx="4294374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5446340" y="692696"/>
            <a:ext cx="6048672" cy="59046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Micro commissioning.</a:t>
            </a:r>
          </a:p>
          <a:p>
            <a:pPr>
              <a:lnSpc>
                <a:spcPct val="90000"/>
              </a:lnSpc>
            </a:pPr>
            <a:r>
              <a:rPr lang="en-GB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Asset-based: connection </a:t>
            </a:r>
            <a:r>
              <a:rPr lang="en-GB" sz="48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 </a:t>
            </a:r>
            <a:r>
              <a:rPr lang="en-GB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               and purpose.</a:t>
            </a:r>
          </a:p>
          <a:p>
            <a:pPr>
              <a:lnSpc>
                <a:spcPct val="90000"/>
              </a:lnSpc>
            </a:pPr>
            <a:r>
              <a:rPr lang="en-GB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Make it easier for small organisations to play.</a:t>
            </a:r>
          </a:p>
        </p:txBody>
      </p:sp>
    </p:spTree>
    <p:extLst>
      <p:ext uri="{BB962C8B-B14F-4D97-AF65-F5344CB8AC3E}">
        <p14:creationId xmlns:p14="http://schemas.microsoft.com/office/powerpoint/2010/main" val="1712744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8275" y="1412776"/>
            <a:ext cx="12385376" cy="5616624"/>
          </a:xfrm>
          <a:prstGeom prst="rect">
            <a:avLst/>
          </a:prstGeom>
          <a:solidFill>
            <a:srgbClr val="417E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100ye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6"/>
          <a:stretch/>
        </p:blipFill>
        <p:spPr>
          <a:xfrm>
            <a:off x="-242292" y="-603448"/>
            <a:ext cx="12349753" cy="43457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7748" y="4543400"/>
            <a:ext cx="6768753" cy="685800"/>
          </a:xfrm>
        </p:spPr>
        <p:txBody>
          <a:bodyPr>
            <a:noAutofit/>
          </a:bodyPr>
          <a:lstStyle/>
          <a:p>
            <a:pPr algn="l"/>
            <a:r>
              <a:rPr lang="en-GB" sz="7600" dirty="0" smtClean="0">
                <a:solidFill>
                  <a:schemeClr val="bg1"/>
                </a:solidFill>
                <a:latin typeface="Impact"/>
                <a:cs typeface="Impact"/>
              </a:rPr>
              <a:t>Launched </a:t>
            </a:r>
            <a:r>
              <a:rPr lang="en-GB" sz="7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TODAY</a:t>
            </a:r>
            <a:endParaRPr lang="en-GB" sz="7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61764" y="5877272"/>
            <a:ext cx="6552728" cy="864096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 err="1" smtClean="0">
                <a:solidFill>
                  <a:srgbClr val="FFFFFF"/>
                </a:solidFill>
                <a:latin typeface="Gill Sans"/>
                <a:cs typeface="Gill Sans"/>
              </a:rPr>
              <a:t>www.scie.org.uk</a:t>
            </a:r>
            <a:r>
              <a:rPr lang="en-GB" sz="4000" dirty="0" smtClean="0">
                <a:solidFill>
                  <a:srgbClr val="FFFFFF"/>
                </a:solidFill>
                <a:latin typeface="Gill Sans"/>
                <a:cs typeface="Gill Sans"/>
              </a:rPr>
              <a:t>/future-of-care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971E2-0E2B-4795-A6B3-D7641D06982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31" y="188640"/>
            <a:ext cx="2457241" cy="70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5DFD5D-1B11-4BD0-9544-F39BCD9EE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71" y="116632"/>
            <a:ext cx="1229205" cy="922144"/>
          </a:xfrm>
          <a:prstGeom prst="rect">
            <a:avLst/>
          </a:prstGeom>
        </p:spPr>
      </p:pic>
      <p:pic>
        <p:nvPicPr>
          <p:cNvPr id="2" name="Picture 1" descr="Screen Shot 2018-06-12 at 12.15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449">
            <a:off x="7542295" y="588321"/>
            <a:ext cx="4105696" cy="5775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36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0ye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6"/>
          <a:stretch/>
        </p:blipFill>
        <p:spPr>
          <a:xfrm>
            <a:off x="-242292" y="-603448"/>
            <a:ext cx="12349753" cy="43457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8275" y="1412776"/>
            <a:ext cx="12385376" cy="5616624"/>
          </a:xfrm>
          <a:prstGeom prst="rect">
            <a:avLst/>
          </a:prstGeom>
          <a:solidFill>
            <a:srgbClr val="417E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61764" y="5877272"/>
            <a:ext cx="6552728" cy="864096"/>
          </a:xfrm>
        </p:spPr>
        <p:txBody>
          <a:bodyPr/>
          <a:lstStyle/>
          <a:p>
            <a:pPr marL="0" indent="0">
              <a:buNone/>
            </a:pPr>
            <a:r>
              <a:rPr lang="en-GB" sz="5400" dirty="0" err="1" smtClean="0">
                <a:solidFill>
                  <a:srgbClr val="FFFFFF"/>
                </a:solidFill>
                <a:latin typeface="Gill Sans"/>
                <a:cs typeface="Gill Sans"/>
              </a:rPr>
              <a:t>www.scie.org.uk</a:t>
            </a:r>
            <a:endParaRPr lang="en-GB" sz="5400" dirty="0" smtClean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971E2-0E2B-4795-A6B3-D7641D06982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31" y="188640"/>
            <a:ext cx="2457241" cy="70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5DFD5D-1B11-4BD0-9544-F39BCD9EE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71" y="116632"/>
            <a:ext cx="1229205" cy="922144"/>
          </a:xfrm>
          <a:prstGeom prst="rect">
            <a:avLst/>
          </a:prstGeom>
        </p:spPr>
      </p:pic>
      <p:pic>
        <p:nvPicPr>
          <p:cNvPr id="2" name="Picture 1" descr="Screen Shot 2018-06-12 at 12.15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449">
            <a:off x="7542295" y="588321"/>
            <a:ext cx="4105696" cy="5775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117748" y="1700808"/>
            <a:ext cx="6840760" cy="43924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GB" sz="3600" b="1" dirty="0" smtClean="0">
                <a:solidFill>
                  <a:srgbClr val="FFFFFF"/>
                </a:solidFill>
              </a:rPr>
              <a:t>Create </a:t>
            </a:r>
            <a:r>
              <a:rPr lang="en-GB" sz="3600" b="1" dirty="0" smtClean="0">
                <a:ln>
                  <a:solidFill>
                    <a:srgbClr val="000000"/>
                  </a:solidFill>
                </a:ln>
              </a:rPr>
              <a:t>life-long homes</a:t>
            </a:r>
            <a:r>
              <a:rPr lang="en-GB" sz="3600" b="1" dirty="0" smtClean="0">
                <a:solidFill>
                  <a:srgbClr val="FFFFFF"/>
                </a:solidFill>
              </a:rPr>
              <a:t>: build to higher accessibility standards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GB" sz="3600" b="1" dirty="0" smtClean="0">
                <a:solidFill>
                  <a:srgbClr val="FFFFFF"/>
                </a:solidFill>
              </a:rPr>
              <a:t>Support </a:t>
            </a:r>
            <a:r>
              <a:rPr lang="en-GB" sz="3600" b="1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age-friendly </a:t>
            </a:r>
            <a:r>
              <a:rPr lang="en-GB" sz="3600" b="1" dirty="0" smtClean="0">
                <a:solidFill>
                  <a:srgbClr val="FFFFFF"/>
                </a:solidFill>
              </a:rPr>
              <a:t>developments</a:t>
            </a:r>
          </a:p>
          <a:p>
            <a:pPr>
              <a:lnSpc>
                <a:spcPct val="90000"/>
              </a:lnSpc>
            </a:pPr>
            <a:r>
              <a:rPr lang="en-GB" sz="3600" b="1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Co-design solutions </a:t>
            </a:r>
            <a:r>
              <a:rPr lang="en-GB" sz="3600" b="1" dirty="0" smtClean="0">
                <a:solidFill>
                  <a:srgbClr val="FFFFFF"/>
                </a:solidFill>
              </a:rPr>
              <a:t>with older people: improve co-production skills of planners, policy makers, developers, designers etc.</a:t>
            </a:r>
          </a:p>
        </p:txBody>
      </p:sp>
    </p:spTree>
    <p:extLst>
      <p:ext uri="{BB962C8B-B14F-4D97-AF65-F5344CB8AC3E}">
        <p14:creationId xmlns:p14="http://schemas.microsoft.com/office/powerpoint/2010/main" val="18807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606" y="0"/>
            <a:ext cx="131057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756" y="3102059"/>
            <a:ext cx="792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Helvetica"/>
                <a:cs typeface="Helvetica"/>
              </a:rPr>
              <a:t>S</a:t>
            </a:r>
            <a:r>
              <a:rPr lang="en-GB" sz="4800" b="1" dirty="0" smtClean="0">
                <a:latin typeface="Helvetica"/>
                <a:cs typeface="Helvetica"/>
              </a:rPr>
              <a:t>ocial </a:t>
            </a:r>
            <a:r>
              <a:rPr lang="en-GB" sz="4800" b="1" dirty="0">
                <a:latin typeface="Helvetica"/>
                <a:cs typeface="Helvetica"/>
              </a:rPr>
              <a:t>C</a:t>
            </a:r>
            <a:r>
              <a:rPr lang="en-GB" sz="4800" b="1" dirty="0" smtClean="0">
                <a:latin typeface="Helvetica"/>
                <a:cs typeface="Helvetica"/>
              </a:rPr>
              <a:t>are </a:t>
            </a:r>
            <a:r>
              <a:rPr lang="en-GB" sz="4800" b="1" dirty="0">
                <a:latin typeface="Helvetica"/>
                <a:cs typeface="Helvetica"/>
              </a:rPr>
              <a:t>G</a:t>
            </a:r>
            <a:r>
              <a:rPr lang="en-GB" sz="4800" b="1" dirty="0" smtClean="0">
                <a:latin typeface="Helvetica"/>
                <a:cs typeface="Helvetica"/>
              </a:rPr>
              <a:t>reen </a:t>
            </a:r>
            <a:r>
              <a:rPr lang="en-GB" sz="4800" b="1" dirty="0">
                <a:latin typeface="Helvetica"/>
                <a:cs typeface="Helvetica"/>
              </a:rPr>
              <a:t>P</a:t>
            </a:r>
            <a:r>
              <a:rPr lang="en-GB" sz="4800" b="1" dirty="0" smtClean="0">
                <a:latin typeface="Helvetica"/>
                <a:cs typeface="Helvetica"/>
              </a:rPr>
              <a:t>aper</a:t>
            </a:r>
            <a:endParaRPr lang="en-GB" sz="4800" b="1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56" y="407589"/>
            <a:ext cx="5112568" cy="1869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764" y="5457418"/>
            <a:ext cx="815810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sz="4000" dirty="0">
                <a:latin typeface="Impact"/>
                <a:cs typeface="Impact"/>
              </a:rPr>
              <a:t>align health, housing &amp;</a:t>
            </a:r>
            <a:r>
              <a:rPr lang="en-GB" sz="4000" dirty="0" smtClean="0">
                <a:latin typeface="Impact"/>
                <a:cs typeface="Impact"/>
              </a:rPr>
              <a:t> </a:t>
            </a:r>
            <a:r>
              <a:rPr lang="en-GB" sz="4000" dirty="0">
                <a:latin typeface="Impact"/>
                <a:cs typeface="Impact"/>
              </a:rPr>
              <a:t>care </a:t>
            </a:r>
            <a:r>
              <a:rPr lang="en-GB" sz="4000" dirty="0" smtClean="0">
                <a:latin typeface="Impact"/>
                <a:cs typeface="Impact"/>
              </a:rPr>
              <a:t>systems? </a:t>
            </a:r>
            <a:endParaRPr lang="en-GB" sz="4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87567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4" y="423357"/>
            <a:ext cx="4270958" cy="6036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5268">
            <a:off x="3691622" y="1056300"/>
            <a:ext cx="797209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546466" y="5517232"/>
            <a:ext cx="62365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800" dirty="0" smtClean="0">
                <a:solidFill>
                  <a:srgbClr val="FF0000"/>
                </a:solidFill>
                <a:latin typeface="Impact"/>
                <a:cs typeface="Impact"/>
              </a:rPr>
              <a:t>Making the everyday </a:t>
            </a:r>
            <a:r>
              <a:rPr lang="en-GB" sz="3800" dirty="0" smtClean="0">
                <a:latin typeface="Impact"/>
                <a:cs typeface="Impact"/>
              </a:rPr>
              <a:t>inclusive</a:t>
            </a:r>
            <a:endParaRPr lang="en-GB" sz="3800" dirty="0">
              <a:latin typeface="Impact"/>
              <a:cs typeface="Impact"/>
            </a:endParaRPr>
          </a:p>
        </p:txBody>
      </p:sp>
      <p:sp>
        <p:nvSpPr>
          <p:cNvPr id="3" name="Oval 2"/>
          <p:cNvSpPr/>
          <p:nvPr/>
        </p:nvSpPr>
        <p:spPr>
          <a:xfrm rot="490234">
            <a:off x="7387952" y="3068170"/>
            <a:ext cx="3829583" cy="160903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3" idx="4"/>
            <a:endCxn id="2" idx="0"/>
          </p:cNvCxnSpPr>
          <p:nvPr/>
        </p:nvCxnSpPr>
        <p:spPr>
          <a:xfrm flipH="1">
            <a:off x="8664755" y="4669037"/>
            <a:ext cx="523651" cy="848195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 rot="21174752">
            <a:off x="677408" y="1364558"/>
            <a:ext cx="2616904" cy="168673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>
            <a:endCxn id="2" idx="0"/>
          </p:cNvCxnSpPr>
          <p:nvPr/>
        </p:nvCxnSpPr>
        <p:spPr>
          <a:xfrm>
            <a:off x="2277533" y="2874721"/>
            <a:ext cx="6387222" cy="2642511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34372" y="6165304"/>
            <a:ext cx="5976664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6371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45317" y="990603"/>
            <a:ext cx="11095783" cy="5742253"/>
            <a:chOff x="481043" y="825501"/>
            <a:chExt cx="8205758" cy="4785211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-1124936" y="2805599"/>
              <a:ext cx="3498750" cy="28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920" b="1" dirty="0"/>
                <a:t>Social care-related quality of life score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44515" y="825501"/>
              <a:ext cx="7842286" cy="4785211"/>
              <a:chOff x="844515" y="825501"/>
              <a:chExt cx="7842286" cy="4785211"/>
            </a:xfrm>
          </p:grpSpPr>
          <p:pic>
            <p:nvPicPr>
              <p:cNvPr id="2" name="Content Placeholder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6" t="11173" r="2403" b="5355"/>
              <a:stretch/>
            </p:blipFill>
            <p:spPr>
              <a:xfrm>
                <a:off x="844515" y="825501"/>
                <a:ext cx="7766085" cy="4622799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677038" y="4880114"/>
                <a:ext cx="3009763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200" dirty="0"/>
                  <a:t>Source: </a:t>
                </a:r>
                <a:r>
                  <a:rPr lang="en-GB" sz="1200" i="1" dirty="0"/>
                  <a:t>Analysis of ASCOF data by University of Birmingham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149730" y="5287547"/>
                <a:ext cx="159897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920" b="1" dirty="0"/>
                  <a:t>Rank of spend pop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066523" y="95421"/>
            <a:ext cx="9713640" cy="1218785"/>
          </a:xfrm>
          <a:prstGeom prst="rect">
            <a:avLst/>
          </a:prstGeom>
          <a:noFill/>
        </p:spPr>
        <p:txBody>
          <a:bodyPr wrap="none" lIns="109720" tIns="54859" rIns="109720" bIns="54859" rtlCol="0">
            <a:spAutoFit/>
          </a:bodyPr>
          <a:lstStyle/>
          <a:p>
            <a:r>
              <a:rPr lang="en-GB" sz="7200" dirty="0">
                <a:latin typeface="Impact"/>
                <a:cs typeface="Impact"/>
              </a:rPr>
              <a:t>The </a:t>
            </a:r>
            <a:r>
              <a:rPr lang="en-GB" sz="7200" dirty="0">
                <a:ln>
                  <a:solidFill>
                    <a:srgbClr val="000000"/>
                  </a:solidFill>
                </a:ln>
                <a:solidFill>
                  <a:srgbClr val="CD0034"/>
                </a:solidFill>
                <a:latin typeface="Impact"/>
                <a:cs typeface="Impact"/>
              </a:rPr>
              <a:t>variation</a:t>
            </a:r>
            <a:r>
              <a:rPr lang="en-GB" sz="7200" dirty="0">
                <a:latin typeface="Impact"/>
                <a:cs typeface="Impact"/>
              </a:rPr>
              <a:t> conundrum</a:t>
            </a:r>
          </a:p>
        </p:txBody>
      </p:sp>
    </p:spTree>
    <p:extLst>
      <p:ext uri="{BB962C8B-B14F-4D97-AF65-F5344CB8AC3E}">
        <p14:creationId xmlns:p14="http://schemas.microsoft.com/office/powerpoint/2010/main" val="8047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1844" y="457200"/>
            <a:ext cx="4752529" cy="1027584"/>
          </a:xfrm>
        </p:spPr>
        <p:txBody>
          <a:bodyPr/>
          <a:lstStyle/>
          <a:p>
            <a:r>
              <a:rPr lang="en-GB" sz="5400" b="1" dirty="0" smtClean="0"/>
              <a:t>Keep in touch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53853" y="1844824"/>
            <a:ext cx="5328592" cy="38877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Visit </a:t>
            </a:r>
            <a:r>
              <a:rPr lang="en-US" b="1" dirty="0" smtClean="0"/>
              <a:t>www.scie.org.uk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marL="0" indent="0" eaLnBrk="1" hangingPunct="1">
              <a:buNone/>
            </a:pPr>
            <a:r>
              <a:rPr lang="en-US" dirty="0" smtClean="0"/>
              <a:t>Register for </a:t>
            </a:r>
            <a:r>
              <a:rPr lang="en-US" dirty="0" err="1" smtClean="0"/>
              <a:t>SCIELine</a:t>
            </a:r>
            <a:endParaRPr lang="en-US" dirty="0" smtClean="0"/>
          </a:p>
          <a:p>
            <a:pPr marL="0" indent="0" eaLnBrk="1" hangingPunct="1">
              <a:buNone/>
            </a:pPr>
            <a:r>
              <a:rPr lang="en-US" dirty="0" smtClean="0"/>
              <a:t>Contact us on twitter @</a:t>
            </a:r>
            <a:r>
              <a:rPr lang="en-US" dirty="0" err="1" smtClean="0"/>
              <a:t>SCIE_socialcare</a:t>
            </a:r>
            <a:endParaRPr lang="en-US" b="1" dirty="0" smtClean="0"/>
          </a:p>
          <a:p>
            <a:pPr marL="0" indent="0" eaLnBrk="1" hangingPunct="1">
              <a:buNone/>
            </a:pPr>
            <a:endParaRPr lang="en-US" b="1" dirty="0" smtClean="0"/>
          </a:p>
        </p:txBody>
      </p:sp>
      <p:pic>
        <p:nvPicPr>
          <p:cNvPr id="4" name="Picture 5" descr="SCIE_logo_March 2011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80" y="4869160"/>
            <a:ext cx="6120680" cy="153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hank-yo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5830" r="11888" b="9647"/>
          <a:stretch/>
        </p:blipFill>
        <p:spPr>
          <a:xfrm>
            <a:off x="6310436" y="141477"/>
            <a:ext cx="5875356" cy="6383867"/>
          </a:xfrm>
          <a:prstGeom prst="rect">
            <a:avLst/>
          </a:prstGeom>
        </p:spPr>
      </p:pic>
    </p:spTree>
  </p:cSld>
  <p:clrMapOvr>
    <a:masterClrMapping/>
  </p:clrMapOvr>
  <p:transition spd="slow" advTm="13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/>
          <a:stretch/>
        </p:blipFill>
        <p:spPr>
          <a:xfrm>
            <a:off x="0" y="861060"/>
            <a:ext cx="9175508" cy="59944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 rot="10800000">
            <a:off x="330114" y="2651759"/>
            <a:ext cx="3986762" cy="998466"/>
          </a:xfrm>
          <a:prstGeom prst="wedgeRectCallout">
            <a:avLst>
              <a:gd name="adj1" fmla="val -441"/>
              <a:gd name="adj2" fmla="val 142455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 rot="5400000">
            <a:off x="8935619" y="795478"/>
            <a:ext cx="3188374" cy="2708596"/>
          </a:xfrm>
          <a:prstGeom prst="wedgeRectCallout">
            <a:avLst>
              <a:gd name="adj1" fmla="val -1682"/>
              <a:gd name="adj2" fmla="val 62511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 rot="5400000">
            <a:off x="9613522" y="3362373"/>
            <a:ext cx="1832567" cy="2708596"/>
          </a:xfrm>
          <a:prstGeom prst="wedgeRectCallout">
            <a:avLst>
              <a:gd name="adj1" fmla="val -54621"/>
              <a:gd name="adj2" fmla="val 5994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95311" y="631529"/>
            <a:ext cx="26887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Functional ability has had less attention in public policy.  </a:t>
            </a:r>
          </a:p>
          <a:p>
            <a:endParaRPr lang="en-US" sz="4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Loss of function is a big driver of public spending and poor outcomes.</a:t>
            </a:r>
          </a:p>
          <a:p>
            <a:endParaRPr lang="en-US" sz="4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Shifting this line would have a significant impact on quality of life.</a:t>
            </a:r>
          </a:p>
          <a:p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It is what occupational therapy is all about.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5311" y="3843903"/>
            <a:ext cx="26887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Existing life science, health research and public health </a:t>
            </a:r>
            <a:r>
              <a:rPr lang="en-US" sz="1800" dirty="0" err="1" smtClean="0">
                <a:latin typeface="Arial"/>
                <a:cs typeface="Arial"/>
              </a:rPr>
              <a:t>programmes</a:t>
            </a:r>
            <a:r>
              <a:rPr lang="en-US" sz="1800" dirty="0" smtClean="0">
                <a:latin typeface="Arial"/>
                <a:cs typeface="Arial"/>
              </a:rPr>
              <a:t> tend to address improving intrinsic capacity.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484" y="2688449"/>
            <a:ext cx="3986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Work on public health is focused on reducing health inequalities, which will be critical to achieve the goal.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912496"/>
            <a:ext cx="1460173" cy="1531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0113" y="143056"/>
            <a:ext cx="6322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smtClean="0">
                <a:latin typeface="Impact" charset="0"/>
                <a:ea typeface="Impact" charset="0"/>
                <a:cs typeface="Impact" charset="0"/>
              </a:rPr>
              <a:t>Healthy </a:t>
            </a:r>
            <a:r>
              <a:rPr lang="en-GB" sz="4400" dirty="0" smtClean="0">
                <a:latin typeface="Impact" charset="0"/>
                <a:ea typeface="Impact" charset="0"/>
                <a:cs typeface="Impact" charset="0"/>
              </a:rPr>
              <a:t>Ageing Framework</a:t>
            </a:r>
            <a:endParaRPr lang="en-GB" sz="4400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773810">
            <a:off x="5696695" y="5446642"/>
            <a:ext cx="745240" cy="1051008"/>
          </a:xfrm>
          <a:prstGeom prst="rightArrow">
            <a:avLst>
              <a:gd name="adj1" fmla="val 54623"/>
              <a:gd name="adj2" fmla="val 40560"/>
            </a:avLst>
          </a:prstGeom>
          <a:solidFill>
            <a:srgbClr val="1A429C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56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8276" y="0"/>
            <a:ext cx="3070076" cy="6957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150" y="-57325"/>
            <a:ext cx="10401062" cy="6942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57857" y="-2115616"/>
            <a:ext cx="3671949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1400" dirty="0" smtClean="0">
                <a:solidFill>
                  <a:srgbClr val="FF0000"/>
                </a:solidFill>
                <a:latin typeface="Impact"/>
                <a:cs typeface="Impact"/>
              </a:rPr>
              <a:t>1</a:t>
            </a:r>
            <a:endParaRPr lang="en-GB" sz="714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509" y="5095344"/>
            <a:ext cx="48177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MILLION</a:t>
            </a:r>
            <a:endParaRPr lang="en-GB" sz="115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2538" y="1268760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go for over a month without speaking to a friend, neighbour or family member</a:t>
            </a:r>
          </a:p>
        </p:txBody>
      </p:sp>
    </p:spTree>
    <p:extLst>
      <p:ext uri="{BB962C8B-B14F-4D97-AF65-F5344CB8AC3E}">
        <p14:creationId xmlns:p14="http://schemas.microsoft.com/office/powerpoint/2010/main" val="27572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-180" r="-11316" b="180"/>
          <a:stretch/>
        </p:blipFill>
        <p:spPr>
          <a:xfrm>
            <a:off x="-26268" y="-1021435"/>
            <a:ext cx="18074008" cy="8914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962372" y="-2043608"/>
            <a:ext cx="8343776" cy="10864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00" spc="-300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Impact"/>
                <a:cs typeface="Impact"/>
              </a:rPr>
              <a:t>15</a:t>
            </a:r>
            <a:endParaRPr lang="en-GB" sz="70000" spc="-300" dirty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Impact"/>
              <a:cs typeface="Impac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5820" y="11663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As harmful as smoking</a:t>
            </a:r>
            <a:endParaRPr lang="en-GB" sz="4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6140" y="5373216"/>
            <a:ext cx="26130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a</a:t>
            </a:r>
            <a:r>
              <a:rPr lang="en-GB" sz="8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 day</a:t>
            </a:r>
            <a:endParaRPr lang="en-GB" sz="8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7988" y="-747464"/>
            <a:ext cx="184666" cy="10864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70000" spc="-300" dirty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103542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8" y="-1827584"/>
            <a:ext cx="12431116" cy="9323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788" y="546007"/>
            <a:ext cx="11305256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800" i="1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“I have to get out of bed each morning to walk my dog – and people stop to talk to me.</a:t>
            </a:r>
            <a:r>
              <a:rPr lang="en-GB" sz="4800" i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”</a:t>
            </a:r>
            <a:endParaRPr lang="en-GB" sz="4800" i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379985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0"/>
            <a:ext cx="953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1"/>
          <a:stretch/>
        </p:blipFill>
        <p:spPr>
          <a:xfrm>
            <a:off x="-277774" y="-353572"/>
            <a:ext cx="12564874" cy="7211572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Elderly-people-sign-010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7" b="100000" l="7339" r="66452">
                        <a14:foregroundMark x1="33145" y1="48925" x2="33145" y2="48925"/>
                        <a14:foregroundMark x1="40484" y1="39651" x2="40484" y2="39651"/>
                        <a14:foregroundMark x1="40645" y1="30780" x2="40645" y2="30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9" r="33111"/>
          <a:stretch/>
        </p:blipFill>
        <p:spPr>
          <a:xfrm>
            <a:off x="9240917" y="2814917"/>
            <a:ext cx="2830159" cy="404308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2979712"/>
            <a:ext cx="8202097" cy="161897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400" dirty="0" smtClean="0">
                <a:latin typeface="+mn-lt"/>
              </a:rPr>
              <a:t/>
            </a:r>
            <a:br>
              <a:rPr lang="en-GB" altLang="en-US" sz="2400" dirty="0" smtClean="0">
                <a:latin typeface="+mn-lt"/>
              </a:rPr>
            </a:br>
            <a:r>
              <a:rPr lang="en-GB" altLang="en-US" sz="4900" b="1" dirty="0" smtClean="0">
                <a:latin typeface="+mn-lt"/>
              </a:rPr>
              <a:t>Access and mobility</a:t>
            </a:r>
            <a:br>
              <a:rPr lang="en-GB" altLang="en-US" sz="4900" b="1" dirty="0" smtClean="0">
                <a:latin typeface="+mn-lt"/>
              </a:rPr>
            </a:br>
            <a:endParaRPr lang="en-GB" altLang="en-US" sz="2400" dirty="0">
              <a:solidFill>
                <a:srgbClr val="190068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016" y="5229200"/>
            <a:ext cx="9334772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altLang="en-US" sz="5400" dirty="0">
                <a:ln>
                  <a:solidFill>
                    <a:schemeClr val="bg1"/>
                  </a:solidFill>
                </a:ln>
                <a:latin typeface="Impact"/>
                <a:cs typeface="Impact"/>
              </a:rPr>
              <a:t>Design a city for  older people and you design it for  </a:t>
            </a:r>
            <a:r>
              <a:rPr lang="en-GB" altLang="en-US" sz="5400" dirty="0" smtClean="0">
                <a:ln>
                  <a:solidFill>
                    <a:schemeClr val="bg1"/>
                  </a:solidFill>
                </a:ln>
                <a:latin typeface="Impact"/>
                <a:cs typeface="Impact"/>
              </a:rPr>
              <a:t>everyone</a:t>
            </a:r>
            <a:endParaRPr lang="en-GB" altLang="en-US" sz="4400" dirty="0">
              <a:ln>
                <a:solidFill>
                  <a:schemeClr val="bg1"/>
                </a:solidFill>
              </a:ln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2519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263" r="15471"/>
          <a:stretch/>
        </p:blipFill>
        <p:spPr>
          <a:xfrm>
            <a:off x="-152387" y="0"/>
            <a:ext cx="1247878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972" y="5661248"/>
            <a:ext cx="7738016" cy="101566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n>
                  <a:solidFill>
                    <a:srgbClr val="FFFFFF"/>
                  </a:solidFill>
                </a:ln>
                <a:latin typeface="Impact"/>
                <a:cs typeface="Impact"/>
              </a:rPr>
              <a:t>Engage with Community</a:t>
            </a:r>
            <a:endParaRPr lang="en-GB" sz="6000" dirty="0">
              <a:ln>
                <a:solidFill>
                  <a:srgbClr val="FFFFFF"/>
                </a:solidFill>
              </a:ln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2045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 powerpoint">
  <a:themeElements>
    <a:clrScheme name="SCIE powerpoin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CIE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CIE powerpoin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 powerpo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 powerpoin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 powerpoin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 powerpoi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 powerpoi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 powerpoi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D395130F-AF69-42E9-B9C7-300779F16715}" vid="{1CB48CF6-D29E-4972-9822-6633EDC3F28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395130F-AF69-42E9-B9C7-300779F16715}" vid="{53C9202F-9DC1-43E0-B382-C10D0F2120B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3277</TotalTime>
  <Words>484</Words>
  <Application>Microsoft Office PowerPoint</Application>
  <PresentationFormat>Custom</PresentationFormat>
  <Paragraphs>74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ＭＳ Ｐゴシック</vt:lpstr>
      <vt:lpstr>Arial</vt:lpstr>
      <vt:lpstr>Brandon Text Medium</vt:lpstr>
      <vt:lpstr>Calibri</vt:lpstr>
      <vt:lpstr>Georgia</vt:lpstr>
      <vt:lpstr>Gill Sans</vt:lpstr>
      <vt:lpstr>Helvetica</vt:lpstr>
      <vt:lpstr>Impact</vt:lpstr>
      <vt:lpstr>Times New Roman</vt:lpstr>
      <vt:lpstr>Wingdings</vt:lpstr>
      <vt:lpstr>SCIE powerpoint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Launched TODAY</vt:lpstr>
      <vt:lpstr>PowerPoint Presentation</vt:lpstr>
      <vt:lpstr>PowerPoint Presentation</vt:lpstr>
      <vt:lpstr>PowerPoint Presentation</vt:lpstr>
      <vt:lpstr>Keep in touch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Iris Steen</dc:creator>
  <cp:lastModifiedBy>George Harvey</cp:lastModifiedBy>
  <cp:revision>113</cp:revision>
  <cp:lastPrinted>2016-07-19T16:10:21Z</cp:lastPrinted>
  <dcterms:created xsi:type="dcterms:W3CDTF">2016-02-10T14:45:45Z</dcterms:created>
  <dcterms:modified xsi:type="dcterms:W3CDTF">2018-06-20T10:12:05Z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iginal Author">
    <vt:lpwstr>Iris</vt:lpwstr>
  </property>
</Properties>
</file>