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handoutMasterIdLst>
    <p:handoutMasterId r:id="rId19"/>
  </p:handoutMasterIdLst>
  <p:sldIdLst>
    <p:sldId id="262" r:id="rId3"/>
    <p:sldId id="261" r:id="rId4"/>
    <p:sldId id="257" r:id="rId5"/>
    <p:sldId id="258" r:id="rId6"/>
    <p:sldId id="263" r:id="rId7"/>
    <p:sldId id="259" r:id="rId8"/>
    <p:sldId id="265" r:id="rId9"/>
    <p:sldId id="268" r:id="rId10"/>
    <p:sldId id="269" r:id="rId11"/>
    <p:sldId id="266" r:id="rId12"/>
    <p:sldId id="267" r:id="rId13"/>
    <p:sldId id="270" r:id="rId14"/>
    <p:sldId id="271" r:id="rId15"/>
    <p:sldId id="272" r:id="rId16"/>
    <p:sldId id="260" r:id="rId17"/>
  </p:sldIdLst>
  <p:sldSz cx="9144000" cy="6858000" type="screen4x3"/>
  <p:notesSz cx="6669088" cy="9928225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47" autoAdjust="0"/>
  </p:normalViewPr>
  <p:slideViewPr>
    <p:cSldViewPr snapToGrid="0">
      <p:cViewPr varScale="1">
        <p:scale>
          <a:sx n="106" d="100"/>
          <a:sy n="106" d="100"/>
        </p:scale>
        <p:origin x="10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7"/>
            <c:invertIfNegative val="0"/>
            <c:bubble3D val="0"/>
          </c:dPt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21.2</c:v>
                </c:pt>
                <c:pt idx="1">
                  <c:v>19.5</c:v>
                </c:pt>
                <c:pt idx="2">
                  <c:v>18</c:v>
                </c:pt>
                <c:pt idx="3">
                  <c:v>16.3</c:v>
                </c:pt>
                <c:pt idx="4">
                  <c:v>17.3</c:v>
                </c:pt>
                <c:pt idx="5">
                  <c:v>17.7</c:v>
                </c:pt>
                <c:pt idx="6">
                  <c:v>20.100000000000001</c:v>
                </c:pt>
                <c:pt idx="7">
                  <c:v>25.5</c:v>
                </c:pt>
                <c:pt idx="8">
                  <c:v>34.4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7597216"/>
        <c:axId val="457597608"/>
      </c:barChart>
      <c:catAx>
        <c:axId val="457597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 smtClean="0"/>
                  <a:t>Age group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0.45025529794886748"/>
              <c:y val="0.91588906051596086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457597608"/>
        <c:crosses val="autoZero"/>
        <c:auto val="1"/>
        <c:lblAlgn val="ctr"/>
        <c:lblOffset val="100"/>
        <c:noMultiLvlLbl val="0"/>
      </c:catAx>
      <c:valAx>
        <c:axId val="457597608"/>
        <c:scaling>
          <c:orientation val="minMax"/>
          <c:max val="45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% sometimes or often lonely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1.5432098765432098E-3"/>
              <c:y val="0.111028746810347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57597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667031204432771"/>
          <c:y val="9.6618111990752001E-2"/>
          <c:w val="0.19178647807912896"/>
          <c:h val="0.22030272894409433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2004/05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Pt>
            <c:idx val="7"/>
            <c:invertIfNegative val="0"/>
            <c:bubble3D val="0"/>
          </c:dPt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20.6</c:v>
                </c:pt>
                <c:pt idx="1">
                  <c:v>21.3</c:v>
                </c:pt>
                <c:pt idx="2">
                  <c:v>18.600000000000001</c:v>
                </c:pt>
                <c:pt idx="3">
                  <c:v>18.899999999999999</c:v>
                </c:pt>
                <c:pt idx="4">
                  <c:v>20.399999999999999</c:v>
                </c:pt>
                <c:pt idx="5">
                  <c:v>25.3</c:v>
                </c:pt>
                <c:pt idx="6">
                  <c:v>31.6</c:v>
                </c:pt>
                <c:pt idx="7">
                  <c:v>41.6</c:v>
                </c:pt>
                <c:pt idx="8">
                  <c:v>40.6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21.2</c:v>
                </c:pt>
                <c:pt idx="1">
                  <c:v>19.5</c:v>
                </c:pt>
                <c:pt idx="2">
                  <c:v>18</c:v>
                </c:pt>
                <c:pt idx="3">
                  <c:v>16.3</c:v>
                </c:pt>
                <c:pt idx="4">
                  <c:v>17.3</c:v>
                </c:pt>
                <c:pt idx="5">
                  <c:v>17.7</c:v>
                </c:pt>
                <c:pt idx="6">
                  <c:v>20.100000000000001</c:v>
                </c:pt>
                <c:pt idx="7">
                  <c:v>25.5</c:v>
                </c:pt>
                <c:pt idx="8">
                  <c:v>34.4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5159224"/>
        <c:axId val="615159616"/>
      </c:barChart>
      <c:catAx>
        <c:axId val="615159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 smtClean="0"/>
                  <a:t>Age group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0.48405937105084085"/>
              <c:y val="0.9130830278550663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615159616"/>
        <c:crosses val="autoZero"/>
        <c:auto val="1"/>
        <c:lblAlgn val="ctr"/>
        <c:lblOffset val="100"/>
        <c:noMultiLvlLbl val="0"/>
      </c:catAx>
      <c:valAx>
        <c:axId val="615159616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% sometimes or often lonely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1.5432098765432098E-3"/>
              <c:y val="0.111028746810347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615159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667031204432771"/>
          <c:y val="9.6618111990752001E-2"/>
          <c:w val="0.13499647613492757"/>
          <c:h val="0.1557639777435211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7"/>
            <c:invertIfNegative val="0"/>
            <c:bubble3D val="0"/>
          </c:dPt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9.6999999999999993</c:v>
                </c:pt>
                <c:pt idx="1">
                  <c:v>11.4</c:v>
                </c:pt>
                <c:pt idx="2">
                  <c:v>14.9</c:v>
                </c:pt>
                <c:pt idx="3">
                  <c:v>18.3</c:v>
                </c:pt>
                <c:pt idx="4">
                  <c:v>23.2</c:v>
                </c:pt>
                <c:pt idx="5">
                  <c:v>31.1</c:v>
                </c:pt>
                <c:pt idx="6">
                  <c:v>41</c:v>
                </c:pt>
                <c:pt idx="7">
                  <c:v>56</c:v>
                </c:pt>
                <c:pt idx="8">
                  <c:v>67.8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38824"/>
        <c:axId val="467939216"/>
      </c:barChart>
      <c:catAx>
        <c:axId val="467938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 smtClean="0"/>
                  <a:t>Age group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0.48405937105084085"/>
              <c:y val="0.92991922382043335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467939216"/>
        <c:crosses val="autoZero"/>
        <c:auto val="1"/>
        <c:lblAlgn val="ctr"/>
        <c:lblOffset val="100"/>
        <c:noMultiLvlLbl val="0"/>
      </c:catAx>
      <c:valAx>
        <c:axId val="467939216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% living alone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3.0864197530864196E-3"/>
              <c:y val="0.310257065733855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67938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51271021677846"/>
          <c:y val="9.6618111990752029E-2"/>
          <c:w val="0.19178647807912896"/>
          <c:h val="0.22030272894409433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Married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rgbClr val="FF0000">
                    <a:alpha val="96000"/>
                  </a:srgbClr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68.099999999999994</c:v>
                </c:pt>
                <c:pt idx="1">
                  <c:v>71.599999999999994</c:v>
                </c:pt>
                <c:pt idx="2">
                  <c:v>72.3</c:v>
                </c:pt>
                <c:pt idx="3">
                  <c:v>72.5</c:v>
                </c:pt>
                <c:pt idx="4">
                  <c:v>70.599999999999994</c:v>
                </c:pt>
                <c:pt idx="5">
                  <c:v>62.1</c:v>
                </c:pt>
                <c:pt idx="6">
                  <c:v>51.4</c:v>
                </c:pt>
                <c:pt idx="7">
                  <c:v>40</c:v>
                </c:pt>
                <c:pt idx="8">
                  <c:v>19.7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Widowed</c:v>
                </c:pt>
              </c:strCache>
            </c:strRef>
          </c:tx>
          <c:spPr>
            <a:ln w="28575" cap="rnd">
              <a:solidFill>
                <a:srgbClr val="00990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09900"/>
              </a:solidFill>
              <a:ln w="9525">
                <a:solidFill>
                  <a:srgbClr val="009900"/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1.4</c:v>
                </c:pt>
                <c:pt idx="1">
                  <c:v>2.6</c:v>
                </c:pt>
                <c:pt idx="2">
                  <c:v>4.4000000000000004</c:v>
                </c:pt>
                <c:pt idx="3">
                  <c:v>8.4</c:v>
                </c:pt>
                <c:pt idx="4">
                  <c:v>13</c:v>
                </c:pt>
                <c:pt idx="5">
                  <c:v>23.2</c:v>
                </c:pt>
                <c:pt idx="6">
                  <c:v>36.1</c:v>
                </c:pt>
                <c:pt idx="7">
                  <c:v>49.6</c:v>
                </c:pt>
                <c:pt idx="8">
                  <c:v>74.599999999999994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Never married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14.3</c:v>
                </c:pt>
                <c:pt idx="1">
                  <c:v>9.3000000000000007</c:v>
                </c:pt>
                <c:pt idx="2">
                  <c:v>8.6999999999999993</c:v>
                </c:pt>
                <c:pt idx="3">
                  <c:v>4.8</c:v>
                </c:pt>
                <c:pt idx="4">
                  <c:v>4</c:v>
                </c:pt>
                <c:pt idx="5">
                  <c:v>4.5999999999999996</c:v>
                </c:pt>
                <c:pt idx="6">
                  <c:v>3.7</c:v>
                </c:pt>
                <c:pt idx="7">
                  <c:v>3.9</c:v>
                </c:pt>
                <c:pt idx="8">
                  <c:v>4.5999999999999996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Divorced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16.2</c:v>
                </c:pt>
                <c:pt idx="1">
                  <c:v>16.600000000000001</c:v>
                </c:pt>
                <c:pt idx="2">
                  <c:v>14.6</c:v>
                </c:pt>
                <c:pt idx="3">
                  <c:v>14.4</c:v>
                </c:pt>
                <c:pt idx="4">
                  <c:v>12.4</c:v>
                </c:pt>
                <c:pt idx="5">
                  <c:v>10.1</c:v>
                </c:pt>
                <c:pt idx="6">
                  <c:v>8.8000000000000007</c:v>
                </c:pt>
                <c:pt idx="7">
                  <c:v>6.5</c:v>
                </c:pt>
                <c:pt idx="8">
                  <c:v>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8816688"/>
        <c:axId val="458817080"/>
      </c:lineChart>
      <c:catAx>
        <c:axId val="458816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800" dirty="0" smtClean="0"/>
                  <a:t>Age group</a:t>
                </a:r>
                <a:endParaRPr lang="en-GB" sz="1800" dirty="0"/>
              </a:p>
            </c:rich>
          </c:tx>
          <c:layout>
            <c:manualLayout>
              <c:xMode val="edge"/>
              <c:yMode val="edge"/>
              <c:x val="0.48336630022696436"/>
              <c:y val="0.921269503771023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8817080"/>
        <c:crosses val="autoZero"/>
        <c:auto val="1"/>
        <c:lblAlgn val="ctr"/>
        <c:lblOffset val="100"/>
        <c:noMultiLvlLbl val="0"/>
      </c:catAx>
      <c:valAx>
        <c:axId val="458817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 b="1" dirty="0" smtClean="0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Percentage</a:t>
                </a:r>
                <a:endParaRPr lang="en-GB" sz="1800" b="1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6103059581320451E-3"/>
              <c:y val="0.34233401312423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881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 friends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rgbClr val="FF0000">
                    <a:alpha val="96000"/>
                  </a:srgbClr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93.1</c:v>
                </c:pt>
                <c:pt idx="1">
                  <c:v>92.7</c:v>
                </c:pt>
                <c:pt idx="2">
                  <c:v>92.3</c:v>
                </c:pt>
                <c:pt idx="3">
                  <c:v>95</c:v>
                </c:pt>
                <c:pt idx="4">
                  <c:v>94.4</c:v>
                </c:pt>
                <c:pt idx="5">
                  <c:v>93.1</c:v>
                </c:pt>
                <c:pt idx="6">
                  <c:v>92.4</c:v>
                </c:pt>
                <c:pt idx="7">
                  <c:v>87.5</c:v>
                </c:pt>
                <c:pt idx="8">
                  <c:v>85.9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 per week</c:v>
                </c:pt>
              </c:strCache>
            </c:strRef>
          </c:tx>
          <c:spPr>
            <a:ln w="28575" cap="rnd">
              <a:solidFill>
                <a:srgbClr val="00990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09900"/>
              </a:solidFill>
              <a:ln w="9525">
                <a:solidFill>
                  <a:srgbClr val="009900"/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57.1</c:v>
                </c:pt>
                <c:pt idx="1">
                  <c:v>55.3</c:v>
                </c:pt>
                <c:pt idx="2">
                  <c:v>59.8</c:v>
                </c:pt>
                <c:pt idx="3">
                  <c:v>62.4</c:v>
                </c:pt>
                <c:pt idx="4">
                  <c:v>66.5</c:v>
                </c:pt>
                <c:pt idx="5">
                  <c:v>64.900000000000006</c:v>
                </c:pt>
                <c:pt idx="6">
                  <c:v>64.2</c:v>
                </c:pt>
                <c:pt idx="7">
                  <c:v>59.4</c:v>
                </c:pt>
                <c:pt idx="8">
                  <c:v>61.4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76664"/>
        <c:axId val="659754888"/>
      </c:lineChart>
      <c:catAx>
        <c:axId val="6776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800" dirty="0" smtClean="0"/>
                  <a:t>Age</a:t>
                </a:r>
                <a:r>
                  <a:rPr lang="en-GB" sz="1800" baseline="0" dirty="0" smtClean="0"/>
                  <a:t> group</a:t>
                </a:r>
                <a:endParaRPr lang="en-GB" sz="1800" dirty="0"/>
              </a:p>
            </c:rich>
          </c:tx>
          <c:layout>
            <c:manualLayout>
              <c:xMode val="edge"/>
              <c:yMode val="edge"/>
              <c:x val="0.49199348269872062"/>
              <c:y val="0.9083107310900692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59754888"/>
        <c:crosses val="autoZero"/>
        <c:auto val="1"/>
        <c:lblAlgn val="ctr"/>
        <c:lblOffset val="100"/>
        <c:noMultiLvlLbl val="0"/>
      </c:catAx>
      <c:valAx>
        <c:axId val="659754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 b="1" dirty="0" smtClean="0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Percentage</a:t>
                </a:r>
                <a:endParaRPr lang="en-GB" sz="1800" b="1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6103059581320451E-3"/>
              <c:y val="0.34233401312423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7766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Positive support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rgbClr val="FF0000">
                    <a:alpha val="96000"/>
                  </a:srgbClr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3.145</c:v>
                </c:pt>
                <c:pt idx="1">
                  <c:v>3.1779999999999999</c:v>
                </c:pt>
                <c:pt idx="2">
                  <c:v>3.1629999999999998</c:v>
                </c:pt>
                <c:pt idx="3">
                  <c:v>3.1680000000000001</c:v>
                </c:pt>
                <c:pt idx="4">
                  <c:v>3.14</c:v>
                </c:pt>
                <c:pt idx="5">
                  <c:v>3.145</c:v>
                </c:pt>
                <c:pt idx="6">
                  <c:v>3.109</c:v>
                </c:pt>
                <c:pt idx="7">
                  <c:v>3.1040000000000001</c:v>
                </c:pt>
                <c:pt idx="8">
                  <c:v>2.964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9755672"/>
        <c:axId val="659756064"/>
      </c:lineChart>
      <c:catAx>
        <c:axId val="659755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800" dirty="0" smtClean="0"/>
                  <a:t>Age</a:t>
                </a:r>
                <a:r>
                  <a:rPr lang="en-GB" sz="1800" baseline="0" dirty="0" smtClean="0"/>
                  <a:t> group</a:t>
                </a:r>
                <a:endParaRPr lang="en-GB" sz="1800" dirty="0"/>
              </a:p>
            </c:rich>
          </c:tx>
          <c:layout>
            <c:manualLayout>
              <c:xMode val="edge"/>
              <c:yMode val="edge"/>
              <c:x val="0.49199348269872062"/>
              <c:y val="0.9083107310900692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59756064"/>
        <c:crosses val="autoZero"/>
        <c:auto val="1"/>
        <c:lblAlgn val="ctr"/>
        <c:lblOffset val="100"/>
        <c:noMultiLvlLbl val="0"/>
      </c:catAx>
      <c:valAx>
        <c:axId val="659756064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 b="1" dirty="0" smtClean="0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Support rating</a:t>
                </a:r>
                <a:endParaRPr lang="en-GB" sz="1800" b="1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6103059581320451E-3"/>
              <c:y val="0.34233401312423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59755672"/>
        <c:crosses val="autoZero"/>
        <c:crossBetween val="between"/>
        <c:majorUnit val="0.5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7"/>
            <c:invertIfNegative val="0"/>
            <c:bubble3D val="0"/>
          </c:dPt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23</c:v>
                </c:pt>
                <c:pt idx="1">
                  <c:v>17.600000000000001</c:v>
                </c:pt>
                <c:pt idx="2">
                  <c:v>16</c:v>
                </c:pt>
                <c:pt idx="3">
                  <c:v>14.5</c:v>
                </c:pt>
                <c:pt idx="4">
                  <c:v>14.1</c:v>
                </c:pt>
                <c:pt idx="5">
                  <c:v>14.9</c:v>
                </c:pt>
                <c:pt idx="6">
                  <c:v>15.7</c:v>
                </c:pt>
                <c:pt idx="7">
                  <c:v>21.1</c:v>
                </c:pt>
                <c:pt idx="8">
                  <c:v>34.1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50-54</c:v>
                </c:pt>
                <c:pt idx="1">
                  <c:v>55-59</c:v>
                </c:pt>
                <c:pt idx="2">
                  <c:v>60-64</c:v>
                </c:pt>
                <c:pt idx="3">
                  <c:v>65-69</c:v>
                </c:pt>
                <c:pt idx="4">
                  <c:v>70-74</c:v>
                </c:pt>
                <c:pt idx="5">
                  <c:v>75-79</c:v>
                </c:pt>
                <c:pt idx="6">
                  <c:v>80-84</c:v>
                </c:pt>
                <c:pt idx="7">
                  <c:v>85-89</c:v>
                </c:pt>
                <c:pt idx="8">
                  <c:v>90+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20.100000000000001</c:v>
                </c:pt>
                <c:pt idx="1">
                  <c:v>20.7</c:v>
                </c:pt>
                <c:pt idx="2">
                  <c:v>19.5</c:v>
                </c:pt>
                <c:pt idx="3">
                  <c:v>17.8</c:v>
                </c:pt>
                <c:pt idx="4">
                  <c:v>20.3</c:v>
                </c:pt>
                <c:pt idx="5">
                  <c:v>20.2</c:v>
                </c:pt>
                <c:pt idx="6">
                  <c:v>23.5</c:v>
                </c:pt>
                <c:pt idx="7">
                  <c:v>28.7</c:v>
                </c:pt>
                <c:pt idx="8">
                  <c:v>34.6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8338192"/>
        <c:axId val="458338584"/>
      </c:barChart>
      <c:catAx>
        <c:axId val="458338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8338584"/>
        <c:crosses val="autoZero"/>
        <c:auto val="1"/>
        <c:lblAlgn val="ctr"/>
        <c:lblOffset val="100"/>
        <c:noMultiLvlLbl val="0"/>
      </c:catAx>
      <c:valAx>
        <c:axId val="458338584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% sometimes or often lonely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1.5432098765432098E-3"/>
              <c:y val="0.111028746810347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58338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667031204432771"/>
          <c:y val="9.6618111990752001E-2"/>
          <c:w val="0.12974166423641489"/>
          <c:h val="0.1557639777435211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24F9A-A054-4A8E-B0F0-D36920C969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72AF16B-A118-4CFF-AFB4-64EC8FEC8664}">
      <dgm:prSet custT="1"/>
      <dgm:spPr>
        <a:solidFill>
          <a:srgbClr val="660066"/>
        </a:solidFill>
      </dgm:spPr>
      <dgm:t>
        <a:bodyPr/>
        <a:lstStyle/>
        <a:p>
          <a:pPr algn="ctr" rtl="0"/>
          <a:r>
            <a:rPr lang="en-GB" sz="4000" dirty="0" smtClean="0"/>
            <a:t>Loneliness at older ages</a:t>
          </a:r>
          <a:endParaRPr lang="en-GB" sz="4000" dirty="0"/>
        </a:p>
      </dgm:t>
    </dgm:pt>
    <dgm:pt modelId="{8D54CB14-30A6-4388-BFA6-4A90F4601239}" type="parTrans" cxnId="{E97E1D0C-D801-4F42-A999-4D3C8DF73282}">
      <dgm:prSet/>
      <dgm:spPr/>
      <dgm:t>
        <a:bodyPr/>
        <a:lstStyle/>
        <a:p>
          <a:endParaRPr lang="en-GB"/>
        </a:p>
      </dgm:t>
    </dgm:pt>
    <dgm:pt modelId="{E25889A3-7E92-47FF-BB19-1B356F014E8E}" type="sibTrans" cxnId="{E97E1D0C-D801-4F42-A999-4D3C8DF73282}">
      <dgm:prSet/>
      <dgm:spPr/>
      <dgm:t>
        <a:bodyPr/>
        <a:lstStyle/>
        <a:p>
          <a:endParaRPr lang="en-GB"/>
        </a:p>
      </dgm:t>
    </dgm:pt>
    <dgm:pt modelId="{3B800CBA-8063-4B8A-B416-ADEFFFE796F9}" type="pres">
      <dgm:prSet presAssocID="{70B24F9A-A054-4A8E-B0F0-D36920C969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484E34-D8E1-40C6-903B-8E9767C1BFCA}" type="pres">
      <dgm:prSet presAssocID="{872AF16B-A118-4CFF-AFB4-64EC8FEC86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7E08890-C013-44C6-BDC9-F2B48A2B116B}" type="presOf" srcId="{872AF16B-A118-4CFF-AFB4-64EC8FEC8664}" destId="{69484E34-D8E1-40C6-903B-8E9767C1BFCA}" srcOrd="0" destOrd="0" presId="urn:microsoft.com/office/officeart/2005/8/layout/vList2"/>
    <dgm:cxn modelId="{E97E1D0C-D801-4F42-A999-4D3C8DF73282}" srcId="{70B24F9A-A054-4A8E-B0F0-D36920C969EC}" destId="{872AF16B-A118-4CFF-AFB4-64EC8FEC8664}" srcOrd="0" destOrd="0" parTransId="{8D54CB14-30A6-4388-BFA6-4A90F4601239}" sibTransId="{E25889A3-7E92-47FF-BB19-1B356F014E8E}"/>
    <dgm:cxn modelId="{9639B8D2-B393-447D-9AFD-9A158326A780}" type="presOf" srcId="{70B24F9A-A054-4A8E-B0F0-D36920C969EC}" destId="{3B800CBA-8063-4B8A-B416-ADEFFFE796F9}" srcOrd="0" destOrd="0" presId="urn:microsoft.com/office/officeart/2005/8/layout/vList2"/>
    <dgm:cxn modelId="{A8A1EDE6-41F8-4D9A-B2EC-E9EA3819881E}" type="presParOf" srcId="{3B800CBA-8063-4B8A-B416-ADEFFFE796F9}" destId="{69484E34-D8E1-40C6-903B-8E9767C1B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B4819FC-DE1B-4349-9AF0-BC2E1AC56F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4B21C5-9072-413D-BC88-4E07031F7D77}">
      <dgm:prSet phldrT="[Text]" custT="1"/>
      <dgm:spPr>
        <a:solidFill>
          <a:srgbClr val="660066"/>
        </a:solidFill>
      </dgm:spPr>
      <dgm:t>
        <a:bodyPr/>
        <a:lstStyle/>
        <a:p>
          <a:pPr algn="ctr"/>
          <a:r>
            <a:rPr lang="en-GB" sz="3600" dirty="0" smtClean="0"/>
            <a:t>English Longitudinal Study of Ageing sometimes or often lonely</a:t>
          </a:r>
          <a:endParaRPr lang="en-GB" sz="3600" dirty="0"/>
        </a:p>
      </dgm:t>
    </dgm:pt>
    <dgm:pt modelId="{5EED6A49-09FD-4B6C-8925-0728572D6ED0}" type="parTrans" cxnId="{98C5FC10-2948-4A77-A905-0306FBC30F8D}">
      <dgm:prSet/>
      <dgm:spPr/>
      <dgm:t>
        <a:bodyPr/>
        <a:lstStyle/>
        <a:p>
          <a:endParaRPr lang="en-GB"/>
        </a:p>
      </dgm:t>
    </dgm:pt>
    <dgm:pt modelId="{8102EDF2-F639-4B61-9FF2-EC15300372C8}" type="sibTrans" cxnId="{98C5FC10-2948-4A77-A905-0306FBC30F8D}">
      <dgm:prSet/>
      <dgm:spPr/>
      <dgm:t>
        <a:bodyPr/>
        <a:lstStyle/>
        <a:p>
          <a:endParaRPr lang="en-GB"/>
        </a:p>
      </dgm:t>
    </dgm:pt>
    <dgm:pt modelId="{B55809D1-7940-4F15-BB27-578064BC044E}" type="pres">
      <dgm:prSet presAssocID="{AB4819FC-DE1B-4349-9AF0-BC2E1AC56F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B674B9D-B846-49DF-8117-287582BA8966}" type="pres">
      <dgm:prSet presAssocID="{6B4B21C5-9072-413D-BC88-4E07031F7D7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C5FC10-2948-4A77-A905-0306FBC30F8D}" srcId="{AB4819FC-DE1B-4349-9AF0-BC2E1AC56FB0}" destId="{6B4B21C5-9072-413D-BC88-4E07031F7D77}" srcOrd="0" destOrd="0" parTransId="{5EED6A49-09FD-4B6C-8925-0728572D6ED0}" sibTransId="{8102EDF2-F639-4B61-9FF2-EC15300372C8}"/>
    <dgm:cxn modelId="{CD5AA31D-78DE-454C-A203-90557BB7D8DB}" type="presOf" srcId="{6B4B21C5-9072-413D-BC88-4E07031F7D77}" destId="{6B674B9D-B846-49DF-8117-287582BA8966}" srcOrd="0" destOrd="0" presId="urn:microsoft.com/office/officeart/2005/8/layout/vList2"/>
    <dgm:cxn modelId="{92313D22-36D3-43A7-B050-8BFC2BC407B9}" type="presOf" srcId="{AB4819FC-DE1B-4349-9AF0-BC2E1AC56FB0}" destId="{B55809D1-7940-4F15-BB27-578064BC044E}" srcOrd="0" destOrd="0" presId="urn:microsoft.com/office/officeart/2005/8/layout/vList2"/>
    <dgm:cxn modelId="{7380A7A0-F175-4E67-BE73-DA55D510AC10}" type="presParOf" srcId="{B55809D1-7940-4F15-BB27-578064BC044E}" destId="{6B674B9D-B846-49DF-8117-287582BA89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4819FC-DE1B-4349-9AF0-BC2E1AC56F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4B21C5-9072-413D-BC88-4E07031F7D77}">
      <dgm:prSet phldrT="[Text]" custT="1"/>
      <dgm:spPr>
        <a:solidFill>
          <a:srgbClr val="660066"/>
        </a:solidFill>
      </dgm:spPr>
      <dgm:t>
        <a:bodyPr/>
        <a:lstStyle/>
        <a:p>
          <a:pPr algn="ctr"/>
          <a:r>
            <a:rPr lang="en-GB" sz="3600" dirty="0" smtClean="0"/>
            <a:t>English Longitudinal Study of Ageing sometimes or often lonely</a:t>
          </a:r>
          <a:endParaRPr lang="en-GB" sz="3600" dirty="0"/>
        </a:p>
      </dgm:t>
    </dgm:pt>
    <dgm:pt modelId="{5EED6A49-09FD-4B6C-8925-0728572D6ED0}" type="parTrans" cxnId="{98C5FC10-2948-4A77-A905-0306FBC30F8D}">
      <dgm:prSet/>
      <dgm:spPr/>
      <dgm:t>
        <a:bodyPr/>
        <a:lstStyle/>
        <a:p>
          <a:endParaRPr lang="en-GB"/>
        </a:p>
      </dgm:t>
    </dgm:pt>
    <dgm:pt modelId="{8102EDF2-F639-4B61-9FF2-EC15300372C8}" type="sibTrans" cxnId="{98C5FC10-2948-4A77-A905-0306FBC30F8D}">
      <dgm:prSet/>
      <dgm:spPr/>
      <dgm:t>
        <a:bodyPr/>
        <a:lstStyle/>
        <a:p>
          <a:endParaRPr lang="en-GB"/>
        </a:p>
      </dgm:t>
    </dgm:pt>
    <dgm:pt modelId="{B55809D1-7940-4F15-BB27-578064BC044E}" type="pres">
      <dgm:prSet presAssocID="{AB4819FC-DE1B-4349-9AF0-BC2E1AC56F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B674B9D-B846-49DF-8117-287582BA8966}" type="pres">
      <dgm:prSet presAssocID="{6B4B21C5-9072-413D-BC88-4E07031F7D7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C5FC10-2948-4A77-A905-0306FBC30F8D}" srcId="{AB4819FC-DE1B-4349-9AF0-BC2E1AC56FB0}" destId="{6B4B21C5-9072-413D-BC88-4E07031F7D77}" srcOrd="0" destOrd="0" parTransId="{5EED6A49-09FD-4B6C-8925-0728572D6ED0}" sibTransId="{8102EDF2-F639-4B61-9FF2-EC15300372C8}"/>
    <dgm:cxn modelId="{A4CCCBD7-8C9A-47C3-9ACC-7C5BFE8D5FDF}" type="presOf" srcId="{AB4819FC-DE1B-4349-9AF0-BC2E1AC56FB0}" destId="{B55809D1-7940-4F15-BB27-578064BC044E}" srcOrd="0" destOrd="0" presId="urn:microsoft.com/office/officeart/2005/8/layout/vList2"/>
    <dgm:cxn modelId="{A1781081-AE5D-4E3D-B055-844D9A73A0C7}" type="presOf" srcId="{6B4B21C5-9072-413D-BC88-4E07031F7D77}" destId="{6B674B9D-B846-49DF-8117-287582BA8966}" srcOrd="0" destOrd="0" presId="urn:microsoft.com/office/officeart/2005/8/layout/vList2"/>
    <dgm:cxn modelId="{219DA241-CC2E-4506-96F3-2C8990680019}" type="presParOf" srcId="{B55809D1-7940-4F15-BB27-578064BC044E}" destId="{6B674B9D-B846-49DF-8117-287582BA89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4819FC-DE1B-4349-9AF0-BC2E1AC56F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4B21C5-9072-413D-BC88-4E07031F7D77}">
      <dgm:prSet phldrT="[Text]" custT="1"/>
      <dgm:spPr>
        <a:solidFill>
          <a:srgbClr val="660066"/>
        </a:solidFill>
      </dgm:spPr>
      <dgm:t>
        <a:bodyPr/>
        <a:lstStyle/>
        <a:p>
          <a:pPr algn="ctr"/>
          <a:r>
            <a:rPr lang="en-GB" sz="3600" dirty="0" smtClean="0"/>
            <a:t>English Longitudinal Study of Ageing sometimes or often lonely</a:t>
          </a:r>
          <a:endParaRPr lang="en-GB" sz="3600" dirty="0"/>
        </a:p>
      </dgm:t>
    </dgm:pt>
    <dgm:pt modelId="{5EED6A49-09FD-4B6C-8925-0728572D6ED0}" type="parTrans" cxnId="{98C5FC10-2948-4A77-A905-0306FBC30F8D}">
      <dgm:prSet/>
      <dgm:spPr/>
      <dgm:t>
        <a:bodyPr/>
        <a:lstStyle/>
        <a:p>
          <a:endParaRPr lang="en-GB"/>
        </a:p>
      </dgm:t>
    </dgm:pt>
    <dgm:pt modelId="{8102EDF2-F639-4B61-9FF2-EC15300372C8}" type="sibTrans" cxnId="{98C5FC10-2948-4A77-A905-0306FBC30F8D}">
      <dgm:prSet/>
      <dgm:spPr/>
      <dgm:t>
        <a:bodyPr/>
        <a:lstStyle/>
        <a:p>
          <a:endParaRPr lang="en-GB"/>
        </a:p>
      </dgm:t>
    </dgm:pt>
    <dgm:pt modelId="{B55809D1-7940-4F15-BB27-578064BC044E}" type="pres">
      <dgm:prSet presAssocID="{AB4819FC-DE1B-4349-9AF0-BC2E1AC56F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B674B9D-B846-49DF-8117-287582BA8966}" type="pres">
      <dgm:prSet presAssocID="{6B4B21C5-9072-413D-BC88-4E07031F7D7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C759958-95B9-4D82-88B7-84A44883918C}" type="presOf" srcId="{6B4B21C5-9072-413D-BC88-4E07031F7D77}" destId="{6B674B9D-B846-49DF-8117-287582BA8966}" srcOrd="0" destOrd="0" presId="urn:microsoft.com/office/officeart/2005/8/layout/vList2"/>
    <dgm:cxn modelId="{98C5FC10-2948-4A77-A905-0306FBC30F8D}" srcId="{AB4819FC-DE1B-4349-9AF0-BC2E1AC56FB0}" destId="{6B4B21C5-9072-413D-BC88-4E07031F7D77}" srcOrd="0" destOrd="0" parTransId="{5EED6A49-09FD-4B6C-8925-0728572D6ED0}" sibTransId="{8102EDF2-F639-4B61-9FF2-EC15300372C8}"/>
    <dgm:cxn modelId="{9A6FD674-861A-43DC-88F9-16735C4152AB}" type="presOf" srcId="{AB4819FC-DE1B-4349-9AF0-BC2E1AC56FB0}" destId="{B55809D1-7940-4F15-BB27-578064BC044E}" srcOrd="0" destOrd="0" presId="urn:microsoft.com/office/officeart/2005/8/layout/vList2"/>
    <dgm:cxn modelId="{C4D5CC39-EDEC-4A21-96E2-EAC0E39F4DF5}" type="presParOf" srcId="{B55809D1-7940-4F15-BB27-578064BC044E}" destId="{6B674B9D-B846-49DF-8117-287582BA89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B24F9A-A054-4A8E-B0F0-D36920C969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72AF16B-A118-4CFF-AFB4-64EC8FEC8664}">
      <dgm:prSet custT="1"/>
      <dgm:spPr>
        <a:solidFill>
          <a:srgbClr val="660066"/>
        </a:solidFill>
      </dgm:spPr>
      <dgm:t>
        <a:bodyPr/>
        <a:lstStyle/>
        <a:p>
          <a:pPr algn="ctr" rtl="0"/>
          <a:r>
            <a:rPr lang="en-GB" sz="4000" dirty="0" smtClean="0"/>
            <a:t>Loneliness at older ages</a:t>
          </a:r>
          <a:endParaRPr lang="en-GB" sz="4000" dirty="0"/>
        </a:p>
      </dgm:t>
    </dgm:pt>
    <dgm:pt modelId="{8D54CB14-30A6-4388-BFA6-4A90F4601239}" type="parTrans" cxnId="{E97E1D0C-D801-4F42-A999-4D3C8DF73282}">
      <dgm:prSet/>
      <dgm:spPr/>
      <dgm:t>
        <a:bodyPr/>
        <a:lstStyle/>
        <a:p>
          <a:endParaRPr lang="en-GB"/>
        </a:p>
      </dgm:t>
    </dgm:pt>
    <dgm:pt modelId="{E25889A3-7E92-47FF-BB19-1B356F014E8E}" type="sibTrans" cxnId="{E97E1D0C-D801-4F42-A999-4D3C8DF73282}">
      <dgm:prSet/>
      <dgm:spPr/>
      <dgm:t>
        <a:bodyPr/>
        <a:lstStyle/>
        <a:p>
          <a:endParaRPr lang="en-GB"/>
        </a:p>
      </dgm:t>
    </dgm:pt>
    <dgm:pt modelId="{3B800CBA-8063-4B8A-B416-ADEFFFE796F9}" type="pres">
      <dgm:prSet presAssocID="{70B24F9A-A054-4A8E-B0F0-D36920C969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484E34-D8E1-40C6-903B-8E9767C1BFCA}" type="pres">
      <dgm:prSet presAssocID="{872AF16B-A118-4CFF-AFB4-64EC8FEC86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8DB56B3-4BDE-436A-9B4A-88D8BDBAEFB1}" type="presOf" srcId="{872AF16B-A118-4CFF-AFB4-64EC8FEC8664}" destId="{69484E34-D8E1-40C6-903B-8E9767C1BFCA}" srcOrd="0" destOrd="0" presId="urn:microsoft.com/office/officeart/2005/8/layout/vList2"/>
    <dgm:cxn modelId="{E97E1D0C-D801-4F42-A999-4D3C8DF73282}" srcId="{70B24F9A-A054-4A8E-B0F0-D36920C969EC}" destId="{872AF16B-A118-4CFF-AFB4-64EC8FEC8664}" srcOrd="0" destOrd="0" parTransId="{8D54CB14-30A6-4388-BFA6-4A90F4601239}" sibTransId="{E25889A3-7E92-47FF-BB19-1B356F014E8E}"/>
    <dgm:cxn modelId="{CFFCCDBE-0CFC-4438-8D70-ED368D04A38E}" type="presOf" srcId="{70B24F9A-A054-4A8E-B0F0-D36920C969EC}" destId="{3B800CBA-8063-4B8A-B416-ADEFFFE796F9}" srcOrd="0" destOrd="0" presId="urn:microsoft.com/office/officeart/2005/8/layout/vList2"/>
    <dgm:cxn modelId="{2675C481-665D-4757-9A2C-7300642AE69E}" type="presParOf" srcId="{3B800CBA-8063-4B8A-B416-ADEFFFE796F9}" destId="{69484E34-D8E1-40C6-903B-8E9767C1B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4819FC-DE1B-4349-9AF0-BC2E1AC56F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4B21C5-9072-413D-BC88-4E07031F7D77}">
      <dgm:prSet phldrT="[Text]" custT="1"/>
      <dgm:spPr>
        <a:solidFill>
          <a:srgbClr val="660066"/>
        </a:solidFill>
      </dgm:spPr>
      <dgm:t>
        <a:bodyPr/>
        <a:lstStyle/>
        <a:p>
          <a:pPr algn="ctr"/>
          <a:r>
            <a:rPr lang="en-GB" sz="3600" dirty="0" smtClean="0"/>
            <a:t>English Longitudinal Study of Ageing  living alone</a:t>
          </a:r>
          <a:endParaRPr lang="en-GB" sz="3600" dirty="0"/>
        </a:p>
      </dgm:t>
    </dgm:pt>
    <dgm:pt modelId="{5EED6A49-09FD-4B6C-8925-0728572D6ED0}" type="parTrans" cxnId="{98C5FC10-2948-4A77-A905-0306FBC30F8D}">
      <dgm:prSet/>
      <dgm:spPr/>
      <dgm:t>
        <a:bodyPr/>
        <a:lstStyle/>
        <a:p>
          <a:endParaRPr lang="en-GB"/>
        </a:p>
      </dgm:t>
    </dgm:pt>
    <dgm:pt modelId="{8102EDF2-F639-4B61-9FF2-EC15300372C8}" type="sibTrans" cxnId="{98C5FC10-2948-4A77-A905-0306FBC30F8D}">
      <dgm:prSet/>
      <dgm:spPr/>
      <dgm:t>
        <a:bodyPr/>
        <a:lstStyle/>
        <a:p>
          <a:endParaRPr lang="en-GB"/>
        </a:p>
      </dgm:t>
    </dgm:pt>
    <dgm:pt modelId="{B55809D1-7940-4F15-BB27-578064BC044E}" type="pres">
      <dgm:prSet presAssocID="{AB4819FC-DE1B-4349-9AF0-BC2E1AC56F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B674B9D-B846-49DF-8117-287582BA8966}" type="pres">
      <dgm:prSet presAssocID="{6B4B21C5-9072-413D-BC88-4E07031F7D7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C5FC10-2948-4A77-A905-0306FBC30F8D}" srcId="{AB4819FC-DE1B-4349-9AF0-BC2E1AC56FB0}" destId="{6B4B21C5-9072-413D-BC88-4E07031F7D77}" srcOrd="0" destOrd="0" parTransId="{5EED6A49-09FD-4B6C-8925-0728572D6ED0}" sibTransId="{8102EDF2-F639-4B61-9FF2-EC15300372C8}"/>
    <dgm:cxn modelId="{AFD5593C-26B9-4E1F-A606-C5D65BCB64C4}" type="presOf" srcId="{AB4819FC-DE1B-4349-9AF0-BC2E1AC56FB0}" destId="{B55809D1-7940-4F15-BB27-578064BC044E}" srcOrd="0" destOrd="0" presId="urn:microsoft.com/office/officeart/2005/8/layout/vList2"/>
    <dgm:cxn modelId="{4E983861-CFF5-4086-8DBA-08140F096C79}" type="presOf" srcId="{6B4B21C5-9072-413D-BC88-4E07031F7D77}" destId="{6B674B9D-B846-49DF-8117-287582BA8966}" srcOrd="0" destOrd="0" presId="urn:microsoft.com/office/officeart/2005/8/layout/vList2"/>
    <dgm:cxn modelId="{5AF1409E-DE5C-4662-974A-C4552E851BFC}" type="presParOf" srcId="{B55809D1-7940-4F15-BB27-578064BC044E}" destId="{6B674B9D-B846-49DF-8117-287582BA89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B24F9A-A054-4A8E-B0F0-D36920C969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72AF16B-A118-4CFF-AFB4-64EC8FEC8664}">
      <dgm:prSet custT="1"/>
      <dgm:spPr>
        <a:solidFill>
          <a:srgbClr val="660066"/>
        </a:solidFill>
      </dgm:spPr>
      <dgm:t>
        <a:bodyPr/>
        <a:lstStyle/>
        <a:p>
          <a:pPr algn="ctr" rtl="0"/>
          <a:r>
            <a:rPr lang="en-GB" sz="4000" dirty="0" smtClean="0"/>
            <a:t>Loneliness at older ages</a:t>
          </a:r>
          <a:endParaRPr lang="en-GB" sz="4000" dirty="0"/>
        </a:p>
      </dgm:t>
    </dgm:pt>
    <dgm:pt modelId="{8D54CB14-30A6-4388-BFA6-4A90F4601239}" type="parTrans" cxnId="{E97E1D0C-D801-4F42-A999-4D3C8DF73282}">
      <dgm:prSet/>
      <dgm:spPr/>
      <dgm:t>
        <a:bodyPr/>
        <a:lstStyle/>
        <a:p>
          <a:endParaRPr lang="en-GB"/>
        </a:p>
      </dgm:t>
    </dgm:pt>
    <dgm:pt modelId="{E25889A3-7E92-47FF-BB19-1B356F014E8E}" type="sibTrans" cxnId="{E97E1D0C-D801-4F42-A999-4D3C8DF73282}">
      <dgm:prSet/>
      <dgm:spPr/>
      <dgm:t>
        <a:bodyPr/>
        <a:lstStyle/>
        <a:p>
          <a:endParaRPr lang="en-GB"/>
        </a:p>
      </dgm:t>
    </dgm:pt>
    <dgm:pt modelId="{3B800CBA-8063-4B8A-B416-ADEFFFE796F9}" type="pres">
      <dgm:prSet presAssocID="{70B24F9A-A054-4A8E-B0F0-D36920C969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484E34-D8E1-40C6-903B-8E9767C1BFCA}" type="pres">
      <dgm:prSet presAssocID="{872AF16B-A118-4CFF-AFB4-64EC8FEC86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A8B36AE-C6AF-4732-AC8A-DF720843B58C}" type="presOf" srcId="{872AF16B-A118-4CFF-AFB4-64EC8FEC8664}" destId="{69484E34-D8E1-40C6-903B-8E9767C1BFCA}" srcOrd="0" destOrd="0" presId="urn:microsoft.com/office/officeart/2005/8/layout/vList2"/>
    <dgm:cxn modelId="{E97E1D0C-D801-4F42-A999-4D3C8DF73282}" srcId="{70B24F9A-A054-4A8E-B0F0-D36920C969EC}" destId="{872AF16B-A118-4CFF-AFB4-64EC8FEC8664}" srcOrd="0" destOrd="0" parTransId="{8D54CB14-30A6-4388-BFA6-4A90F4601239}" sibTransId="{E25889A3-7E92-47FF-BB19-1B356F014E8E}"/>
    <dgm:cxn modelId="{A8D5BC56-7249-455A-8509-397C62E37C43}" type="presOf" srcId="{70B24F9A-A054-4A8E-B0F0-D36920C969EC}" destId="{3B800CBA-8063-4B8A-B416-ADEFFFE796F9}" srcOrd="0" destOrd="0" presId="urn:microsoft.com/office/officeart/2005/8/layout/vList2"/>
    <dgm:cxn modelId="{C5D90A11-56CA-4C0E-AC87-70100219CC1F}" type="presParOf" srcId="{3B800CBA-8063-4B8A-B416-ADEFFFE796F9}" destId="{69484E34-D8E1-40C6-903B-8E9767C1B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B24F9A-A054-4A8E-B0F0-D36920C969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72AF16B-A118-4CFF-AFB4-64EC8FEC8664}">
      <dgm:prSet custT="1"/>
      <dgm:spPr>
        <a:solidFill>
          <a:srgbClr val="660066"/>
        </a:solidFill>
      </dgm:spPr>
      <dgm:t>
        <a:bodyPr/>
        <a:lstStyle/>
        <a:p>
          <a:pPr algn="ctr" rtl="0"/>
          <a:r>
            <a:rPr lang="en-GB" sz="4000" dirty="0" smtClean="0"/>
            <a:t>Loneliness at older ages</a:t>
          </a:r>
          <a:endParaRPr lang="en-GB" sz="4000" dirty="0"/>
        </a:p>
      </dgm:t>
    </dgm:pt>
    <dgm:pt modelId="{8D54CB14-30A6-4388-BFA6-4A90F4601239}" type="parTrans" cxnId="{E97E1D0C-D801-4F42-A999-4D3C8DF73282}">
      <dgm:prSet/>
      <dgm:spPr/>
      <dgm:t>
        <a:bodyPr/>
        <a:lstStyle/>
        <a:p>
          <a:endParaRPr lang="en-GB"/>
        </a:p>
      </dgm:t>
    </dgm:pt>
    <dgm:pt modelId="{E25889A3-7E92-47FF-BB19-1B356F014E8E}" type="sibTrans" cxnId="{E97E1D0C-D801-4F42-A999-4D3C8DF73282}">
      <dgm:prSet/>
      <dgm:spPr/>
      <dgm:t>
        <a:bodyPr/>
        <a:lstStyle/>
        <a:p>
          <a:endParaRPr lang="en-GB"/>
        </a:p>
      </dgm:t>
    </dgm:pt>
    <dgm:pt modelId="{3B800CBA-8063-4B8A-B416-ADEFFFE796F9}" type="pres">
      <dgm:prSet presAssocID="{70B24F9A-A054-4A8E-B0F0-D36920C969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484E34-D8E1-40C6-903B-8E9767C1BFCA}" type="pres">
      <dgm:prSet presAssocID="{872AF16B-A118-4CFF-AFB4-64EC8FEC86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97E1D0C-D801-4F42-A999-4D3C8DF73282}" srcId="{70B24F9A-A054-4A8E-B0F0-D36920C969EC}" destId="{872AF16B-A118-4CFF-AFB4-64EC8FEC8664}" srcOrd="0" destOrd="0" parTransId="{8D54CB14-30A6-4388-BFA6-4A90F4601239}" sibTransId="{E25889A3-7E92-47FF-BB19-1B356F014E8E}"/>
    <dgm:cxn modelId="{07A860AE-BAB8-4695-B2B1-72E372191B27}" type="presOf" srcId="{70B24F9A-A054-4A8E-B0F0-D36920C969EC}" destId="{3B800CBA-8063-4B8A-B416-ADEFFFE796F9}" srcOrd="0" destOrd="0" presId="urn:microsoft.com/office/officeart/2005/8/layout/vList2"/>
    <dgm:cxn modelId="{E24D2C34-8A6C-45A6-BC78-2790561F8579}" type="presOf" srcId="{872AF16B-A118-4CFF-AFB4-64EC8FEC8664}" destId="{69484E34-D8E1-40C6-903B-8E9767C1BFCA}" srcOrd="0" destOrd="0" presId="urn:microsoft.com/office/officeart/2005/8/layout/vList2"/>
    <dgm:cxn modelId="{60F8378C-BD67-4C69-B2BA-EFBEFE6B06F6}" type="presParOf" srcId="{3B800CBA-8063-4B8A-B416-ADEFFFE796F9}" destId="{69484E34-D8E1-40C6-903B-8E9767C1B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0B24F9A-A054-4A8E-B0F0-D36920C969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72AF16B-A118-4CFF-AFB4-64EC8FEC8664}">
      <dgm:prSet custT="1"/>
      <dgm:spPr>
        <a:solidFill>
          <a:srgbClr val="660066"/>
        </a:solidFill>
      </dgm:spPr>
      <dgm:t>
        <a:bodyPr/>
        <a:lstStyle/>
        <a:p>
          <a:pPr algn="ctr" rtl="0"/>
          <a:r>
            <a:rPr lang="en-GB" sz="4000" dirty="0" smtClean="0"/>
            <a:t>Loneliness at older ages</a:t>
          </a:r>
          <a:endParaRPr lang="en-GB" sz="4000" dirty="0"/>
        </a:p>
      </dgm:t>
    </dgm:pt>
    <dgm:pt modelId="{8D54CB14-30A6-4388-BFA6-4A90F4601239}" type="parTrans" cxnId="{E97E1D0C-D801-4F42-A999-4D3C8DF73282}">
      <dgm:prSet/>
      <dgm:spPr/>
      <dgm:t>
        <a:bodyPr/>
        <a:lstStyle/>
        <a:p>
          <a:endParaRPr lang="en-GB"/>
        </a:p>
      </dgm:t>
    </dgm:pt>
    <dgm:pt modelId="{E25889A3-7E92-47FF-BB19-1B356F014E8E}" type="sibTrans" cxnId="{E97E1D0C-D801-4F42-A999-4D3C8DF73282}">
      <dgm:prSet/>
      <dgm:spPr/>
      <dgm:t>
        <a:bodyPr/>
        <a:lstStyle/>
        <a:p>
          <a:endParaRPr lang="en-GB"/>
        </a:p>
      </dgm:t>
    </dgm:pt>
    <dgm:pt modelId="{3B800CBA-8063-4B8A-B416-ADEFFFE796F9}" type="pres">
      <dgm:prSet presAssocID="{70B24F9A-A054-4A8E-B0F0-D36920C969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484E34-D8E1-40C6-903B-8E9767C1BFCA}" type="pres">
      <dgm:prSet presAssocID="{872AF16B-A118-4CFF-AFB4-64EC8FEC86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F0539CE-D63D-470F-A081-4AF1E1BA4E70}" type="presOf" srcId="{872AF16B-A118-4CFF-AFB4-64EC8FEC8664}" destId="{69484E34-D8E1-40C6-903B-8E9767C1BFCA}" srcOrd="0" destOrd="0" presId="urn:microsoft.com/office/officeart/2005/8/layout/vList2"/>
    <dgm:cxn modelId="{E97E1D0C-D801-4F42-A999-4D3C8DF73282}" srcId="{70B24F9A-A054-4A8E-B0F0-D36920C969EC}" destId="{872AF16B-A118-4CFF-AFB4-64EC8FEC8664}" srcOrd="0" destOrd="0" parTransId="{8D54CB14-30A6-4388-BFA6-4A90F4601239}" sibTransId="{E25889A3-7E92-47FF-BB19-1B356F014E8E}"/>
    <dgm:cxn modelId="{47550F91-5E0E-4BCD-B334-9D5D258FF58A}" type="presOf" srcId="{70B24F9A-A054-4A8E-B0F0-D36920C969EC}" destId="{3B800CBA-8063-4B8A-B416-ADEFFFE796F9}" srcOrd="0" destOrd="0" presId="urn:microsoft.com/office/officeart/2005/8/layout/vList2"/>
    <dgm:cxn modelId="{D92F0DCB-6F11-4156-BB5F-EA43F19F4F6A}" type="presParOf" srcId="{3B800CBA-8063-4B8A-B416-ADEFFFE796F9}" destId="{69484E34-D8E1-40C6-903B-8E9767C1B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0B24F9A-A054-4A8E-B0F0-D36920C969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72AF16B-A118-4CFF-AFB4-64EC8FEC8664}">
      <dgm:prSet custT="1"/>
      <dgm:spPr>
        <a:solidFill>
          <a:srgbClr val="660066"/>
        </a:solidFill>
      </dgm:spPr>
      <dgm:t>
        <a:bodyPr/>
        <a:lstStyle/>
        <a:p>
          <a:pPr algn="ctr" rtl="0"/>
          <a:r>
            <a:rPr lang="en-GB" sz="4000" dirty="0" smtClean="0"/>
            <a:t>Loneliness at older ages</a:t>
          </a:r>
          <a:endParaRPr lang="en-GB" sz="4000" dirty="0"/>
        </a:p>
      </dgm:t>
    </dgm:pt>
    <dgm:pt modelId="{8D54CB14-30A6-4388-BFA6-4A90F4601239}" type="parTrans" cxnId="{E97E1D0C-D801-4F42-A999-4D3C8DF73282}">
      <dgm:prSet/>
      <dgm:spPr/>
      <dgm:t>
        <a:bodyPr/>
        <a:lstStyle/>
        <a:p>
          <a:endParaRPr lang="en-GB"/>
        </a:p>
      </dgm:t>
    </dgm:pt>
    <dgm:pt modelId="{E25889A3-7E92-47FF-BB19-1B356F014E8E}" type="sibTrans" cxnId="{E97E1D0C-D801-4F42-A999-4D3C8DF73282}">
      <dgm:prSet/>
      <dgm:spPr/>
      <dgm:t>
        <a:bodyPr/>
        <a:lstStyle/>
        <a:p>
          <a:endParaRPr lang="en-GB"/>
        </a:p>
      </dgm:t>
    </dgm:pt>
    <dgm:pt modelId="{3B800CBA-8063-4B8A-B416-ADEFFFE796F9}" type="pres">
      <dgm:prSet presAssocID="{70B24F9A-A054-4A8E-B0F0-D36920C969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484E34-D8E1-40C6-903B-8E9767C1BFCA}" type="pres">
      <dgm:prSet presAssocID="{872AF16B-A118-4CFF-AFB4-64EC8FEC86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DE7D66B-22E4-4F40-827F-F223A782AB9D}" type="presOf" srcId="{70B24F9A-A054-4A8E-B0F0-D36920C969EC}" destId="{3B800CBA-8063-4B8A-B416-ADEFFFE796F9}" srcOrd="0" destOrd="0" presId="urn:microsoft.com/office/officeart/2005/8/layout/vList2"/>
    <dgm:cxn modelId="{E97E1D0C-D801-4F42-A999-4D3C8DF73282}" srcId="{70B24F9A-A054-4A8E-B0F0-D36920C969EC}" destId="{872AF16B-A118-4CFF-AFB4-64EC8FEC8664}" srcOrd="0" destOrd="0" parTransId="{8D54CB14-30A6-4388-BFA6-4A90F4601239}" sibTransId="{E25889A3-7E92-47FF-BB19-1B356F014E8E}"/>
    <dgm:cxn modelId="{56DECFBB-70D6-4D60-A1F6-151E9F682B57}" type="presOf" srcId="{872AF16B-A118-4CFF-AFB4-64EC8FEC8664}" destId="{69484E34-D8E1-40C6-903B-8E9767C1BFCA}" srcOrd="0" destOrd="0" presId="urn:microsoft.com/office/officeart/2005/8/layout/vList2"/>
    <dgm:cxn modelId="{9F9459D7-A0F4-42F8-B482-676F8D85A761}" type="presParOf" srcId="{3B800CBA-8063-4B8A-B416-ADEFFFE796F9}" destId="{69484E34-D8E1-40C6-903B-8E9767C1B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84E34-D8E1-40C6-903B-8E9767C1BFCA}">
      <dsp:nvSpPr>
        <dsp:cNvPr id="0" name=""/>
        <dsp:cNvSpPr/>
      </dsp:nvSpPr>
      <dsp:spPr>
        <a:xfrm>
          <a:off x="0" y="539"/>
          <a:ext cx="8229600" cy="1141920"/>
        </a:xfrm>
        <a:prstGeom prst="roundRect">
          <a:avLst/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Loneliness at older ages</a:t>
          </a:r>
          <a:endParaRPr lang="en-GB" sz="4000" kern="1200" dirty="0"/>
        </a:p>
      </dsp:txBody>
      <dsp:txXfrm>
        <a:off x="55744" y="56283"/>
        <a:ext cx="8118112" cy="103043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74B9D-B846-49DF-8117-287582BA8966}">
      <dsp:nvSpPr>
        <dsp:cNvPr id="0" name=""/>
        <dsp:cNvSpPr/>
      </dsp:nvSpPr>
      <dsp:spPr>
        <a:xfrm>
          <a:off x="0" y="679"/>
          <a:ext cx="8229600" cy="1141641"/>
        </a:xfrm>
        <a:prstGeom prst="roundRect">
          <a:avLst/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English Longitudinal Study of Ageing sometimes or often lonely</a:t>
          </a:r>
          <a:endParaRPr lang="en-GB" sz="3600" kern="1200" dirty="0"/>
        </a:p>
      </dsp:txBody>
      <dsp:txXfrm>
        <a:off x="55730" y="56409"/>
        <a:ext cx="8118140" cy="1030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74B9D-B846-49DF-8117-287582BA8966}">
      <dsp:nvSpPr>
        <dsp:cNvPr id="0" name=""/>
        <dsp:cNvSpPr/>
      </dsp:nvSpPr>
      <dsp:spPr>
        <a:xfrm>
          <a:off x="0" y="679"/>
          <a:ext cx="8229600" cy="1141641"/>
        </a:xfrm>
        <a:prstGeom prst="roundRect">
          <a:avLst/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English Longitudinal Study of Ageing sometimes or often lonely</a:t>
          </a:r>
          <a:endParaRPr lang="en-GB" sz="3600" kern="1200" dirty="0"/>
        </a:p>
      </dsp:txBody>
      <dsp:txXfrm>
        <a:off x="55730" y="56409"/>
        <a:ext cx="8118140" cy="10301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84E34-D8E1-40C6-903B-8E9767C1BFCA}">
      <dsp:nvSpPr>
        <dsp:cNvPr id="0" name=""/>
        <dsp:cNvSpPr/>
      </dsp:nvSpPr>
      <dsp:spPr>
        <a:xfrm>
          <a:off x="0" y="539"/>
          <a:ext cx="8229600" cy="1141920"/>
        </a:xfrm>
        <a:prstGeom prst="roundRect">
          <a:avLst/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Loneliness at older ages</a:t>
          </a:r>
          <a:endParaRPr lang="en-GB" sz="4000" kern="1200" dirty="0"/>
        </a:p>
      </dsp:txBody>
      <dsp:txXfrm>
        <a:off x="55744" y="56283"/>
        <a:ext cx="8118112" cy="10304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74B9D-B846-49DF-8117-287582BA8966}">
      <dsp:nvSpPr>
        <dsp:cNvPr id="0" name=""/>
        <dsp:cNvSpPr/>
      </dsp:nvSpPr>
      <dsp:spPr>
        <a:xfrm>
          <a:off x="0" y="679"/>
          <a:ext cx="8229600" cy="1141641"/>
        </a:xfrm>
        <a:prstGeom prst="roundRect">
          <a:avLst/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English Longitudinal Study of Ageing  living alone</a:t>
          </a:r>
          <a:endParaRPr lang="en-GB" sz="3600" kern="1200" dirty="0"/>
        </a:p>
      </dsp:txBody>
      <dsp:txXfrm>
        <a:off x="55730" y="56409"/>
        <a:ext cx="8118140" cy="10301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84E34-D8E1-40C6-903B-8E9767C1BFCA}">
      <dsp:nvSpPr>
        <dsp:cNvPr id="0" name=""/>
        <dsp:cNvSpPr/>
      </dsp:nvSpPr>
      <dsp:spPr>
        <a:xfrm>
          <a:off x="0" y="539"/>
          <a:ext cx="8229600" cy="1141920"/>
        </a:xfrm>
        <a:prstGeom prst="roundRect">
          <a:avLst/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Loneliness at older ages</a:t>
          </a:r>
          <a:endParaRPr lang="en-GB" sz="4000" kern="1200" dirty="0"/>
        </a:p>
      </dsp:txBody>
      <dsp:txXfrm>
        <a:off x="55744" y="56283"/>
        <a:ext cx="8118112" cy="10304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84E34-D8E1-40C6-903B-8E9767C1BFCA}">
      <dsp:nvSpPr>
        <dsp:cNvPr id="0" name=""/>
        <dsp:cNvSpPr/>
      </dsp:nvSpPr>
      <dsp:spPr>
        <a:xfrm>
          <a:off x="0" y="539"/>
          <a:ext cx="8229600" cy="1141920"/>
        </a:xfrm>
        <a:prstGeom prst="roundRect">
          <a:avLst/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Loneliness at older ages</a:t>
          </a:r>
          <a:endParaRPr lang="en-GB" sz="4000" kern="1200" dirty="0"/>
        </a:p>
      </dsp:txBody>
      <dsp:txXfrm>
        <a:off x="55744" y="56283"/>
        <a:ext cx="8118112" cy="1030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0.8573</cdr:x>
      <cdr:y>0.68054</cdr:y>
    </cdr:from>
    <cdr:to>
      <cdr:x>0.94951</cdr:x>
      <cdr:y>0.74198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61235" y="2961257"/>
          <a:ext cx="727242" cy="2673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400" dirty="0" smtClean="0"/>
            <a:t>Never married</a:t>
          </a:r>
          <a:endParaRPr lang="en-GB" sz="1200" dirty="0"/>
        </a:p>
      </cdr:txBody>
    </cdr:sp>
  </cdr:relSizeAnchor>
  <cdr:relSizeAnchor xmlns:cdr="http://schemas.openxmlformats.org/drawingml/2006/chartDrawing">
    <cdr:from>
      <cdr:x>0.54441</cdr:x>
      <cdr:y>0.50519</cdr:y>
    </cdr:from>
    <cdr:to>
      <cdr:x>0.63662</cdr:x>
      <cdr:y>0.56664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293602" y="2198271"/>
          <a:ext cx="727242" cy="2673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dirty="0" smtClean="0"/>
            <a:t>Widowed</a:t>
          </a:r>
          <a:endParaRPr lang="en-GB" sz="1200" dirty="0"/>
        </a:p>
      </cdr:txBody>
    </cdr:sp>
  </cdr:relSizeAnchor>
  <cdr:relSizeAnchor xmlns:cdr="http://schemas.openxmlformats.org/drawingml/2006/chartDrawing">
    <cdr:from>
      <cdr:x>0.68721</cdr:x>
      <cdr:y>0.63446</cdr:y>
    </cdr:from>
    <cdr:to>
      <cdr:x>0.77942</cdr:x>
      <cdr:y>0.6959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419793" y="2760731"/>
          <a:ext cx="727242" cy="2673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dirty="0" smtClean="0"/>
            <a:t>Divorced</a:t>
          </a:r>
          <a:endParaRPr lang="en-GB" sz="1200" dirty="0"/>
        </a:p>
      </cdr:txBody>
    </cdr:sp>
  </cdr:relSizeAnchor>
  <cdr:relSizeAnchor xmlns:cdr="http://schemas.openxmlformats.org/drawingml/2006/chartDrawing">
    <cdr:from>
      <cdr:x>0.28812</cdr:x>
      <cdr:y>0.14881</cdr:y>
    </cdr:from>
    <cdr:to>
      <cdr:x>0.38033</cdr:x>
      <cdr:y>0.21026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272297" y="647533"/>
          <a:ext cx="727242" cy="2673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dirty="0" smtClean="0"/>
            <a:t>Married</a:t>
          </a:r>
          <a:endParaRPr lang="en-GB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0.62035</cdr:x>
      <cdr:y>0.38353</cdr:y>
    </cdr:from>
    <cdr:to>
      <cdr:x>0.71256</cdr:x>
      <cdr:y>0.44498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892493" y="1668882"/>
          <a:ext cx="727233" cy="267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dirty="0" smtClean="0"/>
            <a:t>Contact at least weekly</a:t>
          </a:r>
          <a:endParaRPr lang="en-GB" sz="1200" dirty="0"/>
        </a:p>
      </cdr:txBody>
    </cdr:sp>
  </cdr:relSizeAnchor>
  <cdr:relSizeAnchor xmlns:cdr="http://schemas.openxmlformats.org/drawingml/2006/chartDrawing">
    <cdr:from>
      <cdr:x>0.25218</cdr:x>
      <cdr:y>0.13161</cdr:y>
    </cdr:from>
    <cdr:to>
      <cdr:x>0.34439</cdr:x>
      <cdr:y>0.19306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988905" y="572660"/>
          <a:ext cx="727233" cy="2673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dirty="0" smtClean="0"/>
            <a:t>Do you have any friends?</a:t>
          </a:r>
          <a:endParaRPr lang="en-GB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34BD9-C5EC-49F0-8198-F11012AC5CEB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1585F-C0CB-4B56-A2CD-09FD4855C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36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9D3E5-5ACB-44C5-BF64-EB9144432F6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DE5AC-D01E-426C-ADD9-7C1D7DFE2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99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478723-3DD4-46DF-BD14-7187514A677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01141" eaLnBrk="1" hangingPunct="1">
              <a:defRPr/>
            </a:pPr>
            <a:r>
              <a:rPr lang="en-US" dirty="0" smtClean="0"/>
              <a:t>Age</a:t>
            </a:r>
            <a:r>
              <a:rPr lang="en-US" baseline="0" dirty="0" smtClean="0"/>
              <a:t> UK </a:t>
            </a:r>
            <a:r>
              <a:rPr lang="en-US" baseline="0" dirty="0" smtClean="0"/>
              <a:t>London Conference </a:t>
            </a:r>
            <a:r>
              <a:rPr lang="en-US" baseline="0" dirty="0" smtClean="0"/>
              <a:t>June 2018</a:t>
            </a:r>
          </a:p>
          <a:p>
            <a:pPr defTabSz="901141" eaLnBrk="1" hangingPunct="1">
              <a:defRPr/>
            </a:pPr>
            <a:endParaRPr lang="en-US" dirty="0" smtClean="0"/>
          </a:p>
          <a:p>
            <a:pPr defTabSz="901141" eaLnBrk="1" hangingPunct="1">
              <a:defRPr/>
            </a:pPr>
            <a:endParaRPr lang="en-US" dirty="0" smtClean="0"/>
          </a:p>
          <a:p>
            <a:pPr defTabSz="901141" eaLnBrk="1" hangingPunct="1">
              <a:defRPr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661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41425"/>
            <a:ext cx="4465638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UCLA scale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555EB-86F9-47CF-9754-FB2F6B40570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68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41425"/>
            <a:ext cx="4465638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UCLA scale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555EB-86F9-47CF-9754-FB2F6B40570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1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41425"/>
            <a:ext cx="4465638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555EB-86F9-47CF-9754-FB2F6B40570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37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Positive</a:t>
            </a:r>
            <a:r>
              <a:rPr lang="en-GB" baseline="0" dirty="0" smtClean="0"/>
              <a:t> support from friends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DE5AC-D01E-426C-ADD9-7C1D7DFE207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868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41425"/>
            <a:ext cx="4465638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UCLA scale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555EB-86F9-47CF-9754-FB2F6B40570A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84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98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70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466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arkPurple10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1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51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013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AF379-FB6F-4AF4-9D64-2674FDBB25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18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12134-D219-4692-8E1D-27AD9B5AE7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369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7107D-BCD4-418B-A19C-D99DDD61E4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025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67064-0F3A-4D71-B454-8CC864C1DC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223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5D3AC-2416-4AE9-A1B9-2EE9BC4DDE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953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997FA-E1DF-4DC9-85DD-ACBDBEF586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92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54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D01C8-043D-451E-B6B8-FBD1DE6ADF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308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9B941-B73E-4DDC-BDA6-D3F3BCD6D7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39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01109-3FE1-48C3-BF47-99B2FECA8C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165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C4E3C-457F-4860-9AE4-550660E46A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118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296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30200" y="2708275"/>
            <a:ext cx="8489950" cy="3457575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58DED-E74A-45DE-A6A9-808C0FD192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764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0200" y="908050"/>
            <a:ext cx="848995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05D49-868E-4E53-B45E-616090330E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4842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45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74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47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71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33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83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22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6B5B-602C-4D31-9018-2067BED7C4CE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5B26B-A906-4D92-9673-2CE22E7259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47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6013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0E6E16E-1256-4F75-826F-08A00D069874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11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0066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0066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9D1DD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871" y="2204864"/>
            <a:ext cx="8496300" cy="64807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/>
              <a:t>Loneliness at Older Ages</a:t>
            </a:r>
            <a:br>
              <a:rPr lang="en-GB" sz="3600" dirty="0" smtClean="0"/>
            </a:br>
            <a:r>
              <a:rPr lang="en-GB" sz="3600" dirty="0" smtClean="0"/>
              <a:t>What does the research tell us?</a:t>
            </a:r>
            <a:endParaRPr lang="en-US" sz="3600" b="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212976"/>
            <a:ext cx="7632848" cy="3095749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endParaRPr lang="en-GB" sz="2400" dirty="0" smtClean="0"/>
          </a:p>
          <a:p>
            <a:pPr algn="ctr" eaLnBrk="1" hangingPunct="1">
              <a:lnSpc>
                <a:spcPct val="80000"/>
              </a:lnSpc>
            </a:pPr>
            <a:endParaRPr lang="en-GB" sz="2400" dirty="0"/>
          </a:p>
          <a:p>
            <a:pPr algn="ctr" eaLnBrk="1" hangingPunct="1">
              <a:lnSpc>
                <a:spcPct val="80000"/>
              </a:lnSpc>
            </a:pPr>
            <a:r>
              <a:rPr lang="en-GB" sz="2400" dirty="0" smtClean="0"/>
              <a:t>Andrew Steptoe</a:t>
            </a:r>
          </a:p>
          <a:p>
            <a:pPr algn="ctr" eaLnBrk="1" hangingPunct="1">
              <a:lnSpc>
                <a:spcPct val="80000"/>
              </a:lnSpc>
            </a:pPr>
            <a:r>
              <a:rPr lang="en-GB" sz="2400" dirty="0" smtClean="0"/>
              <a:t>Department of Epidemiology and Public Health</a:t>
            </a:r>
          </a:p>
          <a:p>
            <a:pPr algn="ctr" eaLnBrk="1" hangingPunct="1">
              <a:lnSpc>
                <a:spcPct val="80000"/>
              </a:lnSpc>
            </a:pPr>
            <a:r>
              <a:rPr lang="en-GB" sz="2400" dirty="0" smtClean="0"/>
              <a:t>University College London</a:t>
            </a:r>
          </a:p>
          <a:p>
            <a:pPr algn="ctr" eaLnBrk="1" hangingPunct="1">
              <a:lnSpc>
                <a:spcPct val="80000"/>
              </a:lnSpc>
            </a:pPr>
            <a:endParaRPr lang="en-GB" sz="2400" dirty="0" smtClean="0"/>
          </a:p>
          <a:p>
            <a:pPr algn="ctr" eaLnBrk="1" hangingPunct="1">
              <a:lnSpc>
                <a:spcPct val="80000"/>
              </a:lnSpc>
            </a:pPr>
            <a:endParaRPr lang="en-GB" sz="2400" dirty="0" smtClean="0"/>
          </a:p>
        </p:txBody>
      </p:sp>
      <p:pic>
        <p:nvPicPr>
          <p:cNvPr id="5124" name="Picture 7" descr="natcen_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" y="5845175"/>
            <a:ext cx="2447925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78513"/>
            <a:ext cx="25209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upload.wikimedia.org/wikipedia/en/c/cf/Manchester_University_Logo_%282%2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949280"/>
            <a:ext cx="2150283" cy="66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76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80400" cy="4751387"/>
          </a:xfrm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Does loneliness affect health?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 correlation is not cause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 is it really loneliness that matters?</a:t>
            </a:r>
          </a:p>
        </p:txBody>
      </p:sp>
    </p:spTree>
    <p:extLst>
      <p:ext uri="{BB962C8B-B14F-4D97-AF65-F5344CB8AC3E}">
        <p14:creationId xmlns:p14="http://schemas.microsoft.com/office/powerpoint/2010/main" val="352560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80400" cy="4751387"/>
          </a:xfrm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Does loneliness affect health?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Mortality from all causes</a:t>
            </a:r>
          </a:p>
          <a:p>
            <a:pPr lvl="2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2800" dirty="0" smtClean="0"/>
              <a:t>Heart disease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Depression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Cognitive decline, risk of dementia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Sleep problems</a:t>
            </a:r>
          </a:p>
        </p:txBody>
      </p:sp>
    </p:spTree>
    <p:extLst>
      <p:ext uri="{BB962C8B-B14F-4D97-AF65-F5344CB8AC3E}">
        <p14:creationId xmlns:p14="http://schemas.microsoft.com/office/powerpoint/2010/main" val="373652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80400" cy="4751387"/>
          </a:xfrm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Does loneliness affect health?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Why?</a:t>
            </a:r>
          </a:p>
          <a:p>
            <a:pPr lvl="2">
              <a:buClr>
                <a:srgbClr val="FF0000"/>
              </a:buClr>
              <a:buSzPct val="75000"/>
              <a:defRPr/>
            </a:pPr>
            <a:r>
              <a:rPr lang="en-GB" sz="2800" dirty="0" smtClean="0"/>
              <a:t>Unhealthy lifestyle</a:t>
            </a:r>
          </a:p>
          <a:p>
            <a:pPr lvl="3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2600" i="1" dirty="0" smtClean="0"/>
              <a:t>Less physical activity, less prudent diet, more overweight or obese, more smoking</a:t>
            </a:r>
            <a:r>
              <a:rPr lang="en-GB" sz="2600" dirty="0" smtClean="0"/>
              <a:t>	</a:t>
            </a:r>
          </a:p>
          <a:p>
            <a:pPr lvl="2">
              <a:buClr>
                <a:srgbClr val="FF0000"/>
              </a:buClr>
              <a:buSzPct val="75000"/>
              <a:defRPr/>
            </a:pPr>
            <a:r>
              <a:rPr lang="en-GB" sz="2800" dirty="0" smtClean="0"/>
              <a:t>Less active self-care</a:t>
            </a:r>
          </a:p>
          <a:p>
            <a:pPr lvl="2">
              <a:buClr>
                <a:srgbClr val="FF0000"/>
              </a:buClr>
              <a:buSzPct val="75000"/>
              <a:defRPr/>
            </a:pPr>
            <a:r>
              <a:rPr lang="en-GB" sz="2800" dirty="0" smtClean="0"/>
              <a:t>Stressed biological systems</a:t>
            </a:r>
          </a:p>
          <a:p>
            <a:pPr lvl="3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2600" i="1" dirty="0" smtClean="0"/>
              <a:t>Stress hormones, inflammation, cardiovascular function</a:t>
            </a:r>
          </a:p>
        </p:txBody>
      </p:sp>
    </p:spTree>
    <p:extLst>
      <p:ext uri="{BB962C8B-B14F-4D97-AF65-F5344CB8AC3E}">
        <p14:creationId xmlns:p14="http://schemas.microsoft.com/office/powerpoint/2010/main" val="47544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9629698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80400" cy="4751387"/>
          </a:xfrm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How lonely are we?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endParaRPr lang="en-GB" sz="3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Why are some older people lonely?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endParaRPr lang="en-GB" sz="3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Does loneliness affect health?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If so, why?</a:t>
            </a:r>
          </a:p>
        </p:txBody>
      </p:sp>
    </p:spTree>
    <p:extLst>
      <p:ext uri="{BB962C8B-B14F-4D97-AF65-F5344CB8AC3E}">
        <p14:creationId xmlns:p14="http://schemas.microsoft.com/office/powerpoint/2010/main" val="38101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6428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563606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240298"/>
              </p:ext>
            </p:extLst>
          </p:nvPr>
        </p:nvGraphicFramePr>
        <p:xfrm>
          <a:off x="467544" y="184482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5538" y="6525344"/>
            <a:ext cx="1088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UCLA scale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3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8495481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80400" cy="4751387"/>
          </a:xfrm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How lonely are we?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endParaRPr lang="en-GB" sz="3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Why are some older people lonely?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endParaRPr lang="en-GB" sz="3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Does loneliness affect health?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If so, why?</a:t>
            </a:r>
          </a:p>
        </p:txBody>
      </p:sp>
    </p:spTree>
    <p:extLst>
      <p:ext uri="{BB962C8B-B14F-4D97-AF65-F5344CB8AC3E}">
        <p14:creationId xmlns:p14="http://schemas.microsoft.com/office/powerpoint/2010/main" val="92055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5803595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570668"/>
              </p:ext>
            </p:extLst>
          </p:nvPr>
        </p:nvGraphicFramePr>
        <p:xfrm>
          <a:off x="467544" y="184482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5538" y="6525344"/>
            <a:ext cx="1088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UCLA scale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1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7701375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777141"/>
              </p:ext>
            </p:extLst>
          </p:nvPr>
        </p:nvGraphicFramePr>
        <p:xfrm>
          <a:off x="467544" y="184482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5538" y="6525344"/>
            <a:ext cx="1088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UCLA scale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04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80400" cy="4751387"/>
          </a:xfrm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3600" dirty="0" smtClean="0"/>
              <a:t>Why are some older people lonely?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SzPct val="75000"/>
              <a:buFont typeface="Arial" pitchFamily="34" charset="0"/>
              <a:buChar char="•"/>
              <a:defRPr/>
            </a:pPr>
            <a:endParaRPr lang="en-GB" sz="3600" dirty="0" smtClean="0"/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Do we have fewer social contacts?</a:t>
            </a:r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endParaRPr lang="en-GB" sz="3200" dirty="0" smtClean="0"/>
          </a:p>
          <a:p>
            <a:pPr lvl="1"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en-GB" sz="3200" dirty="0" smtClean="0"/>
              <a:t>Is there a problem with the quality of social relationships?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5469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3826010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488344"/>
              </p:ext>
            </p:extLst>
          </p:nvPr>
        </p:nvGraphicFramePr>
        <p:xfrm>
          <a:off x="467544" y="184482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88444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43622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34838" y="287507"/>
            <a:ext cx="8229600" cy="1141641"/>
            <a:chOff x="0" y="679"/>
            <a:chExt cx="8229600" cy="1141641"/>
          </a:xfrm>
        </p:grpSpPr>
        <p:sp>
          <p:nvSpPr>
            <p:cNvPr id="10" name="Rounded Rectangle 9"/>
            <p:cNvSpPr/>
            <p:nvPr/>
          </p:nvSpPr>
          <p:spPr>
            <a:xfrm>
              <a:off x="0" y="679"/>
              <a:ext cx="8229600" cy="1141641"/>
            </a:xfrm>
            <a:prstGeom prst="roundRect">
              <a:avLst/>
            </a:prstGeom>
            <a:solidFill>
              <a:srgbClr val="66006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55730" y="56409"/>
              <a:ext cx="8118140" cy="10301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 dirty="0" smtClean="0"/>
                <a:t>English Longitudinal Study of Ageing  Marital / relationship status</a:t>
              </a:r>
              <a:endParaRPr lang="en-GB" sz="3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7924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92083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34838" y="287507"/>
            <a:ext cx="8229600" cy="1141641"/>
            <a:chOff x="0" y="679"/>
            <a:chExt cx="8229600" cy="1141641"/>
          </a:xfrm>
        </p:grpSpPr>
        <p:sp>
          <p:nvSpPr>
            <p:cNvPr id="10" name="Rounded Rectangle 9"/>
            <p:cNvSpPr/>
            <p:nvPr/>
          </p:nvSpPr>
          <p:spPr>
            <a:xfrm>
              <a:off x="0" y="679"/>
              <a:ext cx="8229600" cy="1141641"/>
            </a:xfrm>
            <a:prstGeom prst="roundRect">
              <a:avLst/>
            </a:prstGeom>
            <a:solidFill>
              <a:srgbClr val="66006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55730" y="56409"/>
              <a:ext cx="8118140" cy="10301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 dirty="0" smtClean="0"/>
                <a:t>English Longitudinal Study of Ageing  Contact with friends</a:t>
              </a:r>
              <a:endParaRPr lang="en-GB" sz="3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959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72733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34838" y="287507"/>
            <a:ext cx="8229600" cy="1141641"/>
            <a:chOff x="0" y="679"/>
            <a:chExt cx="8229600" cy="1141641"/>
          </a:xfrm>
        </p:grpSpPr>
        <p:sp>
          <p:nvSpPr>
            <p:cNvPr id="10" name="Rounded Rectangle 9"/>
            <p:cNvSpPr/>
            <p:nvPr/>
          </p:nvSpPr>
          <p:spPr>
            <a:xfrm>
              <a:off x="0" y="679"/>
              <a:ext cx="8229600" cy="1141641"/>
            </a:xfrm>
            <a:prstGeom prst="roundRect">
              <a:avLst/>
            </a:prstGeom>
            <a:solidFill>
              <a:srgbClr val="66006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55730" y="56409"/>
              <a:ext cx="8118140" cy="10301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600" kern="1200" dirty="0" smtClean="0"/>
                <a:t>English Longitudinal Study of Ageing  Positive support from friends</a:t>
              </a:r>
              <a:endParaRPr lang="en-GB" sz="3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7088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2_Custom Design 15">
      <a:dk1>
        <a:srgbClr val="000000"/>
      </a:dk1>
      <a:lt1>
        <a:srgbClr val="FFFFFF"/>
      </a:lt1>
      <a:dk2>
        <a:srgbClr val="52425B"/>
      </a:dk2>
      <a:lt2>
        <a:srgbClr val="808080"/>
      </a:lt2>
      <a:accent1>
        <a:srgbClr val="7FA1AC"/>
      </a:accent1>
      <a:accent2>
        <a:srgbClr val="911853"/>
      </a:accent2>
      <a:accent3>
        <a:srgbClr val="FFFFFF"/>
      </a:accent3>
      <a:accent4>
        <a:srgbClr val="000000"/>
      </a:accent4>
      <a:accent5>
        <a:srgbClr val="C0CDD2"/>
      </a:accent5>
      <a:accent6>
        <a:srgbClr val="83154A"/>
      </a:accent6>
      <a:hlink>
        <a:srgbClr val="4B4620"/>
      </a:hlink>
      <a:folHlink>
        <a:srgbClr val="B25D86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5">
        <a:dk1>
          <a:srgbClr val="000000"/>
        </a:dk1>
        <a:lt1>
          <a:srgbClr val="FFFFFF"/>
        </a:lt1>
        <a:dk2>
          <a:srgbClr val="52425B"/>
        </a:dk2>
        <a:lt2>
          <a:srgbClr val="808080"/>
        </a:lt2>
        <a:accent1>
          <a:srgbClr val="7FA1AC"/>
        </a:accent1>
        <a:accent2>
          <a:srgbClr val="911853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83154A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</TotalTime>
  <Words>310</Words>
  <Application>Microsoft Office PowerPoint</Application>
  <PresentationFormat>On-screen Show (4:3)</PresentationFormat>
  <Paragraphs>87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2_Custom Design</vt:lpstr>
      <vt:lpstr>Loneliness at Older Ages What does the research tell us?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Steptoe</dc:creator>
  <cp:lastModifiedBy>Andrew Steptoe</cp:lastModifiedBy>
  <cp:revision>17</cp:revision>
  <cp:lastPrinted>2018-06-13T11:56:25Z</cp:lastPrinted>
  <dcterms:created xsi:type="dcterms:W3CDTF">2018-06-11T10:41:32Z</dcterms:created>
  <dcterms:modified xsi:type="dcterms:W3CDTF">2018-06-14T09:27:03Z</dcterms:modified>
</cp:coreProperties>
</file>