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57" r:id="rId5"/>
    <p:sldId id="264" r:id="rId6"/>
    <p:sldId id="266" r:id="rId7"/>
    <p:sldId id="262" r:id="rId8"/>
    <p:sldId id="258" r:id="rId9"/>
    <p:sldId id="261" r:id="rId10"/>
    <p:sldId id="269" r:id="rId11"/>
    <p:sldId id="260" r:id="rId12"/>
    <p:sldId id="263" r:id="rId13"/>
    <p:sldId id="274" r:id="rId14"/>
    <p:sldId id="267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3B"/>
    <a:srgbClr val="D3D8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33B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D3D8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3D8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1109">
            <a:off x="-526666" y="-2193895"/>
            <a:ext cx="4048368" cy="38071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1647" y="5476658"/>
            <a:ext cx="427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DD03"/>
                </a:solidFill>
                <a:latin typeface="+mn-lt"/>
              </a:rPr>
              <a:t>@AllergyUK1</a:t>
            </a:r>
          </a:p>
          <a:p>
            <a:endParaRPr lang="en-GB" dirty="0">
              <a:solidFill>
                <a:srgbClr val="C9DD03"/>
              </a:solidFill>
              <a:latin typeface="+mn-lt"/>
            </a:endParaRPr>
          </a:p>
          <a:p>
            <a:endParaRPr lang="en-GB" dirty="0" smtClean="0">
              <a:solidFill>
                <a:srgbClr val="C9DD03"/>
              </a:solidFill>
              <a:latin typeface="+mn-lt"/>
            </a:endParaRPr>
          </a:p>
          <a:p>
            <a:r>
              <a:rPr lang="en-GB" dirty="0" smtClean="0">
                <a:solidFill>
                  <a:srgbClr val="C9DD03"/>
                </a:solidFill>
                <a:latin typeface="+mn-lt"/>
              </a:rPr>
              <a:t>facebook.com/allergyuk</a:t>
            </a:r>
            <a:endParaRPr lang="en-GB" dirty="0">
              <a:solidFill>
                <a:srgbClr val="C9DD03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" y="6259989"/>
            <a:ext cx="416998" cy="416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5257800"/>
            <a:ext cx="892760" cy="892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4" y="362341"/>
            <a:ext cx="2072512" cy="4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1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8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84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386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1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40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50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028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5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7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D3D80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3D8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1109">
            <a:off x="-526666" y="-2193895"/>
            <a:ext cx="4048368" cy="38071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1647" y="5476658"/>
            <a:ext cx="427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DD03"/>
                </a:solidFill>
                <a:latin typeface="Ubuntu" panose="020B0504030602030204" pitchFamily="34" charset="0"/>
              </a:rPr>
              <a:t>@AllergyUK1</a:t>
            </a:r>
          </a:p>
          <a:p>
            <a:endParaRPr lang="en-GB" dirty="0">
              <a:solidFill>
                <a:srgbClr val="C9DD03"/>
              </a:solidFill>
              <a:latin typeface="Ubuntu" panose="020B0504030602030204" pitchFamily="34" charset="0"/>
            </a:endParaRPr>
          </a:p>
          <a:p>
            <a:endParaRPr lang="en-GB" dirty="0" smtClean="0">
              <a:solidFill>
                <a:srgbClr val="C9DD03"/>
              </a:solidFill>
              <a:latin typeface="Ubuntu" panose="020B0504030602030204" pitchFamily="34" charset="0"/>
            </a:endParaRPr>
          </a:p>
          <a:p>
            <a:r>
              <a:rPr lang="en-GB" dirty="0" smtClean="0">
                <a:solidFill>
                  <a:srgbClr val="C9DD03"/>
                </a:solidFill>
                <a:latin typeface="Ubuntu" panose="020B0504030602030204" pitchFamily="34" charset="0"/>
              </a:rPr>
              <a:t>facebook.com/allergyuk</a:t>
            </a:r>
            <a:endParaRPr lang="en-GB" dirty="0">
              <a:solidFill>
                <a:srgbClr val="C9DD03"/>
              </a:solidFill>
              <a:latin typeface="Olivier 2016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" y="6259989"/>
            <a:ext cx="416998" cy="416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5257800"/>
            <a:ext cx="892760" cy="892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4" y="362341"/>
            <a:ext cx="2072512" cy="4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9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333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33B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1109">
            <a:off x="-526666" y="-2193895"/>
            <a:ext cx="4048368" cy="38071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1647" y="5476658"/>
            <a:ext cx="427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3B"/>
                </a:solidFill>
                <a:latin typeface="+mn-lt"/>
              </a:rPr>
              <a:t>@AllergyUK1</a:t>
            </a:r>
          </a:p>
          <a:p>
            <a:endParaRPr lang="en-GB" dirty="0">
              <a:solidFill>
                <a:srgbClr val="00333B"/>
              </a:solidFill>
              <a:latin typeface="+mn-lt"/>
            </a:endParaRPr>
          </a:p>
          <a:p>
            <a:endParaRPr lang="en-GB" dirty="0" smtClean="0">
              <a:solidFill>
                <a:srgbClr val="00333B"/>
              </a:solidFill>
              <a:latin typeface="+mn-lt"/>
            </a:endParaRPr>
          </a:p>
          <a:p>
            <a:r>
              <a:rPr lang="en-GB" dirty="0" smtClean="0">
                <a:solidFill>
                  <a:srgbClr val="00333B"/>
                </a:solidFill>
                <a:latin typeface="+mn-lt"/>
              </a:rPr>
              <a:t>facebook.com/allergyuk</a:t>
            </a:r>
            <a:endParaRPr lang="en-GB" dirty="0">
              <a:solidFill>
                <a:srgbClr val="00333B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" y="6259989"/>
            <a:ext cx="416998" cy="416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5257800"/>
            <a:ext cx="892760" cy="892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4" y="362341"/>
            <a:ext cx="2072512" cy="4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1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617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77686"/>
          </a:xfrm>
          <a:prstGeom prst="rect">
            <a:avLst/>
          </a:prstGeom>
          <a:solidFill>
            <a:srgbClr val="00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02385"/>
            <a:ext cx="9144000" cy="261257"/>
          </a:xfrm>
          <a:prstGeom prst="rect">
            <a:avLst/>
          </a:prstGeom>
          <a:solidFill>
            <a:srgbClr val="00333B"/>
          </a:solidFill>
          <a:ln>
            <a:solidFill>
              <a:srgbClr val="00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allergyuk.org | 01322 619 898</a:t>
            </a:r>
            <a:endParaRPr lang="en-GB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52400" y="-3421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Olivier 2016" pitchFamily="50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Click to edit Master title style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51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077686"/>
          </a:xfrm>
          <a:prstGeom prst="rect">
            <a:avLst/>
          </a:prstGeom>
          <a:solidFill>
            <a:srgbClr val="00333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617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02385"/>
            <a:ext cx="9144000" cy="261257"/>
          </a:xfrm>
          <a:prstGeom prst="rect">
            <a:avLst/>
          </a:prstGeom>
          <a:solidFill>
            <a:srgbClr val="00333B">
              <a:alpha val="80000"/>
            </a:srgbClr>
          </a:solidFill>
          <a:ln>
            <a:solidFill>
              <a:srgbClr val="00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allergyuk.org | 01322 619 898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02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77686"/>
          </a:xfrm>
          <a:prstGeom prst="rect">
            <a:avLst/>
          </a:prstGeom>
          <a:solidFill>
            <a:srgbClr val="D3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02385"/>
            <a:ext cx="9144000" cy="261257"/>
          </a:xfrm>
          <a:prstGeom prst="rect">
            <a:avLst/>
          </a:prstGeom>
          <a:solidFill>
            <a:srgbClr val="D3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allergyuk.org | 01322 619 898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0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" y="81644"/>
            <a:ext cx="4392386" cy="6857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64" y="1257300"/>
            <a:ext cx="4392386" cy="533944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0"/>
            <a:ext cx="4514850" cy="685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1" y="742838"/>
            <a:ext cx="5298621" cy="45719"/>
          </a:xfrm>
          <a:prstGeom prst="roundRect">
            <a:avLst/>
          </a:prstGeom>
          <a:solidFill>
            <a:srgbClr val="00333B"/>
          </a:solidFill>
          <a:ln>
            <a:solidFill>
              <a:srgbClr val="00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596743"/>
            <a:ext cx="9144000" cy="261257"/>
          </a:xfrm>
          <a:prstGeom prst="rect">
            <a:avLst/>
          </a:prstGeom>
          <a:solidFill>
            <a:srgbClr val="00333B"/>
          </a:solidFill>
          <a:ln>
            <a:solidFill>
              <a:srgbClr val="00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allergyuk.org | 01322 619 898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96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" y="81644"/>
            <a:ext cx="4392386" cy="6857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64" y="1257300"/>
            <a:ext cx="4392386" cy="533944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0"/>
            <a:ext cx="4514850" cy="6858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-1" y="742838"/>
            <a:ext cx="5298621" cy="45719"/>
          </a:xfrm>
          <a:prstGeom prst="roundRect">
            <a:avLst/>
          </a:prstGeom>
          <a:solidFill>
            <a:srgbClr val="D3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596743"/>
            <a:ext cx="9144000" cy="261257"/>
          </a:xfrm>
          <a:prstGeom prst="rect">
            <a:avLst/>
          </a:prstGeom>
          <a:solidFill>
            <a:srgbClr val="D3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allergyuk.org | 01322 619 898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8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617"/>
            <a:ext cx="78867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9" name="Rounded Rectangle 8"/>
          <p:cNvSpPr/>
          <p:nvPr userDrawn="1"/>
        </p:nvSpPr>
        <p:spPr>
          <a:xfrm flipV="1">
            <a:off x="0" y="988709"/>
            <a:ext cx="7953614" cy="45719"/>
          </a:xfrm>
          <a:prstGeom prst="roundRect">
            <a:avLst/>
          </a:prstGeom>
          <a:solidFill>
            <a:srgbClr val="C9DD03"/>
          </a:solidFill>
          <a:ln>
            <a:solidFill>
              <a:srgbClr val="C9D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76682">
            <a:off x="6250205" y="-1966024"/>
            <a:ext cx="3610441" cy="3395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15" y="98124"/>
            <a:ext cx="1975393" cy="592618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0" y="6686438"/>
            <a:ext cx="9144000" cy="171562"/>
          </a:xfrm>
          <a:prstGeom prst="roundRect">
            <a:avLst/>
          </a:prstGeom>
          <a:solidFill>
            <a:srgbClr val="00333B"/>
          </a:solidFill>
          <a:ln>
            <a:solidFill>
              <a:srgbClr val="00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/>
              <a:t>allergyuk.org | 01322 619 898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1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13F-3376-47E1-9837-7D210DE0FCB5}" type="datetimeFigureOut">
              <a:rPr lang="en-GB" smtClean="0"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A6ED2-C83F-4D68-8510-08707CDCD3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13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3" r:id="rId4"/>
    <p:sldLayoutId id="2147483678" r:id="rId5"/>
    <p:sldLayoutId id="2147483674" r:id="rId6"/>
    <p:sldLayoutId id="2147483675" r:id="rId7"/>
    <p:sldLayoutId id="2147483676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3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3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3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3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3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3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2536"/>
            <a:ext cx="7772400" cy="2387600"/>
          </a:xfrm>
        </p:spPr>
        <p:txBody>
          <a:bodyPr/>
          <a:lstStyle/>
          <a:p>
            <a:r>
              <a:rPr lang="en-GB" b="1" dirty="0"/>
              <a:t>The Air We Breathe</a:t>
            </a:r>
            <a:r>
              <a:rPr lang="en-GB" b="1" dirty="0">
                <a:solidFill>
                  <a:srgbClr val="00333B"/>
                </a:solidFill>
              </a:rPr>
              <a:t/>
            </a:r>
            <a:br>
              <a:rPr lang="en-GB" b="1" dirty="0">
                <a:solidFill>
                  <a:srgbClr val="00333B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Poor Air Quality means </a:t>
            </a: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for Older People </a:t>
            </a:r>
            <a:r>
              <a:rPr lang="en-GB" b="1" dirty="0">
                <a:solidFill>
                  <a:schemeClr val="bg1"/>
                </a:solidFill>
              </a:rPr>
              <a:t>Living with Allergy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1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8951" y="1578229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“There are strong associations between indoor fungi and initiation, promotion, and exacerbation of allergic respiratory disease</a:t>
            </a:r>
            <a:r>
              <a:rPr lang="en-GB" dirty="0" smtClean="0"/>
              <a:t>.”</a:t>
            </a:r>
          </a:p>
          <a:p>
            <a:pPr algn="ctr"/>
            <a:endParaRPr lang="en-GB" dirty="0"/>
          </a:p>
          <a:p>
            <a:pPr algn="ctr"/>
            <a:r>
              <a:rPr lang="en-GB" sz="1000" i="1" dirty="0"/>
              <a:t>(Indoor Fungal Exposure and Allergic Respiratory Disease. N J Osborne et al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20" y="3450959"/>
            <a:ext cx="4383831" cy="291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463" y="81644"/>
            <a:ext cx="7662293" cy="68579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  Allergy and the Older Population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898" y="1054444"/>
            <a:ext cx="5305168" cy="531987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SzPct val="50000"/>
              <a:buNone/>
            </a:pPr>
            <a:r>
              <a:rPr lang="en-GB" sz="1700" b="1" dirty="0"/>
              <a:t>Allergic </a:t>
            </a:r>
            <a:r>
              <a:rPr lang="en-GB" sz="1700" b="1" dirty="0" smtClean="0"/>
              <a:t>rhinitis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Although </a:t>
            </a:r>
            <a:r>
              <a:rPr lang="en-GB" sz="1700" dirty="0"/>
              <a:t>the peak incidence is during adulthood, allergic rhinitis (AR) is prevalent among older people affecting around 5.4 to 10.7% of patients above 65 years</a:t>
            </a:r>
          </a:p>
          <a:p>
            <a:pPr marL="0" indent="0" algn="just">
              <a:buSzPct val="50000"/>
              <a:buNone/>
            </a:pPr>
            <a:endParaRPr lang="en-GB" sz="1700" dirty="0"/>
          </a:p>
          <a:p>
            <a:pPr marL="0" indent="0" algn="just">
              <a:buSzPct val="50000"/>
              <a:buNone/>
            </a:pPr>
            <a:r>
              <a:rPr lang="en-GB" sz="1700" b="1" dirty="0" smtClean="0"/>
              <a:t>Asthma</a:t>
            </a:r>
          </a:p>
          <a:p>
            <a:pPr algn="just">
              <a:buSzPct val="50000"/>
            </a:pPr>
            <a:r>
              <a:rPr lang="en-GB" sz="1700" dirty="0" smtClean="0"/>
              <a:t>Asthma </a:t>
            </a:r>
            <a:r>
              <a:rPr lang="en-GB" sz="1700" dirty="0"/>
              <a:t>affects older patients just as in any other age group. The prevalence of asthma in the elderly in developed societies is estimated around 6-10%. Fatalities are higher in older asthmatics compared to other age groups in which mortality is steadily </a:t>
            </a:r>
            <a:r>
              <a:rPr lang="en-GB" sz="1700" dirty="0" smtClean="0"/>
              <a:t>decreasing.</a:t>
            </a:r>
            <a:endParaRPr lang="en-GB" sz="1700" dirty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1700" dirty="0"/>
          </a:p>
          <a:p>
            <a:pPr marL="0" indent="0" algn="just">
              <a:buSzPct val="50000"/>
              <a:buNone/>
            </a:pPr>
            <a:r>
              <a:rPr lang="en-GB" sz="1700" b="1" dirty="0"/>
              <a:t>Atopic </a:t>
            </a:r>
            <a:r>
              <a:rPr lang="en-GB" sz="1700" b="1" dirty="0" smtClean="0"/>
              <a:t>dermatitis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Atopic </a:t>
            </a:r>
            <a:r>
              <a:rPr lang="en-GB" sz="1700" dirty="0"/>
              <a:t>dermatitis in the elderly is not uncommon. Topical medications, such as those used for leg ulcers, are a common cause of atopic dermatitis. </a:t>
            </a:r>
            <a:endParaRPr lang="en-GB" sz="1700" dirty="0" smtClean="0"/>
          </a:p>
          <a:p>
            <a:pPr marL="0" indent="0" algn="just">
              <a:buSzPct val="50000"/>
              <a:buNone/>
            </a:pPr>
            <a:endParaRPr lang="en-GB" sz="1700" dirty="0"/>
          </a:p>
          <a:p>
            <a:pPr marL="0" indent="0" algn="just">
              <a:buSzPct val="50000"/>
              <a:buNone/>
            </a:pPr>
            <a:r>
              <a:rPr lang="en-GB" sz="1700" b="1" dirty="0"/>
              <a:t>Allergies to </a:t>
            </a:r>
            <a:r>
              <a:rPr lang="en-GB" sz="1700" b="1" dirty="0" smtClean="0"/>
              <a:t>chemicals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Many </a:t>
            </a:r>
            <a:r>
              <a:rPr lang="en-GB" sz="1700" dirty="0"/>
              <a:t>elderly patients have bladder and bowel complications which can lead to allergic irritation or allergic stoma dermatitis from adhesives, fragrances, rubber chemicals and acrylates used in medical products.</a:t>
            </a:r>
            <a:endParaRPr lang="en-GB" sz="1700" b="1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/>
          <a:stretch/>
        </p:blipFill>
        <p:spPr>
          <a:xfrm>
            <a:off x="5845272" y="1813649"/>
            <a:ext cx="3158684" cy="30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6519" y="107092"/>
            <a:ext cx="7886700" cy="891811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Older People and Air Quality </a:t>
            </a:r>
            <a:endParaRPr lang="en-GB" sz="2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6519" y="1309815"/>
            <a:ext cx="8559113" cy="514041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The age of the European population is </a:t>
            </a:r>
            <a:r>
              <a:rPr lang="en-GB" sz="1700" dirty="0" smtClean="0"/>
              <a:t>rising!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P</a:t>
            </a:r>
            <a:r>
              <a:rPr lang="en-GB" sz="1700" dirty="0" smtClean="0"/>
              <a:t>ercentage </a:t>
            </a:r>
            <a:r>
              <a:rPr lang="en-GB" sz="1700" dirty="0"/>
              <a:t>of adults aged 65 years and older is projected to increase from 16% in 2000 to 20% in </a:t>
            </a:r>
            <a:r>
              <a:rPr lang="en-GB" sz="1700" dirty="0" smtClean="0"/>
              <a:t>2020</a:t>
            </a:r>
            <a:endParaRPr lang="en-GB" sz="1700" dirty="0"/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spend 80–90% of their day indoors, and elderly people are likely to spend even more time at home. Thus, indoor air pollutants may have special significance for this age group 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(Simoni et al, </a:t>
            </a:r>
            <a:r>
              <a:rPr lang="en-GB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2003)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Older people at more risk from air pollution, even at low concentrates, because of reduced immunological defences and multiple underlying chronic diseases </a:t>
            </a:r>
            <a:r>
              <a:rPr lang="en-GB" sz="1000" dirty="0" smtClean="0"/>
              <a:t>(Mendes et al, 2013)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As the </a:t>
            </a:r>
            <a:r>
              <a:rPr lang="en-GB" sz="1700" dirty="0"/>
              <a:t>aging process has an impaired impact on the immune system and our skin barrier </a:t>
            </a:r>
            <a:r>
              <a:rPr lang="en-GB" sz="1700" dirty="0" smtClean="0"/>
              <a:t>function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Elderly </a:t>
            </a:r>
            <a:r>
              <a:rPr lang="en-GB" sz="1700" dirty="0"/>
              <a:t>people may be particularly vulnerable to air pollution because the ability to eliminate chemicals from the body </a:t>
            </a:r>
            <a:r>
              <a:rPr lang="en-GB" sz="1700" dirty="0" smtClean="0"/>
              <a:t>decreases – e.g. reduced lung function and small particles inhaled.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4416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573427"/>
            <a:ext cx="7886700" cy="46035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800" dirty="0"/>
              <a:t>Typical symptoms of allergic rhinitis like nasal obstruction, postnasal drip or cough may be worsened by physical changes of the nose that occur with age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800" dirty="0"/>
              <a:t>It has recently been suggested that changes in breathing as we age impact on the severity of symptoms of allergic rhinitis </a:t>
            </a:r>
            <a:r>
              <a:rPr lang="en-GB" sz="1300" dirty="0"/>
              <a:t>(GreenFacts, 2017)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800" dirty="0"/>
              <a:t>Sensitivity to particular allergens such as the indoor allergens, dust mite and cockroach, are more prominently associated with the presence of asthma in an elderly population 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800" dirty="0"/>
              <a:t>Older people may not be able to maintain house cleaning chores, may not open windows etc.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50000"/>
              <a:buFont typeface="Wingdings" panose="05000000000000000000" pitchFamily="2" charset="2"/>
              <a:buChar char="§"/>
            </a:pPr>
            <a:r>
              <a:rPr lang="en-GB" sz="1800" dirty="0"/>
              <a:t>Many may live in social or rented accommodation, nursing homes which are poorly ventilated </a:t>
            </a:r>
            <a:r>
              <a:rPr lang="en-GB" sz="1200" dirty="0"/>
              <a:t>(Bentayeb et al, 2014)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7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  Allergy </a:t>
            </a:r>
            <a:r>
              <a:rPr lang="en-GB" sz="2800" b="1" dirty="0"/>
              <a:t>and the Older Population</a:t>
            </a:r>
            <a:endParaRPr lang="en-GB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375719"/>
            <a:ext cx="7886700" cy="4801244"/>
          </a:xfr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Collected data has led to an increasing evidence base suggesting linkages between indoor dampness, fungi, and human </a:t>
            </a:r>
            <a:r>
              <a:rPr lang="en-GB" sz="1700" dirty="0" smtClean="0"/>
              <a:t>health</a:t>
            </a:r>
          </a:p>
          <a:p>
            <a:pPr marL="0" indent="0" defTabSz="457200">
              <a:spcBef>
                <a:spcPct val="20000"/>
              </a:spcBef>
              <a:buSzPct val="50000"/>
              <a:buNone/>
            </a:pPr>
            <a:endParaRPr lang="en-GB" sz="17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Exposure to </a:t>
            </a:r>
            <a:r>
              <a:rPr lang="en-GB" sz="1700" dirty="0" smtClean="0"/>
              <a:t>particulate matter, nitrogen dioxide, chemical </a:t>
            </a:r>
            <a:r>
              <a:rPr lang="en-GB" sz="1700" dirty="0"/>
              <a:t>pollutants, outdoor contaminants and biological agents in </a:t>
            </a:r>
            <a:r>
              <a:rPr lang="en-GB" sz="1700" b="1" dirty="0"/>
              <a:t>closed spaces</a:t>
            </a:r>
            <a:r>
              <a:rPr lang="en-GB" sz="1700" dirty="0"/>
              <a:t> has been associated </a:t>
            </a:r>
            <a:r>
              <a:rPr lang="en-GB" sz="1700" dirty="0" smtClean="0"/>
              <a:t>with</a:t>
            </a:r>
          </a:p>
          <a:p>
            <a:pPr>
              <a:buSzPct val="50000"/>
              <a:buFontTx/>
              <a:buChar char="-"/>
            </a:pPr>
            <a:r>
              <a:rPr lang="en-GB" sz="1700" dirty="0" smtClean="0"/>
              <a:t>Breathlessness and cough (PM10)</a:t>
            </a:r>
          </a:p>
          <a:p>
            <a:pPr>
              <a:buSzPct val="50000"/>
              <a:buFontTx/>
              <a:buChar char="-"/>
            </a:pPr>
            <a:r>
              <a:rPr lang="en-GB" sz="1700" dirty="0" smtClean="0"/>
              <a:t>PM0.1 - wheeze</a:t>
            </a:r>
          </a:p>
          <a:p>
            <a:pPr>
              <a:buSzPct val="50000"/>
              <a:buFontTx/>
              <a:buChar char="-"/>
            </a:pPr>
            <a:r>
              <a:rPr lang="en-GB" sz="1700" dirty="0" smtClean="0"/>
              <a:t>reduced </a:t>
            </a:r>
            <a:r>
              <a:rPr lang="en-GB" sz="1700" dirty="0"/>
              <a:t>lung </a:t>
            </a:r>
            <a:r>
              <a:rPr lang="en-GB" sz="1700" dirty="0" smtClean="0"/>
              <a:t>function</a:t>
            </a:r>
          </a:p>
          <a:p>
            <a:pPr>
              <a:buSzPct val="50000"/>
              <a:buFontTx/>
              <a:buChar char="-"/>
            </a:pPr>
            <a:r>
              <a:rPr lang="en-GB" sz="1700" dirty="0" smtClean="0"/>
              <a:t>bronchial </a:t>
            </a:r>
            <a:r>
              <a:rPr lang="en-GB" sz="1700" dirty="0"/>
              <a:t>hyper </a:t>
            </a:r>
            <a:r>
              <a:rPr lang="en-GB" sz="1700" dirty="0" smtClean="0"/>
              <a:t>responsiveness#</a:t>
            </a:r>
          </a:p>
          <a:p>
            <a:pPr>
              <a:buSzPct val="50000"/>
              <a:buFontTx/>
              <a:buChar char="-"/>
            </a:pPr>
            <a:r>
              <a:rPr lang="en-GB" sz="1700" dirty="0" smtClean="0"/>
              <a:t>respiratory infections</a:t>
            </a:r>
          </a:p>
          <a:p>
            <a:pPr>
              <a:buSzPct val="50000"/>
              <a:buFontTx/>
              <a:buChar char="-"/>
            </a:pPr>
            <a:r>
              <a:rPr lang="en-GB" sz="1700" dirty="0" smtClean="0"/>
              <a:t>Formaldehyde - development/exacerbation </a:t>
            </a:r>
            <a:r>
              <a:rPr lang="en-GB" sz="1700" dirty="0"/>
              <a:t>of </a:t>
            </a:r>
            <a:r>
              <a:rPr lang="en-GB" sz="1700" dirty="0" smtClean="0"/>
              <a:t>COPD</a:t>
            </a:r>
          </a:p>
          <a:p>
            <a:pPr>
              <a:buSzPct val="50000"/>
            </a:pPr>
            <a:r>
              <a:rPr lang="en-GB" sz="1700" dirty="0" smtClean="0"/>
              <a:t>Associations were shown where indoor air pollutants were less than the international guidelines</a:t>
            </a:r>
          </a:p>
          <a:p>
            <a:pPr>
              <a:buSzPct val="50000"/>
            </a:pPr>
            <a:r>
              <a:rPr lang="en-GB" sz="1700" dirty="0" smtClean="0"/>
              <a:t>Findings were enhanced in homes with poor ventilation and residents over 80.  </a:t>
            </a:r>
            <a:r>
              <a:rPr lang="en-GB" sz="1800" dirty="0" smtClean="0"/>
              <a:t> </a:t>
            </a:r>
            <a:r>
              <a:rPr lang="en-GB" sz="1000" dirty="0"/>
              <a:t>(Bentayeb et al, 2014</a:t>
            </a:r>
            <a:r>
              <a:rPr lang="en-GB" sz="1000" dirty="0" smtClean="0"/>
              <a:t>)</a:t>
            </a:r>
            <a:endParaRPr lang="en-GB" sz="1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4" descr="https://assets.nationalasthma.org.au/images/_fit770/Lowres033SpacerM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30" y="3143326"/>
            <a:ext cx="2041770" cy="14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 </a:t>
            </a:r>
            <a:r>
              <a:rPr lang="en-GB" sz="2800" b="1" dirty="0" smtClean="0"/>
              <a:t>Older People and Warm Temperatures</a:t>
            </a:r>
            <a:endParaRPr lang="en-GB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557" y="1540476"/>
            <a:ext cx="8045793" cy="4636487"/>
          </a:xfrm>
        </p:spPr>
        <p:txBody>
          <a:bodyPr>
            <a:normAutofit/>
          </a:bodyPr>
          <a:lstStyle/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Due to the elderly having reduced ability for thermo-regulation they will feel the cold more readily, so will want to keep warm. </a:t>
            </a:r>
          </a:p>
          <a:p>
            <a:pPr>
              <a:buSzPct val="50000"/>
              <a:buFont typeface="Wingdings" panose="05000000000000000000" pitchFamily="2" charset="2"/>
              <a:buChar char="§"/>
            </a:pPr>
            <a:endParaRPr lang="en-GB" sz="17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To many older people this will mean:</a:t>
            </a:r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having the windows </a:t>
            </a:r>
            <a:r>
              <a:rPr lang="en-GB" sz="1700" dirty="0" smtClean="0"/>
              <a:t>shut – less ventilation</a:t>
            </a:r>
            <a:endParaRPr lang="en-GB" sz="17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blocking out drafts </a:t>
            </a:r>
            <a:r>
              <a:rPr lang="en-GB" sz="1700" dirty="0" smtClean="0"/>
              <a:t>– less ventilation</a:t>
            </a:r>
            <a:endParaRPr lang="en-GB" sz="17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and turning the heating up</a:t>
            </a:r>
            <a:r>
              <a:rPr lang="en-GB" sz="1700" dirty="0" smtClean="0"/>
              <a:t>.</a:t>
            </a:r>
            <a:endParaRPr lang="en-GB" sz="1700" dirty="0"/>
          </a:p>
          <a:p>
            <a:pPr marL="0" indent="0">
              <a:buSzPct val="50000"/>
              <a:buNone/>
            </a:pPr>
            <a:endParaRPr lang="en-GB" sz="17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This gives rise to increased temperature and humidity to the indoor environment having a direct impact on air quality as these are the exact conditions that </a:t>
            </a:r>
            <a:r>
              <a:rPr lang="en-GB" sz="1700" dirty="0" smtClean="0"/>
              <a:t>house dust mite </a:t>
            </a:r>
            <a:r>
              <a:rPr lang="en-GB" sz="1700" dirty="0"/>
              <a:t>and mould thrive </a:t>
            </a:r>
            <a:r>
              <a:rPr lang="en-GB" sz="1700" dirty="0" smtClean="0"/>
              <a:t>in</a:t>
            </a:r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And this can exacerbate their allergic symptoms!</a:t>
            </a:r>
            <a:endParaRPr lang="en-GB" sz="17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15" y="2339546"/>
            <a:ext cx="2170649" cy="16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64" y="81644"/>
            <a:ext cx="8692022" cy="68579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Every breath we take: the lifelong impact of air pollution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2464" y="1257300"/>
            <a:ext cx="8815590" cy="5339443"/>
          </a:xfrm>
        </p:spPr>
        <p:txBody>
          <a:bodyPr>
            <a:normAutofit/>
          </a:bodyPr>
          <a:lstStyle/>
          <a:p>
            <a:pPr marL="0" indent="0">
              <a:buSzPct val="50000"/>
              <a:buNone/>
            </a:pPr>
            <a:endParaRPr lang="en-GB" sz="20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2000" dirty="0" smtClean="0"/>
              <a:t>A </a:t>
            </a:r>
            <a:r>
              <a:rPr lang="en-GB" sz="2000" dirty="0"/>
              <a:t>report from the </a:t>
            </a:r>
            <a:r>
              <a:rPr lang="en-GB" sz="2000" dirty="0" smtClean="0"/>
              <a:t>Royal College of Physicians </a:t>
            </a:r>
            <a:r>
              <a:rPr lang="en-GB" sz="2000" dirty="0"/>
              <a:t>and the </a:t>
            </a:r>
            <a:r>
              <a:rPr lang="en-GB" sz="2000" dirty="0" smtClean="0"/>
              <a:t>Royal College of Paediatric and Child Health</a:t>
            </a:r>
            <a:r>
              <a:rPr lang="en-GB" sz="2000" dirty="0"/>
              <a:t> examines the impact of exposure to air pollution across the course of a </a:t>
            </a:r>
            <a:r>
              <a:rPr lang="en-GB" sz="2000" dirty="0" smtClean="0"/>
              <a:t>lifetime</a:t>
            </a:r>
            <a:endParaRPr lang="en-GB" sz="2000" dirty="0"/>
          </a:p>
          <a:p>
            <a:pPr marL="0" indent="0">
              <a:buSzPct val="50000"/>
              <a:buNone/>
            </a:pPr>
            <a:endParaRPr lang="en-GB" sz="8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2000" dirty="0"/>
              <a:t>We must strengthen our understanding of the key risk factors and effects of poor air quality in our homes, schools and </a:t>
            </a:r>
            <a:r>
              <a:rPr lang="en-GB" sz="2000" dirty="0" smtClean="0"/>
              <a:t>workplaces</a:t>
            </a:r>
            <a:endParaRPr lang="en-GB" sz="2000" dirty="0"/>
          </a:p>
          <a:p>
            <a:pPr marL="0" indent="0">
              <a:buSzPct val="50000"/>
              <a:buNone/>
            </a:pPr>
            <a:endParaRPr lang="en-GB" sz="8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2000" dirty="0"/>
              <a:t>A </a:t>
            </a:r>
            <a:r>
              <a:rPr lang="en-GB" sz="2000" dirty="0" smtClean="0"/>
              <a:t>coordinated </a:t>
            </a:r>
            <a:r>
              <a:rPr lang="en-GB" sz="2000" dirty="0"/>
              <a:t>effort is required to develop and apply any necessary policy </a:t>
            </a:r>
            <a:r>
              <a:rPr lang="en-GB" sz="2000" dirty="0" smtClean="0"/>
              <a:t>changes</a:t>
            </a:r>
            <a:endParaRPr lang="en-GB" sz="2000" dirty="0"/>
          </a:p>
          <a:p>
            <a:pPr marL="0" indent="0">
              <a:buSzPct val="50000"/>
              <a:buNone/>
            </a:pPr>
            <a:endParaRPr lang="en-GB" sz="8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2000" dirty="0" smtClean="0"/>
              <a:t>We need to quantify </a:t>
            </a:r>
            <a:r>
              <a:rPr lang="en-GB" sz="2000" dirty="0"/>
              <a:t>the relationship between indoor air pollution and health.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043" y="107092"/>
            <a:ext cx="7672515" cy="71881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Allergy UK Activities: Poor Air Quality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22854"/>
            <a:ext cx="7886700" cy="4554109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Lobbying at European Parliament as a Member of the European </a:t>
            </a:r>
            <a:r>
              <a:rPr lang="en-GB" sz="1700" dirty="0"/>
              <a:t>Federation of Allergy and Airways Disease Patient Organisations (</a:t>
            </a:r>
            <a:r>
              <a:rPr lang="en-GB" sz="1700" dirty="0" smtClean="0"/>
              <a:t>EFA)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1700" dirty="0" smtClean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Lay Member for the NICE </a:t>
            </a:r>
            <a:r>
              <a:rPr lang="en-GB" sz="1700" dirty="0"/>
              <a:t>Committee </a:t>
            </a:r>
            <a:r>
              <a:rPr lang="en-GB" sz="1700" dirty="0" smtClean="0"/>
              <a:t>for the guidelines on </a:t>
            </a:r>
            <a:r>
              <a:rPr lang="en-GB" sz="1700" dirty="0"/>
              <a:t>Indoor Air Quality </a:t>
            </a:r>
            <a:endParaRPr lang="en-GB" sz="1700" dirty="0" smtClean="0"/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1700" dirty="0" smtClean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Members of the UK Indoor Environments Group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1700" dirty="0" smtClean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Members of the Association of Sustainable Building Products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1700" dirty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Seal </a:t>
            </a:r>
            <a:r>
              <a:rPr lang="en-GB" sz="1700" dirty="0"/>
              <a:t>of Approval - Products which have passed high standards of scientific testing and prove efficiency in reducing/removing allergens from the indoor environment </a:t>
            </a:r>
            <a:endParaRPr lang="en-GB" sz="1700" dirty="0" smtClean="0"/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17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Provide support and advice to 21million people living with allergic disease in the UK -  Our Helpline receives over 500 calls a year from </a:t>
            </a:r>
            <a:r>
              <a:rPr lang="en-GB" sz="1700" dirty="0"/>
              <a:t>people whose allergic symptoms </a:t>
            </a:r>
            <a:r>
              <a:rPr lang="en-GB" sz="1700" dirty="0" smtClean="0"/>
              <a:t>suggest </a:t>
            </a:r>
            <a:r>
              <a:rPr lang="en-GB" sz="1700" dirty="0"/>
              <a:t>that the cause was house dust mite or </a:t>
            </a:r>
            <a:r>
              <a:rPr lang="en-GB" sz="1700" dirty="0" smtClean="0"/>
              <a:t>mould.</a:t>
            </a:r>
            <a:endParaRPr lang="en-GB" sz="17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4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r>
              <a:rPr lang="en-GB" sz="2800" b="1" dirty="0" smtClean="0"/>
              <a:t>Moving Forward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18054"/>
            <a:ext cx="7886700" cy="4858909"/>
          </a:xfrm>
        </p:spPr>
        <p:txBody>
          <a:bodyPr>
            <a:normAutofit lnSpcReduction="10000"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Education!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Alternatives to petrol and diesel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New technologies to monitor air pollution effectively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Tackle inequality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Protect those at risk – e.g. older population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Protect future generations.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GB" sz="1700" b="1" dirty="0" smtClean="0"/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  <a:defRPr sz="1800">
                <a:solidFill>
                  <a:srgbClr val="000000"/>
                </a:solidFill>
              </a:defRPr>
            </a:pPr>
            <a:r>
              <a:rPr lang="en-GB" sz="1700" b="1" dirty="0"/>
              <a:t> </a:t>
            </a:r>
            <a:r>
              <a:rPr lang="en-GB" sz="1700" b="1" dirty="0" smtClean="0"/>
              <a:t>   Improved </a:t>
            </a:r>
            <a:r>
              <a:rPr lang="en-GB" sz="1700" b="1" dirty="0"/>
              <a:t>government </a:t>
            </a:r>
            <a:r>
              <a:rPr lang="en-GB" sz="1700" b="1" dirty="0" smtClean="0"/>
              <a:t>regulation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Building </a:t>
            </a:r>
            <a:r>
              <a:rPr lang="en-GB" sz="1700" dirty="0"/>
              <a:t>regulations need to consider health and wellbeing as a priority </a:t>
            </a:r>
            <a:r>
              <a:rPr lang="en-GB" sz="1700" dirty="0" smtClean="0"/>
              <a:t>with </a:t>
            </a:r>
            <a:r>
              <a:rPr lang="en-GB" sz="1700" dirty="0"/>
              <a:t>eco and energy efficiency policies, as current regulations have potential to increase indoor pollutants </a:t>
            </a:r>
            <a:r>
              <a:rPr lang="en-GB" sz="1700" dirty="0" smtClean="0"/>
              <a:t>levels</a:t>
            </a:r>
            <a:endParaRPr lang="en-GB" sz="1700" dirty="0"/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  <a:defRPr sz="1800">
                <a:solidFill>
                  <a:srgbClr val="000000"/>
                </a:solidFill>
              </a:defRPr>
            </a:pPr>
            <a:endParaRPr lang="en-GB" sz="1700" dirty="0" smtClean="0"/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  <a:defRPr sz="1800">
                <a:solidFill>
                  <a:srgbClr val="000000"/>
                </a:solidFill>
              </a:defRPr>
            </a:pPr>
            <a:r>
              <a:rPr lang="en-GB" sz="1700" b="1" dirty="0" smtClean="0"/>
              <a:t>    Improved guidance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For </a:t>
            </a:r>
            <a:r>
              <a:rPr lang="en-GB" sz="1700" dirty="0"/>
              <a:t>manufacturers and providers of construction/finishing materials/products, ventilation systems, double glazing, etc. which are used in the </a:t>
            </a:r>
            <a:r>
              <a:rPr lang="en-GB" sz="1700" dirty="0" smtClean="0"/>
              <a:t>home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GB" sz="1700" dirty="0" smtClean="0"/>
              <a:t>They </a:t>
            </a:r>
            <a:r>
              <a:rPr lang="en-GB" sz="1700" dirty="0"/>
              <a:t>n</a:t>
            </a:r>
            <a:r>
              <a:rPr lang="en-GB" sz="1700" dirty="0" smtClean="0"/>
              <a:t>eed </a:t>
            </a:r>
            <a:r>
              <a:rPr lang="en-GB" sz="1700" dirty="0"/>
              <a:t>to be aware of and consider the effects these are having on health, not just how eco-friendly and energy efficient the home/building can be made.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7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Thank-you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Questions?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432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50000"/>
              <a:buFont typeface="Wingdings" panose="05000000000000000000" pitchFamily="2" charset="2"/>
              <a:buChar char="§"/>
            </a:pPr>
            <a:endParaRPr lang="en-GB" sz="17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The only national </a:t>
            </a:r>
            <a:r>
              <a:rPr lang="en-GB" sz="1700" dirty="0"/>
              <a:t>charity dedicated to providing </a:t>
            </a:r>
            <a:r>
              <a:rPr lang="en-GB" sz="1700" dirty="0" smtClean="0"/>
              <a:t>advice</a:t>
            </a:r>
            <a:r>
              <a:rPr lang="en-GB" sz="1700" dirty="0"/>
              <a:t>, information and support </a:t>
            </a:r>
            <a:r>
              <a:rPr lang="en-GB" sz="1700" dirty="0" smtClean="0"/>
              <a:t>for the 21 million people living with allergies in the UK</a:t>
            </a:r>
          </a:p>
          <a:p>
            <a:pPr marL="0" indent="0">
              <a:buSzPct val="50000"/>
              <a:buNone/>
            </a:pPr>
            <a:endParaRPr lang="en-GB" sz="8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Allergy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UK’s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is 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‘</a:t>
            </a:r>
            <a:r>
              <a:rPr lang="en-GB" sz="17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raise 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profile of allergy at all levels’ </a:t>
            </a:r>
            <a:endParaRPr lang="en-GB" sz="17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50000"/>
              <a:buNone/>
            </a:pPr>
            <a:endParaRPr lang="en-GB" sz="8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sion is that 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‘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everyone affected by allergy </a:t>
            </a:r>
            <a:r>
              <a:rPr lang="en-GB" sz="17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receives the 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best possible care and support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’</a:t>
            </a:r>
          </a:p>
          <a:p>
            <a:pPr marL="0" indent="0">
              <a:buSzPct val="50000"/>
              <a:buNone/>
            </a:pPr>
            <a:endParaRPr lang="en-GB" sz="800" dirty="0" smtClean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1700" dirty="0" smtClean="0"/>
              <a:t>Campaigning </a:t>
            </a:r>
            <a:r>
              <a:rPr lang="en-GB" sz="1700" dirty="0"/>
              <a:t>and raising awareness of the impact that allergens can have on </a:t>
            </a:r>
            <a:r>
              <a:rPr lang="en-GB" sz="1700" dirty="0" smtClean="0"/>
              <a:t>health</a:t>
            </a:r>
          </a:p>
          <a:p>
            <a:pPr marL="0" indent="0">
              <a:buSzPct val="50000"/>
              <a:buNone/>
            </a:pPr>
            <a:endParaRPr lang="en-GB" sz="8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Highlighting </a:t>
            </a:r>
            <a:r>
              <a:rPr lang="en-GB" sz="1700" dirty="0"/>
              <a:t>health problems related to poor </a:t>
            </a:r>
            <a:r>
              <a:rPr lang="en-GB" sz="1700" dirty="0" smtClean="0"/>
              <a:t>air quality, </a:t>
            </a:r>
            <a:r>
              <a:rPr lang="en-GB" sz="1700" dirty="0"/>
              <a:t>such as respiratory problems and allergy, which can cause significant morbidity and </a:t>
            </a:r>
            <a:r>
              <a:rPr lang="en-GB" sz="1700" dirty="0" smtClean="0"/>
              <a:t>mortality</a:t>
            </a:r>
          </a:p>
          <a:p>
            <a:pPr marL="0" indent="0">
              <a:buSzPct val="50000"/>
              <a:buNone/>
            </a:pPr>
            <a:endParaRPr lang="en-GB" sz="9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Addressing </a:t>
            </a:r>
            <a:r>
              <a:rPr lang="en-GB" sz="1700" dirty="0"/>
              <a:t>these concerns with key people involved in the provision of materials and systems for new build properties as well as renovations and/or decorating of existing buildings.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69" y="1143731"/>
            <a:ext cx="3583459" cy="10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324" y="313038"/>
            <a:ext cx="7598376" cy="6096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What is Allergy?</a:t>
            </a:r>
            <a:endParaRPr lang="en-GB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227" y="1326292"/>
            <a:ext cx="8616778" cy="4850671"/>
          </a:xfrm>
        </p:spPr>
        <p:txBody>
          <a:bodyPr>
            <a:normAutofit fontScale="85000" lnSpcReduction="20000"/>
          </a:bodyPr>
          <a:lstStyle/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altLang="en-US" sz="2000" dirty="0" smtClean="0"/>
              <a:t>It </a:t>
            </a:r>
            <a:r>
              <a:rPr lang="en-GB" altLang="en-US" sz="2000" dirty="0"/>
              <a:t>is driven by the immune system </a:t>
            </a:r>
            <a:r>
              <a:rPr lang="en-GB" altLang="en-US" sz="2000" dirty="0" smtClean="0"/>
              <a:t>and is </a:t>
            </a:r>
            <a:r>
              <a:rPr lang="en-GB" altLang="en-US" sz="2000" dirty="0"/>
              <a:t>a multi system/organ </a:t>
            </a:r>
            <a:r>
              <a:rPr lang="en-GB" altLang="en-US" sz="2000" dirty="0" smtClean="0"/>
              <a:t>disease</a:t>
            </a:r>
          </a:p>
          <a:p>
            <a:pPr marL="0" indent="0">
              <a:buSzPct val="50000"/>
              <a:buNone/>
            </a:pPr>
            <a:endParaRPr lang="en-GB" altLang="en-US" sz="20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altLang="en-US" sz="2000" dirty="0" smtClean="0"/>
              <a:t>It impacts on the quality of life of those living with the disease</a:t>
            </a:r>
          </a:p>
          <a:p>
            <a:pPr marL="0" indent="0">
              <a:buSzPct val="50000"/>
              <a:buNone/>
            </a:pPr>
            <a:endParaRPr lang="en-GB" altLang="en-US" sz="20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altLang="en-US" sz="2000" dirty="0" smtClean="0"/>
              <a:t>It can </a:t>
            </a:r>
            <a:r>
              <a:rPr lang="en-GB" altLang="en-US" sz="2000" dirty="0"/>
              <a:t>affect </a:t>
            </a:r>
            <a:r>
              <a:rPr lang="en-GB" altLang="en-US" sz="2000" dirty="0" smtClean="0"/>
              <a:t>respiratory</a:t>
            </a:r>
            <a:r>
              <a:rPr lang="en-GB" altLang="en-US" sz="2000" dirty="0"/>
              <a:t>, </a:t>
            </a:r>
            <a:r>
              <a:rPr lang="en-GB" altLang="en-US" sz="2000" dirty="0" smtClean="0"/>
              <a:t>gastro-intestinal</a:t>
            </a:r>
            <a:r>
              <a:rPr lang="en-GB" altLang="en-US" sz="2000" dirty="0"/>
              <a:t>, cardiovascular, eyes </a:t>
            </a:r>
            <a:r>
              <a:rPr lang="en-GB" altLang="en-US" sz="2000" dirty="0" smtClean="0"/>
              <a:t>and skin..</a:t>
            </a:r>
          </a:p>
          <a:p>
            <a:pPr marL="0" indent="0">
              <a:buSzPct val="50000"/>
              <a:buNone/>
            </a:pPr>
            <a:endParaRPr lang="en-GB" altLang="en-US" sz="20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altLang="en-US" sz="2000" dirty="0" smtClean="0"/>
              <a:t>E.g. Food allergy, skin allergy, pollen allergy, house dust mite allergy, drug allergy, venom allergy…..</a:t>
            </a:r>
          </a:p>
          <a:p>
            <a:pPr marL="0" indent="0">
              <a:buSzPct val="50000"/>
              <a:buNone/>
            </a:pPr>
            <a:endParaRPr lang="en-GB" altLang="en-US" sz="20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altLang="en-US" sz="2000" dirty="0" smtClean="0"/>
              <a:t>Allergic reactions can </a:t>
            </a:r>
            <a:r>
              <a:rPr lang="en-GB" altLang="en-US" sz="2000" dirty="0"/>
              <a:t>come on suddenly or be </a:t>
            </a:r>
            <a:r>
              <a:rPr lang="en-GB" altLang="en-US" sz="2000" dirty="0" smtClean="0"/>
              <a:t>persistent</a:t>
            </a:r>
          </a:p>
          <a:p>
            <a:pPr marL="0" indent="0">
              <a:buSzPct val="50000"/>
              <a:buNone/>
            </a:pPr>
            <a:endParaRPr lang="en-GB" altLang="en-US" sz="20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altLang="en-US" sz="2000" dirty="0"/>
              <a:t>Allergic reactions can be mild, moderate or </a:t>
            </a:r>
            <a:r>
              <a:rPr lang="en-GB" altLang="en-US" sz="2000" dirty="0" smtClean="0"/>
              <a:t>severe – </a:t>
            </a:r>
            <a:r>
              <a:rPr lang="en-GB" altLang="en-US" sz="2000" b="1" i="1" dirty="0" smtClean="0"/>
              <a:t>and fatal</a:t>
            </a:r>
          </a:p>
          <a:p>
            <a:pPr marL="0" indent="0">
              <a:buSzPct val="50000"/>
              <a:buNone/>
            </a:pPr>
            <a:endParaRPr lang="en-GB" altLang="en-US" sz="2000" b="1" i="1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altLang="en-US" sz="2000" dirty="0" smtClean="0"/>
              <a:t>Undiagnosed</a:t>
            </a:r>
            <a:r>
              <a:rPr lang="en-GB" altLang="en-US" sz="2000" dirty="0"/>
              <a:t>, untreated allergy has the potential to cause serious health problems </a:t>
            </a:r>
            <a:endParaRPr lang="en-GB" altLang="en-US" sz="20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endParaRPr lang="en-GB" altLang="en-US" sz="2000" dirty="0" smtClean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altLang="en-US" sz="2000" dirty="0" smtClean="0"/>
              <a:t>Allergic </a:t>
            </a:r>
            <a:r>
              <a:rPr lang="en-GB" altLang="en-US" sz="2000" dirty="0"/>
              <a:t>conditions need to be recognised early, diagnosed and managed appropriately.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95" y="1228301"/>
            <a:ext cx="1750210" cy="16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2463" y="81644"/>
            <a:ext cx="8156563" cy="685799"/>
          </a:xfrm>
        </p:spPr>
        <p:txBody>
          <a:bodyPr>
            <a:normAutofit/>
          </a:bodyPr>
          <a:lstStyle/>
          <a:p>
            <a:r>
              <a:rPr lang="en-GB" sz="2800" b="1" i="1" dirty="0" smtClean="0"/>
              <a:t>Modern Epidemic </a:t>
            </a:r>
            <a:r>
              <a:rPr lang="en-GB" sz="2800" b="1" dirty="0" smtClean="0"/>
              <a:t>- the Burden of Allergy in the UK</a:t>
            </a:r>
            <a:endParaRPr lang="en-GB" sz="28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22463" y="1158446"/>
            <a:ext cx="8551979" cy="5339443"/>
          </a:xfrm>
        </p:spPr>
        <p:txBody>
          <a:bodyPr>
            <a:normAutofit fontScale="70000" lnSpcReduction="20000"/>
          </a:bodyPr>
          <a:lstStyle/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400" dirty="0"/>
              <a:t>The UK is one of the top three countries in the world for the highest incidence of </a:t>
            </a:r>
            <a:r>
              <a:rPr lang="en-GB" sz="2400" dirty="0" smtClean="0"/>
              <a:t>allergy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400" dirty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400" dirty="0"/>
              <a:t>21 million adults in the UK suffer from at least one allergy </a:t>
            </a:r>
            <a:r>
              <a:rPr lang="en-GB" sz="2400" dirty="0" smtClean="0"/>
              <a:t>(10m with 1+)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400" dirty="0" smtClean="0"/>
              <a:t>50% of children in the UK suffer from some form of allergic disease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400" dirty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</a:pPr>
            <a:r>
              <a:rPr lang="en-GB" sz="2400" dirty="0"/>
              <a:t>1 in 50 children suffer from a nut allergy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400" dirty="0" smtClean="0"/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400" dirty="0" smtClean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400" dirty="0" smtClean="0"/>
              <a:t>Diagnosed allergic rhinitis and eczema in children have both trebled over last three decades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400" dirty="0" smtClean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400" dirty="0" smtClean="0"/>
              <a:t>40% of children and 30% of adults have one or more allergic condition (i.e. asthma, eczema, hay-fever)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400" dirty="0" smtClean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400" dirty="0" smtClean="0"/>
              <a:t>The </a:t>
            </a:r>
            <a:r>
              <a:rPr lang="en-GB" sz="2400" dirty="0"/>
              <a:t>prevalence of allergic </a:t>
            </a:r>
            <a:r>
              <a:rPr lang="en-GB" sz="2400" dirty="0" smtClean="0"/>
              <a:t>disease </a:t>
            </a:r>
            <a:r>
              <a:rPr lang="en-GB" sz="2400" dirty="0"/>
              <a:t>in the elderly is estimated </a:t>
            </a:r>
            <a:r>
              <a:rPr lang="en-GB" sz="2400" dirty="0" smtClean="0"/>
              <a:t>to be around 5-10</a:t>
            </a:r>
            <a:r>
              <a:rPr lang="en-GB" sz="2400" dirty="0"/>
              <a:t>% (globally</a:t>
            </a:r>
            <a:r>
              <a:rPr lang="en-GB" sz="2400" dirty="0" smtClean="0"/>
              <a:t>) 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400" dirty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400" dirty="0"/>
              <a:t>Although allergic conditions are often thought of as childhood disorders, the disease often persists into older age and can occasionally make its initial appearance in the </a:t>
            </a:r>
            <a:r>
              <a:rPr lang="en-GB" sz="2400" dirty="0" smtClean="0"/>
              <a:t>elderly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None/>
            </a:pPr>
            <a:endParaRPr lang="en-GB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93" y="1562822"/>
            <a:ext cx="2519379" cy="17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707" y="98853"/>
            <a:ext cx="7713705" cy="90004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Poor Air Quality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466" y="1375719"/>
            <a:ext cx="8218788" cy="5115697"/>
          </a:xfrm>
        </p:spPr>
        <p:txBody>
          <a:bodyPr>
            <a:normAutofit fontScale="40000" lnSpcReduction="20000"/>
          </a:bodyPr>
          <a:lstStyle/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4300" dirty="0"/>
              <a:t>Modern living, urbanisation and climate change are all impacting on air </a:t>
            </a:r>
            <a:r>
              <a:rPr lang="en-GB" sz="4300" dirty="0" smtClean="0"/>
              <a:t>pollution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4300" dirty="0" smtClean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4300" dirty="0" smtClean="0"/>
              <a:t>This affects our food, environment, air and water - and our health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4300" dirty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4300" dirty="0" smtClean="0"/>
              <a:t>Air </a:t>
            </a:r>
            <a:r>
              <a:rPr lang="en-GB" sz="4300" dirty="0"/>
              <a:t>pollution cannot always be seen or smelt but its impact can be </a:t>
            </a:r>
            <a:r>
              <a:rPr lang="en-GB" sz="4300" dirty="0" smtClean="0"/>
              <a:t>dangerous!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4300" dirty="0" smtClean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4300" dirty="0" smtClean="0"/>
              <a:t>Each </a:t>
            </a:r>
            <a:r>
              <a:rPr lang="en-GB" sz="4300" dirty="0"/>
              <a:t>year in the UK, around 40,000 deaths are attributable to exposure to outdoor air pollution, </a:t>
            </a:r>
            <a:r>
              <a:rPr lang="en-GB" sz="4300" dirty="0" smtClean="0"/>
              <a:t>with more linked to </a:t>
            </a:r>
            <a:r>
              <a:rPr lang="en-GB" sz="4300" dirty="0"/>
              <a:t>exposure to indoor </a:t>
            </a:r>
            <a:r>
              <a:rPr lang="en-GB" sz="4300" dirty="0" smtClean="0"/>
              <a:t>pollutants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4300" dirty="0" smtClean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4300" dirty="0" smtClean="0"/>
              <a:t>High cost to society and business – estimated at £20billion per annum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4300" dirty="0" smtClean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4300" dirty="0" smtClean="0"/>
              <a:t>Air </a:t>
            </a:r>
            <a:r>
              <a:rPr lang="en-GB" sz="4300" dirty="0"/>
              <a:t>pollution plays a role in many of the major health challenges of our </a:t>
            </a:r>
            <a:r>
              <a:rPr lang="en-GB" sz="4300" dirty="0" smtClean="0"/>
              <a:t>day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4300" dirty="0" smtClean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4300" dirty="0" smtClean="0"/>
              <a:t>Linked to cancer</a:t>
            </a:r>
            <a:r>
              <a:rPr lang="en-GB" sz="4300" dirty="0"/>
              <a:t>, asthma, stroke and heart disease, diabetes, obesity, </a:t>
            </a:r>
            <a:r>
              <a:rPr lang="en-GB" sz="4300" dirty="0" smtClean="0"/>
              <a:t>dementia</a:t>
            </a:r>
            <a:r>
              <a:rPr lang="en-GB" sz="4300" dirty="0"/>
              <a:t> </a:t>
            </a:r>
            <a:r>
              <a:rPr lang="en-GB" sz="4300" dirty="0" smtClean="0"/>
              <a:t>and life long diseases – like allergy!</a:t>
            </a:r>
          </a:p>
          <a:p>
            <a:pPr algn="just">
              <a:buSzPct val="50000"/>
            </a:pPr>
            <a:endParaRPr lang="en-GB" sz="2000" dirty="0"/>
          </a:p>
          <a:p>
            <a:pPr marL="0" indent="0" algn="r">
              <a:buSzPct val="50000"/>
              <a:buNone/>
            </a:pPr>
            <a:r>
              <a:rPr lang="en-GB" sz="2500" i="1" dirty="0"/>
              <a:t>(Every breath we take: the lifelong impact of air pollution, 2016</a:t>
            </a:r>
            <a:r>
              <a:rPr lang="en-GB" sz="2500" i="1" dirty="0" smtClean="0"/>
              <a:t>)</a:t>
            </a:r>
            <a:endParaRPr lang="en-GB" sz="25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1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Poor Outdoor Air Quality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64" y="1087396"/>
            <a:ext cx="4392386" cy="5509348"/>
          </a:xfrm>
        </p:spPr>
        <p:txBody>
          <a:bodyPr>
            <a:normAutofit/>
          </a:bodyPr>
          <a:lstStyle/>
          <a:p>
            <a:pPr lvl="0"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Volatile organic compounds (VOC), dust, pollen and toxicity of building materials, CO2 and ozone</a:t>
            </a:r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Higher levels of pollutants due to temperature increase and relative humidity </a:t>
            </a:r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Research suggests a causal link between air pollution and asthma, allergic rhinitis, and other allergic disorders.</a:t>
            </a:r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Good evidence that outdoor air pollution causes lung cancer</a:t>
            </a:r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In older asthmatic patients high daily exposure to traffic pollution is the strongest predictor of poorer asthma  </a:t>
            </a:r>
            <a:r>
              <a:rPr lang="en-GB" sz="900" dirty="0" smtClean="0"/>
              <a:t>(Ventura et al, 2017)</a:t>
            </a:r>
            <a:endParaRPr lang="en-GB" sz="900" b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42" y="1918753"/>
            <a:ext cx="4152866" cy="27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4" y="81644"/>
            <a:ext cx="7291590" cy="68579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Poor Outdoor Air Quality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63" y="1054444"/>
            <a:ext cx="8650833" cy="5542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700" b="1" dirty="0" smtClean="0"/>
              <a:t>Modern air pollution in the UK mostly comprises of small, ultra-fine particles </a:t>
            </a:r>
            <a:endParaRPr lang="en-GB" sz="900" b="1" dirty="0" smtClean="0"/>
          </a:p>
          <a:p>
            <a:pPr marL="0" indent="0" algn="just">
              <a:buSzPct val="50000"/>
              <a:buNone/>
            </a:pPr>
            <a:r>
              <a:rPr lang="en-GB" sz="1700" b="1" dirty="0" smtClean="0"/>
              <a:t>Diesel</a:t>
            </a:r>
          </a:p>
          <a:p>
            <a:pPr lvl="0"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E.g. nitrogen </a:t>
            </a:r>
            <a:r>
              <a:rPr lang="en-GB" sz="1700" dirty="0"/>
              <a:t>dioxide and particulates from diesel </a:t>
            </a:r>
            <a:r>
              <a:rPr lang="en-GB" sz="1700" dirty="0" smtClean="0"/>
              <a:t>engines</a:t>
            </a:r>
            <a:endParaRPr lang="en-GB" sz="1700" dirty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In </a:t>
            </a:r>
            <a:r>
              <a:rPr lang="en-GB" sz="1700" dirty="0"/>
              <a:t>the UK today, about half of cars run on diesel. 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/>
              <a:t>Nearly all buses, vans and lorries, forms of water transport, and many trains, use diesel in the UK, along with construction and farm machinery 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900" b="1" dirty="0" smtClean="0"/>
          </a:p>
          <a:p>
            <a:pPr marL="0" indent="0" algn="just">
              <a:buSzPct val="50000"/>
              <a:buNone/>
            </a:pPr>
            <a:r>
              <a:rPr lang="en-GB" sz="1700" b="1" dirty="0" smtClean="0"/>
              <a:t>Urban Planning - Trees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Birch</a:t>
            </a:r>
            <a:r>
              <a:rPr lang="en-GB" sz="1700" dirty="0"/>
              <a:t>, the </a:t>
            </a:r>
            <a:r>
              <a:rPr lang="en-GB" sz="1700" dirty="0" smtClean="0"/>
              <a:t>‘</a:t>
            </a:r>
            <a:r>
              <a:rPr lang="en-GB" sz="1700" dirty="0"/>
              <a:t>Tree of Life’ is being planted without awareness of its allergic </a:t>
            </a:r>
            <a:r>
              <a:rPr lang="en-GB" sz="1700" dirty="0" smtClean="0"/>
              <a:t>potential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Birch pollen is light and fine – airborne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High prevalence of birch pollen allergy in UK and Europe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UK 3</a:t>
            </a:r>
            <a:r>
              <a:rPr lang="en-GB" sz="1700" baseline="30000" dirty="0" smtClean="0"/>
              <a:t>rd</a:t>
            </a:r>
            <a:r>
              <a:rPr lang="en-GB" sz="1700" dirty="0" smtClean="0"/>
              <a:t> highest allergic rhinitis in the world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Highest rate of asthma in the world - &amp; 80% of asthmatics have pollen allergy</a:t>
            </a:r>
          </a:p>
          <a:p>
            <a:pPr algn="just">
              <a:buSzPct val="50000"/>
              <a:buFont typeface="Wingdings" panose="05000000000000000000" pitchFamily="2" charset="2"/>
              <a:buChar char="§"/>
            </a:pPr>
            <a:r>
              <a:rPr lang="en-GB" sz="1700" dirty="0" smtClean="0"/>
              <a:t>Need biodiversity and varied tree planting to reduce excessive quantities of specific pollen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pPr algn="just"/>
            <a:endParaRPr lang="en-GB" sz="2000" dirty="0" smtClean="0"/>
          </a:p>
          <a:p>
            <a:pPr marL="0" indent="0" algn="just">
              <a:buNone/>
            </a:pPr>
            <a:endParaRPr lang="en-GB" sz="20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94" y="4114635"/>
            <a:ext cx="1846459" cy="12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   Poor Indoor Air Quality</a:t>
            </a:r>
            <a:endParaRPr lang="en-GB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0659" y="1326292"/>
            <a:ext cx="8284691" cy="4850671"/>
          </a:xfrm>
        </p:spPr>
        <p:txBody>
          <a:bodyPr>
            <a:normAutofit fontScale="47500" lnSpcReduction="20000"/>
          </a:bodyPr>
          <a:lstStyle/>
          <a:p>
            <a:pPr lvl="0">
              <a:buSzPct val="50000"/>
              <a:buFont typeface="Wingdings" panose="05000000000000000000" pitchFamily="2" charset="2"/>
              <a:buChar char="§"/>
            </a:pPr>
            <a:endParaRPr lang="en-GB" sz="2900" dirty="0" smtClean="0"/>
          </a:p>
          <a:p>
            <a:pPr>
              <a:buSzPct val="50000"/>
            </a:pPr>
            <a:r>
              <a:rPr lang="en-GB" sz="2900" dirty="0" smtClean="0"/>
              <a:t>A </a:t>
            </a:r>
            <a:r>
              <a:rPr lang="en-GB" sz="2900" dirty="0"/>
              <a:t>recent conservative estimate shows that between 1.5 and 2 million deaths a year worldwide could be attributed to indoor air pollution (</a:t>
            </a:r>
            <a:r>
              <a:rPr lang="en-GB" sz="2900" dirty="0" smtClean="0"/>
              <a:t>HealthVent </a:t>
            </a:r>
            <a:r>
              <a:rPr lang="en-GB" sz="2900" dirty="0"/>
              <a:t>Project, 2013)</a:t>
            </a:r>
          </a:p>
          <a:p>
            <a:pPr lvl="0">
              <a:buSzPct val="50000"/>
              <a:buFont typeface="Wingdings" panose="05000000000000000000" pitchFamily="2" charset="2"/>
              <a:buChar char="§"/>
            </a:pPr>
            <a:endParaRPr lang="en-GB" sz="29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2900" dirty="0"/>
              <a:t>The main sources of pollutants in dwellings </a:t>
            </a:r>
            <a:r>
              <a:rPr lang="en-GB" sz="2900" dirty="0" smtClean="0"/>
              <a:t>are: combustion </a:t>
            </a:r>
            <a:r>
              <a:rPr lang="en-GB" sz="2900" dirty="0"/>
              <a:t>of fuel, </a:t>
            </a:r>
            <a:r>
              <a:rPr lang="en-GB" sz="2900" dirty="0" smtClean="0"/>
              <a:t>tobacco </a:t>
            </a:r>
            <a:r>
              <a:rPr lang="en-GB" sz="2900" dirty="0"/>
              <a:t>smoke, </a:t>
            </a:r>
            <a:r>
              <a:rPr lang="en-GB" sz="2900" dirty="0" smtClean="0"/>
              <a:t>building </a:t>
            </a:r>
            <a:r>
              <a:rPr lang="en-GB" sz="2900" dirty="0"/>
              <a:t>fabric, </a:t>
            </a:r>
            <a:r>
              <a:rPr lang="en-GB" sz="2900" dirty="0" smtClean="0"/>
              <a:t>furnishing </a:t>
            </a:r>
            <a:r>
              <a:rPr lang="en-GB" sz="2900" dirty="0"/>
              <a:t>and consumer products, </a:t>
            </a:r>
            <a:r>
              <a:rPr lang="en-GB" sz="2900" dirty="0" smtClean="0"/>
              <a:t>office </a:t>
            </a:r>
            <a:r>
              <a:rPr lang="en-GB" sz="2900" dirty="0"/>
              <a:t>equipment, </a:t>
            </a:r>
            <a:r>
              <a:rPr lang="en-GB" sz="2900" dirty="0" smtClean="0"/>
              <a:t>people</a:t>
            </a:r>
            <a:r>
              <a:rPr lang="en-GB" sz="2900" dirty="0"/>
              <a:t>, </a:t>
            </a:r>
            <a:r>
              <a:rPr lang="en-GB" sz="2900" dirty="0" smtClean="0"/>
              <a:t>pets and </a:t>
            </a:r>
            <a:r>
              <a:rPr lang="en-GB" sz="2900" dirty="0"/>
              <a:t>outdoor </a:t>
            </a:r>
            <a:r>
              <a:rPr lang="en-GB" sz="2900" dirty="0" smtClean="0"/>
              <a:t>air</a:t>
            </a:r>
            <a:endParaRPr lang="en-GB" sz="2900" dirty="0"/>
          </a:p>
          <a:p>
            <a:pPr marL="0" indent="0">
              <a:buSzPct val="50000"/>
              <a:buNone/>
            </a:pPr>
            <a:endParaRPr lang="en-GB" sz="2900" dirty="0"/>
          </a:p>
          <a:p>
            <a:pPr>
              <a:buSzPct val="50000"/>
              <a:buFont typeface="Wingdings" panose="05000000000000000000" pitchFamily="2" charset="2"/>
              <a:buChar char="§"/>
            </a:pPr>
            <a:r>
              <a:rPr lang="en-GB" sz="2900" dirty="0" smtClean="0"/>
              <a:t>Pollutants rise from these: </a:t>
            </a:r>
          </a:p>
          <a:p>
            <a:pPr>
              <a:buSzPct val="50000"/>
              <a:buFontTx/>
              <a:buChar char="-"/>
            </a:pPr>
            <a:r>
              <a:rPr lang="en-GB" sz="2900" dirty="0" smtClean="0"/>
              <a:t>Particulate matter</a:t>
            </a:r>
          </a:p>
          <a:p>
            <a:pPr>
              <a:buSzPct val="50000"/>
              <a:buFontTx/>
              <a:buChar char="-"/>
            </a:pPr>
            <a:r>
              <a:rPr lang="en-GB" sz="2900" dirty="0"/>
              <a:t>C</a:t>
            </a:r>
            <a:r>
              <a:rPr lang="en-GB" sz="2900" dirty="0" smtClean="0"/>
              <a:t>arbon monoxide</a:t>
            </a:r>
          </a:p>
          <a:p>
            <a:pPr>
              <a:buSzPct val="50000"/>
              <a:buFontTx/>
              <a:buChar char="-"/>
            </a:pPr>
            <a:r>
              <a:rPr lang="en-GB" sz="2900" dirty="0" smtClean="0"/>
              <a:t>Nitrogen Oxide</a:t>
            </a:r>
          </a:p>
          <a:p>
            <a:pPr>
              <a:buSzPct val="50000"/>
              <a:buFontTx/>
              <a:buChar char="-"/>
            </a:pPr>
            <a:r>
              <a:rPr lang="en-GB" sz="2900" dirty="0"/>
              <a:t>E</a:t>
            </a:r>
            <a:r>
              <a:rPr lang="en-GB" sz="2900" dirty="0" smtClean="0"/>
              <a:t>xcess moisture</a:t>
            </a:r>
          </a:p>
          <a:p>
            <a:pPr>
              <a:buSzPct val="50000"/>
              <a:buFontTx/>
              <a:buChar char="-"/>
            </a:pPr>
            <a:r>
              <a:rPr lang="en-GB" sz="2900" dirty="0" smtClean="0"/>
              <a:t>Volatile Organic Compounds (gases from solids or liquids)</a:t>
            </a:r>
          </a:p>
          <a:p>
            <a:pPr>
              <a:buSzPct val="50000"/>
              <a:buFontTx/>
              <a:buChar char="-"/>
            </a:pPr>
            <a:r>
              <a:rPr lang="en-GB" sz="2900" dirty="0"/>
              <a:t>B</a:t>
            </a:r>
            <a:r>
              <a:rPr lang="en-GB" sz="2900" dirty="0" smtClean="0"/>
              <a:t>iological </a:t>
            </a:r>
            <a:r>
              <a:rPr lang="en-GB" sz="2900" dirty="0"/>
              <a:t>particulates such as bacteria and allergens from pets, house dust mites, </a:t>
            </a:r>
            <a:r>
              <a:rPr lang="en-GB" sz="2900" dirty="0" smtClean="0"/>
              <a:t>and moulds </a:t>
            </a:r>
            <a:r>
              <a:rPr lang="en-GB" sz="2900" dirty="0"/>
              <a:t>(fungi</a:t>
            </a:r>
            <a:r>
              <a:rPr lang="en-GB" sz="2900" dirty="0" smtClean="0"/>
              <a:t>)</a:t>
            </a:r>
          </a:p>
          <a:p>
            <a:pPr marL="0" indent="0">
              <a:buSzPct val="50000"/>
              <a:buNone/>
            </a:pPr>
            <a:endParaRPr lang="en-GB" sz="2900" dirty="0" smtClean="0"/>
          </a:p>
          <a:p>
            <a:pPr>
              <a:buSzPct val="50000"/>
            </a:pPr>
            <a:r>
              <a:rPr lang="en-GB" sz="2900" dirty="0"/>
              <a:t>Fungi are present in all </a:t>
            </a:r>
            <a:r>
              <a:rPr lang="en-GB" sz="2900" dirty="0" smtClean="0"/>
              <a:t>homes  - can </a:t>
            </a:r>
            <a:r>
              <a:rPr lang="en-GB" sz="2900" dirty="0"/>
              <a:t>be present in carpets, wall papers, mould on windows, walls, fridges, bathrooms </a:t>
            </a:r>
            <a:r>
              <a:rPr lang="en-GB" sz="2900" dirty="0" smtClean="0"/>
              <a:t>etc. They </a:t>
            </a:r>
            <a:r>
              <a:rPr lang="en-GB" sz="2900" dirty="0"/>
              <a:t>can cause asthma, make asthma worse, make eczema </a:t>
            </a:r>
            <a:r>
              <a:rPr lang="en-GB" sz="2900" dirty="0" smtClean="0"/>
              <a:t>worse</a:t>
            </a:r>
          </a:p>
          <a:p>
            <a:pPr marL="0" indent="0">
              <a:buSzPct val="50000"/>
              <a:buNone/>
            </a:pPr>
            <a:endParaRPr lang="en-GB" sz="2900" dirty="0" smtClean="0"/>
          </a:p>
          <a:p>
            <a:pPr>
              <a:buSzPct val="50000"/>
            </a:pPr>
            <a:r>
              <a:rPr lang="en-GB" sz="2900" dirty="0" smtClean="0"/>
              <a:t>Levels </a:t>
            </a:r>
            <a:r>
              <a:rPr lang="en-GB" sz="2900" dirty="0"/>
              <a:t>of air pollutants and allergens are often higher </a:t>
            </a:r>
            <a:r>
              <a:rPr lang="en-GB" sz="2900" dirty="0" smtClean="0"/>
              <a:t>indoors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05" y="2815712"/>
            <a:ext cx="2188689" cy="16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3" y="81644"/>
            <a:ext cx="8329559" cy="685799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Modern Day Housing, Living &amp; Working Environments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842" y="967282"/>
            <a:ext cx="8774401" cy="5339443"/>
          </a:xfrm>
        </p:spPr>
        <p:txBody>
          <a:bodyPr>
            <a:normAutofit fontScale="55000" lnSpcReduction="20000"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400" dirty="0" smtClean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 smtClean="0"/>
              <a:t>Changes </a:t>
            </a:r>
            <a:r>
              <a:rPr lang="en-GB" sz="2500" dirty="0"/>
              <a:t>in house </a:t>
            </a:r>
            <a:r>
              <a:rPr lang="en-GB" sz="2500" dirty="0" smtClean="0"/>
              <a:t>and building design </a:t>
            </a:r>
            <a:r>
              <a:rPr lang="en-GB" sz="2500" dirty="0"/>
              <a:t>etc</a:t>
            </a:r>
            <a:r>
              <a:rPr lang="en-GB" sz="2500" dirty="0" smtClean="0"/>
              <a:t>. – Keeping the heat in! </a:t>
            </a:r>
            <a:r>
              <a:rPr lang="en-GB" sz="2500" dirty="0"/>
              <a:t> </a:t>
            </a:r>
            <a:r>
              <a:rPr lang="en-GB" sz="2500" dirty="0" smtClean="0"/>
              <a:t>House dust mite and mould heaven!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500" dirty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 smtClean="0"/>
              <a:t>Increasing </a:t>
            </a:r>
            <a:r>
              <a:rPr lang="en-GB" sz="2500" dirty="0"/>
              <a:t>evidence base suggesting linkages between indoor dampness, fungi, and human </a:t>
            </a:r>
            <a:r>
              <a:rPr lang="en-GB" sz="2500" dirty="0" smtClean="0"/>
              <a:t>health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500" dirty="0" smtClean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 smtClean="0"/>
              <a:t>Research studies show importance </a:t>
            </a:r>
            <a:r>
              <a:rPr lang="en-GB" sz="2500" dirty="0"/>
              <a:t>of dry environments to limit the risk of asthma and other immune system-related diseases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500" dirty="0" smtClean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 smtClean="0"/>
              <a:t>Office buildings without windows</a:t>
            </a:r>
            <a:endParaRPr lang="en-GB" sz="2500" dirty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500" dirty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/>
              <a:t>Reduced ventilation from energy conservation </a:t>
            </a:r>
            <a:r>
              <a:rPr lang="en-GB" sz="2500" dirty="0" smtClean="0"/>
              <a:t>drives – CO2 targets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500" dirty="0" smtClean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 smtClean="0"/>
              <a:t>Lack of ventilation for cooking fumes etc.</a:t>
            </a:r>
            <a:endParaRPr lang="en-GB" sz="2500" dirty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500" dirty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/>
              <a:t>Central </a:t>
            </a:r>
            <a:r>
              <a:rPr lang="en-GB" sz="2500" dirty="0" smtClean="0"/>
              <a:t>heating – Most adverse </a:t>
            </a:r>
            <a:r>
              <a:rPr lang="en-GB" sz="2500" dirty="0"/>
              <a:t>health effects </a:t>
            </a:r>
            <a:r>
              <a:rPr lang="en-GB" sz="2500" dirty="0" smtClean="0"/>
              <a:t>reduced via </a:t>
            </a:r>
            <a:r>
              <a:rPr lang="en-GB" sz="2500" dirty="0"/>
              <a:t>a relative humidity indoors between 40–60 %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500" dirty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 smtClean="0"/>
              <a:t>Carpets - places for allergens to thrive!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500" dirty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/>
              <a:t>Increased range of </a:t>
            </a:r>
            <a:r>
              <a:rPr lang="en-GB" sz="2500" dirty="0" smtClean="0"/>
              <a:t>products </a:t>
            </a:r>
            <a:r>
              <a:rPr lang="en-GB" sz="2500" dirty="0"/>
              <a:t>e.g. DIY - many products can be irritants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500" dirty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/>
              <a:t>Increased use of cleaning products, candles etc</a:t>
            </a:r>
            <a:r>
              <a:rPr lang="en-GB" sz="2500" dirty="0" smtClean="0"/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500" dirty="0" smtClean="0"/>
          </a:p>
          <a:p>
            <a:pPr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r>
              <a:rPr lang="en-GB" sz="2500" dirty="0"/>
              <a:t>Cool wash detergents  </a:t>
            </a:r>
            <a:r>
              <a:rPr lang="en-GB" sz="2500" dirty="0" smtClean="0"/>
              <a:t>- so not destroying the allergens e.g. HDM need 60+ centigrade</a:t>
            </a:r>
            <a:endParaRPr lang="en-GB" sz="2500" dirty="0"/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SzPct val="50000"/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SzPct val="50000"/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08" y="2600360"/>
            <a:ext cx="1036643" cy="1036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46" y="4439454"/>
            <a:ext cx="1830083" cy="15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1933</Words>
  <Application>Microsoft Office PowerPoint</Application>
  <PresentationFormat>On-screen Show (4:3)</PresentationFormat>
  <Paragraphs>222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Olivier 2016</vt:lpstr>
      <vt:lpstr>Tahoma</vt:lpstr>
      <vt:lpstr>Times New Roman</vt:lpstr>
      <vt:lpstr>Ubuntu</vt:lpstr>
      <vt:lpstr>Wingdings</vt:lpstr>
      <vt:lpstr>Office Theme</vt:lpstr>
      <vt:lpstr>The Air We Breathe </vt:lpstr>
      <vt:lpstr>PowerPoint Presentation</vt:lpstr>
      <vt:lpstr>What is Allergy?</vt:lpstr>
      <vt:lpstr>Modern Epidemic - the Burden of Allergy in the UK</vt:lpstr>
      <vt:lpstr>Poor Air Quality</vt:lpstr>
      <vt:lpstr>Poor Outdoor Air Quality</vt:lpstr>
      <vt:lpstr>Poor Outdoor Air Quality</vt:lpstr>
      <vt:lpstr>   Poor Indoor Air Quality</vt:lpstr>
      <vt:lpstr>Modern Day Housing, Living &amp; Working Environments</vt:lpstr>
      <vt:lpstr>PowerPoint Presentation</vt:lpstr>
      <vt:lpstr>  Allergy and the Older Population</vt:lpstr>
      <vt:lpstr>Older People and Air Quality </vt:lpstr>
      <vt:lpstr>PowerPoint Presentation</vt:lpstr>
      <vt:lpstr>  Allergy and the Older Population</vt:lpstr>
      <vt:lpstr> Older People and Warm Temperatures</vt:lpstr>
      <vt:lpstr>Every breath we take: the lifelong impact of air pollution</vt:lpstr>
      <vt:lpstr>Allergy UK Activities: Poor Air Quality</vt:lpstr>
      <vt:lpstr>  Moving Forward</vt:lpstr>
      <vt:lpstr>Thank-you</vt:lpstr>
    </vt:vector>
  </TitlesOfParts>
  <Company>Allergy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Williams</dc:creator>
  <cp:lastModifiedBy>Carla Jones</cp:lastModifiedBy>
  <cp:revision>43</cp:revision>
  <dcterms:created xsi:type="dcterms:W3CDTF">2017-04-21T08:49:08Z</dcterms:created>
  <dcterms:modified xsi:type="dcterms:W3CDTF">2017-09-22T20:21:59Z</dcterms:modified>
</cp:coreProperties>
</file>