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19"/>
  </p:notesMasterIdLst>
  <p:sldIdLst>
    <p:sldId id="292" r:id="rId2"/>
    <p:sldId id="316" r:id="rId3"/>
    <p:sldId id="369" r:id="rId4"/>
    <p:sldId id="375" r:id="rId5"/>
    <p:sldId id="371" r:id="rId6"/>
    <p:sldId id="376" r:id="rId7"/>
    <p:sldId id="359" r:id="rId8"/>
    <p:sldId id="352" r:id="rId9"/>
    <p:sldId id="333" r:id="rId10"/>
    <p:sldId id="353" r:id="rId11"/>
    <p:sldId id="380" r:id="rId12"/>
    <p:sldId id="329" r:id="rId13"/>
    <p:sldId id="330" r:id="rId14"/>
    <p:sldId id="377" r:id="rId15"/>
    <p:sldId id="378" r:id="rId16"/>
    <p:sldId id="379" r:id="rId17"/>
    <p:sldId id="38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54">
          <p15:clr>
            <a:srgbClr val="A4A3A4"/>
          </p15:clr>
        </p15:guide>
        <p15:guide id="2" orient="horz" pos="569">
          <p15:clr>
            <a:srgbClr val="A4A3A4"/>
          </p15:clr>
        </p15:guide>
        <p15:guide id="3" orient="horz" pos="683">
          <p15:clr>
            <a:srgbClr val="A4A3A4"/>
          </p15:clr>
        </p15:guide>
        <p15:guide id="4" orient="horz" pos="4088">
          <p15:clr>
            <a:srgbClr val="A4A3A4"/>
          </p15:clr>
        </p15:guide>
        <p15:guide id="5" orient="horz" pos="110">
          <p15:clr>
            <a:srgbClr val="A4A3A4"/>
          </p15:clr>
        </p15:guide>
        <p15:guide id="6" pos="5534">
          <p15:clr>
            <a:srgbClr val="A4A3A4"/>
          </p15:clr>
        </p15:guide>
        <p15:guide id="7" pos="2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7DC"/>
    <a:srgbClr val="CDC3B9"/>
    <a:srgbClr val="5A6469"/>
    <a:srgbClr val="5F5550"/>
    <a:srgbClr val="C83296"/>
    <a:srgbClr val="FF5F05"/>
    <a:srgbClr val="002395"/>
    <a:srgbClr val="0A2D50"/>
    <a:srgbClr val="FC5E72"/>
    <a:srgbClr val="F5B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302"/>
    <p:restoredTop sz="94677"/>
  </p:normalViewPr>
  <p:slideViewPr>
    <p:cSldViewPr snapToGrid="0" snapToObjects="1">
      <p:cViewPr varScale="1">
        <p:scale>
          <a:sx n="107" d="100"/>
          <a:sy n="107" d="100"/>
        </p:scale>
        <p:origin x="-354" y="-84"/>
      </p:cViewPr>
      <p:guideLst>
        <p:guide orient="horz" pos="3154"/>
        <p:guide orient="horz" pos="569"/>
        <p:guide orient="horz" pos="683"/>
        <p:guide orient="horz" pos="4088"/>
        <p:guide orient="horz" pos="110"/>
        <p:guide pos="5534"/>
        <p:guide pos="2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B0E1C-E6E9-4992-9340-DBCE02C99B20}" type="datetimeFigureOut">
              <a:rPr lang="en-GB" smtClean="0"/>
              <a:pPr/>
              <a:t>24/09/2017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64296-64C4-402B-903E-DF9C13C9C4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30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0431C-9CCD-45F3-84D8-240CB596D297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8EA05A-6A93-4A5C-984C-43C7FF6D29AA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 anchor="b"/>
          <a:lstStyle/>
          <a:p>
            <a:pPr algn="r" eaLnBrk="1" hangingPunct="1"/>
            <a:fld id="{0D9E8B76-150A-4CC2-AE0E-CC1A186D1773}" type="slidenum">
              <a:rPr lang="en-GB" sz="1200"/>
              <a:pPr algn="r" eaLnBrk="1" hangingPunct="1"/>
              <a:t>12</a:t>
            </a:fld>
            <a:endParaRPr lang="en-GB" sz="1200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1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3" rIns="91426" bIns="45713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 anchor="b"/>
          <a:lstStyle/>
          <a:p>
            <a:pPr algn="r" eaLnBrk="1" hangingPunct="1"/>
            <a:fld id="{FF09B107-27E1-47CE-89FD-7326C0702E6D}" type="slidenum">
              <a:rPr lang="en-GB" sz="1200"/>
              <a:pPr algn="r" eaLnBrk="1" hangingPunct="1"/>
              <a:t>13</a:t>
            </a:fld>
            <a:endParaRPr lang="en-GB" sz="1200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1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3" rIns="91426" bIns="45713"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%20LOGO%20WO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_box_red_485_rgb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 Cover slide">
    <p:bg>
      <p:bgPr>
        <a:solidFill>
          <a:srgbClr val="D80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CL-LOGO-INTERNATIONAL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18" y="1397958"/>
            <a:ext cx="5860563" cy="40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11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546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612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2pPr>
            <a:lvl3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104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2708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412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975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1 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8424000" cy="46805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591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2700021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2700021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083978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083978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3221989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3221989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0218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4122000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4122000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4662000" y="1088720"/>
            <a:ext cx="4124282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4662000" y="3519000"/>
            <a:ext cx="4124282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90502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54925" y="1089025"/>
            <a:ext cx="4029075" cy="4860925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7360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8276"/>
            <a:ext cx="8424000" cy="2709726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0937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4029075" cy="4860925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491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51750" y="1089025"/>
            <a:ext cx="4032250" cy="4860925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1199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9/24/2017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60000" y="1088356"/>
            <a:ext cx="4032250" cy="4860925"/>
          </a:xfrm>
        </p:spPr>
        <p:txBody>
          <a:bodyPr/>
          <a:lstStyle/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14121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420000"/>
            <a:ext cx="8424000" cy="2520000"/>
          </a:xfrm>
        </p:spPr>
        <p:txBody>
          <a:bodyPr anchor="b" anchorCtr="0">
            <a:normAutofit/>
          </a:bodyPr>
          <a:lstStyle>
            <a:lvl1pPr>
              <a:defRPr sz="1600" b="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6120000"/>
            <a:ext cx="8424000" cy="35840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KCL-LOGO-UK-1.png"/>
            <p:cNvPicPr>
              <a:picLocks noChangeAspect="1"/>
            </p:cNvPicPr>
            <p:nvPr userDrawn="1"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2690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60A-5B59-4A57-9E73-6CEFCFA1C750}" type="datetimeFigureOut">
              <a:rPr lang="en-GB" smtClean="0"/>
              <a:pPr/>
              <a:t>24/09/2017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2B0C-08E1-443B-9645-1C19DFCD2C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61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60A-5B59-4A57-9E73-6CEFCFA1C750}" type="datetimeFigureOut">
              <a:rPr lang="en-GB" smtClean="0"/>
              <a:pPr/>
              <a:t>24/09/2017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B2B0C-08E1-443B-9645-1C19DFCD2C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-6022" r="9016" b="18999"/>
          <a:stretch/>
        </p:blipFill>
        <p:spPr>
          <a:xfrm>
            <a:off x="-1" y="-413131"/>
            <a:ext cx="9144000" cy="59681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0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26295"/>
            <a:ext cx="6739466" cy="951707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pic>
        <p:nvPicPr>
          <p:cNvPr id="12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51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 descr="/Users/mac1/Desktop/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8" r="1" b="79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8013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 descr="/Users/mac1/Desktop/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7" r="1" b="25310"/>
          <a:stretch/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2" y="5726295"/>
            <a:ext cx="6754319" cy="951707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pic>
        <p:nvPicPr>
          <p:cNvPr id="10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517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5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3263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23836"/>
          <a:stretch/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33722"/>
            <a:ext cx="6746892" cy="944280"/>
          </a:xfrm>
        </p:spPr>
        <p:txBody>
          <a:bodyPr/>
          <a:lstStyle/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pic>
        <p:nvPicPr>
          <p:cNvPr id="10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970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183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lim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919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089220"/>
            <a:ext cx="8424000" cy="485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498000"/>
            <a:ext cx="72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0000" y="6498000"/>
            <a:ext cx="698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4000" y="6498000"/>
            <a:ext cx="720000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3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7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8" r:id="rId23"/>
    <p:sldLayoutId id="2147483710" r:id="rId24"/>
    <p:sldLayoutId id="2147483711" r:id="rId2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A2D50"/>
          </a:solidFill>
          <a:latin typeface="Impact"/>
          <a:ea typeface="+mj-ea"/>
          <a:cs typeface="Impact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hyperlink" Target="http://ajrccm.atsjournals.org/content/vol159/issue3/images/large/RCCM9709083.f2.jpeg" TargetMode="Externa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municipaldreams.files.wordpress.com/2013/09/tablet.jpg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0058" y="461229"/>
            <a:ext cx="6921977" cy="1308848"/>
          </a:xfrm>
        </p:spPr>
        <p:txBody>
          <a:bodyPr>
            <a:normAutofit/>
          </a:bodyPr>
          <a:lstStyle/>
          <a:p>
            <a:r>
              <a:rPr lang="en-GB" sz="4000" dirty="0" smtClean="0"/>
              <a:t>Traffic Pollution and its impacts on our health? </a:t>
            </a:r>
            <a:r>
              <a:rPr lang="en-US" sz="4000" dirty="0" smtClean="0"/>
              <a:t>    </a:t>
            </a:r>
            <a:endParaRPr lang="en-US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3222" y="6134896"/>
            <a:ext cx="8424000" cy="41690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+mj-lt"/>
              </a:rPr>
              <a:t>Dr Ian Mudway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24" y="5880224"/>
            <a:ext cx="2067372" cy="7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6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51180" y="319181"/>
            <a:ext cx="6921977" cy="13088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A2D50"/>
                </a:solidFill>
                <a:latin typeface="Impact"/>
                <a:ea typeface="+mj-ea"/>
                <a:cs typeface="Impact"/>
              </a:defRPr>
            </a:lvl1pPr>
          </a:lstStyle>
          <a:p>
            <a:r>
              <a:rPr lang="en-GB" sz="4000" dirty="0" smtClean="0"/>
              <a:t>Dieselization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171" y="1348588"/>
            <a:ext cx="7467777" cy="471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03648" y="62280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Cames</a:t>
            </a: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and </a:t>
            </a:r>
            <a:r>
              <a:rPr lang="en-GB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Helmers</a:t>
            </a: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 Environmental Sciences Europe 2013</a:t>
            </a:r>
            <a:endParaRPr lang="en-GB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598749"/>
            <a:ext cx="8582381" cy="408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37312"/>
            <a:ext cx="3419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79512" y="505291"/>
            <a:ext cx="8218488" cy="539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Toxic component or source indicator?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2393" y="3773010"/>
            <a:ext cx="1029809" cy="239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07988" y="1844824"/>
            <a:ext cx="8278812" cy="3219450"/>
            <a:chOff x="113" y="1476"/>
            <a:chExt cx="5579" cy="2268"/>
          </a:xfrm>
        </p:grpSpPr>
        <p:pic>
          <p:nvPicPr>
            <p:cNvPr id="45058" name="Picture 2" descr="diesel engin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1476"/>
              <a:ext cx="2812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5059" name="Object 2"/>
            <p:cNvGraphicFramePr>
              <a:graphicFrameLocks noChangeAspect="1"/>
            </p:cNvGraphicFramePr>
            <p:nvPr/>
          </p:nvGraphicFramePr>
          <p:xfrm>
            <a:off x="113" y="1476"/>
            <a:ext cx="2767" cy="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67" name="CorelPhotoPaint.Image.8" r:id="rId5" imgW="7250794" imgH="4622222" progId="CorelPhotoPaint.Image.8">
                    <p:embed/>
                  </p:oleObj>
                </mc:Choice>
                <mc:Fallback>
                  <p:oleObj name="CorelPhotoPaint.Image.8" r:id="rId5" imgW="7250794" imgH="4622222" progId="CorelPhotoPaint.Image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476"/>
                          <a:ext cx="2767" cy="2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0800">
                              <a:solidFill>
                                <a:schemeClr val="tx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28600" y="764704"/>
            <a:ext cx="861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 dirty="0">
                <a:solidFill>
                  <a:schemeClr val="tx2"/>
                </a:solidFill>
                <a:latin typeface="+mj-lt"/>
                <a:cs typeface="Arial" pitchFamily="34" charset="0"/>
              </a:rPr>
              <a:t>Controlled Diesel Exposures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23850" y="5516761"/>
            <a:ext cx="87439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b="1" dirty="0">
                <a:cs typeface="Times New Roman" pitchFamily="18" charset="0"/>
              </a:rPr>
              <a:t>Exposure to DE</a:t>
            </a:r>
            <a:r>
              <a:rPr lang="en-US" dirty="0">
                <a:cs typeface="Times New Roman" pitchFamily="18" charset="0"/>
              </a:rPr>
              <a:t>: PM</a:t>
            </a:r>
            <a:r>
              <a:rPr lang="en-US" baseline="-25000" dirty="0">
                <a:cs typeface="Times New Roman" pitchFamily="18" charset="0"/>
              </a:rPr>
              <a:t>10 </a:t>
            </a:r>
            <a:r>
              <a:rPr lang="en-US" u="sng" dirty="0">
                <a:solidFill>
                  <a:srgbClr val="87010E"/>
                </a:solidFill>
                <a:cs typeface="Times New Roman" pitchFamily="18" charset="0"/>
              </a:rPr>
              <a:t>300µg/m</a:t>
            </a:r>
            <a:r>
              <a:rPr lang="en-US" u="sng" baseline="30000" dirty="0">
                <a:solidFill>
                  <a:srgbClr val="87010E"/>
                </a:solidFill>
                <a:cs typeface="Times New Roman" pitchFamily="18" charset="0"/>
              </a:rPr>
              <a:t>3</a:t>
            </a:r>
            <a:r>
              <a:rPr lang="en-US" u="sng" dirty="0">
                <a:solidFill>
                  <a:srgbClr val="87010E"/>
                </a:solidFill>
                <a:cs typeface="Times New Roman" pitchFamily="18" charset="0"/>
              </a:rPr>
              <a:t> and filtered air for 1 hour</a:t>
            </a:r>
            <a:r>
              <a:rPr lang="en-US" dirty="0">
                <a:cs typeface="Times New Roman" pitchFamily="18" charset="0"/>
              </a:rPr>
              <a:t> &amp; </a:t>
            </a:r>
            <a:r>
              <a:rPr lang="en-US" u="sng" dirty="0">
                <a:solidFill>
                  <a:srgbClr val="CC3300"/>
                </a:solidFill>
                <a:cs typeface="Times New Roman" pitchFamily="18" charset="0"/>
              </a:rPr>
              <a:t>100µg/m</a:t>
            </a:r>
            <a:r>
              <a:rPr lang="en-US" u="sng" baseline="30000" dirty="0">
                <a:solidFill>
                  <a:srgbClr val="CC3300"/>
                </a:solidFill>
                <a:cs typeface="Times New Roman" pitchFamily="18" charset="0"/>
              </a:rPr>
              <a:t>3</a:t>
            </a:r>
            <a:r>
              <a:rPr lang="en-US" u="sng" dirty="0">
                <a:solidFill>
                  <a:srgbClr val="CC3300"/>
                </a:solidFill>
                <a:cs typeface="Times New Roman" pitchFamily="18" charset="0"/>
              </a:rPr>
              <a:t> and filtered air for 2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80508" y="-56742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r>
              <a:rPr lang="sv-SE" sz="4000" dirty="0">
                <a:solidFill>
                  <a:schemeClr val="tx2"/>
                </a:solidFill>
                <a:latin typeface="+mj-lt"/>
              </a:rPr>
              <a:t>Diesel </a:t>
            </a:r>
            <a:r>
              <a:rPr lang="sv-SE" sz="4000" dirty="0" smtClean="0">
                <a:solidFill>
                  <a:schemeClr val="tx2"/>
                </a:solidFill>
                <a:latin typeface="+mj-lt"/>
              </a:rPr>
              <a:t>induces inflammation</a:t>
            </a:r>
            <a:endParaRPr lang="en-GB" sz="4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7113" name="Picture 9" descr="C:\Documents and Settings\Administrator\Desktop\Talk-fgures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035942"/>
            <a:ext cx="2659063" cy="4191000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752600" y="1035942"/>
            <a:ext cx="3733800" cy="3733800"/>
            <a:chOff x="1104" y="1392"/>
            <a:chExt cx="2352" cy="2352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20" y="1392"/>
              <a:ext cx="1536" cy="2352"/>
              <a:chOff x="4032" y="650"/>
              <a:chExt cx="2256" cy="3526"/>
            </a:xfrm>
          </p:grpSpPr>
          <p:pic>
            <p:nvPicPr>
              <p:cNvPr id="47108" name="Picture 4" descr="ne40x_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32" y="2426"/>
                <a:ext cx="2256" cy="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4041" y="650"/>
                <a:ext cx="2247" cy="2710"/>
                <a:chOff x="4041" y="650"/>
                <a:chExt cx="2247" cy="2710"/>
              </a:xfrm>
            </p:grpSpPr>
            <p:pic>
              <p:nvPicPr>
                <p:cNvPr id="47107" name="Picture 3" descr="ne40x_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041" y="650"/>
                  <a:ext cx="2247" cy="17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11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080" y="747"/>
                  <a:ext cx="2160" cy="8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2600"/>
                    <a:t>Neutrophils after air</a:t>
                  </a:r>
                </a:p>
              </p:txBody>
            </p:sp>
            <p:sp>
              <p:nvSpPr>
                <p:cNvPr id="4711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080" y="2524"/>
                  <a:ext cx="2160" cy="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2600">
                      <a:solidFill>
                        <a:srgbClr val="87010E"/>
                      </a:solidFill>
                    </a:rPr>
                    <a:t>Neutrophils after DE</a:t>
                  </a:r>
                </a:p>
              </p:txBody>
            </p:sp>
          </p:grpSp>
        </p:grpSp>
        <p:sp>
          <p:nvSpPr>
            <p:cNvPr id="47116" name="Oval 12"/>
            <p:cNvSpPr>
              <a:spLocks noChangeArrowheads="1"/>
            </p:cNvSpPr>
            <p:nvPr/>
          </p:nvSpPr>
          <p:spPr bwMode="auto">
            <a:xfrm>
              <a:off x="1104" y="2544"/>
              <a:ext cx="144" cy="144"/>
            </a:xfrm>
            <a:prstGeom prst="ellips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V="1">
              <a:off x="1200" y="1392"/>
              <a:ext cx="720" cy="115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>
              <a:off x="1200" y="2688"/>
              <a:ext cx="720" cy="105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638800" y="973796"/>
            <a:ext cx="3124200" cy="2057400"/>
            <a:chOff x="3504" y="1392"/>
            <a:chExt cx="2208" cy="1501"/>
          </a:xfrm>
        </p:grpSpPr>
        <p:pic>
          <p:nvPicPr>
            <p:cNvPr id="148485" name="Picture 5" descr="http://ajrccm.atsjournals.org/content/vol159/issue3/images/medium/RCCM9709083.f2.gi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8" y="1392"/>
              <a:ext cx="1824" cy="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>
              <a:off x="3504" y="2592"/>
              <a:ext cx="336" cy="0"/>
            </a:xfrm>
            <a:prstGeom prst="line">
              <a:avLst/>
            </a:prstGeom>
            <a:noFill/>
            <a:ln w="76200">
              <a:solidFill>
                <a:srgbClr val="87010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1066800" y="3107396"/>
            <a:ext cx="7620000" cy="2116138"/>
            <a:chOff x="672" y="2736"/>
            <a:chExt cx="4800" cy="1333"/>
          </a:xfrm>
        </p:grpSpPr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>
              <a:off x="672" y="3936"/>
              <a:ext cx="3216" cy="0"/>
            </a:xfrm>
            <a:prstGeom prst="line">
              <a:avLst/>
            </a:prstGeom>
            <a:noFill/>
            <a:ln w="76200">
              <a:solidFill>
                <a:srgbClr val="87010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7143" name="Object 39"/>
            <p:cNvGraphicFramePr>
              <a:graphicFrameLocks noChangeAspect="1"/>
            </p:cNvGraphicFramePr>
            <p:nvPr/>
          </p:nvGraphicFramePr>
          <p:xfrm>
            <a:off x="3984" y="2736"/>
            <a:ext cx="1488" cy="1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92" name="Image" r:id="rId9" imgW="5117460" imgH="4584127" progId="">
                    <p:embed/>
                  </p:oleObj>
                </mc:Choice>
                <mc:Fallback>
                  <p:oleObj name="Image" r:id="rId9" imgW="5117460" imgH="4584127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2736"/>
                          <a:ext cx="1488" cy="1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406160" y="5560898"/>
            <a:ext cx="330471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Inflammation</a:t>
            </a:r>
          </a:p>
          <a:p>
            <a:r>
              <a:rPr lang="en-GB" dirty="0" smtClean="0"/>
              <a:t>Impaired lung function</a:t>
            </a:r>
          </a:p>
          <a:p>
            <a:r>
              <a:rPr lang="en-GB" dirty="0" smtClean="0"/>
              <a:t>Impaired </a:t>
            </a:r>
            <a:r>
              <a:rPr lang="en-GB" dirty="0" smtClean="0"/>
              <a:t>microbial </a:t>
            </a:r>
            <a:r>
              <a:rPr lang="en-GB" dirty="0" smtClean="0"/>
              <a:t>defences</a:t>
            </a:r>
            <a:endParaRPr lang="en-GB" dirty="0" smtClean="0"/>
          </a:p>
        </p:txBody>
      </p:sp>
      <p:sp>
        <p:nvSpPr>
          <p:cNvPr id="21" name="Up-Down Arrow 20"/>
          <p:cNvSpPr/>
          <p:nvPr/>
        </p:nvSpPr>
        <p:spPr>
          <a:xfrm rot="16200000">
            <a:off x="4395126" y="5387853"/>
            <a:ext cx="579398" cy="1216152"/>
          </a:xfrm>
          <a:prstGeom prst="upDownArrow">
            <a:avLst/>
          </a:prstGeom>
          <a:solidFill>
            <a:srgbClr val="D808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559401" y="5288894"/>
            <a:ext cx="3131846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Blood viscosity</a:t>
            </a:r>
          </a:p>
          <a:p>
            <a:r>
              <a:rPr lang="en-GB" dirty="0" smtClean="0"/>
              <a:t>Promotes atherosclerosis</a:t>
            </a:r>
          </a:p>
          <a:p>
            <a:r>
              <a:rPr lang="en-GB" dirty="0" smtClean="0"/>
              <a:t>Impaired vascular function</a:t>
            </a:r>
          </a:p>
          <a:p>
            <a:r>
              <a:rPr lang="en-GB" dirty="0" smtClean="0"/>
              <a:t>Ischaemia</a:t>
            </a:r>
          </a:p>
          <a:p>
            <a:r>
              <a:rPr lang="en-GB" dirty="0" smtClean="0"/>
              <a:t>Arrhythmias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l="28336" t="43162" r="14375" b="19722"/>
          <a:stretch>
            <a:fillRect/>
          </a:stretch>
        </p:blipFill>
        <p:spPr bwMode="auto">
          <a:xfrm>
            <a:off x="179512" y="2023952"/>
            <a:ext cx="8822724" cy="35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1077436" y="4278058"/>
            <a:ext cx="762000" cy="762000"/>
          </a:xfrm>
          <a:prstGeom prst="ellips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V="1">
            <a:off x="4811236" y="2516594"/>
            <a:ext cx="2438400" cy="38100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40163" y="6391344"/>
            <a:ext cx="652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McCreanor</a:t>
            </a:r>
            <a:r>
              <a:rPr lang="en-GB" dirty="0" smtClean="0"/>
              <a:t> al. (2007) New Eng J Med 357: 2348-2358</a:t>
            </a:r>
            <a:r>
              <a:rPr lang="en-GB" dirty="0" smtClean="0">
                <a:solidFill>
                  <a:schemeClr val="bg2"/>
                </a:solidFill>
              </a:rPr>
              <a:t>.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644" y="1090216"/>
            <a:ext cx="8838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/>
              <a:t>Does short term exposure to real world atmospheres (diesel traffic and background) cause respiratory effects in asthmatics?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458596" y="5727069"/>
            <a:ext cx="3226653" cy="523220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txBody>
          <a:bodyPr wrap="none">
            <a:spAutoFit/>
          </a:bodyPr>
          <a:lstStyle/>
          <a:p>
            <a:r>
              <a:rPr lang="en-US" sz="1400" i="1" dirty="0" smtClean="0"/>
              <a:t>PM</a:t>
            </a:r>
            <a:r>
              <a:rPr lang="en-US" sz="1400" i="1" baseline="-25000" dirty="0" smtClean="0"/>
              <a:t>10</a:t>
            </a:r>
            <a:r>
              <a:rPr lang="en-US" sz="1400" i="1" dirty="0" smtClean="0"/>
              <a:t> =72 µg m</a:t>
            </a:r>
            <a:r>
              <a:rPr lang="en-US" sz="1400" i="1" baseline="30000" dirty="0" smtClean="0"/>
              <a:t>-3</a:t>
            </a:r>
            <a:r>
              <a:rPr lang="en-GB" sz="1400" i="1" dirty="0" smtClean="0"/>
              <a:t>, </a:t>
            </a:r>
            <a:r>
              <a:rPr lang="en-US" sz="1400" i="1" dirty="0" smtClean="0"/>
              <a:t>PM</a:t>
            </a:r>
            <a:r>
              <a:rPr lang="en-US" sz="1400" i="1" baseline="-25000" dirty="0" smtClean="0"/>
              <a:t>2.5</a:t>
            </a:r>
            <a:r>
              <a:rPr lang="en-US" sz="1400" i="1" dirty="0" smtClean="0"/>
              <a:t> =11.2 µg m</a:t>
            </a:r>
            <a:r>
              <a:rPr lang="en-US" sz="1400" i="1" baseline="30000" dirty="0" smtClean="0"/>
              <a:t>-3</a:t>
            </a:r>
            <a:r>
              <a:rPr lang="en-GB" sz="1400" i="1" dirty="0" smtClean="0"/>
              <a:t>, </a:t>
            </a:r>
          </a:p>
          <a:p>
            <a:r>
              <a:rPr lang="en-GB" sz="1400" i="1" dirty="0" smtClean="0"/>
              <a:t>11.7 ppb NO</a:t>
            </a:r>
            <a:r>
              <a:rPr lang="en-GB" sz="1400" i="1" baseline="-25000" dirty="0" smtClean="0"/>
              <a:t>2 </a:t>
            </a:r>
            <a:r>
              <a:rPr lang="en-GB" sz="1400" i="1" dirty="0" smtClean="0"/>
              <a:t>18,300 particles cm</a:t>
            </a:r>
            <a:r>
              <a:rPr lang="en-GB" sz="1400" i="1" baseline="30000" dirty="0" smtClean="0"/>
              <a:t>-3</a:t>
            </a:r>
            <a:endParaRPr lang="en-US" sz="14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5243247" y="5719986"/>
            <a:ext cx="3339376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txBody>
          <a:bodyPr wrap="none">
            <a:spAutoFit/>
          </a:bodyPr>
          <a:lstStyle/>
          <a:p>
            <a:r>
              <a:rPr lang="en-US" sz="1400" i="1" dirty="0" smtClean="0"/>
              <a:t>PM</a:t>
            </a:r>
            <a:r>
              <a:rPr lang="en-US" sz="1400" i="1" baseline="-25000" dirty="0" smtClean="0"/>
              <a:t>10</a:t>
            </a:r>
            <a:r>
              <a:rPr lang="en-US" sz="1400" i="1" dirty="0" smtClean="0"/>
              <a:t> =125 µg m</a:t>
            </a:r>
            <a:r>
              <a:rPr lang="en-US" sz="1400" i="1" baseline="30000" dirty="0" smtClean="0"/>
              <a:t>-3</a:t>
            </a:r>
            <a:r>
              <a:rPr lang="en-GB" sz="1400" i="1" dirty="0" smtClean="0"/>
              <a:t>, </a:t>
            </a:r>
            <a:r>
              <a:rPr lang="en-US" sz="1400" i="1" dirty="0" smtClean="0"/>
              <a:t>PM</a:t>
            </a:r>
            <a:r>
              <a:rPr lang="en-US" sz="1400" i="1" baseline="-25000" dirty="0" smtClean="0"/>
              <a:t>2.5</a:t>
            </a:r>
            <a:r>
              <a:rPr lang="en-US" sz="1400" i="1" dirty="0" smtClean="0"/>
              <a:t> =28.3 µg m</a:t>
            </a:r>
            <a:r>
              <a:rPr lang="en-US" sz="1400" i="1" baseline="30000" dirty="0" smtClean="0"/>
              <a:t>-3</a:t>
            </a:r>
            <a:r>
              <a:rPr lang="en-GB" sz="1400" i="1" dirty="0" smtClean="0"/>
              <a:t>, </a:t>
            </a:r>
          </a:p>
          <a:p>
            <a:r>
              <a:rPr lang="en-GB" sz="1400" i="1" dirty="0" smtClean="0"/>
              <a:t>76.5 ppb NO</a:t>
            </a:r>
            <a:r>
              <a:rPr lang="en-GB" sz="1400" i="1" baseline="-25000" dirty="0" smtClean="0"/>
              <a:t>2 </a:t>
            </a:r>
            <a:r>
              <a:rPr lang="en-GB" sz="1400" i="1" dirty="0" smtClean="0"/>
              <a:t>63,700 particles cm</a:t>
            </a:r>
            <a:r>
              <a:rPr lang="en-GB" sz="1400" i="1" baseline="30000" dirty="0" smtClean="0"/>
              <a:t>-3</a:t>
            </a:r>
            <a:endParaRPr lang="en-US" sz="1400" baseline="30000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764508"/>
              </p:ext>
            </p:extLst>
          </p:nvPr>
        </p:nvGraphicFramePr>
        <p:xfrm>
          <a:off x="179512" y="2268978"/>
          <a:ext cx="4419600" cy="283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name="Image" r:id="rId4" imgW="6526984" imgH="4177778" progId="">
                  <p:embed/>
                </p:oleObj>
              </mc:Choice>
              <mc:Fallback>
                <p:oleObj name="Image" r:id="rId4" imgW="6526984" imgH="41777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268978"/>
                        <a:ext cx="4419600" cy="283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209813"/>
              </p:ext>
            </p:extLst>
          </p:nvPr>
        </p:nvGraphicFramePr>
        <p:xfrm>
          <a:off x="4644008" y="2299553"/>
          <a:ext cx="4425970" cy="280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Image" r:id="rId6" imgW="5638095" imgH="3631746" progId="">
                  <p:embed/>
                </p:oleObj>
              </mc:Choice>
              <mc:Fallback>
                <p:oleObj name="Image" r:id="rId6" imgW="5638095" imgH="363174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299553"/>
                        <a:ext cx="4425970" cy="2805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8799" y="6992"/>
            <a:ext cx="865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/>
            <a:r>
              <a:rPr lang="en-GB" sz="4000" dirty="0">
                <a:solidFill>
                  <a:schemeClr val="tx2"/>
                </a:solidFill>
                <a:latin typeface="+mj-lt"/>
              </a:rPr>
              <a:t>Responses to PM in the Real World</a:t>
            </a:r>
            <a:endParaRPr lang="en-GB" sz="4000" noProof="1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78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9794"/>
            <a:ext cx="1898093" cy="26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0426" y="80652"/>
            <a:ext cx="8176422" cy="4818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A2D50"/>
                </a:solidFill>
                <a:latin typeface="Impact"/>
                <a:ea typeface="+mj-ea"/>
                <a:cs typeface="Impact"/>
              </a:defRPr>
            </a:lvl1pPr>
          </a:lstStyle>
          <a:p>
            <a:r>
              <a:rPr lang="en-GB" sz="4000" dirty="0" smtClean="0"/>
              <a:t>Impacts of Air Pollution across the Life Course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29794"/>
            <a:ext cx="6798417" cy="26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813" y="1303670"/>
            <a:ext cx="193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Low birth weight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827" y="1787982"/>
            <a:ext cx="197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Smaller lungs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Cognitive ability?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5969" y="2436054"/>
            <a:ext cx="3548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Increased risk of chronic disease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Acute respiratory exacerbations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8553" y="3012118"/>
            <a:ext cx="2091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Acute and chronic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Premature death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411759" y="1343740"/>
            <a:ext cx="6438377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227600" y="1991812"/>
            <a:ext cx="4664880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6804248" y="2639884"/>
            <a:ext cx="208823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2776"/>
            <a:ext cx="4752528" cy="2592288"/>
            <a:chOff x="2051720" y="1412776"/>
            <a:chExt cx="4752528" cy="2592288"/>
          </a:xfrm>
        </p:grpSpPr>
        <p:sp>
          <p:nvSpPr>
            <p:cNvPr id="13" name="Rounded Rectangle 12"/>
            <p:cNvSpPr/>
            <p:nvPr/>
          </p:nvSpPr>
          <p:spPr>
            <a:xfrm>
              <a:off x="2051720" y="1412776"/>
              <a:ext cx="4752528" cy="2592288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356992"/>
              <a:ext cx="417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2">
                      <a:lumMod val="75000"/>
                    </a:schemeClr>
                  </a:solidFill>
                </a:rPr>
                <a:t>Increased vulnerability</a:t>
              </a:r>
              <a:endParaRPr lang="en-GB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44208" y="908720"/>
            <a:ext cx="2483768" cy="3096344"/>
            <a:chOff x="6444208" y="908720"/>
            <a:chExt cx="2483768" cy="3096344"/>
          </a:xfrm>
        </p:grpSpPr>
        <p:sp>
          <p:nvSpPr>
            <p:cNvPr id="16" name="Rounded Rectangle 15"/>
            <p:cNvSpPr/>
            <p:nvPr/>
          </p:nvSpPr>
          <p:spPr>
            <a:xfrm>
              <a:off x="6444208" y="1412776"/>
              <a:ext cx="2448272" cy="259228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8224" y="908720"/>
              <a:ext cx="2339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/>
                  </a:solidFill>
                </a:rPr>
                <a:t>Quality of Life</a:t>
              </a:r>
              <a:endParaRPr lang="en-GB" sz="24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5414" y="786418"/>
            <a:ext cx="8993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PM</a:t>
            </a:r>
            <a:r>
              <a:rPr lang="en-US" sz="3600" baseline="-250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2.5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Reduction &amp; Mortality: 6 Cities follow-up</a:t>
            </a:r>
          </a:p>
        </p:txBody>
      </p:sp>
      <p:sp>
        <p:nvSpPr>
          <p:cNvPr id="3" name="Text Box 1038"/>
          <p:cNvSpPr txBox="1">
            <a:spLocks noChangeArrowheads="1"/>
          </p:cNvSpPr>
          <p:nvPr/>
        </p:nvSpPr>
        <p:spPr bwMode="auto">
          <a:xfrm>
            <a:off x="2357390" y="5905576"/>
            <a:ext cx="6591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/>
              <a:t>Laden F et </a:t>
            </a:r>
            <a:r>
              <a:rPr lang="en-GB" sz="1600" dirty="0" smtClean="0"/>
              <a:t>al. </a:t>
            </a:r>
            <a:r>
              <a:rPr lang="en-GB" sz="1600" dirty="0"/>
              <a:t>Am J </a:t>
            </a:r>
            <a:r>
              <a:rPr lang="en-GB" sz="1600" dirty="0" err="1"/>
              <a:t>Respir</a:t>
            </a:r>
            <a:r>
              <a:rPr lang="en-GB" sz="1600" dirty="0"/>
              <a:t> </a:t>
            </a:r>
            <a:r>
              <a:rPr lang="en-GB" sz="1600" dirty="0" err="1"/>
              <a:t>Crit</a:t>
            </a:r>
            <a:r>
              <a:rPr lang="en-GB" sz="1600" dirty="0"/>
              <a:t> Care Med. 2006 Mar 15;173(6):667-72</a:t>
            </a:r>
            <a:r>
              <a:rPr lang="en-GB" sz="1600" dirty="0" smtClean="0"/>
              <a:t>.</a:t>
            </a:r>
            <a:endParaRPr lang="en-GB" dirty="0"/>
          </a:p>
        </p:txBody>
      </p:sp>
      <p:graphicFrame>
        <p:nvGraphicFramePr>
          <p:cNvPr id="25" name="Object 1039"/>
          <p:cNvGraphicFramePr>
            <a:graphicFrameLocks noChangeAspect="1"/>
          </p:cNvGraphicFramePr>
          <p:nvPr/>
        </p:nvGraphicFramePr>
        <p:xfrm>
          <a:off x="358080" y="2084040"/>
          <a:ext cx="3505200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Image" r:id="rId3" imgW="6488889" imgH="4939683" progId="">
                  <p:embed/>
                </p:oleObj>
              </mc:Choice>
              <mc:Fallback>
                <p:oleObj name="Image" r:id="rId3" imgW="6488889" imgH="49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080" y="2084040"/>
                        <a:ext cx="3505200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040"/>
          <p:cNvGraphicFramePr>
            <a:graphicFrameLocks noChangeAspect="1"/>
          </p:cNvGraphicFramePr>
          <p:nvPr/>
        </p:nvGraphicFramePr>
        <p:xfrm>
          <a:off x="4136330" y="2101503"/>
          <a:ext cx="4756150" cy="341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7" name="Image" r:id="rId5" imgW="6463492" imgH="4634921" progId="">
                  <p:embed/>
                </p:oleObj>
              </mc:Choice>
              <mc:Fallback>
                <p:oleObj name="Image" r:id="rId5" imgW="6463492" imgH="46349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330" y="2101503"/>
                        <a:ext cx="4756150" cy="341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1049"/>
          <p:cNvGrpSpPr>
            <a:grpSpLocks/>
          </p:cNvGrpSpPr>
          <p:nvPr/>
        </p:nvGrpSpPr>
        <p:grpSpPr bwMode="auto">
          <a:xfrm>
            <a:off x="281880" y="2388840"/>
            <a:ext cx="7848600" cy="2819400"/>
            <a:chOff x="96" y="1824"/>
            <a:chExt cx="4944" cy="1776"/>
          </a:xfrm>
        </p:grpSpPr>
        <p:sp>
          <p:nvSpPr>
            <p:cNvPr id="28" name="Text Box 1036"/>
            <p:cNvSpPr txBox="1">
              <a:spLocks noChangeArrowheads="1"/>
            </p:cNvSpPr>
            <p:nvPr/>
          </p:nvSpPr>
          <p:spPr bwMode="auto">
            <a:xfrm>
              <a:off x="96" y="3312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/>
                <a:t>Period 1</a:t>
              </a:r>
              <a:r>
                <a:rPr lang="en-GB" dirty="0"/>
                <a:t>: 1974-89</a:t>
              </a:r>
            </a:p>
          </p:txBody>
        </p:sp>
        <p:sp>
          <p:nvSpPr>
            <p:cNvPr id="29" name="Oval 1043"/>
            <p:cNvSpPr>
              <a:spLocks noChangeArrowheads="1"/>
            </p:cNvSpPr>
            <p:nvPr/>
          </p:nvSpPr>
          <p:spPr bwMode="auto">
            <a:xfrm>
              <a:off x="4896" y="1824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044"/>
            <p:cNvSpPr>
              <a:spLocks noChangeArrowheads="1"/>
            </p:cNvSpPr>
            <p:nvPr/>
          </p:nvSpPr>
          <p:spPr bwMode="auto">
            <a:xfrm>
              <a:off x="4320" y="2160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1045"/>
            <p:cNvSpPr>
              <a:spLocks noChangeArrowheads="1"/>
            </p:cNvSpPr>
            <p:nvPr/>
          </p:nvSpPr>
          <p:spPr bwMode="auto">
            <a:xfrm>
              <a:off x="4176" y="2256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1046"/>
            <p:cNvSpPr>
              <a:spLocks noChangeArrowheads="1"/>
            </p:cNvSpPr>
            <p:nvPr/>
          </p:nvSpPr>
          <p:spPr bwMode="auto">
            <a:xfrm>
              <a:off x="3936" y="2448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1047"/>
            <p:cNvSpPr>
              <a:spLocks noChangeArrowheads="1"/>
            </p:cNvSpPr>
            <p:nvPr/>
          </p:nvSpPr>
          <p:spPr bwMode="auto">
            <a:xfrm>
              <a:off x="3696" y="2448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048"/>
            <p:cNvSpPr>
              <a:spLocks noChangeArrowheads="1"/>
            </p:cNvSpPr>
            <p:nvPr/>
          </p:nvSpPr>
          <p:spPr bwMode="auto">
            <a:xfrm>
              <a:off x="3600" y="2640"/>
              <a:ext cx="144" cy="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1055"/>
          <p:cNvGrpSpPr>
            <a:grpSpLocks/>
          </p:cNvGrpSpPr>
          <p:nvPr/>
        </p:nvGrpSpPr>
        <p:grpSpPr bwMode="auto">
          <a:xfrm>
            <a:off x="281880" y="3303240"/>
            <a:ext cx="7086600" cy="2286000"/>
            <a:chOff x="96" y="2400"/>
            <a:chExt cx="4464" cy="1440"/>
          </a:xfrm>
        </p:grpSpPr>
        <p:sp>
          <p:nvSpPr>
            <p:cNvPr id="36" name="Text Box 1037"/>
            <p:cNvSpPr txBox="1">
              <a:spLocks noChangeArrowheads="1"/>
            </p:cNvSpPr>
            <p:nvPr/>
          </p:nvSpPr>
          <p:spPr bwMode="auto">
            <a:xfrm>
              <a:off x="96" y="3552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olidFill>
                    <a:srgbClr val="87010E"/>
                  </a:solidFill>
                </a:rPr>
                <a:t>Period 2</a:t>
              </a:r>
              <a:r>
                <a:rPr lang="en-GB">
                  <a:solidFill>
                    <a:srgbClr val="87010E"/>
                  </a:solidFill>
                </a:rPr>
                <a:t>: 1990-98</a:t>
              </a:r>
            </a:p>
          </p:txBody>
        </p:sp>
        <p:sp>
          <p:nvSpPr>
            <p:cNvPr id="37" name="Oval 1050"/>
            <p:cNvSpPr>
              <a:spLocks noChangeArrowheads="1"/>
            </p:cNvSpPr>
            <p:nvPr/>
          </p:nvSpPr>
          <p:spPr bwMode="auto">
            <a:xfrm>
              <a:off x="4416" y="2496"/>
              <a:ext cx="144" cy="144"/>
            </a:xfrm>
            <a:prstGeom prst="ellipse">
              <a:avLst/>
            </a:prstGeom>
            <a:noFill/>
            <a:ln w="19050">
              <a:solidFill>
                <a:srgbClr val="87010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8" name="Oval 1051"/>
            <p:cNvSpPr>
              <a:spLocks noChangeArrowheads="1"/>
            </p:cNvSpPr>
            <p:nvPr/>
          </p:nvSpPr>
          <p:spPr bwMode="auto">
            <a:xfrm>
              <a:off x="4128" y="2400"/>
              <a:ext cx="144" cy="144"/>
            </a:xfrm>
            <a:prstGeom prst="ellipse">
              <a:avLst/>
            </a:prstGeom>
            <a:noFill/>
            <a:ln w="19050">
              <a:solidFill>
                <a:srgbClr val="87010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9" name="Oval 1052"/>
            <p:cNvSpPr>
              <a:spLocks noChangeArrowheads="1"/>
            </p:cNvSpPr>
            <p:nvPr/>
          </p:nvSpPr>
          <p:spPr bwMode="auto">
            <a:xfrm>
              <a:off x="3744" y="2592"/>
              <a:ext cx="144" cy="144"/>
            </a:xfrm>
            <a:prstGeom prst="ellipse">
              <a:avLst/>
            </a:prstGeom>
            <a:noFill/>
            <a:ln w="19050">
              <a:solidFill>
                <a:srgbClr val="87010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40" name="Oval 1053"/>
            <p:cNvSpPr>
              <a:spLocks noChangeArrowheads="1"/>
            </p:cNvSpPr>
            <p:nvPr/>
          </p:nvSpPr>
          <p:spPr bwMode="auto">
            <a:xfrm>
              <a:off x="3792" y="2736"/>
              <a:ext cx="144" cy="144"/>
            </a:xfrm>
            <a:prstGeom prst="ellipse">
              <a:avLst/>
            </a:prstGeom>
            <a:noFill/>
            <a:ln w="19050">
              <a:solidFill>
                <a:srgbClr val="87010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41" name="Oval 1054"/>
            <p:cNvSpPr>
              <a:spLocks noChangeArrowheads="1"/>
            </p:cNvSpPr>
            <p:nvPr/>
          </p:nvSpPr>
          <p:spPr bwMode="auto">
            <a:xfrm>
              <a:off x="3696" y="3072"/>
              <a:ext cx="144" cy="144"/>
            </a:xfrm>
            <a:prstGeom prst="ellipse">
              <a:avLst/>
            </a:prstGeom>
            <a:noFill/>
            <a:ln w="19050">
              <a:solidFill>
                <a:srgbClr val="87010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/>
            </a:p>
          </p:txBody>
        </p:sp>
      </p:grpSp>
      <p:sp>
        <p:nvSpPr>
          <p:cNvPr id="42" name="Line 1056"/>
          <p:cNvSpPr>
            <a:spLocks noChangeShapeType="1"/>
          </p:cNvSpPr>
          <p:nvPr/>
        </p:nvSpPr>
        <p:spPr bwMode="auto">
          <a:xfrm flipH="1">
            <a:off x="7292280" y="2617440"/>
            <a:ext cx="609600" cy="838200"/>
          </a:xfrm>
          <a:prstGeom prst="line">
            <a:avLst/>
          </a:prstGeom>
          <a:noFill/>
          <a:ln w="19050">
            <a:solidFill>
              <a:srgbClr val="87010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1057"/>
          <p:cNvSpPr>
            <a:spLocks noChangeShapeType="1"/>
          </p:cNvSpPr>
          <p:nvPr/>
        </p:nvSpPr>
        <p:spPr bwMode="auto">
          <a:xfrm flipH="1">
            <a:off x="6149280" y="3608040"/>
            <a:ext cx="304800" cy="762000"/>
          </a:xfrm>
          <a:prstGeom prst="line">
            <a:avLst/>
          </a:prstGeom>
          <a:noFill/>
          <a:ln w="19050">
            <a:solidFill>
              <a:srgbClr val="87010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1058"/>
          <p:cNvSpPr>
            <a:spLocks noChangeShapeType="1"/>
          </p:cNvSpPr>
          <p:nvPr/>
        </p:nvSpPr>
        <p:spPr bwMode="auto">
          <a:xfrm flipH="1">
            <a:off x="6911280" y="3150840"/>
            <a:ext cx="152400" cy="152400"/>
          </a:xfrm>
          <a:prstGeom prst="line">
            <a:avLst/>
          </a:prstGeom>
          <a:noFill/>
          <a:ln w="19050">
            <a:solidFill>
              <a:srgbClr val="87010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1059"/>
          <p:cNvSpPr>
            <a:spLocks noChangeShapeType="1"/>
          </p:cNvSpPr>
          <p:nvPr/>
        </p:nvSpPr>
        <p:spPr bwMode="auto">
          <a:xfrm flipH="1">
            <a:off x="6301680" y="3227040"/>
            <a:ext cx="457200" cy="609600"/>
          </a:xfrm>
          <a:prstGeom prst="line">
            <a:avLst/>
          </a:prstGeom>
          <a:noFill/>
          <a:ln w="19050">
            <a:solidFill>
              <a:srgbClr val="87010E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228295" y="2101503"/>
            <a:ext cx="0" cy="23828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7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716" y="278404"/>
            <a:ext cx="8111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/>
              <a:t>‘</a:t>
            </a:r>
            <a:r>
              <a:rPr lang="fr-FR" sz="4000" dirty="0" err="1" smtClean="0">
                <a:latin typeface="+mj-lt"/>
              </a:rPr>
              <a:t>Salus</a:t>
            </a:r>
            <a:r>
              <a:rPr lang="fr-FR" sz="4000" dirty="0" smtClean="0">
                <a:latin typeface="+mj-lt"/>
              </a:rPr>
              <a:t> populi </a:t>
            </a:r>
            <a:r>
              <a:rPr lang="fr-FR" sz="4000" dirty="0" err="1" smtClean="0">
                <a:latin typeface="+mj-lt"/>
              </a:rPr>
              <a:t>suprema</a:t>
            </a:r>
            <a:r>
              <a:rPr lang="fr-FR" sz="4000" dirty="0" smtClean="0">
                <a:latin typeface="+mj-lt"/>
              </a:rPr>
              <a:t> est </a:t>
            </a:r>
            <a:r>
              <a:rPr lang="fr-FR" sz="4000" dirty="0" err="1" smtClean="0">
                <a:latin typeface="+mj-lt"/>
              </a:rPr>
              <a:t>lex</a:t>
            </a:r>
            <a:r>
              <a:rPr lang="fr-FR" sz="4000" dirty="0" smtClean="0">
                <a:latin typeface="+mj-lt"/>
              </a:rPr>
              <a:t>’.  Cicero</a:t>
            </a:r>
            <a:endParaRPr lang="en-GB" sz="4000" dirty="0">
              <a:latin typeface="+mj-lt"/>
            </a:endParaRPr>
          </a:p>
        </p:txBody>
      </p:sp>
      <p:pic>
        <p:nvPicPr>
          <p:cNvPr id="3" name="Picture 2" descr="Tabl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13193"/>
            <a:ext cx="8280920" cy="4805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0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45" y="843342"/>
            <a:ext cx="4765711" cy="3822873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51180" y="159377"/>
            <a:ext cx="8750777" cy="13088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A2D50"/>
                </a:solidFill>
                <a:latin typeface="Impact"/>
                <a:ea typeface="+mj-ea"/>
                <a:cs typeface="Impact"/>
              </a:defRPr>
            </a:lvl1pPr>
          </a:lstStyle>
          <a:p>
            <a:r>
              <a:rPr lang="en-GB" sz="4000" dirty="0" smtClean="0"/>
              <a:t>The changing face of air pollution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0177" y="920133"/>
            <a:ext cx="4163153" cy="3737203"/>
          </a:xfrm>
          <a:prstGeom prst="rect">
            <a:avLst/>
          </a:prstGeom>
        </p:spPr>
      </p:pic>
      <p:pic>
        <p:nvPicPr>
          <p:cNvPr id="80898" name="Picture 2" descr="Los Angeles Sm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77" y="4554507"/>
            <a:ext cx="4398668" cy="21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delivery.superstock.com/WI/223/1851/PreviewComp/SuperStock_1851-3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5549" y="4563123"/>
            <a:ext cx="3150375" cy="213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quare"/>
          <p:cNvPicPr>
            <a:picLocks noChangeAspect="1" noChangeArrowheads="1"/>
          </p:cNvPicPr>
          <p:nvPr/>
        </p:nvPicPr>
        <p:blipFill>
          <a:blip r:embed="rId6" cstate="print"/>
          <a:srcRect t="433"/>
          <a:stretch>
            <a:fillRect/>
          </a:stretch>
        </p:blipFill>
        <p:spPr bwMode="auto">
          <a:xfrm>
            <a:off x="133063" y="4563123"/>
            <a:ext cx="2602354" cy="21508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97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951419" y="2593163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7733E4-2863-4857-851B-F93BCC0984F9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 useBgFill="1">
        <p:nvSpPr>
          <p:cNvPr id="6" name="Rectangle 2"/>
          <p:cNvSpPr txBox="1">
            <a:spLocks noChangeArrowheads="1"/>
          </p:cNvSpPr>
          <p:nvPr/>
        </p:nvSpPr>
        <p:spPr>
          <a:xfrm>
            <a:off x="155575" y="236966"/>
            <a:ext cx="8767763" cy="1320874"/>
          </a:xfrm>
          <a:prstGeom prst="rect">
            <a:avLst/>
          </a:prstGeom>
        </p:spPr>
        <p:txBody>
          <a:bodyPr lIns="90488" tIns="44450" rIns="90488" bIns="44450">
            <a:spAutoFit/>
          </a:bodyPr>
          <a:lstStyle/>
          <a:p>
            <a:pPr algn="ctr" eaLnBrk="1" hangingPunct="1"/>
            <a:r>
              <a:rPr lang="en-GB" sz="40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Health impact of </a:t>
            </a:r>
            <a:r>
              <a:rPr lang="en-GB" sz="40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‘low’ concentrations of fine </a:t>
            </a:r>
            <a:r>
              <a:rPr lang="en-GB" sz="4000" dirty="0">
                <a:solidFill>
                  <a:schemeClr val="tx2"/>
                </a:solidFill>
                <a:latin typeface="+mj-lt"/>
                <a:cs typeface="Times New Roman" pitchFamily="18" charset="0"/>
              </a:rPr>
              <a:t>particulate pollution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008621" y="2616976"/>
            <a:ext cx="6981523" cy="3231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200" b="1" dirty="0"/>
              <a:t>Steubenville</a:t>
            </a:r>
            <a:r>
              <a:rPr lang="sv-SE" sz="2400" b="1" dirty="0"/>
              <a:t>	</a:t>
            </a:r>
            <a:r>
              <a:rPr lang="sv-SE" sz="2400" dirty="0" smtClean="0"/>
              <a:t>   89.9</a:t>
            </a:r>
            <a:r>
              <a:rPr lang="sv-SE" sz="2400" dirty="0"/>
              <a:t>	    </a:t>
            </a:r>
            <a:r>
              <a:rPr lang="sv-SE" sz="2400" dirty="0" smtClean="0"/>
              <a:t>    </a:t>
            </a:r>
            <a:r>
              <a:rPr lang="sv-SE" sz="2400" dirty="0"/>
              <a:t>29.6           12.8          </a:t>
            </a:r>
          </a:p>
          <a:p>
            <a:pPr>
              <a:spcBef>
                <a:spcPct val="50000"/>
              </a:spcBef>
            </a:pPr>
            <a:r>
              <a:rPr lang="sv-SE" sz="2200" b="1" dirty="0"/>
              <a:t>St. Louis</a:t>
            </a:r>
            <a:r>
              <a:rPr lang="sv-SE" sz="2200" dirty="0"/>
              <a:t>	</a:t>
            </a:r>
            <a:r>
              <a:rPr lang="sv-SE" sz="2400" dirty="0" smtClean="0"/>
              <a:t>	   72.5</a:t>
            </a:r>
            <a:r>
              <a:rPr lang="sv-SE" sz="2400" dirty="0"/>
              <a:t>	     </a:t>
            </a:r>
            <a:r>
              <a:rPr lang="sv-SE" sz="2400" dirty="0" smtClean="0"/>
              <a:t>   19.0</a:t>
            </a:r>
            <a:r>
              <a:rPr lang="sv-SE" sz="2400" dirty="0"/>
              <a:t>	 </a:t>
            </a:r>
            <a:r>
              <a:rPr lang="sv-SE" sz="2400" dirty="0" smtClean="0"/>
              <a:t>	   8.1</a:t>
            </a:r>
            <a:r>
              <a:rPr lang="sv-SE" sz="2400" dirty="0"/>
              <a:t>	  </a:t>
            </a:r>
          </a:p>
          <a:p>
            <a:pPr>
              <a:spcBef>
                <a:spcPct val="50000"/>
              </a:spcBef>
            </a:pPr>
            <a:r>
              <a:rPr lang="sv-SE" sz="2200" b="1" dirty="0" smtClean="0"/>
              <a:t>Harrimen</a:t>
            </a:r>
            <a:r>
              <a:rPr lang="sv-SE" sz="2400" dirty="0"/>
              <a:t>	</a:t>
            </a:r>
            <a:r>
              <a:rPr lang="sv-SE" sz="2400" dirty="0" smtClean="0"/>
              <a:t>   </a:t>
            </a:r>
            <a:r>
              <a:rPr lang="sv-SE" sz="2400" dirty="0" smtClean="0"/>
              <a:t>49.4</a:t>
            </a:r>
            <a:r>
              <a:rPr lang="sv-SE" sz="2400" dirty="0"/>
              <a:t>	    </a:t>
            </a:r>
            <a:r>
              <a:rPr lang="sv-SE" sz="2400" dirty="0" smtClean="0"/>
              <a:t>    </a:t>
            </a:r>
            <a:r>
              <a:rPr lang="sv-SE" sz="2400" dirty="0"/>
              <a:t>20.8	</a:t>
            </a:r>
            <a:r>
              <a:rPr lang="sv-SE" sz="2400" dirty="0" smtClean="0"/>
              <a:t>	   8.1           </a:t>
            </a:r>
            <a:endParaRPr lang="sv-SE" sz="2400" dirty="0"/>
          </a:p>
          <a:p>
            <a:pPr>
              <a:spcBef>
                <a:spcPct val="50000"/>
              </a:spcBef>
            </a:pPr>
            <a:r>
              <a:rPr lang="sv-SE" sz="2200" b="1" dirty="0"/>
              <a:t>Watertown</a:t>
            </a:r>
            <a:r>
              <a:rPr lang="sv-SE" sz="2400" dirty="0"/>
              <a:t>	</a:t>
            </a:r>
            <a:r>
              <a:rPr lang="sv-SE" sz="2400" dirty="0" smtClean="0"/>
              <a:t>   49.2</a:t>
            </a:r>
            <a:r>
              <a:rPr lang="sv-SE" sz="2400" dirty="0"/>
              <a:t>	     </a:t>
            </a:r>
            <a:r>
              <a:rPr lang="sv-SE" sz="2400" dirty="0" smtClean="0"/>
              <a:t>   14.9</a:t>
            </a:r>
            <a:r>
              <a:rPr lang="sv-SE" sz="2400" dirty="0"/>
              <a:t>	 </a:t>
            </a:r>
            <a:r>
              <a:rPr lang="sv-SE" sz="2400" dirty="0" smtClean="0"/>
              <a:t>	   6.5</a:t>
            </a:r>
            <a:r>
              <a:rPr lang="sv-SE" sz="2400" dirty="0"/>
              <a:t>	    </a:t>
            </a:r>
          </a:p>
          <a:p>
            <a:pPr>
              <a:spcBef>
                <a:spcPct val="50000"/>
              </a:spcBef>
            </a:pPr>
            <a:r>
              <a:rPr lang="sv-SE" sz="2200" b="1" dirty="0"/>
              <a:t>Topeka</a:t>
            </a:r>
            <a:r>
              <a:rPr lang="sv-SE" sz="2400" dirty="0"/>
              <a:t>		</a:t>
            </a:r>
            <a:r>
              <a:rPr lang="sv-SE" sz="2400" dirty="0" smtClean="0"/>
              <a:t>   56.6</a:t>
            </a:r>
            <a:r>
              <a:rPr lang="sv-SE" sz="2400" dirty="0"/>
              <a:t>	    </a:t>
            </a:r>
            <a:r>
              <a:rPr lang="sv-SE" sz="2400" dirty="0" smtClean="0"/>
              <a:t>    </a:t>
            </a:r>
            <a:r>
              <a:rPr lang="sv-SE" sz="2400" dirty="0"/>
              <a:t>12.5	 </a:t>
            </a:r>
            <a:r>
              <a:rPr lang="sv-SE" sz="2400" dirty="0"/>
              <a:t>	 </a:t>
            </a:r>
            <a:r>
              <a:rPr lang="sv-SE" sz="2400" dirty="0" smtClean="0"/>
              <a:t>  </a:t>
            </a:r>
            <a:r>
              <a:rPr lang="sv-SE" sz="2400" dirty="0" smtClean="0"/>
              <a:t>4.8</a:t>
            </a:r>
            <a:r>
              <a:rPr lang="sv-SE" sz="2400" dirty="0"/>
              <a:t>	    </a:t>
            </a:r>
          </a:p>
          <a:p>
            <a:pPr>
              <a:spcBef>
                <a:spcPct val="50000"/>
              </a:spcBef>
            </a:pPr>
            <a:r>
              <a:rPr lang="sv-SE" sz="2200" b="1" dirty="0"/>
              <a:t>Portage</a:t>
            </a:r>
            <a:r>
              <a:rPr lang="sv-SE" sz="2400" dirty="0"/>
              <a:t>	</a:t>
            </a:r>
            <a:r>
              <a:rPr lang="sv-SE" sz="2400" dirty="0" smtClean="0"/>
              <a:t>	   34.1</a:t>
            </a:r>
            <a:r>
              <a:rPr lang="sv-SE" sz="2400" dirty="0"/>
              <a:t>	    </a:t>
            </a:r>
            <a:r>
              <a:rPr lang="sv-SE" sz="2400" dirty="0" smtClean="0"/>
              <a:t>    </a:t>
            </a:r>
            <a:r>
              <a:rPr lang="sv-SE" sz="2400" dirty="0"/>
              <a:t>11.0	 </a:t>
            </a:r>
            <a:r>
              <a:rPr lang="sv-SE" sz="2400" dirty="0" smtClean="0"/>
              <a:t>	 </a:t>
            </a:r>
            <a:r>
              <a:rPr lang="sv-SE" sz="2400" dirty="0"/>
              <a:t> </a:t>
            </a:r>
            <a:r>
              <a:rPr lang="sv-SE" sz="2400" dirty="0" smtClean="0"/>
              <a:t>  </a:t>
            </a:r>
            <a:r>
              <a:rPr lang="sv-SE" sz="2400" dirty="0" smtClean="0"/>
              <a:t>5.3</a:t>
            </a:r>
            <a:r>
              <a:rPr lang="sv-SE" dirty="0"/>
              <a:t>	    	</a:t>
            </a:r>
            <a:endParaRPr lang="en-GB" dirty="0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2740496" y="1738832"/>
            <a:ext cx="139858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dirty="0"/>
              <a:t>Total particles </a:t>
            </a:r>
            <a:r>
              <a:rPr lang="sv-SE" sz="1600" dirty="0"/>
              <a:t>(</a:t>
            </a:r>
            <a:r>
              <a:rPr lang="sv-SE" sz="1600" dirty="0">
                <a:latin typeface="Symbol" pitchFamily="18" charset="2"/>
              </a:rPr>
              <a:t>m</a:t>
            </a:r>
            <a:r>
              <a:rPr lang="sv-SE" sz="1600" dirty="0"/>
              <a:t>g/m</a:t>
            </a:r>
            <a:r>
              <a:rPr lang="sv-SE" sz="1600" baseline="30000" dirty="0"/>
              <a:t>3</a:t>
            </a:r>
            <a:r>
              <a:rPr lang="sv-SE" sz="1600" dirty="0"/>
              <a:t>)</a:t>
            </a:r>
            <a:endParaRPr lang="en-GB" sz="1600" dirty="0"/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4048553" y="1738832"/>
            <a:ext cx="1400175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dirty="0"/>
              <a:t>Fine </a:t>
            </a:r>
            <a:r>
              <a:rPr lang="sv-SE" sz="1600" b="1" dirty="0" smtClean="0"/>
              <a:t>particles </a:t>
            </a:r>
            <a:r>
              <a:rPr lang="sv-SE" sz="1600" dirty="0"/>
              <a:t>(</a:t>
            </a:r>
            <a:r>
              <a:rPr lang="sv-SE" sz="1600" dirty="0">
                <a:latin typeface="Symbol" pitchFamily="18" charset="2"/>
              </a:rPr>
              <a:t>m</a:t>
            </a:r>
            <a:r>
              <a:rPr lang="sv-SE" sz="1600" dirty="0"/>
              <a:t>g/m</a:t>
            </a:r>
            <a:r>
              <a:rPr lang="sv-SE" sz="1600" baseline="30000" dirty="0"/>
              <a:t>3</a:t>
            </a:r>
            <a:r>
              <a:rPr lang="sv-SE" sz="1600" dirty="0"/>
              <a:t>)</a:t>
            </a:r>
            <a:endParaRPr lang="en-GB" sz="1600" dirty="0"/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5367251" y="1738832"/>
            <a:ext cx="15684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dirty="0"/>
              <a:t>Sulfate particles </a:t>
            </a:r>
            <a:r>
              <a:rPr lang="sv-SE" sz="1600" dirty="0"/>
              <a:t>(</a:t>
            </a:r>
            <a:r>
              <a:rPr lang="sv-SE" sz="1600" dirty="0">
                <a:latin typeface="Symbol" pitchFamily="18" charset="2"/>
              </a:rPr>
              <a:t>m</a:t>
            </a:r>
            <a:r>
              <a:rPr lang="sv-SE" sz="1600" dirty="0"/>
              <a:t>g/m</a:t>
            </a:r>
            <a:r>
              <a:rPr lang="sv-SE" sz="1600" baseline="30000" dirty="0"/>
              <a:t>3</a:t>
            </a:r>
            <a:r>
              <a:rPr lang="sv-SE" sz="1600" dirty="0"/>
              <a:t>)</a:t>
            </a:r>
            <a:endParaRPr lang="en-GB" sz="1600" dirty="0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1008621" y="2583638"/>
            <a:ext cx="66865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203" name="Line 10"/>
          <p:cNvSpPr>
            <a:spLocks noChangeShapeType="1"/>
          </p:cNvSpPr>
          <p:nvPr/>
        </p:nvSpPr>
        <p:spPr bwMode="auto">
          <a:xfrm>
            <a:off x="1008621" y="5838013"/>
            <a:ext cx="66865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204" name="Rectangle 2"/>
          <p:cNvSpPr>
            <a:spLocks noChangeArrowheads="1"/>
          </p:cNvSpPr>
          <p:nvPr/>
        </p:nvSpPr>
        <p:spPr bwMode="auto">
          <a:xfrm>
            <a:off x="3612580" y="6280722"/>
            <a:ext cx="520295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Dockery DW, et al.   N </a:t>
            </a:r>
            <a:r>
              <a:rPr lang="en-US" sz="1400" b="1" dirty="0" err="1"/>
              <a:t>Engl</a:t>
            </a:r>
            <a:r>
              <a:rPr lang="en-US" sz="1400" b="1" dirty="0"/>
              <a:t> J Med 1993;329(24):1753-9</a:t>
            </a:r>
            <a:endParaRPr lang="en-US" sz="140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969712" y="1838416"/>
            <a:ext cx="5703499" cy="4332972"/>
            <a:chOff x="2786050" y="1857364"/>
            <a:chExt cx="5072098" cy="3929090"/>
          </a:xfrm>
        </p:grpSpPr>
        <p:sp>
          <p:nvSpPr>
            <p:cNvPr id="17" name="Rectangle 16"/>
            <p:cNvSpPr/>
            <p:nvPr/>
          </p:nvSpPr>
          <p:spPr>
            <a:xfrm>
              <a:off x="2786050" y="1857364"/>
              <a:ext cx="5072098" cy="3929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8215" name="Picture 2" descr="E:\Pictures\PIC23 cop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05196" y="1954229"/>
              <a:ext cx="4267200" cy="3760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537081" y="2928815"/>
            <a:ext cx="5357558" cy="1941954"/>
            <a:chOff x="2428860" y="2786058"/>
            <a:chExt cx="4714908" cy="1857388"/>
          </a:xfrm>
        </p:grpSpPr>
        <p:sp>
          <p:nvSpPr>
            <p:cNvPr id="20" name="Rectangle 19"/>
            <p:cNvSpPr/>
            <p:nvPr/>
          </p:nvSpPr>
          <p:spPr>
            <a:xfrm>
              <a:off x="6786579" y="4214818"/>
              <a:ext cx="357189" cy="42862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857488" y="2786058"/>
              <a:ext cx="3857652" cy="1643073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28860" y="3357562"/>
              <a:ext cx="4286280" cy="121444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220826" y="3365503"/>
            <a:ext cx="5293568" cy="2286000"/>
            <a:chOff x="2214546" y="3286124"/>
            <a:chExt cx="4714908" cy="2286016"/>
          </a:xfrm>
        </p:grpSpPr>
        <p:sp>
          <p:nvSpPr>
            <p:cNvPr id="24" name="Rectangle 23"/>
            <p:cNvSpPr/>
            <p:nvPr/>
          </p:nvSpPr>
          <p:spPr>
            <a:xfrm>
              <a:off x="6572263" y="3286124"/>
              <a:ext cx="357191" cy="428628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214546" y="3571876"/>
              <a:ext cx="4286280" cy="2000264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214546" y="3500439"/>
              <a:ext cx="4214841" cy="1500197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C26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9254"/>
            <a:ext cx="5867400" cy="3052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079488"/>
              </p:ext>
            </p:extLst>
          </p:nvPr>
        </p:nvGraphicFramePr>
        <p:xfrm>
          <a:off x="5791200" y="1125917"/>
          <a:ext cx="3352800" cy="308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5" name="Image" r:id="rId4" imgW="5346032" imgH="4914286" progId="">
                  <p:embed/>
                </p:oleObj>
              </mc:Choice>
              <mc:Fallback>
                <p:oleObj name="Image" r:id="rId4" imgW="5346032" imgH="49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25917"/>
                        <a:ext cx="3352800" cy="308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6" name="Rectangle 2"/>
          <p:cNvSpPr txBox="1">
            <a:spLocks noChangeArrowheads="1"/>
          </p:cNvSpPr>
          <p:nvPr/>
        </p:nvSpPr>
        <p:spPr>
          <a:xfrm>
            <a:off x="155575" y="210332"/>
            <a:ext cx="8767763" cy="705321"/>
          </a:xfrm>
          <a:prstGeom prst="rect">
            <a:avLst/>
          </a:prstGeom>
        </p:spPr>
        <p:txBody>
          <a:bodyPr lIns="90488" tIns="44450" rIns="90488" bIns="44450">
            <a:spAutoFit/>
          </a:bodyPr>
          <a:lstStyle/>
          <a:p>
            <a:pPr algn="ctr" eaLnBrk="1" hangingPunct="1"/>
            <a:r>
              <a:rPr lang="en-GB" sz="4000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Dose response &amp; susceptible groups</a:t>
            </a:r>
            <a:endParaRPr lang="en-GB" sz="4000" dirty="0">
              <a:solidFill>
                <a:schemeClr val="tx2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67161" y="2086217"/>
            <a:ext cx="1296140" cy="12251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83728" y="1970808"/>
            <a:ext cx="1242874" cy="1340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3370" y="4238651"/>
            <a:ext cx="4357491" cy="2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8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390AC-DDEA-40C8-96D4-A50EBBC4A458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24579" name="Picture 2" descr="PIC35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39" y="1296141"/>
            <a:ext cx="4679275" cy="51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953881" y="6206054"/>
            <a:ext cx="29392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  <a:cs typeface="Times New Roman" pitchFamily="18" charset="0"/>
              </a:rPr>
              <a:t>Pope et al, AJRCCM; 1995</a:t>
            </a:r>
          </a:p>
        </p:txBody>
      </p:sp>
      <p:sp>
        <p:nvSpPr>
          <p:cNvPr id="413701" name="Text Box 5"/>
          <p:cNvSpPr txBox="1">
            <a:spLocks noChangeArrowheads="1"/>
          </p:cNvSpPr>
          <p:nvPr/>
        </p:nvSpPr>
        <p:spPr bwMode="auto">
          <a:xfrm>
            <a:off x="4935980" y="1658004"/>
            <a:ext cx="4028046" cy="32778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2000">
              <a:spcBef>
                <a:spcPct val="50000"/>
              </a:spcBef>
              <a:buFontTx/>
              <a:buChar char="•"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GB" sz="2000" dirty="0" smtClean="0">
                <a:cs typeface="Times New Roman" pitchFamily="18" charset="0"/>
              </a:rPr>
              <a:t>American Cancer Study -151 </a:t>
            </a:r>
            <a:r>
              <a:rPr lang="en-GB" sz="2000" dirty="0">
                <a:cs typeface="Times New Roman" pitchFamily="18" charset="0"/>
              </a:rPr>
              <a:t>US metropolitan areas</a:t>
            </a:r>
          </a:p>
          <a:p>
            <a:pPr defTabSz="7620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cs typeface="Times New Roman" pitchFamily="18" charset="0"/>
              </a:rPr>
              <a:t> particulate air pollution was associated with cardio-pulmonary and lung cancer mortality</a:t>
            </a:r>
          </a:p>
          <a:p>
            <a:pPr defTabSz="762000">
              <a:spcBef>
                <a:spcPct val="50000"/>
              </a:spcBef>
              <a:buFontTx/>
              <a:buChar char="•"/>
              <a:defRPr/>
            </a:pPr>
            <a:r>
              <a:rPr lang="en-GB" sz="2000" dirty="0">
                <a:cs typeface="Times New Roman" pitchFamily="18" charset="0"/>
              </a:rPr>
              <a:t> Increasing ambient fine particle mass was associated with increased mortality</a:t>
            </a:r>
          </a:p>
          <a:p>
            <a:pPr defTabSz="762000">
              <a:spcBef>
                <a:spcPct val="50000"/>
              </a:spcBef>
              <a:buFontTx/>
              <a:buChar char="•"/>
              <a:defRPr/>
            </a:pP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401950"/>
            <a:ext cx="8424000" cy="720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Scaling up the evidential base</a:t>
            </a:r>
            <a:endParaRPr lang="en-GB" sz="40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42366" y="2077378"/>
            <a:ext cx="2450237" cy="1793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15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71122"/>
            <a:ext cx="8424000" cy="720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Short &amp; long-term effects</a:t>
            </a:r>
            <a:endParaRPr lang="en-GB" sz="4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r="34503"/>
          <a:stretch>
            <a:fillRect/>
          </a:stretch>
        </p:blipFill>
        <p:spPr bwMode="auto">
          <a:xfrm>
            <a:off x="522114" y="2094963"/>
            <a:ext cx="323469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39714" y="915450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Short Term</a:t>
            </a:r>
            <a:endParaRPr lang="en-US" dirty="0"/>
          </a:p>
        </p:txBody>
      </p:sp>
      <p:sp>
        <p:nvSpPr>
          <p:cNvPr id="5" name="Left Bracket 4"/>
          <p:cNvSpPr/>
          <p:nvPr/>
        </p:nvSpPr>
        <p:spPr bwMode="auto">
          <a:xfrm rot="5400000">
            <a:off x="2286852" y="378130"/>
            <a:ext cx="144000" cy="2276476"/>
          </a:xfrm>
          <a:prstGeom prst="leftBracke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58638" y="262522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10 µg m</a:t>
            </a:r>
            <a:r>
              <a:rPr lang="en-GB" baseline="30000" dirty="0" smtClean="0">
                <a:solidFill>
                  <a:srgbClr val="FF0000"/>
                </a:solidFill>
              </a:rPr>
              <a:t>-3</a:t>
            </a:r>
            <a:r>
              <a:rPr lang="en-GB" dirty="0" smtClean="0">
                <a:solidFill>
                  <a:srgbClr val="FF0000"/>
                </a:solidFill>
              </a:rPr>
              <a:t> PM</a:t>
            </a:r>
            <a:r>
              <a:rPr lang="en-GB" baseline="-25000" dirty="0" smtClean="0">
                <a:solidFill>
                  <a:srgbClr val="FF0000"/>
                </a:solidFill>
              </a:rPr>
              <a:t>2.5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746618" y="267071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 µg m</a:t>
            </a:r>
            <a:r>
              <a:rPr lang="en-GB" baseline="30000" dirty="0" smtClean="0">
                <a:solidFill>
                  <a:srgbClr val="0000FF"/>
                </a:solidFill>
              </a:rPr>
              <a:t>-3</a:t>
            </a:r>
            <a:r>
              <a:rPr lang="en-GB" dirty="0" smtClean="0">
                <a:solidFill>
                  <a:srgbClr val="0000FF"/>
                </a:solidFill>
              </a:rPr>
              <a:t> PM</a:t>
            </a:r>
            <a:r>
              <a:rPr lang="en-GB" baseline="-25000" dirty="0" smtClean="0">
                <a:solidFill>
                  <a:srgbClr val="0000FF"/>
                </a:solidFill>
              </a:rPr>
              <a:t>10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309514" y="6031963"/>
            <a:ext cx="504825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1915938" y="6031963"/>
            <a:ext cx="1548000" cy="0"/>
          </a:xfrm>
          <a:prstGeom prst="line">
            <a:avLst/>
          </a:prstGeom>
          <a:ln w="190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22451" y="5306728"/>
            <a:ext cx="1577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 smtClean="0"/>
              <a:t>1-Klemm and Mason, 2003</a:t>
            </a:r>
          </a:p>
          <a:p>
            <a:r>
              <a:rPr lang="en-GB" sz="800" b="0" dirty="0" smtClean="0"/>
              <a:t>2-Ostro et al., 2006</a:t>
            </a:r>
            <a:endParaRPr lang="en-US" sz="800" b="0" dirty="0" smtClean="0"/>
          </a:p>
          <a:p>
            <a:r>
              <a:rPr lang="en-GB" sz="800" b="0" dirty="0" smtClean="0"/>
              <a:t>3-Anderson et al., 2005</a:t>
            </a:r>
          </a:p>
          <a:p>
            <a:r>
              <a:rPr lang="en-GB" sz="800" b="0" dirty="0" smtClean="0"/>
              <a:t>4-Schwartz et al., 2000, 2003</a:t>
            </a:r>
          </a:p>
          <a:p>
            <a:r>
              <a:rPr lang="en-GB" sz="800" b="0" dirty="0" smtClean="0"/>
              <a:t>5-Schwartz et al., 2004</a:t>
            </a:r>
          </a:p>
          <a:p>
            <a:r>
              <a:rPr lang="en-GB" sz="800" b="0" dirty="0" smtClean="0"/>
              <a:t>6-Dominici et al., 2003</a:t>
            </a:r>
          </a:p>
          <a:p>
            <a:r>
              <a:rPr lang="en-GB" sz="800" b="0" dirty="0" smtClean="0"/>
              <a:t>7-Katsouyanni et al. 2003,           </a:t>
            </a:r>
            <a:r>
              <a:rPr lang="en-GB" sz="800" b="0" dirty="0" err="1" smtClean="0"/>
              <a:t>Analitis</a:t>
            </a:r>
            <a:r>
              <a:rPr lang="en-GB" sz="800" b="0" dirty="0" smtClean="0"/>
              <a:t> et al., 2006</a:t>
            </a:r>
          </a:p>
          <a:p>
            <a:r>
              <a:rPr lang="en-GB" sz="800" b="0" dirty="0" smtClean="0"/>
              <a:t>8-Laden et al., 2006</a:t>
            </a:r>
          </a:p>
          <a:p>
            <a:r>
              <a:rPr lang="en-GB" sz="800" b="0" dirty="0" smtClean="0"/>
              <a:t>9-Pope et al., 2002</a:t>
            </a:r>
          </a:p>
          <a:p>
            <a:r>
              <a:rPr lang="en-GB" sz="800" b="0" dirty="0" smtClean="0"/>
              <a:t>10-Jerrett et al., 2005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872282" y="4916049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US 6 cities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1125109" y="4992249"/>
            <a:ext cx="1168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Cali 9 cities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1012882" y="4458849"/>
            <a:ext cx="2053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Single US city studies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1762389" y="4890649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US 10 cities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2067189" y="4877949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US 14 cities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2072229" y="4662049"/>
            <a:ext cx="1789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NMMAPS US cities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2565263" y="4738249"/>
            <a:ext cx="1463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APHEA 2 cities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-1674289" y="3881972"/>
            <a:ext cx="458330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Percent Mortality Risk Increase (95% CI)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60864" y="128864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Short Term </a:t>
            </a:r>
            <a:r>
              <a:rPr lang="en-GB" b="0" dirty="0" smtClean="0"/>
              <a:t>= 0.4 – 1.3 %</a:t>
            </a:r>
          </a:p>
          <a:p>
            <a:r>
              <a:rPr lang="en-GB" b="0" dirty="0" smtClean="0"/>
              <a:t>Daily mortality rate using daily PM mass concentrations </a:t>
            </a:r>
            <a:r>
              <a:rPr lang="en-GB" b="0" dirty="0" err="1" smtClean="0"/>
              <a:t>avgs</a:t>
            </a:r>
            <a:endParaRPr lang="en-US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646564" y="3334214"/>
            <a:ext cx="33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 Term </a:t>
            </a:r>
            <a:r>
              <a:rPr lang="en-GB" b="0" dirty="0" smtClean="0"/>
              <a:t>= 6 – 17%  </a:t>
            </a:r>
          </a:p>
          <a:p>
            <a:r>
              <a:rPr lang="en-GB" b="0" dirty="0" smtClean="0"/>
              <a:t>Annual mortality rate using annual PM mass </a:t>
            </a:r>
            <a:r>
              <a:rPr lang="en-GB" b="0" dirty="0" err="1" smtClean="0"/>
              <a:t>conc</a:t>
            </a:r>
            <a:r>
              <a:rPr lang="en-GB" b="0" dirty="0" smtClean="0"/>
              <a:t> </a:t>
            </a:r>
            <a:r>
              <a:rPr lang="en-GB" b="0" dirty="0" err="1" smtClean="0"/>
              <a:t>avgs</a:t>
            </a:r>
            <a:endParaRPr lang="en-US" b="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3964" y="5808126"/>
            <a:ext cx="2260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 bwMode="auto">
          <a:xfrm rot="5400000" flipH="1" flipV="1">
            <a:off x="3335164" y="2988726"/>
            <a:ext cx="3276600" cy="2311400"/>
          </a:xfrm>
          <a:prstGeom prst="curvedConnector3">
            <a:avLst>
              <a:gd name="adj1" fmla="val 0"/>
            </a:avLst>
          </a:prstGeom>
          <a:ln>
            <a:solidFill>
              <a:schemeClr val="accent3">
                <a:lumMod val="50000"/>
              </a:schemeClr>
            </a:solidFill>
            <a:prstDash val="dash"/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 bwMode="auto">
          <a:xfrm>
            <a:off x="5189364" y="2734726"/>
            <a:ext cx="381000" cy="2171700"/>
          </a:xfrm>
          <a:prstGeom prst="rightBrace">
            <a:avLst>
              <a:gd name="adj1" fmla="val 108333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4" name="Group 39"/>
          <p:cNvGrpSpPr/>
          <p:nvPr/>
        </p:nvGrpSpPr>
        <p:grpSpPr>
          <a:xfrm>
            <a:off x="3754313" y="915450"/>
            <a:ext cx="1719263" cy="5785486"/>
            <a:chOff x="3860849" y="1355724"/>
            <a:chExt cx="1719263" cy="5785486"/>
          </a:xfrm>
        </p:grpSpPr>
        <p:sp>
          <p:nvSpPr>
            <p:cNvPr id="25" name="TextBox 24"/>
            <p:cNvSpPr txBox="1"/>
            <p:nvPr/>
          </p:nvSpPr>
          <p:spPr>
            <a:xfrm>
              <a:off x="4041775" y="1355724"/>
              <a:ext cx="1360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Long Term</a:t>
              </a:r>
              <a:endParaRPr lang="en-US" dirty="0"/>
            </a:p>
          </p:txBody>
        </p:sp>
        <p:sp>
          <p:nvSpPr>
            <p:cNvPr id="26" name="Left Bracket 25"/>
            <p:cNvSpPr/>
            <p:nvPr/>
          </p:nvSpPr>
          <p:spPr bwMode="auto">
            <a:xfrm rot="5400000">
              <a:off x="4618633" y="1452973"/>
              <a:ext cx="143338" cy="1008000"/>
            </a:xfrm>
            <a:prstGeom prst="leftBracke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3203576" y="4164013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33CC33"/>
                  </a:solidFill>
                </a:rPr>
                <a:t>10 µg m</a:t>
              </a:r>
              <a:r>
                <a:rPr lang="en-GB" baseline="30000" dirty="0" smtClean="0">
                  <a:solidFill>
                    <a:srgbClr val="33CC33"/>
                  </a:solidFill>
                </a:rPr>
                <a:t>-3</a:t>
              </a:r>
              <a:r>
                <a:rPr lang="en-GB" dirty="0" smtClean="0">
                  <a:solidFill>
                    <a:srgbClr val="33CC33"/>
                  </a:solidFill>
                </a:rPr>
                <a:t> PM</a:t>
              </a:r>
              <a:r>
                <a:rPr lang="en-GB" baseline="-25000" dirty="0" smtClean="0">
                  <a:solidFill>
                    <a:srgbClr val="33CC33"/>
                  </a:solidFill>
                </a:rPr>
                <a:t>2.5</a:t>
              </a:r>
              <a:endParaRPr lang="en-US" baseline="-25000" dirty="0">
                <a:solidFill>
                  <a:srgbClr val="33CC33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 flipV="1">
              <a:off x="4238624" y="6472237"/>
              <a:ext cx="900000" cy="0"/>
            </a:xfrm>
            <a:prstGeom prst="line">
              <a:avLst/>
            </a:prstGeom>
            <a:ln w="19050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 rot="16200000">
              <a:off x="3482618" y="2473423"/>
              <a:ext cx="15183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Harvard 6 cities</a:t>
              </a:r>
              <a:endParaRPr lang="en-US" sz="1400" dirty="0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3925765" y="3083023"/>
              <a:ext cx="14702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ACS US cohort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 rot="16200000">
              <a:off x="4353810" y="2448023"/>
              <a:ext cx="14523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ACS LA cohort</a:t>
              </a:r>
              <a:endParaRPr lang="en-US" sz="1400" dirty="0"/>
            </a:p>
          </p:txBody>
        </p:sp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5188"/>
            <a:stretch>
              <a:fillRect/>
            </a:stretch>
          </p:blipFill>
          <p:spPr bwMode="auto">
            <a:xfrm>
              <a:off x="3860849" y="2539047"/>
              <a:ext cx="1719263" cy="460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9" name="Group 38"/>
          <p:cNvGrpSpPr/>
          <p:nvPr/>
        </p:nvGrpSpPr>
        <p:grpSpPr>
          <a:xfrm>
            <a:off x="5637686" y="1216240"/>
            <a:ext cx="3257739" cy="4081609"/>
            <a:chOff x="5637686" y="1216241"/>
            <a:chExt cx="3257739" cy="3921367"/>
          </a:xfrm>
        </p:grpSpPr>
        <p:sp>
          <p:nvSpPr>
            <p:cNvPr id="35" name="Rectangle 34"/>
            <p:cNvSpPr/>
            <p:nvPr/>
          </p:nvSpPr>
          <p:spPr>
            <a:xfrm>
              <a:off x="5637686" y="2497597"/>
              <a:ext cx="3257739" cy="26400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79359" y="2568484"/>
              <a:ext cx="3009530" cy="150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Ischaemic heart disease; heart failure, stroke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Diabetes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COPD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Cancer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chemeClr val="accent6">
                      <a:lumMod val="75000"/>
                    </a:schemeClr>
                  </a:solidFill>
                </a:rPr>
                <a:t>Dementia (?)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37686" y="1216241"/>
              <a:ext cx="3257739" cy="1289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791186" y="4179196"/>
            <a:ext cx="2734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Hypertension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Atherosclerosis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Hypercholesterolemia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Hyperglycaemia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0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19200" y="3688248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483223" y="2277588"/>
            <a:ext cx="430077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 dirty="0">
                <a:latin typeface="Comic Sans MS" pitchFamily="66" charset="0"/>
              </a:rPr>
              <a:t> </a:t>
            </a:r>
            <a:r>
              <a:rPr lang="en-GB" dirty="0"/>
              <a:t>UK population lost 340,000 years of life in 2008</a:t>
            </a:r>
          </a:p>
          <a:p>
            <a:pPr>
              <a:buFont typeface="Arial" charset="0"/>
              <a:buChar char="•"/>
            </a:pPr>
            <a:r>
              <a:rPr lang="en-GB" dirty="0"/>
              <a:t> This loss of life is </a:t>
            </a:r>
            <a:r>
              <a:rPr lang="en-GB" b="1" dirty="0"/>
              <a:t>equivalent to 29,000 </a:t>
            </a:r>
            <a:r>
              <a:rPr lang="en-GB" b="1" dirty="0" smtClean="0"/>
              <a:t>deaths</a:t>
            </a:r>
            <a:endParaRPr lang="en-GB" b="1" dirty="0"/>
          </a:p>
          <a:p>
            <a:pPr>
              <a:buFont typeface="Arial" charset="0"/>
              <a:buChar char="•"/>
            </a:pPr>
            <a:r>
              <a:rPr lang="en-GB" dirty="0"/>
              <a:t> the average loss of life would have been 2 years, (though the actual amount would vary between individuals).</a:t>
            </a:r>
          </a:p>
          <a:p>
            <a:pPr>
              <a:buFont typeface="Arial" charset="0"/>
              <a:buChar char="•"/>
            </a:pPr>
            <a:r>
              <a:rPr lang="en-GB" dirty="0">
                <a:ea typeface="Calibri" pitchFamily="34" charset="0"/>
                <a:cs typeface="Times New Roman" pitchFamily="18" charset="0"/>
              </a:rPr>
              <a:t>The burden can also be represented as a loss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ea typeface="Calibri" pitchFamily="34" charset="0"/>
                <a:cs typeface="Calibri" pitchFamily="34" charset="0"/>
              </a:rPr>
              <a:t>of life expectancy from birth (for everyone) of 6 </a:t>
            </a:r>
            <a:r>
              <a:rPr lang="en-GB" dirty="0" smtClean="0">
                <a:ea typeface="Calibri" pitchFamily="34" charset="0"/>
                <a:cs typeface="Calibri" pitchFamily="34" charset="0"/>
              </a:rPr>
              <a:t>months in susceptible</a:t>
            </a:r>
            <a:r>
              <a:rPr lang="en-GB" dirty="0" smtClean="0">
                <a:ea typeface="Calibri" pitchFamily="34" charset="0"/>
                <a:cs typeface="Calibri" pitchFamily="34" charset="0"/>
              </a:rPr>
              <a:t> populations</a:t>
            </a:r>
            <a:endParaRPr lang="en-GB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148709" y="6372036"/>
            <a:ext cx="3887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>
                <a:solidFill>
                  <a:schemeClr val="tx2"/>
                </a:solidFill>
              </a:rPr>
              <a:t>Published December 2010</a:t>
            </a:r>
          </a:p>
        </p:txBody>
      </p:sp>
      <p:pic>
        <p:nvPicPr>
          <p:cNvPr id="5" name="Picture 2" descr="C:\Users\Frank.ERG\Pictures\COMEAP_Mortality_Effects_2010_Page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4227" y="917598"/>
            <a:ext cx="3895725" cy="5503862"/>
          </a:xfrm>
          <a:prstGeom prst="rect">
            <a:avLst/>
          </a:prstGeom>
          <a:noFill/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470673" y="1740284"/>
            <a:ext cx="4533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/>
              <a:t>As a result of poor air quality: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5373216"/>
            <a:ext cx="37444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What about short term effects?</a:t>
            </a:r>
          </a:p>
          <a:p>
            <a:r>
              <a:rPr lang="en-GB" sz="2000" dirty="0" smtClean="0"/>
              <a:t>What about other pollutants?</a:t>
            </a:r>
            <a:endParaRPr lang="en-GB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000" y="171122"/>
            <a:ext cx="84240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A2D50"/>
                </a:solidFill>
                <a:latin typeface="Impact"/>
                <a:ea typeface="+mj-ea"/>
                <a:cs typeface="Impact"/>
              </a:defRPr>
            </a:lvl1pPr>
          </a:lstStyle>
          <a:p>
            <a:r>
              <a:rPr lang="en-GB" sz="4000" smtClean="0"/>
              <a:t>Short &amp; long-term effects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16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51180" y="354693"/>
            <a:ext cx="8679756" cy="13088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A2D50"/>
                </a:solidFill>
                <a:latin typeface="Impact"/>
                <a:ea typeface="+mj-ea"/>
                <a:cs typeface="Impact"/>
              </a:defRPr>
            </a:lvl1pPr>
          </a:lstStyle>
          <a:p>
            <a:r>
              <a:rPr lang="en-GB" sz="4000" dirty="0" smtClean="0"/>
              <a:t>Air pollution is more complex than PM</a:t>
            </a:r>
            <a:r>
              <a:rPr lang="en-GB" sz="4000" baseline="-25000" dirty="0" smtClean="0"/>
              <a:t>2.5</a:t>
            </a:r>
            <a:endParaRPr lang="en-US" sz="4000" baseline="-25000" dirty="0"/>
          </a:p>
        </p:txBody>
      </p:sp>
      <p:pic>
        <p:nvPicPr>
          <p:cNvPr id="3" name="Picture 2" descr="Please credit @stu_mayhew (Twitt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99846"/>
            <a:ext cx="9144000" cy="4486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48" y="6040028"/>
            <a:ext cx="2067372" cy="745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960" y="1731141"/>
            <a:ext cx="4800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Particulate </a:t>
            </a:r>
            <a:r>
              <a:rPr lang="en-GB" b="1" dirty="0" smtClean="0"/>
              <a:t>matter </a:t>
            </a:r>
            <a:r>
              <a:rPr lang="en-GB" dirty="0" smtClean="0"/>
              <a:t>(various definitions)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Oxides of nitrogen (nitrogen dioxide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Ozone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Carbon monoxide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Ultrafine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Carbon black / elemental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Organic carbon (VOCs, PAHs)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Metals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Biological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8626" y="1732615"/>
            <a:ext cx="30407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Exhaust emissions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Petrol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Diesel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Biodiesel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</a:rPr>
              <a:t>Additives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Brake and tyre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Road dust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0100" y="3722761"/>
            <a:ext cx="30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Local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Urban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Indoor / outdoor</a:t>
            </a:r>
          </a:p>
        </p:txBody>
      </p:sp>
    </p:spTree>
    <p:extLst>
      <p:ext uri="{BB962C8B-B14F-4D97-AF65-F5344CB8AC3E}">
        <p14:creationId xmlns:p14="http://schemas.microsoft.com/office/powerpoint/2010/main" val="32139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5" y="135138"/>
            <a:ext cx="5235135" cy="657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9"/>
          <p:cNvGrpSpPr/>
          <p:nvPr/>
        </p:nvGrpSpPr>
        <p:grpSpPr>
          <a:xfrm>
            <a:off x="3333076" y="144016"/>
            <a:ext cx="5544616" cy="3240360"/>
            <a:chOff x="4062552" y="1628800"/>
            <a:chExt cx="4973944" cy="2448676"/>
          </a:xfrm>
        </p:grpSpPr>
        <p:pic>
          <p:nvPicPr>
            <p:cNvPr id="17" name="Picture 16" descr="img38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552" y="1628800"/>
              <a:ext cx="4973944" cy="244867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267121" y="2041640"/>
              <a:ext cx="2606635" cy="348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Lancet Oncology July 2012</a:t>
              </a:r>
              <a:endParaRPr lang="en-GB" dirty="0"/>
            </a:p>
          </p:txBody>
        </p:sp>
      </p:grpSp>
      <p:grpSp>
        <p:nvGrpSpPr>
          <p:cNvPr id="9" name="Group 12"/>
          <p:cNvGrpSpPr/>
          <p:nvPr/>
        </p:nvGrpSpPr>
        <p:grpSpPr>
          <a:xfrm>
            <a:off x="3333076" y="3454674"/>
            <a:ext cx="5580112" cy="3214686"/>
            <a:chOff x="3700260" y="3788636"/>
            <a:chExt cx="5120212" cy="2520684"/>
          </a:xfrm>
        </p:grpSpPr>
        <p:pic>
          <p:nvPicPr>
            <p:cNvPr id="20" name="Picture 19" descr="img38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0260" y="3788636"/>
              <a:ext cx="5120212" cy="252068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364088" y="4139788"/>
              <a:ext cx="2691487" cy="361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Lancet Oncology Dec 2013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CL UPDATE v4 4x3">
  <a:themeElements>
    <a:clrScheme name="KCL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E2231A"/>
      </a:hlink>
      <a:folHlink>
        <a:srgbClr val="E2231A"/>
      </a:folHlink>
    </a:clrScheme>
    <a:fontScheme name="KCL-fonts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8081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KCL UPDATE v4 4x3.potx</Template>
  <TotalTime>2446</TotalTime>
  <Words>656</Words>
  <Application>Microsoft Office PowerPoint</Application>
  <PresentationFormat>On-screen Show (4:3)</PresentationFormat>
  <Paragraphs>136</Paragraphs>
  <Slides>17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KCL UPDATE v4 4x3</vt:lpstr>
      <vt:lpstr>CorelPhotoPaint.Image.8</vt:lpstr>
      <vt:lpstr>Image</vt:lpstr>
      <vt:lpstr>Traffic Pollution and its impacts on our health?     </vt:lpstr>
      <vt:lpstr>PowerPoint Presentation</vt:lpstr>
      <vt:lpstr>PowerPoint Presentation</vt:lpstr>
      <vt:lpstr>PowerPoint Presentation</vt:lpstr>
      <vt:lpstr>Scaling up the evidential base</vt:lpstr>
      <vt:lpstr>Short &amp; long-term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DAY 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1</dc:creator>
  <cp:lastModifiedBy>Ian Mudway</cp:lastModifiedBy>
  <cp:revision>120</cp:revision>
  <dcterms:created xsi:type="dcterms:W3CDTF">2015-05-18T09:02:19Z</dcterms:created>
  <dcterms:modified xsi:type="dcterms:W3CDTF">2017-09-24T11:51:32Z</dcterms:modified>
</cp:coreProperties>
</file>