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.xml" ContentType="application/vnd.openxmlformats-officedocument.presentationml.tags+xml"/>
  <Override PartName="/ppt/notesSlides/notesSlide13.xml" ContentType="application/vnd.openxmlformats-officedocument.presentationml.notesSlide+xml"/>
  <Override PartName="/ppt/tags/tag2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3.xml" ContentType="application/vnd.openxmlformats-officedocument.presentationml.tags+xml"/>
  <Override PartName="/ppt/notesSlides/notesSlide19.xml" ContentType="application/vnd.openxmlformats-officedocument.presentationml.notesSlide+xml"/>
  <Override PartName="/ppt/tags/tag4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75" r:id="rId3"/>
    <p:sldId id="258" r:id="rId4"/>
    <p:sldId id="288" r:id="rId5"/>
    <p:sldId id="317" r:id="rId6"/>
    <p:sldId id="294" r:id="rId7"/>
    <p:sldId id="281" r:id="rId8"/>
    <p:sldId id="302" r:id="rId9"/>
    <p:sldId id="322" r:id="rId10"/>
    <p:sldId id="320" r:id="rId11"/>
    <p:sldId id="321" r:id="rId12"/>
    <p:sldId id="296" r:id="rId13"/>
    <p:sldId id="277" r:id="rId14"/>
    <p:sldId id="311" r:id="rId15"/>
    <p:sldId id="283" r:id="rId16"/>
    <p:sldId id="313" r:id="rId17"/>
    <p:sldId id="315" r:id="rId18"/>
    <p:sldId id="314" r:id="rId19"/>
    <p:sldId id="282" r:id="rId20"/>
    <p:sldId id="316" r:id="rId21"/>
    <p:sldId id="319" r:id="rId22"/>
    <p:sldId id="318" r:id="rId23"/>
    <p:sldId id="280" r:id="rId24"/>
    <p:sldId id="299" r:id="rId25"/>
    <p:sldId id="324" r:id="rId26"/>
    <p:sldId id="310" r:id="rId27"/>
    <p:sldId id="323" r:id="rId28"/>
    <p:sldId id="308" r:id="rId29"/>
  </p:sldIdLst>
  <p:sldSz cx="9144000" cy="6858000" type="screen4x3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FF9900"/>
    <a:srgbClr val="33CCCC"/>
    <a:srgbClr val="66CC00"/>
    <a:srgbClr val="990098"/>
    <a:srgbClr val="CC0033"/>
    <a:srgbClr val="DDF9E8"/>
    <a:srgbClr val="446580"/>
    <a:srgbClr val="00991F"/>
    <a:srgbClr val="1A27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1" autoAdjust="0"/>
    <p:restoredTop sz="78501" autoAdjust="0"/>
  </p:normalViewPr>
  <p:slideViewPr>
    <p:cSldViewPr snapToGrid="0">
      <p:cViewPr>
        <p:scale>
          <a:sx n="62" d="100"/>
          <a:sy n="62" d="100"/>
        </p:scale>
        <p:origin x="-7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1164" y="-102"/>
      </p:cViewPr>
      <p:guideLst>
        <p:guide orient="horz" pos="2141"/>
        <p:guide pos="312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dPt>
            <c:idx val="0"/>
            <c:bubble3D val="0"/>
            <c:explosion val="0"/>
          </c:dPt>
          <c:dPt>
            <c:idx val="1"/>
            <c:bubble3D val="0"/>
            <c:explosion val="34"/>
          </c:dPt>
          <c:cat>
            <c:strRef>
              <c:f>Sheet1!$A$2:$A$3</c:f>
              <c:strCache>
                <c:ptCount val="2"/>
                <c:pt idx="0">
                  <c:v>Women - 43.4%</c:v>
                </c:pt>
                <c:pt idx="1">
                  <c:v>Men - 56.6%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4.34</c:v>
                </c:pt>
                <c:pt idx="1">
                  <c:v>5.6599999999999975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58296517998919062"/>
          <c:y val="0.31450482694186116"/>
          <c:w val="0.39821132314855551"/>
          <c:h val="0.54296061016812458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00001302686504"/>
          <c:y val="0.25627415075199517"/>
          <c:w val="0.56654409255118643"/>
          <c:h val="0.7437258492480048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2"/>
          <c:dPt>
            <c:idx val="0"/>
            <c:bubble3D val="0"/>
            <c:explosion val="11"/>
          </c:dPt>
          <c:dPt>
            <c:idx val="1"/>
            <c:bubble3D val="0"/>
            <c:explosion val="14"/>
          </c:dPt>
          <c:cat>
            <c:strRef>
              <c:f>Sheet1!$A$2:$A$3</c:f>
              <c:strCache>
                <c:ptCount val="2"/>
                <c:pt idx="0">
                  <c:v>Women - 43.4%</c:v>
                </c:pt>
                <c:pt idx="1">
                  <c:v>Men - 56.6%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4.34</c:v>
                </c:pt>
                <c:pt idx="1">
                  <c:v>5.6599999999999975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0.09882</cdr:x>
      <cdr:y>0.12355</cdr:y>
    </cdr:from>
    <cdr:to>
      <cdr:x>0.94412</cdr:x>
      <cdr:y>0.39382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79298" y="361244"/>
          <a:ext cx="3244435" cy="7902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/>
          <a:r>
            <a:rPr lang="en-US" sz="1600" b="1" dirty="0" smtClean="0">
              <a:solidFill>
                <a:schemeClr val="bg1"/>
              </a:solidFill>
            </a:rPr>
            <a:t>What is the percentile gender</a:t>
          </a:r>
          <a:r>
            <a:rPr lang="en-US" sz="1600" b="1" baseline="0" dirty="0" smtClean="0">
              <a:solidFill>
                <a:schemeClr val="bg1"/>
              </a:solidFill>
            </a:rPr>
            <a:t> balance of trustees</a:t>
          </a:r>
          <a:endParaRPr lang="en-US" sz="1600" b="1" dirty="0" smtClean="0">
            <a:solidFill>
              <a:schemeClr val="bg1"/>
            </a:solidFill>
          </a:endParaRPr>
        </a:p>
        <a:p xmlns:a="http://schemas.openxmlformats.org/drawingml/2006/main">
          <a:endParaRPr lang="en-GB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EA0E6-1C2E-4287-ABDA-E2818A3027CA}" type="datetimeFigureOut">
              <a:rPr lang="en-GB" smtClean="0"/>
              <a:pPr/>
              <a:t>07/07/2017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C22AB-62A5-4151-B2FD-BF78EA57E40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733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3E0224-0059-46DE-A7EB-7C0132D9C838}" type="datetimeFigureOut">
              <a:rPr lang="en-GB" smtClean="0"/>
              <a:pPr/>
              <a:t>07/07/2017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50900"/>
            <a:ext cx="3055938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832CEF-9602-48EE-9677-27AD34ECB4E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610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35350" y="850900"/>
            <a:ext cx="3055938" cy="2292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15AFD-DC60-4F61-BF79-3D936C21A300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77098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A15AFD-DC60-4F61-BF79-3D936C21A300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61480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Group think</a:t>
            </a:r>
            <a:r>
              <a:rPr lang="en-GB" baseline="0" dirty="0" smtClean="0"/>
              <a:t> – same </a:t>
            </a:r>
            <a:r>
              <a:rPr lang="en-GB" baseline="0" dirty="0" err="1" smtClean="0"/>
              <a:t>p.o.v</a:t>
            </a:r>
            <a:r>
              <a:rPr lang="en-GB" baseline="0" dirty="0" smtClean="0"/>
              <a:t>, same blind spot. Risk! Missing ways you could better help your beneficiaries etc</a:t>
            </a:r>
          </a:p>
          <a:p>
            <a:endParaRPr lang="en-GB" baseline="0" dirty="0" smtClean="0"/>
          </a:p>
          <a:p>
            <a:endParaRPr lang="en-GB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Difference between </a:t>
            </a:r>
          </a:p>
          <a:p>
            <a:r>
              <a:rPr lang="en-GB" dirty="0" smtClean="0"/>
              <a:t>Are they explicit? Do you have a clear set</a:t>
            </a:r>
            <a:r>
              <a:rPr lang="en-GB" baseline="0" dirty="0" smtClean="0"/>
              <a:t> of values/vision statement for candidates to see? If not, agree them internally before carrying out the recruitment process</a:t>
            </a:r>
            <a:endParaRPr lang="en-GB" dirty="0" smtClean="0"/>
          </a:p>
          <a:p>
            <a:r>
              <a:rPr lang="en-GB" baseline="0" dirty="0" smtClean="0"/>
              <a:t>Fundraising – detail not possible, but values could have helped. </a:t>
            </a:r>
          </a:p>
          <a:p>
            <a:r>
              <a:rPr lang="en-GB" baseline="0" dirty="0" smtClean="0"/>
              <a:t>Ethical weathervane in what is appropriate</a:t>
            </a:r>
          </a:p>
          <a:p>
            <a:endParaRPr lang="en-GB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At</a:t>
            </a:r>
            <a:r>
              <a:rPr lang="en-GB" baseline="0" dirty="0" smtClean="0"/>
              <a:t> tables</a:t>
            </a:r>
          </a:p>
          <a:p>
            <a:r>
              <a:rPr lang="en-GB" baseline="0" dirty="0" smtClean="0"/>
              <a:t>What has been your experience of recruitment? </a:t>
            </a:r>
          </a:p>
          <a:p>
            <a:r>
              <a:rPr lang="en-GB" baseline="0" dirty="0" smtClean="0"/>
              <a:t>What do you think are the main challenges in recruiting a good board</a:t>
            </a:r>
          </a:p>
          <a:p>
            <a:r>
              <a:rPr lang="en-GB" baseline="0" dirty="0" smtClean="0"/>
              <a:t>What works? Ideas for ways to meet the challenges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Reference</a:t>
            </a:r>
            <a:r>
              <a:rPr lang="en-GB" baseline="0" dirty="0" smtClean="0"/>
              <a:t> Governance Forum – New changes coming in </a:t>
            </a:r>
            <a:r>
              <a:rPr lang="en-GB" baseline="0" smtClean="0"/>
              <a:t>on July 11</a:t>
            </a:r>
            <a:r>
              <a:rPr lang="en-GB" baseline="30000" smtClean="0"/>
              <a:t>th</a:t>
            </a:r>
            <a:r>
              <a:rPr lang="en-GB" baseline="0" smtClean="0"/>
              <a:t> (hopefully!)</a:t>
            </a:r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Invest – not £ but time and thought. Recruitment</a:t>
            </a:r>
            <a:r>
              <a:rPr lang="en-GB" baseline="0" dirty="0" smtClean="0"/>
              <a:t> is hard!! Even for jobs. Trustee role – more challenges, crucial to org and yet woefully under done. </a:t>
            </a:r>
          </a:p>
          <a:p>
            <a:r>
              <a:rPr lang="en-GB" baseline="0" dirty="0" smtClean="0"/>
              <a:t>Partly because boards not really geared up for it, also if all just joined by tap on shoulder, culture of not investing. </a:t>
            </a:r>
          </a:p>
          <a:p>
            <a:endParaRPr lang="en-GB" baseline="0" dirty="0" smtClean="0"/>
          </a:p>
          <a:p>
            <a:r>
              <a:rPr lang="en-GB" baseline="0" dirty="0" smtClean="0"/>
              <a:t>Belief – like its an honour</a:t>
            </a:r>
          </a:p>
          <a:p>
            <a:endParaRPr lang="en-GB" baseline="0" dirty="0" smtClean="0"/>
          </a:p>
          <a:p>
            <a:r>
              <a:rPr lang="en-GB" baseline="0" dirty="0" smtClean="0"/>
              <a:t>Agree beforehand, don’t duck the issues or dodge the confrontation until appt stage!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Informal introduction, formal appointment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Activity/hand </a:t>
            </a:r>
            <a:r>
              <a:rPr lang="en-US" dirty="0" smtClean="0"/>
              <a:t>out after this slide?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Ask people how they found</a:t>
            </a:r>
            <a:r>
              <a:rPr lang="en-GB" baseline="0" dirty="0" smtClean="0"/>
              <a:t> </a:t>
            </a:r>
            <a:r>
              <a:rPr lang="en-GB" baseline="0" smtClean="0"/>
              <a:t>their role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26</a:t>
            </a:fld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28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35350" y="850900"/>
            <a:ext cx="3055938" cy="2292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35350" y="850900"/>
            <a:ext cx="3055938" cy="2292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(First agenda item)</a:t>
            </a:r>
            <a:r>
              <a:rPr lang="en-GB" baseline="0" dirty="0" smtClean="0"/>
              <a:t> </a:t>
            </a:r>
          </a:p>
          <a:p>
            <a:endParaRPr lang="en-GB" baseline="0" dirty="0" smtClean="0"/>
          </a:p>
          <a:p>
            <a:r>
              <a:rPr lang="en-GB" dirty="0" smtClean="0"/>
              <a:t>Collective leadership – means that you are looking for people that compliment &amp;</a:t>
            </a:r>
            <a:r>
              <a:rPr lang="en-GB" baseline="0" dirty="0" smtClean="0"/>
              <a:t> balance each other in terms of skills, experience and qualities </a:t>
            </a:r>
          </a:p>
          <a:p>
            <a:endParaRPr lang="en-GB" baseline="0" dirty="0" smtClean="0"/>
          </a:p>
          <a:p>
            <a:r>
              <a:rPr lang="en-GB" baseline="0" dirty="0" smtClean="0"/>
              <a:t>Well rounded decisions – t</a:t>
            </a:r>
            <a:r>
              <a:rPr lang="en-GB" dirty="0" smtClean="0"/>
              <a:t>o ensure that you keep true to purpose,</a:t>
            </a:r>
            <a:r>
              <a:rPr lang="en-GB" baseline="0" dirty="0" smtClean="0"/>
              <a:t> t</a:t>
            </a:r>
            <a:r>
              <a:rPr lang="en-GB" dirty="0" smtClean="0"/>
              <a:t>o run an organisation well,</a:t>
            </a:r>
            <a:r>
              <a:rPr lang="en-GB" baseline="0" dirty="0" smtClean="0"/>
              <a:t> t</a:t>
            </a:r>
            <a:r>
              <a:rPr lang="en-GB" dirty="0" smtClean="0"/>
              <a:t>o achieve your strategy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skills do</a:t>
            </a:r>
            <a:r>
              <a:rPr lang="en-GB" baseline="0" dirty="0" smtClean="0"/>
              <a:t> you need to run org effectively? What skills for strategy? How does the changing world affect the skills we need (</a:t>
            </a:r>
            <a:r>
              <a:rPr lang="en-GB" baseline="0" dirty="0" err="1" smtClean="0"/>
              <a:t>eg</a:t>
            </a:r>
            <a:r>
              <a:rPr lang="en-GB" baseline="0" dirty="0" smtClean="0"/>
              <a:t> digital!)</a:t>
            </a:r>
          </a:p>
          <a:p>
            <a:r>
              <a:rPr lang="en-GB" baseline="0" dirty="0" smtClean="0"/>
              <a:t>Experience of areas – </a:t>
            </a:r>
            <a:r>
              <a:rPr lang="en-GB" baseline="0" dirty="0" err="1" smtClean="0"/>
              <a:t>eg</a:t>
            </a:r>
            <a:r>
              <a:rPr lang="en-GB" baseline="0" dirty="0" smtClean="0"/>
              <a:t> retail, NHS</a:t>
            </a:r>
          </a:p>
          <a:p>
            <a:r>
              <a:rPr lang="en-GB" baseline="0" dirty="0" smtClean="0"/>
              <a:t>Time of change? Useful to have a trustee who has led an org through change. Looking to bring a more ‘professional culture’?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Collective leadership – are</a:t>
            </a:r>
            <a:r>
              <a:rPr lang="en-GB" baseline="0" dirty="0" smtClean="0"/>
              <a:t> they good at working in a team?</a:t>
            </a:r>
          </a:p>
          <a:p>
            <a:r>
              <a:rPr lang="en-GB" baseline="0" dirty="0" smtClean="0"/>
              <a:t>Communication skills, conflict</a:t>
            </a:r>
          </a:p>
          <a:p>
            <a:r>
              <a:rPr lang="en-GB" baseline="0" dirty="0" smtClean="0"/>
              <a:t>Behaviours – good day / bad day </a:t>
            </a:r>
            <a:r>
              <a:rPr lang="en-GB" baseline="0" dirty="0" err="1" smtClean="0"/>
              <a:t>excercise</a:t>
            </a:r>
            <a:r>
              <a:rPr lang="en-GB" baseline="0" dirty="0" smtClean="0"/>
              <a:t> – Generic character profiles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832CEF-9602-48EE-9677-27AD34ECB4ED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3F31-CD49-4689-A959-ECE7D2C94FB4}" type="datetimeFigureOut">
              <a:rPr lang="en-GB" smtClean="0"/>
              <a:pPr/>
              <a:t>07/07/2017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C15D-214D-4CAF-988A-DEF5003559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375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3F31-CD49-4689-A959-ECE7D2C94FB4}" type="datetimeFigureOut">
              <a:rPr lang="en-GB" smtClean="0"/>
              <a:pPr/>
              <a:t>07/07/2017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C15D-214D-4CAF-988A-DEF5003559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904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3F31-CD49-4689-A959-ECE7D2C94FB4}" type="datetimeFigureOut">
              <a:rPr lang="en-GB" smtClean="0"/>
              <a:pPr/>
              <a:t>07/07/2017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C15D-214D-4CAF-988A-DEF5003559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3F31-CD49-4689-A959-ECE7D2C94FB4}" type="datetimeFigureOut">
              <a:rPr lang="en-GB" smtClean="0"/>
              <a:pPr/>
              <a:t>07/07/2017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C15D-214D-4CAF-988A-DEF5003559D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919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3F31-CD49-4689-A959-ECE7D2C94FB4}" type="datetimeFigureOut">
              <a:rPr lang="en-GB" smtClean="0"/>
              <a:pPr/>
              <a:t>07/07/2017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C15D-214D-4CAF-988A-DEF5003559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636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3F31-CD49-4689-A959-ECE7D2C94FB4}" type="datetimeFigureOut">
              <a:rPr lang="en-GB" smtClean="0"/>
              <a:pPr/>
              <a:t>07/07/2017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C15D-214D-4CAF-988A-DEF5003559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305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3F31-CD49-4689-A959-ECE7D2C94FB4}" type="datetimeFigureOut">
              <a:rPr lang="en-GB" smtClean="0"/>
              <a:pPr/>
              <a:t>07/07/2017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C15D-214D-4CAF-988A-DEF5003559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845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3F31-CD49-4689-A959-ECE7D2C94FB4}" type="datetimeFigureOut">
              <a:rPr lang="en-GB" smtClean="0"/>
              <a:pPr/>
              <a:t>07/07/2017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C15D-214D-4CAF-988A-DEF5003559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2214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3F31-CD49-4689-A959-ECE7D2C94FB4}" type="datetimeFigureOut">
              <a:rPr lang="en-GB" smtClean="0"/>
              <a:pPr/>
              <a:t>07/07/2017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C15D-214D-4CAF-988A-DEF5003559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298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3F31-CD49-4689-A959-ECE7D2C94FB4}" type="datetimeFigureOut">
              <a:rPr lang="en-GB" smtClean="0"/>
              <a:pPr/>
              <a:t>07/07/2017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C15D-214D-4CAF-988A-DEF5003559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808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A3F31-CD49-4689-A959-ECE7D2C94FB4}" type="datetimeFigureOut">
              <a:rPr lang="en-GB" smtClean="0"/>
              <a:pPr/>
              <a:t>07/07/2017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53C15D-214D-4CAF-988A-DEF5003559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98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A2732">
            <a:alpha val="9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5576400"/>
            <a:ext cx="9144000" cy="1281600"/>
          </a:xfrm>
          <a:prstGeom prst="rect">
            <a:avLst/>
          </a:prstGeom>
          <a:solidFill>
            <a:srgbClr val="1A27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50" name="Picture 2" descr="C:\Users\anoopm\Desktop\Strat Vol Webinar\Reach-Reverse-Standalone-Lo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84377" y="5578213"/>
            <a:ext cx="2259623" cy="1279786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A3F31-CD49-4689-A959-ECE7D2C94FB4}" type="datetimeFigureOut">
              <a:rPr lang="en-GB" smtClean="0"/>
              <a:pPr/>
              <a:t>07/07/2017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3C15D-214D-4CAF-988A-DEF5003559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6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achskills.org.uk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achskills.org.uk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Eleanor.urben@reachskills.org.uk" TargetMode="External"/><Relationship Id="rId4" Type="http://schemas.openxmlformats.org/officeDocument/2006/relationships/hyperlink" Target="mailto:Luke.strachan@reachskills.org.uk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783770"/>
            <a:ext cx="6858000" cy="4789715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smtClean="0">
                <a:latin typeface="+mn-lt"/>
              </a:rPr>
              <a:t>Building a strong board </a:t>
            </a:r>
            <a:r>
              <a:rPr lang="en-GB" dirty="0" smtClean="0">
                <a:latin typeface="+mn-lt"/>
              </a:rPr>
              <a:t/>
            </a:r>
            <a:br>
              <a:rPr lang="en-GB" dirty="0" smtClean="0">
                <a:latin typeface="+mn-lt"/>
              </a:rPr>
            </a:br>
            <a:r>
              <a:rPr lang="en-GB" sz="3600" dirty="0" smtClean="0">
                <a:latin typeface="+mn-lt"/>
              </a:rPr>
              <a:t>how to </a:t>
            </a:r>
            <a:r>
              <a:rPr lang="en-GB" sz="3600" b="1" dirty="0" smtClean="0">
                <a:solidFill>
                  <a:srgbClr val="33CCCC"/>
                </a:solidFill>
                <a:latin typeface="+mn-lt"/>
              </a:rPr>
              <a:t>recruit </a:t>
            </a:r>
            <a:r>
              <a:rPr lang="en-GB" sz="3600" dirty="0" smtClean="0">
                <a:latin typeface="+mn-lt"/>
              </a:rPr>
              <a:t>the </a:t>
            </a:r>
            <a:r>
              <a:rPr lang="en-GB" sz="3600" b="1" dirty="0" smtClean="0">
                <a:solidFill>
                  <a:srgbClr val="FF9900"/>
                </a:solidFill>
                <a:latin typeface="+mn-lt"/>
              </a:rPr>
              <a:t>right</a:t>
            </a:r>
            <a:r>
              <a:rPr lang="en-GB" sz="3600" dirty="0" smtClean="0">
                <a:latin typeface="+mn-lt"/>
              </a:rPr>
              <a:t> trustees for your board </a:t>
            </a:r>
            <a:r>
              <a:rPr lang="en-GB" dirty="0" smtClean="0">
                <a:latin typeface="+mn-lt"/>
              </a:rPr>
              <a:t/>
            </a:r>
            <a:br>
              <a:rPr lang="en-GB" dirty="0" smtClean="0">
                <a:latin typeface="+mn-lt"/>
              </a:rPr>
            </a:br>
            <a:r>
              <a:rPr lang="en-GB" dirty="0" smtClean="0">
                <a:latin typeface="+mn-lt"/>
              </a:rPr>
              <a:t/>
            </a:r>
            <a:br>
              <a:rPr lang="en-GB" dirty="0" smtClean="0">
                <a:latin typeface="+mn-lt"/>
              </a:rPr>
            </a:br>
            <a:r>
              <a:rPr lang="en-GB" sz="3600" b="1" dirty="0" smtClean="0">
                <a:latin typeface="+mn-lt"/>
              </a:rPr>
              <a:t/>
            </a:r>
            <a:br>
              <a:rPr lang="en-GB" sz="3600" b="1" dirty="0" smtClean="0">
                <a:latin typeface="+mn-lt"/>
              </a:rPr>
            </a:br>
            <a:r>
              <a:rPr lang="en-GB" sz="3600" b="1" dirty="0" smtClean="0">
                <a:latin typeface="+mn-lt"/>
              </a:rPr>
              <a:t>Luke Strachan </a:t>
            </a:r>
            <a:r>
              <a:rPr lang="en-GB" sz="3600" dirty="0" err="1" smtClean="0">
                <a:latin typeface="+mn-lt"/>
              </a:rPr>
              <a:t>TrusteeWorks</a:t>
            </a:r>
            <a:r>
              <a:rPr lang="en-GB" sz="3600" dirty="0" smtClean="0">
                <a:latin typeface="+mn-lt"/>
              </a:rPr>
              <a:t> Manager</a:t>
            </a:r>
            <a:br>
              <a:rPr lang="en-GB" sz="3600" dirty="0" smtClean="0">
                <a:latin typeface="+mn-lt"/>
              </a:rPr>
            </a:br>
            <a:r>
              <a:rPr lang="en-GB" sz="3600" b="1" dirty="0" smtClean="0">
                <a:latin typeface="+mn-lt"/>
              </a:rPr>
              <a:t>Eleanor Urben </a:t>
            </a:r>
            <a:r>
              <a:rPr lang="en-GB" sz="3600" dirty="0" smtClean="0">
                <a:latin typeface="+mn-lt"/>
              </a:rPr>
              <a:t>Service Coordinator</a:t>
            </a:r>
            <a:r>
              <a:rPr lang="en-GB" sz="3600" b="1" dirty="0" smtClean="0">
                <a:latin typeface="+mn-lt"/>
              </a:rPr>
              <a:t/>
            </a:r>
            <a:br>
              <a:rPr lang="en-GB" sz="3600" b="1" dirty="0" smtClean="0">
                <a:latin typeface="+mn-lt"/>
              </a:rPr>
            </a:br>
            <a:r>
              <a:rPr lang="en-GB" sz="3600" b="1" dirty="0" smtClean="0">
                <a:latin typeface="+mn-lt"/>
              </a:rPr>
              <a:t/>
            </a:r>
            <a:br>
              <a:rPr lang="en-GB" sz="3600" b="1" dirty="0" smtClean="0">
                <a:latin typeface="+mn-lt"/>
              </a:rPr>
            </a:br>
            <a:r>
              <a:rPr lang="en-GB" sz="3600" b="1" dirty="0" smtClean="0">
                <a:latin typeface="+mn-lt"/>
              </a:rPr>
              <a:t>Reach Volunteering</a:t>
            </a:r>
            <a:br>
              <a:rPr lang="en-GB" sz="3600" b="1" dirty="0" smtClean="0">
                <a:latin typeface="+mn-lt"/>
              </a:rPr>
            </a:br>
            <a:r>
              <a:rPr lang="en-GB" sz="3600" b="1" dirty="0" smtClean="0"/>
              <a:t>@</a:t>
            </a:r>
            <a:r>
              <a:rPr lang="en-GB" sz="3600" b="1" dirty="0" err="1" smtClean="0"/>
              <a:t>reachskills</a:t>
            </a:r>
            <a:endParaRPr lang="en-GB" sz="3600" b="1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391615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/>
          </p:cNvSpPr>
          <p:nvPr/>
        </p:nvSpPr>
        <p:spPr bwMode="auto">
          <a:xfrm rot="-6194">
            <a:off x="577585" y="1375780"/>
            <a:ext cx="7827347" cy="1528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241093" indent="-241093">
              <a:spcBef>
                <a:spcPts val="1687"/>
              </a:spcBef>
              <a:buFont typeface="Arial" panose="020B0604020202020204" pitchFamily="34" charset="0"/>
              <a:buChar char="•"/>
            </a:pPr>
            <a:r>
              <a:rPr lang="en-US" sz="1969" dirty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Nuances</a:t>
            </a:r>
          </a:p>
          <a:p>
            <a:pPr marL="241093" indent="-241093">
              <a:spcBef>
                <a:spcPts val="1687"/>
              </a:spcBef>
              <a:buFont typeface="Arial" panose="020B0604020202020204" pitchFamily="34" charset="0"/>
              <a:buChar char="•"/>
            </a:pPr>
            <a:r>
              <a:rPr lang="en-US" sz="1969" dirty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Preferences</a:t>
            </a:r>
          </a:p>
          <a:p>
            <a:pPr marL="241093" indent="-241093">
              <a:spcBef>
                <a:spcPts val="1687"/>
              </a:spcBef>
              <a:buFont typeface="Arial" panose="020B0604020202020204" pitchFamily="34" charset="0"/>
              <a:buChar char="•"/>
            </a:pPr>
            <a:r>
              <a:rPr lang="en-US" sz="1969" dirty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Comfort zones</a:t>
            </a:r>
          </a:p>
          <a:p>
            <a:pPr algn="l"/>
            <a:endParaRPr lang="en-US" sz="1687" dirty="0">
              <a:solidFill>
                <a:srgbClr val="5D4F46"/>
              </a:solidFill>
              <a:latin typeface="Arial" pitchFamily="34" charset="0"/>
              <a:cs typeface="Arial" pitchFamily="34" charset="0"/>
              <a:sym typeface="Interstate-Light" charset="0"/>
            </a:endParaRPr>
          </a:p>
        </p:txBody>
      </p:sp>
      <p:cxnSp>
        <p:nvCxnSpPr>
          <p:cNvPr id="19460" name="Straight Connector 7"/>
          <p:cNvCxnSpPr>
            <a:cxnSpLocks noChangeShapeType="1"/>
          </p:cNvCxnSpPr>
          <p:nvPr/>
        </p:nvCxnSpPr>
        <p:spPr bwMode="auto">
          <a:xfrm>
            <a:off x="622846" y="999009"/>
            <a:ext cx="7893844" cy="0"/>
          </a:xfrm>
          <a:prstGeom prst="line">
            <a:avLst/>
          </a:prstGeom>
          <a:noFill/>
          <a:ln w="12700">
            <a:solidFill>
              <a:srgbClr val="190D3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" name="Rectangle 3"/>
          <p:cNvSpPr>
            <a:spLocks/>
          </p:cNvSpPr>
          <p:nvPr/>
        </p:nvSpPr>
        <p:spPr bwMode="auto">
          <a:xfrm>
            <a:off x="3013965" y="317987"/>
            <a:ext cx="3664465" cy="800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lnSpc>
                <a:spcPct val="70000"/>
              </a:lnSpc>
            </a:pPr>
            <a:r>
              <a:rPr lang="en-US" sz="3600" b="1" dirty="0">
                <a:solidFill>
                  <a:schemeClr val="bg1"/>
                </a:solidFill>
                <a:cs typeface="Calibri" pitchFamily="34" charset="0"/>
                <a:sym typeface="Interstate-Bold" charset="0"/>
              </a:rPr>
              <a:t>The Usual </a:t>
            </a:r>
            <a:r>
              <a:rPr lang="en-US" sz="3600" b="1" dirty="0" smtClean="0">
                <a:solidFill>
                  <a:schemeClr val="bg1"/>
                </a:solidFill>
                <a:cs typeface="Calibri" pitchFamily="34" charset="0"/>
                <a:sym typeface="Interstate-Bold" charset="0"/>
              </a:rPr>
              <a:t>Suspects</a:t>
            </a:r>
          </a:p>
          <a:p>
            <a:pPr algn="l">
              <a:lnSpc>
                <a:spcPct val="70000"/>
              </a:lnSpc>
            </a:pPr>
            <a:endParaRPr lang="en-US" sz="3600" b="1" dirty="0">
              <a:solidFill>
                <a:schemeClr val="bg1"/>
              </a:solidFill>
              <a:cs typeface="Calibri" pitchFamily="34" charset="0"/>
              <a:sym typeface="Interstate-Bold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7250" y="805041"/>
            <a:ext cx="567063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25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all have aspects of these traits:</a:t>
            </a: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 rot="-6194">
            <a:off x="502830" y="3425691"/>
            <a:ext cx="7827347" cy="188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241093" indent="-241093">
              <a:spcBef>
                <a:spcPts val="1687"/>
              </a:spcBef>
              <a:buFont typeface="Arial" panose="020B0604020202020204" pitchFamily="34" charset="0"/>
              <a:buChar char="•"/>
            </a:pPr>
            <a:r>
              <a:rPr lang="en-US" sz="1969" dirty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M</a:t>
            </a:r>
            <a:r>
              <a:rPr lang="en-US" sz="1969" dirty="0" smtClean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odify </a:t>
            </a:r>
            <a:r>
              <a:rPr lang="en-US" sz="1969" dirty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behaviour</a:t>
            </a:r>
          </a:p>
          <a:p>
            <a:pPr marL="241093" indent="-241093">
              <a:spcBef>
                <a:spcPts val="1687"/>
              </a:spcBef>
              <a:buFont typeface="Arial" panose="020B0604020202020204" pitchFamily="34" charset="0"/>
              <a:buChar char="•"/>
            </a:pPr>
            <a:r>
              <a:rPr lang="en-US" sz="1969" dirty="0" smtClean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Learn </a:t>
            </a:r>
            <a:r>
              <a:rPr lang="en-US" sz="1969" dirty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a new behaviour</a:t>
            </a:r>
          </a:p>
          <a:p>
            <a:pPr marL="241093" indent="-241093">
              <a:spcBef>
                <a:spcPts val="1687"/>
              </a:spcBef>
              <a:buFont typeface="Arial" panose="020B0604020202020204" pitchFamily="34" charset="0"/>
              <a:buChar char="•"/>
            </a:pPr>
            <a:r>
              <a:rPr lang="en-US" sz="1969" dirty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B</a:t>
            </a:r>
            <a:r>
              <a:rPr lang="en-US" sz="1969" dirty="0" smtClean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ecome </a:t>
            </a:r>
            <a:r>
              <a:rPr lang="en-US" sz="1969" dirty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aware of different </a:t>
            </a:r>
            <a:r>
              <a:rPr lang="en-US" sz="1969" dirty="0" smtClean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behaviors</a:t>
            </a:r>
            <a:endParaRPr lang="en-US" sz="1969" dirty="0">
              <a:solidFill>
                <a:schemeClr val="bg1"/>
              </a:solidFill>
              <a:cs typeface="Arial" pitchFamily="34" charset="0"/>
              <a:sym typeface="Interstate-Light" charset="0"/>
            </a:endParaRPr>
          </a:p>
          <a:p>
            <a:pPr marL="241093" indent="-241093">
              <a:spcBef>
                <a:spcPts val="1687"/>
              </a:spcBef>
              <a:buFont typeface="Arial" panose="020B0604020202020204" pitchFamily="34" charset="0"/>
              <a:buChar char="•"/>
            </a:pPr>
            <a:r>
              <a:rPr lang="en-US" sz="1969" dirty="0" smtClean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‘Flex</a:t>
            </a:r>
            <a:r>
              <a:rPr lang="en-US" sz="1969" dirty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’ your style – pace, focus, level of detail</a:t>
            </a:r>
          </a:p>
          <a:p>
            <a:pPr marL="241093" indent="-241093">
              <a:buFont typeface="Arial" panose="020B0604020202020204" pitchFamily="34" charset="0"/>
              <a:buChar char="•"/>
            </a:pPr>
            <a:endParaRPr lang="en-US" sz="1687" dirty="0">
              <a:solidFill>
                <a:srgbClr val="5D4F46"/>
              </a:solidFill>
              <a:latin typeface="Arial" pitchFamily="34" charset="0"/>
              <a:cs typeface="Arial" pitchFamily="34" charset="0"/>
              <a:sym typeface="Interstate-Light" charset="0"/>
            </a:endParaRPr>
          </a:p>
          <a:p>
            <a:pPr algn="l"/>
            <a:endParaRPr lang="en-US" sz="1687" dirty="0">
              <a:solidFill>
                <a:srgbClr val="5D4F46"/>
              </a:solidFill>
              <a:latin typeface="Arial" pitchFamily="34" charset="0"/>
              <a:cs typeface="Arial" pitchFamily="34" charset="0"/>
              <a:sym typeface="Interstate-Light" charset="0"/>
            </a:endParaRPr>
          </a:p>
          <a:p>
            <a:pPr algn="l"/>
            <a:endParaRPr lang="en-US" sz="1687" dirty="0">
              <a:solidFill>
                <a:srgbClr val="5D4F46"/>
              </a:solidFill>
              <a:latin typeface="Arial" pitchFamily="34" charset="0"/>
              <a:cs typeface="Arial" pitchFamily="34" charset="0"/>
              <a:sym typeface="Interstate-Light" charset="0"/>
            </a:endParaRPr>
          </a:p>
          <a:p>
            <a:pPr algn="l"/>
            <a:endParaRPr lang="en-US" sz="1687" dirty="0">
              <a:solidFill>
                <a:srgbClr val="5D4F46"/>
              </a:solidFill>
              <a:latin typeface="Arial" pitchFamily="34" charset="0"/>
              <a:cs typeface="Arial" pitchFamily="34" charset="0"/>
              <a:sym typeface="Interstate-Light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9540" y="2863952"/>
            <a:ext cx="56706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b="1" dirty="0">
                <a:solidFill>
                  <a:srgbClr val="0070C0"/>
                </a:solidFill>
                <a:cs typeface="Arial" panose="020B0604020202020204" pitchFamily="34" charset="0"/>
              </a:rPr>
              <a:t>But you can…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363" y="1202184"/>
            <a:ext cx="1494728" cy="225221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2952" y="2862078"/>
            <a:ext cx="1477621" cy="234492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093" y="2934378"/>
            <a:ext cx="1418007" cy="2311142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453928" y="5664424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GB" sz="4000" b="1" dirty="0" smtClean="0">
                <a:solidFill>
                  <a:srgbClr val="446580"/>
                </a:solidFill>
              </a:rPr>
              <a:t>Features of a good board</a:t>
            </a:r>
            <a:endParaRPr lang="en-GB" sz="4000" b="1" dirty="0">
              <a:solidFill>
                <a:srgbClr val="4465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1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"/>
          <p:cNvGrpSpPr/>
          <p:nvPr/>
        </p:nvGrpSpPr>
        <p:grpSpPr>
          <a:xfrm>
            <a:off x="5898585" y="1790700"/>
            <a:ext cx="2704267" cy="3689913"/>
            <a:chOff x="8336847" y="2670769"/>
            <a:chExt cx="3770804" cy="5204896"/>
          </a:xfrm>
        </p:grpSpPr>
        <p:grpSp>
          <p:nvGrpSpPr>
            <p:cNvPr id="6" name="Group 7"/>
            <p:cNvGrpSpPr/>
            <p:nvPr/>
          </p:nvGrpSpPr>
          <p:grpSpPr>
            <a:xfrm>
              <a:off x="8350265" y="2670769"/>
              <a:ext cx="3715479" cy="5123486"/>
              <a:chOff x="8724082" y="3508647"/>
              <a:chExt cx="3184816" cy="4696032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93252" y="3508647"/>
                <a:ext cx="1715646" cy="4696032"/>
              </a:xfrm>
              <a:prstGeom prst="rect">
                <a:avLst/>
              </a:prstGeom>
            </p:spPr>
          </p:pic>
          <p:pic>
            <p:nvPicPr>
              <p:cNvPr id="7" name="Picture 6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724082" y="3508648"/>
                <a:ext cx="1580486" cy="4696031"/>
              </a:xfrm>
              <a:prstGeom prst="rect">
                <a:avLst/>
              </a:prstGeom>
            </p:spPr>
          </p:pic>
        </p:grpSp>
        <p:sp>
          <p:nvSpPr>
            <p:cNvPr id="9" name="TextBox 8"/>
            <p:cNvSpPr txBox="1"/>
            <p:nvPr/>
          </p:nvSpPr>
          <p:spPr>
            <a:xfrm>
              <a:off x="10289091" y="7370815"/>
              <a:ext cx="1818560" cy="5005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87" b="1" dirty="0">
                  <a:latin typeface="Arial" panose="020B0604020202020204" pitchFamily="34" charset="0"/>
                  <a:cs typeface="Arial" panose="020B0604020202020204" pitchFamily="34" charset="0"/>
                </a:rPr>
                <a:t>Bad Faith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336847" y="7375104"/>
              <a:ext cx="1818560" cy="5005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87" b="1" dirty="0">
                  <a:latin typeface="Arial" panose="020B0604020202020204" pitchFamily="34" charset="0"/>
                  <a:cs typeface="Arial" panose="020B0604020202020204" pitchFamily="34" charset="0"/>
                </a:rPr>
                <a:t>Bad Will</a:t>
              </a:r>
            </a:p>
          </p:txBody>
        </p:sp>
      </p:grpSp>
      <p:sp>
        <p:nvSpPr>
          <p:cNvPr id="18434" name="Rectangle 3"/>
          <p:cNvSpPr>
            <a:spLocks/>
          </p:cNvSpPr>
          <p:nvPr/>
        </p:nvSpPr>
        <p:spPr bwMode="auto">
          <a:xfrm rot="-6194">
            <a:off x="-2195907" y="3724625"/>
            <a:ext cx="3980408" cy="3437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321457" indent="-321457">
              <a:buFont typeface="Arial" panose="020B0604020202020204" pitchFamily="34" charset="0"/>
              <a:buChar char="•"/>
            </a:pPr>
            <a:endParaRPr lang="en-US" sz="1828" dirty="0">
              <a:solidFill>
                <a:srgbClr val="5D4F46"/>
              </a:solidFill>
              <a:latin typeface="Arial" pitchFamily="34" charset="0"/>
              <a:cs typeface="Arial" pitchFamily="34" charset="0"/>
              <a:sym typeface="Interstate-Light" charset="0"/>
            </a:endParaRPr>
          </a:p>
        </p:txBody>
      </p:sp>
      <p:cxnSp>
        <p:nvCxnSpPr>
          <p:cNvPr id="18437" name="Straight Connector 7"/>
          <p:cNvCxnSpPr>
            <a:cxnSpLocks noChangeShapeType="1"/>
          </p:cNvCxnSpPr>
          <p:nvPr/>
        </p:nvCxnSpPr>
        <p:spPr bwMode="auto">
          <a:xfrm>
            <a:off x="622846" y="999009"/>
            <a:ext cx="7893844" cy="0"/>
          </a:xfrm>
          <a:prstGeom prst="line">
            <a:avLst/>
          </a:prstGeom>
          <a:noFill/>
          <a:ln w="12700">
            <a:solidFill>
              <a:srgbClr val="190D3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572349" y="932040"/>
            <a:ext cx="8252793" cy="7848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l"/>
            <a:r>
              <a:rPr lang="en-GB" sz="2250" b="1" dirty="0">
                <a:solidFill>
                  <a:srgbClr val="0070C0"/>
                </a:solidFill>
                <a:cs typeface="Arial" panose="020B0604020202020204" pitchFamily="34" charset="0"/>
              </a:rPr>
              <a:t>Supposing a trustee isn’t one of the usual suspects? </a:t>
            </a:r>
            <a:br>
              <a:rPr lang="en-GB" sz="2250" b="1" dirty="0">
                <a:solidFill>
                  <a:srgbClr val="0070C0"/>
                </a:solidFill>
                <a:cs typeface="Arial" panose="020B0604020202020204" pitchFamily="34" charset="0"/>
              </a:rPr>
            </a:br>
            <a:r>
              <a:rPr lang="en-GB" sz="2250" b="1" dirty="0">
                <a:solidFill>
                  <a:srgbClr val="0070C0"/>
                </a:solidFill>
                <a:cs typeface="Arial" panose="020B0604020202020204" pitchFamily="34" charset="0"/>
              </a:rPr>
              <a:t>Who are Bad Will and Bad Faith?</a:t>
            </a:r>
          </a:p>
        </p:txBody>
      </p:sp>
      <p:sp>
        <p:nvSpPr>
          <p:cNvPr id="11" name="Rectangle 3"/>
          <p:cNvSpPr>
            <a:spLocks/>
          </p:cNvSpPr>
          <p:nvPr/>
        </p:nvSpPr>
        <p:spPr bwMode="auto">
          <a:xfrm>
            <a:off x="2823465" y="406887"/>
            <a:ext cx="3919535" cy="412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3600" b="1" dirty="0">
                <a:solidFill>
                  <a:schemeClr val="bg1"/>
                </a:solidFill>
                <a:cs typeface="Arial" pitchFamily="34" charset="0"/>
                <a:sym typeface="Interstate-Bold" charset="0"/>
              </a:rPr>
              <a:t>Bad Will &amp; Bad Faith</a:t>
            </a:r>
          </a:p>
        </p:txBody>
      </p:sp>
      <p:sp>
        <p:nvSpPr>
          <p:cNvPr id="19" name="Rectangle 4"/>
          <p:cNvSpPr>
            <a:spLocks/>
          </p:cNvSpPr>
          <p:nvPr/>
        </p:nvSpPr>
        <p:spPr bwMode="auto">
          <a:xfrm rot="-6194">
            <a:off x="578991" y="1908116"/>
            <a:ext cx="4739120" cy="3544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321457" indent="-321457">
              <a:spcAft>
                <a:spcPts val="422"/>
              </a:spcAft>
              <a:buFont typeface="Arial" panose="020B0604020202020204" pitchFamily="34" charset="0"/>
              <a:buChar char="•"/>
            </a:pPr>
            <a:r>
              <a:rPr lang="en-US" sz="1969" dirty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In it for selfish or even criminal motives</a:t>
            </a:r>
          </a:p>
          <a:p>
            <a:pPr marL="321457" indent="-321457">
              <a:spcAft>
                <a:spcPts val="422"/>
              </a:spcAft>
              <a:buFont typeface="Arial" panose="020B0604020202020204" pitchFamily="34" charset="0"/>
              <a:buChar char="•"/>
            </a:pPr>
            <a:r>
              <a:rPr lang="en-US" sz="1969" dirty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Intentional or opportunist</a:t>
            </a:r>
          </a:p>
          <a:p>
            <a:pPr marL="321457" indent="-321457">
              <a:spcAft>
                <a:spcPts val="422"/>
              </a:spcAft>
              <a:buFont typeface="Arial" panose="020B0604020202020204" pitchFamily="34" charset="0"/>
              <a:buChar char="•"/>
            </a:pPr>
            <a:r>
              <a:rPr lang="en-US" sz="1969" dirty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After your charity’s funds:</a:t>
            </a:r>
          </a:p>
          <a:p>
            <a:pPr marL="642915" lvl="1" indent="-321457">
              <a:buFont typeface="Arial" panose="020B0604020202020204" pitchFamily="34" charset="0"/>
              <a:buChar char="•"/>
            </a:pPr>
            <a:r>
              <a:rPr lang="en-US" sz="1969" dirty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Theft</a:t>
            </a:r>
          </a:p>
          <a:p>
            <a:pPr marL="642915" lvl="1" indent="-321457">
              <a:buFont typeface="Arial" panose="020B0604020202020204" pitchFamily="34" charset="0"/>
              <a:buChar char="•"/>
            </a:pPr>
            <a:r>
              <a:rPr lang="en-US" sz="1969" dirty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Fraud</a:t>
            </a:r>
          </a:p>
          <a:p>
            <a:pPr marL="642915" lvl="1" indent="-321457">
              <a:spcAft>
                <a:spcPts val="422"/>
              </a:spcAft>
              <a:buFont typeface="Arial" panose="020B0604020202020204" pitchFamily="34" charset="0"/>
              <a:buChar char="•"/>
            </a:pPr>
            <a:r>
              <a:rPr lang="en-US" sz="1969" dirty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Criminal/extremist purposes?</a:t>
            </a:r>
          </a:p>
          <a:p>
            <a:pPr marL="321457" indent="-321457">
              <a:buFont typeface="Arial" panose="020B0604020202020204" pitchFamily="34" charset="0"/>
              <a:buChar char="•"/>
            </a:pPr>
            <a:r>
              <a:rPr lang="en-US" sz="1969" dirty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After your charity’s beneficiaries</a:t>
            </a:r>
            <a:r>
              <a:rPr lang="en-US" sz="1969" dirty="0" smtClean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?</a:t>
            </a:r>
            <a:endParaRPr lang="en-US" sz="1969" dirty="0">
              <a:solidFill>
                <a:schemeClr val="bg1"/>
              </a:solidFill>
              <a:cs typeface="Arial" pitchFamily="34" charset="0"/>
              <a:sym typeface="Interstate-Light" charset="0"/>
            </a:endParaRPr>
          </a:p>
          <a:p>
            <a:pPr marL="321457" indent="-321457">
              <a:buFont typeface="Arial" panose="020B0604020202020204" pitchFamily="34" charset="0"/>
              <a:buChar char="•"/>
            </a:pPr>
            <a:r>
              <a:rPr lang="en-US" sz="1969" dirty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Where do Bad Will or Bad Faith come from?</a:t>
            </a:r>
          </a:p>
          <a:p>
            <a:pPr marL="321457" indent="-321457">
              <a:buFont typeface="Arial" panose="020B0604020202020204" pitchFamily="34" charset="0"/>
              <a:buChar char="•"/>
            </a:pPr>
            <a:r>
              <a:rPr lang="en-US" sz="1969" dirty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Whose </a:t>
            </a:r>
            <a:r>
              <a:rPr lang="en-US" sz="1969" dirty="0" smtClean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behavior </a:t>
            </a:r>
            <a:r>
              <a:rPr lang="en-US" sz="1969" dirty="0">
                <a:solidFill>
                  <a:schemeClr val="bg1"/>
                </a:solidFill>
                <a:cs typeface="Arial" pitchFamily="34" charset="0"/>
                <a:sym typeface="Interstate-Light" charset="0"/>
              </a:rPr>
              <a:t>facilitates that?</a:t>
            </a:r>
          </a:p>
          <a:p>
            <a:pPr algn="l"/>
            <a:endParaRPr lang="en-US" sz="1969" dirty="0">
              <a:solidFill>
                <a:srgbClr val="5D4F46"/>
              </a:solidFill>
              <a:latin typeface="Arial" pitchFamily="34" charset="0"/>
              <a:cs typeface="Arial" pitchFamily="34" charset="0"/>
              <a:sym typeface="Interstate-Light" charset="0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453928" y="5664424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GB" sz="4000" b="1" dirty="0" smtClean="0">
                <a:solidFill>
                  <a:srgbClr val="446580"/>
                </a:solidFill>
              </a:rPr>
              <a:t>Features of a good board</a:t>
            </a:r>
            <a:endParaRPr lang="en-GB" sz="4000" b="1" dirty="0">
              <a:solidFill>
                <a:srgbClr val="4465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61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61185" y="5700710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GB" sz="4000" b="1" dirty="0" smtClean="0">
                <a:solidFill>
                  <a:srgbClr val="446580"/>
                </a:solidFill>
              </a:rPr>
              <a:t>Features of a good board</a:t>
            </a:r>
            <a:endParaRPr lang="en-GB" sz="4000" b="1" dirty="0">
              <a:solidFill>
                <a:srgbClr val="44658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96753" y="482600"/>
            <a:ext cx="7886700" cy="4822493"/>
          </a:xfrm>
        </p:spPr>
        <p:txBody>
          <a:bodyPr>
            <a:normAutofit lnSpcReduction="10000"/>
          </a:bodyPr>
          <a:lstStyle/>
          <a:p>
            <a:pPr>
              <a:spcBef>
                <a:spcPts val="3000"/>
              </a:spcBef>
              <a:buNone/>
            </a:pPr>
            <a:r>
              <a:rPr lang="en-GB" sz="3600" b="1" dirty="0" smtClean="0"/>
              <a:t>3.</a:t>
            </a:r>
            <a:r>
              <a:rPr lang="en-GB" sz="3600" b="1" dirty="0" smtClean="0">
                <a:solidFill>
                  <a:schemeClr val="accent2"/>
                </a:solidFill>
              </a:rPr>
              <a:t> Diversity</a:t>
            </a:r>
            <a:endParaRPr lang="en-GB" sz="3600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Why is it important? </a:t>
            </a:r>
          </a:p>
          <a:p>
            <a:r>
              <a:rPr lang="en-GB" dirty="0" smtClean="0"/>
              <a:t>Legitimacy </a:t>
            </a:r>
          </a:p>
          <a:p>
            <a:r>
              <a:rPr lang="en-GB" dirty="0" smtClean="0"/>
              <a:t>Group think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Dimensions of diversity</a:t>
            </a:r>
          </a:p>
          <a:p>
            <a:r>
              <a:rPr lang="en-GB" dirty="0" smtClean="0"/>
              <a:t>Lived experience &amp;  protected characteristics</a:t>
            </a:r>
          </a:p>
          <a:p>
            <a:r>
              <a:rPr lang="en-GB" dirty="0" smtClean="0"/>
              <a:t>Diversity of approach</a:t>
            </a:r>
          </a:p>
          <a:p>
            <a:r>
              <a:rPr lang="en-GB" dirty="0" smtClean="0"/>
              <a:t>Diversity of thought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0765" y="533400"/>
            <a:ext cx="7886700" cy="465114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3600" b="1" dirty="0" smtClean="0"/>
              <a:t>4. </a:t>
            </a:r>
            <a:r>
              <a:rPr lang="en-GB" sz="3600" b="1" dirty="0" smtClean="0">
                <a:solidFill>
                  <a:schemeClr val="accent2"/>
                </a:solidFill>
              </a:rPr>
              <a:t>Values</a:t>
            </a:r>
          </a:p>
          <a:p>
            <a:pPr>
              <a:buNone/>
            </a:pPr>
            <a:endParaRPr lang="en-GB" sz="3600" b="1" dirty="0" smtClean="0"/>
          </a:p>
          <a:p>
            <a:r>
              <a:rPr lang="en-GB" sz="3600" dirty="0" smtClean="0"/>
              <a:t>Importance of board in setting &amp; maintaining values</a:t>
            </a:r>
          </a:p>
          <a:p>
            <a:r>
              <a:rPr lang="en-GB" sz="3600" dirty="0" smtClean="0"/>
              <a:t>The non profit or charity board may wish to make the organisation’s values explicit</a:t>
            </a:r>
            <a:endParaRPr lang="en-US" sz="36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66843" y="5766024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GB" sz="4000" b="1" dirty="0" smtClean="0">
                <a:solidFill>
                  <a:srgbClr val="446580"/>
                </a:solidFill>
              </a:rPr>
              <a:t>Features of a good board</a:t>
            </a:r>
            <a:endParaRPr lang="en-GB" sz="4000" b="1" dirty="0">
              <a:solidFill>
                <a:srgbClr val="44658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61185" y="5700710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b="1" noProof="0" dirty="0" smtClean="0">
                <a:solidFill>
                  <a:srgbClr val="446580"/>
                </a:solidFill>
                <a:ea typeface="+mj-ea"/>
                <a:cs typeface="+mj-cs"/>
              </a:rPr>
              <a:t>Sharing experience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44658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3250" y="835025"/>
            <a:ext cx="7886700" cy="4351338"/>
          </a:xfrm>
        </p:spPr>
        <p:txBody>
          <a:bodyPr/>
          <a:lstStyle/>
          <a:p>
            <a:pPr algn="ctr">
              <a:buNone/>
            </a:pPr>
            <a:r>
              <a:rPr lang="en-GB" sz="3600" b="1" dirty="0" smtClean="0"/>
              <a:t>Group discussion </a:t>
            </a:r>
          </a:p>
          <a:p>
            <a:pPr>
              <a:buNone/>
            </a:pPr>
            <a:endParaRPr lang="en-GB" sz="3600" b="1" dirty="0" smtClean="0"/>
          </a:p>
          <a:p>
            <a:pPr>
              <a:buNone/>
            </a:pPr>
            <a:r>
              <a:rPr lang="en-GB" dirty="0" smtClean="0"/>
              <a:t>What common barriers to recruiting a well rounded board have you experienced?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What solutions did you come up with to tackle these issues?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61185" y="5700710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b="1" dirty="0" smtClean="0">
                <a:solidFill>
                  <a:srgbClr val="446580"/>
                </a:solidFill>
                <a:ea typeface="+mj-ea"/>
                <a:cs typeface="+mj-cs"/>
              </a:rPr>
              <a:t>Recruitment process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44658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57678" y="698500"/>
            <a:ext cx="7886700" cy="441892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GB" sz="4200" b="1" u="sng" dirty="0" smtClean="0"/>
              <a:t>Running a good recruitment process</a:t>
            </a:r>
          </a:p>
          <a:p>
            <a:pPr indent="0">
              <a:buNone/>
            </a:pPr>
            <a:endParaRPr lang="en-GB" sz="4400" b="1" dirty="0" smtClean="0">
              <a:solidFill>
                <a:srgbClr val="FF9900"/>
              </a:solidFill>
            </a:endParaRPr>
          </a:p>
          <a:p>
            <a:pPr indent="0">
              <a:buNone/>
            </a:pPr>
            <a:r>
              <a:rPr lang="en-GB" sz="3600" b="1" dirty="0" smtClean="0">
                <a:solidFill>
                  <a:schemeClr val="accent2"/>
                </a:solidFill>
              </a:rPr>
              <a:t>How</a:t>
            </a:r>
            <a:r>
              <a:rPr lang="en-GB" sz="3600" dirty="0" smtClean="0"/>
              <a:t> you recruit trustees determines the kind of board you get: </a:t>
            </a:r>
          </a:p>
          <a:p>
            <a:pPr indent="0">
              <a:lnSpc>
                <a:spcPct val="110000"/>
              </a:lnSpc>
              <a:buNone/>
            </a:pPr>
            <a:endParaRPr lang="en-GB" sz="900" dirty="0" smtClean="0"/>
          </a:p>
          <a:p>
            <a:r>
              <a:rPr lang="en-GB" sz="3600" b="1" dirty="0" smtClean="0">
                <a:solidFill>
                  <a:schemeClr val="accent1"/>
                </a:solidFill>
              </a:rPr>
              <a:t>Who</a:t>
            </a:r>
            <a:r>
              <a:rPr lang="en-GB" sz="3600" dirty="0" smtClean="0"/>
              <a:t> you get</a:t>
            </a:r>
          </a:p>
          <a:p>
            <a:pPr>
              <a:buNone/>
            </a:pPr>
            <a:endParaRPr lang="en-GB" sz="3600" dirty="0" smtClean="0"/>
          </a:p>
          <a:p>
            <a:r>
              <a:rPr lang="en-GB" sz="3600" b="1" dirty="0" smtClean="0">
                <a:solidFill>
                  <a:schemeClr val="accent1"/>
                </a:solidFill>
              </a:rPr>
              <a:t>What</a:t>
            </a:r>
            <a:r>
              <a:rPr lang="en-GB" sz="3600" dirty="0" smtClean="0"/>
              <a:t> they expect to do</a:t>
            </a:r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61185" y="5700710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GB" sz="4000" b="1" dirty="0" smtClean="0">
                <a:solidFill>
                  <a:srgbClr val="446580"/>
                </a:solidFill>
              </a:rPr>
              <a:t>Recruitment process</a:t>
            </a:r>
            <a:endParaRPr lang="en-GB" sz="4000" b="1" dirty="0">
              <a:solidFill>
                <a:srgbClr val="44658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 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35428" y="493486"/>
          <a:ext cx="7939314" cy="4949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6438"/>
                <a:gridCol w="2646438"/>
                <a:gridCol w="2646438"/>
              </a:tblGrid>
              <a:tr h="7816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Mode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Method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Implication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366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Calibri"/>
                          <a:ea typeface="Calibri"/>
                          <a:cs typeface="Times New Roman"/>
                        </a:rPr>
                        <a:t>Desperation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Calibri"/>
                          <a:cs typeface="Times New Roman"/>
                        </a:rPr>
                        <a:t>Tap on shoulder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Calibri"/>
                          <a:ea typeface="Calibri"/>
                          <a:cs typeface="Times New Roman"/>
                        </a:rPr>
                        <a:t>It’s a favour: we are grateful for </a:t>
                      </a:r>
                      <a:r>
                        <a:rPr lang="en-GB" sz="2000" i="1">
                          <a:latin typeface="Calibri"/>
                          <a:ea typeface="Calibri"/>
                          <a:cs typeface="Times New Roman"/>
                        </a:rPr>
                        <a:t>any </a:t>
                      </a:r>
                      <a:r>
                        <a:rPr lang="en-GB" sz="2000">
                          <a:latin typeface="Calibri"/>
                          <a:ea typeface="Calibri"/>
                          <a:cs typeface="Times New Roman"/>
                        </a:rPr>
                        <a:t>effort you make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1366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Calibri"/>
                          <a:ea typeface="Calibri"/>
                          <a:cs typeface="Times New Roman"/>
                        </a:rPr>
                        <a:t>Starry eyed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Calibri"/>
                          <a:cs typeface="Times New Roman"/>
                        </a:rPr>
                        <a:t>Humble request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Calibri"/>
                          <a:cs typeface="Times New Roman"/>
                        </a:rPr>
                        <a:t>Your name is enough: we don’t expect more from you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944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latin typeface="Calibri"/>
                          <a:ea typeface="Calibri"/>
                          <a:cs typeface="Times New Roman"/>
                        </a:rPr>
                        <a:t>Purposeful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Calibri"/>
                          <a:cs typeface="Times New Roman"/>
                        </a:rPr>
                        <a:t>Open recruitment, aligned to need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alibri"/>
                          <a:ea typeface="Calibri"/>
                          <a:cs typeface="Times New Roman"/>
                        </a:rPr>
                        <a:t>Mutual respect: we have a meaningful role for you to play &amp; we expect you to play it fully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61185" y="5700710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GB" sz="4000" b="1" dirty="0" smtClean="0">
                <a:solidFill>
                  <a:srgbClr val="446580"/>
                </a:solidFill>
              </a:rPr>
              <a:t>Recruitment process</a:t>
            </a:r>
            <a:endParaRPr lang="en-GB" sz="4000" b="1" dirty="0">
              <a:solidFill>
                <a:srgbClr val="44658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87400" y="579210"/>
            <a:ext cx="7886700" cy="4665889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 </a:t>
            </a:r>
            <a:r>
              <a:rPr lang="en-GB" sz="3600" b="1" dirty="0" smtClean="0">
                <a:solidFill>
                  <a:schemeClr val="accent2"/>
                </a:solidFill>
              </a:rPr>
              <a:t>More</a:t>
            </a:r>
            <a:r>
              <a:rPr lang="en-GB" sz="3600" dirty="0" smtClean="0"/>
              <a:t> reasons why it matters: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Code of good governance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Funders – </a:t>
            </a:r>
            <a:r>
              <a:rPr lang="en-GB" i="1" dirty="0" smtClean="0"/>
              <a:t>funders are increasingly asking questions about the make up of charity boards</a:t>
            </a:r>
          </a:p>
          <a:p>
            <a:endParaRPr lang="en-GB" i="1" dirty="0" smtClean="0"/>
          </a:p>
          <a:p>
            <a:r>
              <a:rPr lang="en-GB" dirty="0" smtClean="0"/>
              <a:t>Good recruitment process is the foundation of a good board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61185" y="5700710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GB" sz="4000" b="1" dirty="0" smtClean="0">
                <a:solidFill>
                  <a:srgbClr val="446580"/>
                </a:solidFill>
              </a:rPr>
              <a:t>Recruitment process</a:t>
            </a:r>
            <a:endParaRPr lang="en-GB" sz="4000" b="1" dirty="0">
              <a:solidFill>
                <a:srgbClr val="44658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15950" y="898525"/>
            <a:ext cx="7886700" cy="4351338"/>
          </a:xfrm>
        </p:spPr>
        <p:txBody>
          <a:bodyPr/>
          <a:lstStyle/>
          <a:p>
            <a:pPr>
              <a:buNone/>
            </a:pPr>
            <a:r>
              <a:rPr lang="en-GB" sz="3600" dirty="0" smtClean="0">
                <a:solidFill>
                  <a:schemeClr val="accent2"/>
                </a:solidFill>
              </a:rPr>
              <a:t> </a:t>
            </a:r>
            <a:r>
              <a:rPr lang="en-GB" sz="3600" b="1" dirty="0" smtClean="0">
                <a:solidFill>
                  <a:schemeClr val="accent2"/>
                </a:solidFill>
              </a:rPr>
              <a:t>Preparation</a:t>
            </a:r>
          </a:p>
          <a:p>
            <a:endParaRPr lang="en-GB" sz="3200" dirty="0" smtClean="0"/>
          </a:p>
          <a:p>
            <a:r>
              <a:rPr lang="en-GB" sz="3200" dirty="0" smtClean="0"/>
              <a:t>Be </a:t>
            </a:r>
            <a:r>
              <a:rPr lang="en-GB" sz="3200" b="1" dirty="0" smtClean="0"/>
              <a:t>prepared</a:t>
            </a:r>
            <a:r>
              <a:rPr lang="en-GB" sz="3200" dirty="0" smtClean="0"/>
              <a:t> to invest time and effort &amp; plan well</a:t>
            </a:r>
          </a:p>
          <a:p>
            <a:r>
              <a:rPr lang="en-GB" sz="3200" b="1" dirty="0" smtClean="0"/>
              <a:t>Believe</a:t>
            </a:r>
            <a:r>
              <a:rPr lang="en-GB" sz="3200" dirty="0" smtClean="0"/>
              <a:t> in yourselves – and the role</a:t>
            </a:r>
          </a:p>
          <a:p>
            <a:r>
              <a:rPr lang="en-GB" sz="3200" b="1" dirty="0" smtClean="0"/>
              <a:t>Agree</a:t>
            </a:r>
            <a:r>
              <a:rPr lang="en-GB" sz="3200" dirty="0" smtClean="0"/>
              <a:t> who you want before you start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61185" y="5700710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GB" sz="4000" b="1" dirty="0" smtClean="0">
                <a:solidFill>
                  <a:srgbClr val="446580"/>
                </a:solidFill>
              </a:rPr>
              <a:t>Recruitment process</a:t>
            </a:r>
            <a:endParaRPr lang="en-GB" sz="4000" b="1" dirty="0">
              <a:solidFill>
                <a:srgbClr val="44658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31800" y="406400"/>
            <a:ext cx="8083550" cy="5422220"/>
          </a:xfrm>
        </p:spPr>
        <p:txBody>
          <a:bodyPr>
            <a:normAutofit/>
          </a:bodyPr>
          <a:lstStyle/>
          <a:p>
            <a:pPr lvl="2">
              <a:buNone/>
            </a:pPr>
            <a:endParaRPr lang="en-GB" dirty="0" smtClean="0"/>
          </a:p>
          <a:p>
            <a:pPr lvl="1">
              <a:buNone/>
            </a:pPr>
            <a:r>
              <a:rPr lang="en-GB" sz="3600" b="1" dirty="0" smtClean="0">
                <a:solidFill>
                  <a:schemeClr val="accent2"/>
                </a:solidFill>
              </a:rPr>
              <a:t>Promotion</a:t>
            </a:r>
          </a:p>
          <a:p>
            <a:pPr lvl="1">
              <a:buNone/>
            </a:pPr>
            <a:endParaRPr lang="en-GB" sz="1050" b="1" dirty="0" smtClean="0"/>
          </a:p>
          <a:p>
            <a:pPr lvl="1"/>
            <a:r>
              <a:rPr lang="en-GB" sz="2800" dirty="0" smtClean="0"/>
              <a:t>Sell your opportunity </a:t>
            </a:r>
          </a:p>
          <a:p>
            <a:pPr lvl="1"/>
            <a:r>
              <a:rPr lang="en-GB" sz="2800" dirty="0" smtClean="0"/>
              <a:t>Sell your cause &amp; your organisation</a:t>
            </a:r>
          </a:p>
          <a:p>
            <a:pPr lvl="1"/>
            <a:r>
              <a:rPr lang="en-GB" sz="2800" dirty="0" smtClean="0"/>
              <a:t>Seduce the candidate – what’s in it for them?</a:t>
            </a:r>
          </a:p>
          <a:p>
            <a:pPr lvl="1"/>
            <a:r>
              <a:rPr lang="en-GB" sz="2800" dirty="0" smtClean="0"/>
              <a:t>Summarise the role </a:t>
            </a:r>
          </a:p>
          <a:p>
            <a:pPr lvl="1"/>
            <a:r>
              <a:rPr lang="en-GB" sz="2800" dirty="0" smtClean="0"/>
              <a:t>Specify the skills, qualities &amp; experience you want – essential &amp; desirable</a:t>
            </a:r>
          </a:p>
          <a:p>
            <a:pPr lvl="1"/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idx="1"/>
          </p:nvPr>
        </p:nvSpPr>
        <p:spPr>
          <a:xfrm>
            <a:off x="320306" y="5667153"/>
            <a:ext cx="6165555" cy="75435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658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This workshop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44658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650" y="1306287"/>
            <a:ext cx="7707276" cy="4122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60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3600" b="1" u="sng" dirty="0" smtClean="0">
                <a:solidFill>
                  <a:schemeClr val="bg1"/>
                </a:solidFill>
              </a:rPr>
              <a:t>Agenda</a:t>
            </a:r>
          </a:p>
          <a:p>
            <a:pPr marL="360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360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>
                <a:solidFill>
                  <a:schemeClr val="bg1"/>
                </a:solidFill>
              </a:rPr>
              <a:t>What does a good board look like?</a:t>
            </a:r>
          </a:p>
          <a:p>
            <a:pPr marL="360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>
                <a:solidFill>
                  <a:schemeClr val="bg1"/>
                </a:solidFill>
              </a:rPr>
              <a:t>Common challenges &amp; their solutions</a:t>
            </a:r>
          </a:p>
          <a:p>
            <a:pPr marL="360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3200" dirty="0" smtClean="0">
                <a:solidFill>
                  <a:schemeClr val="bg1"/>
                </a:solidFill>
              </a:rPr>
              <a:t>Running a good recruitment process</a:t>
            </a:r>
          </a:p>
          <a:p>
            <a:pPr marL="36000" marR="0" lvl="0" indent="-228600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3200" dirty="0" smtClean="0">
              <a:solidFill>
                <a:schemeClr val="bg1"/>
              </a:solidFill>
            </a:endParaRPr>
          </a:p>
          <a:p>
            <a:pPr marL="360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2800" dirty="0" smtClean="0">
              <a:solidFill>
                <a:schemeClr val="bg1"/>
              </a:solidFill>
            </a:endParaRPr>
          </a:p>
          <a:p>
            <a:pPr marL="360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2800" dirty="0" smtClean="0">
              <a:solidFill>
                <a:schemeClr val="bg1"/>
              </a:solidFill>
            </a:endParaRPr>
          </a:p>
          <a:p>
            <a:pPr marL="360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2800" dirty="0" smtClean="0">
              <a:solidFill>
                <a:schemeClr val="bg1"/>
              </a:solidFill>
            </a:endParaRPr>
          </a:p>
          <a:p>
            <a:pPr marL="360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0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61185" y="5700710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GB" sz="4000" b="1" dirty="0" smtClean="0">
                <a:solidFill>
                  <a:srgbClr val="446580"/>
                </a:solidFill>
              </a:rPr>
              <a:t>Recruitment process</a:t>
            </a:r>
            <a:endParaRPr lang="en-GB" sz="4000" b="1" dirty="0">
              <a:solidFill>
                <a:srgbClr val="44658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317500"/>
            <a:ext cx="8210550" cy="5322435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en-GB" sz="3900" b="1" dirty="0" smtClean="0">
              <a:solidFill>
                <a:srgbClr val="33CCCC"/>
              </a:solidFill>
            </a:endParaRPr>
          </a:p>
          <a:p>
            <a:pPr lvl="1">
              <a:buNone/>
            </a:pPr>
            <a:r>
              <a:rPr lang="en-GB" sz="3900" b="1" dirty="0" smtClean="0">
                <a:solidFill>
                  <a:schemeClr val="accent2"/>
                </a:solidFill>
              </a:rPr>
              <a:t>Promote</a:t>
            </a:r>
            <a:r>
              <a:rPr lang="en-GB" sz="3900" b="1" dirty="0" smtClean="0"/>
              <a:t> widely</a:t>
            </a:r>
          </a:p>
          <a:p>
            <a:pPr lvl="1">
              <a:buNone/>
            </a:pPr>
            <a:endParaRPr lang="en-GB" sz="900" dirty="0" smtClean="0"/>
          </a:p>
          <a:p>
            <a:pPr lvl="1"/>
            <a:r>
              <a:rPr lang="en-GB" sz="2600" b="1" dirty="0" smtClean="0"/>
              <a:t>Reach</a:t>
            </a:r>
          </a:p>
          <a:p>
            <a:pPr lvl="1"/>
            <a:r>
              <a:rPr lang="en-GB" sz="2600" b="1" dirty="0" smtClean="0"/>
              <a:t>Jobs boards </a:t>
            </a:r>
            <a:r>
              <a:rPr lang="en-GB" sz="2600" dirty="0" smtClean="0"/>
              <a:t>.e.g. Charity Job, Indeed, ICAEW</a:t>
            </a:r>
          </a:p>
          <a:p>
            <a:pPr lvl="1"/>
            <a:r>
              <a:rPr lang="en-GB" sz="2600" b="1" dirty="0" smtClean="0"/>
              <a:t>Social Media: </a:t>
            </a:r>
            <a:r>
              <a:rPr lang="en-GB" sz="2600" dirty="0" smtClean="0"/>
              <a:t>LinkedIn E.G. UK Charity Trustees Group &amp; other relevant social media. </a:t>
            </a:r>
          </a:p>
          <a:p>
            <a:pPr lvl="1"/>
            <a:r>
              <a:rPr lang="en-GB" sz="2600" b="1" dirty="0" smtClean="0"/>
              <a:t>Personal &amp; Professional Networks</a:t>
            </a:r>
          </a:p>
          <a:p>
            <a:pPr lvl="1"/>
            <a:r>
              <a:rPr lang="en-GB" sz="2600" b="1" dirty="0" smtClean="0"/>
              <a:t>Volunteer centres</a:t>
            </a:r>
          </a:p>
          <a:p>
            <a:pPr lvl="1">
              <a:buNone/>
            </a:pPr>
            <a:endParaRPr lang="en-GB" dirty="0" smtClean="0"/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chemeClr val="accent2"/>
                </a:solidFill>
                <a:latin typeface="+mn-lt"/>
                <a:cs typeface="Calibri" pitchFamily="34" charset="0"/>
              </a:rPr>
              <a:t>Interview</a:t>
            </a:r>
            <a:endParaRPr lang="en-GB" sz="3600" b="1" dirty="0">
              <a:solidFill>
                <a:schemeClr val="accent2"/>
              </a:solidFill>
              <a:latin typeface="+mn-lt"/>
              <a:cs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550" y="1549400"/>
            <a:ext cx="7886700" cy="4754563"/>
          </a:xfrm>
        </p:spPr>
        <p:txBody>
          <a:bodyPr/>
          <a:lstStyle/>
          <a:p>
            <a:r>
              <a:rPr lang="en-GB" dirty="0" smtClean="0"/>
              <a:t>Mixture of Formal and Informal approaches</a:t>
            </a:r>
          </a:p>
          <a:p>
            <a:r>
              <a:rPr lang="en-GB" dirty="0" smtClean="0"/>
              <a:t>Motivation?</a:t>
            </a:r>
          </a:p>
          <a:p>
            <a:r>
              <a:rPr lang="en-GB" dirty="0" smtClean="0"/>
              <a:t>Knowledge &amp; Experience</a:t>
            </a:r>
          </a:p>
          <a:p>
            <a:r>
              <a:rPr lang="en-GB" dirty="0" smtClean="0"/>
              <a:t>Cultural Fit &amp; Team Work?</a:t>
            </a:r>
          </a:p>
          <a:p>
            <a:r>
              <a:rPr lang="en-GB" dirty="0" smtClean="0"/>
              <a:t>Diversity?</a:t>
            </a:r>
          </a:p>
          <a:p>
            <a:r>
              <a:rPr lang="en-GB" dirty="0" smtClean="0"/>
              <a:t>Meet the needs of the organisation?</a:t>
            </a:r>
          </a:p>
          <a:p>
            <a:r>
              <a:rPr lang="en-GB" dirty="0" smtClean="0"/>
              <a:t>Practical Considerations</a:t>
            </a:r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1185" y="5700710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GB" sz="4000" b="1" dirty="0" smtClean="0">
                <a:solidFill>
                  <a:srgbClr val="446580"/>
                </a:solidFill>
              </a:rPr>
              <a:t>Recruitment process</a:t>
            </a:r>
            <a:endParaRPr lang="en-GB" sz="4000" b="1" dirty="0">
              <a:solidFill>
                <a:srgbClr val="4465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996" y="22381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>
                <a:solidFill>
                  <a:schemeClr val="accent2"/>
                </a:solidFill>
                <a:latin typeface="+mn-lt"/>
              </a:rPr>
              <a:t>Interview Questions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95258" y="852474"/>
            <a:ext cx="3143272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b="1" dirty="0" smtClean="0"/>
              <a:t>Does the candidate have the right skills?</a:t>
            </a:r>
            <a:endParaRPr lang="en-GB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760782" y="865174"/>
            <a:ext cx="4857784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b="1" dirty="0" smtClean="0"/>
              <a:t>Does the candidate have the right experience? </a:t>
            </a:r>
            <a:endParaRPr lang="en-GB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760782" y="1898644"/>
            <a:ext cx="492919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b="1" dirty="0" smtClean="0"/>
              <a:t>Is the candidate realistically able to commit the time required?</a:t>
            </a:r>
            <a:endParaRPr lang="en-GB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07958" y="2243134"/>
            <a:ext cx="3143272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b="1" dirty="0" smtClean="0"/>
              <a:t>Is location/travel an issue?</a:t>
            </a:r>
            <a:endParaRPr lang="en-GB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95258" y="3268666"/>
            <a:ext cx="8286808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b="1" dirty="0" smtClean="0"/>
              <a:t>Will the candidate’s personality </a:t>
            </a:r>
            <a:r>
              <a:rPr lang="en-GB" sz="2400" b="1" i="1" dirty="0" smtClean="0"/>
              <a:t>complement</a:t>
            </a:r>
            <a:r>
              <a:rPr lang="en-GB" sz="2400" b="1" dirty="0" smtClean="0"/>
              <a:t> the board?</a:t>
            </a:r>
            <a:endParaRPr lang="en-GB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2558" y="4205299"/>
            <a:ext cx="5500726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b="1" dirty="0" smtClean="0"/>
              <a:t>What is the candidate’s motivation for joining the board/getting involved in the charity? </a:t>
            </a:r>
            <a:endParaRPr lang="en-GB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986474" y="4203700"/>
            <a:ext cx="2725726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b="1" dirty="0" smtClean="0"/>
              <a:t>Did the candidate ask the right questions?</a:t>
            </a:r>
            <a:endParaRPr lang="en-GB" sz="2400" b="1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61185" y="5700710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GB" sz="4000" b="1" dirty="0" smtClean="0">
                <a:solidFill>
                  <a:srgbClr val="446580"/>
                </a:solidFill>
              </a:rPr>
              <a:t>Recruitment process</a:t>
            </a:r>
            <a:endParaRPr lang="en-GB" sz="4000" b="1" dirty="0">
              <a:solidFill>
                <a:srgbClr val="4465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786808"/>
            <a:ext cx="7886700" cy="5390155"/>
          </a:xfrm>
        </p:spPr>
        <p:txBody>
          <a:bodyPr>
            <a:normAutofit/>
          </a:bodyPr>
          <a:lstStyle/>
          <a:p>
            <a:pPr lvl="1"/>
            <a:endParaRPr lang="en-GB" dirty="0" smtClean="0"/>
          </a:p>
          <a:p>
            <a:endParaRPr lang="en-GB" dirty="0" smtClean="0"/>
          </a:p>
          <a:p>
            <a:endParaRPr lang="en-GB" sz="1800" dirty="0" smtClean="0"/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71180" y="467832"/>
            <a:ext cx="7590318" cy="50820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39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Recruitment is a two way </a:t>
            </a:r>
            <a:r>
              <a:rPr lang="en-GB" sz="3900" b="1" dirty="0" smtClean="0">
                <a:solidFill>
                  <a:schemeClr val="accent2"/>
                </a:solidFill>
              </a:rPr>
              <a:t>street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13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Engage</a:t>
            </a: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early</a:t>
            </a:r>
            <a:r>
              <a:rPr kumimoji="0" lang="en-GB" sz="2800" b="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&amp; often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/>
            </a:pPr>
            <a:r>
              <a:rPr lang="en-GB" sz="2800" dirty="0" smtClean="0">
                <a:solidFill>
                  <a:schemeClr val="bg1"/>
                </a:solidFill>
              </a:rPr>
              <a:t>Open days, informal chats with CEO, Chair and other trustees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2800" baseline="0" dirty="0" smtClean="0">
              <a:solidFill>
                <a:schemeClr val="bg1"/>
              </a:solidFill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2800" dirty="0" smtClean="0">
                <a:solidFill>
                  <a:schemeClr val="bg1"/>
                </a:solidFill>
              </a:rPr>
              <a:t>Recruitment process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800" dirty="0" smtClean="0">
                <a:solidFill>
                  <a:schemeClr val="bg1"/>
                </a:solidFill>
              </a:rPr>
              <a:t>will it  reveal how people fit your requirements? 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/>
            </a:pPr>
            <a:r>
              <a:rPr lang="en-GB" sz="2800" dirty="0" smtClean="0">
                <a:solidFill>
                  <a:schemeClr val="bg1"/>
                </a:solidFill>
              </a:rPr>
              <a:t>How will you </a:t>
            </a:r>
            <a:r>
              <a:rPr lang="en-GB" sz="2800" b="1" dirty="0" smtClean="0">
                <a:solidFill>
                  <a:schemeClr val="bg1"/>
                </a:solidFill>
              </a:rPr>
              <a:t>shortlist</a:t>
            </a:r>
            <a:r>
              <a:rPr lang="en-GB" sz="2800" dirty="0" smtClean="0">
                <a:solidFill>
                  <a:schemeClr val="bg1"/>
                </a:solidFill>
              </a:rPr>
              <a:t>? 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GB" sz="2800" dirty="0" smtClean="0">
                <a:solidFill>
                  <a:schemeClr val="bg1"/>
                </a:solidFill>
              </a:rPr>
              <a:t>Panel </a:t>
            </a:r>
            <a:r>
              <a:rPr lang="en-GB" sz="2800" b="1" dirty="0" smtClean="0">
                <a:solidFill>
                  <a:schemeClr val="bg1"/>
                </a:solidFill>
              </a:rPr>
              <a:t>interview</a:t>
            </a:r>
            <a:r>
              <a:rPr lang="en-GB" sz="2800" dirty="0" smtClean="0">
                <a:solidFill>
                  <a:schemeClr val="bg1"/>
                </a:solidFill>
              </a:rPr>
              <a:t>: sample questions, presentations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85800" marR="0" lvl="1" indent="-228600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sz="2800" dirty="0" smtClean="0">
                <a:solidFill>
                  <a:schemeClr val="bg1"/>
                </a:solidFill>
              </a:rPr>
              <a:t>Don’t be blind sided by impressive credentials</a:t>
            </a:r>
          </a:p>
          <a:p>
            <a:pPr marL="685800" marR="0" lvl="1" indent="-228600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Don’t overlook transferable skills &amp; expertise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1185" y="5700710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GB" sz="4000" b="1" dirty="0" smtClean="0">
                <a:solidFill>
                  <a:srgbClr val="446580"/>
                </a:solidFill>
              </a:rPr>
              <a:t>Recruitment process</a:t>
            </a:r>
            <a:endParaRPr lang="en-GB" sz="4000" b="1" dirty="0">
              <a:solidFill>
                <a:srgbClr val="44658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513" y="381000"/>
            <a:ext cx="7886700" cy="51101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3900" b="1" dirty="0" smtClean="0">
                <a:solidFill>
                  <a:schemeClr val="accent2"/>
                </a:solidFill>
              </a:rPr>
              <a:t>Next steps</a:t>
            </a:r>
            <a:endParaRPr lang="en-GB" sz="3900" dirty="0" smtClean="0">
              <a:solidFill>
                <a:schemeClr val="accent2"/>
              </a:solidFill>
            </a:endParaRPr>
          </a:p>
          <a:p>
            <a:r>
              <a:rPr lang="en-GB" sz="3000" dirty="0" smtClean="0"/>
              <a:t>Let down unsuccessful candidates gently</a:t>
            </a:r>
          </a:p>
          <a:p>
            <a:r>
              <a:rPr lang="en-GB" sz="3000" dirty="0" smtClean="0"/>
              <a:t>Background checks : references, disqualification, DBS</a:t>
            </a:r>
          </a:p>
          <a:p>
            <a:r>
              <a:rPr lang="en-GB" sz="3000" dirty="0" smtClean="0"/>
              <a:t>Period of observation? &gt; Formal appointment</a:t>
            </a:r>
          </a:p>
          <a:p>
            <a:pPr>
              <a:buNone/>
            </a:pPr>
            <a:endParaRPr lang="en-GB" sz="1100" dirty="0" smtClean="0"/>
          </a:p>
          <a:p>
            <a:pPr>
              <a:buNone/>
            </a:pPr>
            <a:r>
              <a:rPr lang="en-GB" sz="3900" b="1" dirty="0" smtClean="0">
                <a:solidFill>
                  <a:schemeClr val="accent2"/>
                </a:solidFill>
              </a:rPr>
              <a:t>Induction</a:t>
            </a:r>
          </a:p>
          <a:p>
            <a:r>
              <a:rPr lang="en-GB" sz="3000" dirty="0" smtClean="0"/>
              <a:t>Information pack</a:t>
            </a:r>
          </a:p>
          <a:p>
            <a:r>
              <a:rPr lang="en-GB" sz="3000" dirty="0" smtClean="0"/>
              <a:t>Meeting staff &amp;  other trustees</a:t>
            </a:r>
          </a:p>
          <a:p>
            <a:r>
              <a:rPr lang="en-GB" sz="3000" dirty="0" smtClean="0"/>
              <a:t>Buddies/mentors</a:t>
            </a:r>
          </a:p>
          <a:p>
            <a:r>
              <a:rPr lang="en-GB" sz="3000" dirty="0" smtClean="0"/>
              <a:t>Training</a:t>
            </a:r>
          </a:p>
          <a:p>
            <a:pPr>
              <a:buNone/>
            </a:pPr>
            <a:endParaRPr lang="en-GB" sz="3000" dirty="0" smtClean="0"/>
          </a:p>
          <a:p>
            <a:endParaRPr lang="en-GB" sz="3200" dirty="0" smtClean="0"/>
          </a:p>
          <a:p>
            <a:endParaRPr lang="en-GB" sz="3200" dirty="0" smtClean="0"/>
          </a:p>
          <a:p>
            <a:endParaRPr lang="en-GB" sz="3200" dirty="0" smtClean="0"/>
          </a:p>
          <a:p>
            <a:endParaRPr lang="en-GB" sz="3200" dirty="0" smtClean="0"/>
          </a:p>
          <a:p>
            <a:endParaRPr lang="en-GB" dirty="0" smtClean="0"/>
          </a:p>
          <a:p>
            <a:endParaRPr lang="en-GB" sz="1800" dirty="0" smtClean="0"/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1185" y="5700710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GB" sz="4000" b="1" dirty="0" smtClean="0">
                <a:solidFill>
                  <a:srgbClr val="446580"/>
                </a:solidFill>
              </a:rPr>
              <a:t>Recruitment process</a:t>
            </a:r>
            <a:endParaRPr lang="en-GB" sz="4000" b="1" dirty="0">
              <a:solidFill>
                <a:srgbClr val="44658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798771" y="637954"/>
            <a:ext cx="7590318" cy="4221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2400" noProof="0" dirty="0" smtClean="0">
              <a:solidFill>
                <a:schemeClr val="bg1"/>
              </a:solidFill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072" y="207082"/>
            <a:ext cx="7886700" cy="1325563"/>
          </a:xfrm>
        </p:spPr>
        <p:txBody>
          <a:bodyPr/>
          <a:lstStyle/>
          <a:p>
            <a:pPr algn="ctr"/>
            <a:r>
              <a:rPr lang="en-GB" b="1" u="sng" dirty="0" smtClean="0"/>
              <a:t>Review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2114"/>
            <a:ext cx="7886700" cy="4351338"/>
          </a:xfrm>
        </p:spPr>
        <p:txBody>
          <a:bodyPr/>
          <a:lstStyle/>
          <a:p>
            <a:r>
              <a:rPr lang="en-GB" dirty="0" smtClean="0"/>
              <a:t>3-6 months after appointment, touch base with your new trustee. They bring:</a:t>
            </a:r>
          </a:p>
          <a:p>
            <a:endParaRPr lang="en-GB" dirty="0" smtClean="0"/>
          </a:p>
          <a:p>
            <a:r>
              <a:rPr lang="en-GB" dirty="0" smtClean="0"/>
              <a:t>Fresh perspective</a:t>
            </a:r>
          </a:p>
          <a:p>
            <a:r>
              <a:rPr lang="en-GB" dirty="0" smtClean="0"/>
              <a:t>Objectivity</a:t>
            </a:r>
          </a:p>
          <a:p>
            <a:r>
              <a:rPr lang="en-GB" dirty="0" smtClean="0"/>
              <a:t>New Ideas</a:t>
            </a:r>
          </a:p>
          <a:p>
            <a:r>
              <a:rPr lang="en-GB" dirty="0" smtClean="0"/>
              <a:t>Honest feedback</a:t>
            </a:r>
          </a:p>
          <a:p>
            <a:r>
              <a:rPr lang="en-GB" dirty="0" smtClean="0"/>
              <a:t>Organisational insight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883" y="508000"/>
            <a:ext cx="7886700" cy="4672111"/>
          </a:xfrm>
        </p:spPr>
        <p:txBody>
          <a:bodyPr>
            <a:normAutofit/>
          </a:bodyPr>
          <a:lstStyle/>
          <a:p>
            <a:pPr algn="ctr">
              <a:spcBef>
                <a:spcPts val="1800"/>
              </a:spcBef>
              <a:buNone/>
            </a:pPr>
            <a:r>
              <a:rPr lang="en-GB" sz="3600" b="1" u="sng" dirty="0" smtClean="0">
                <a:solidFill>
                  <a:schemeClr val="accent1"/>
                </a:solidFill>
              </a:rPr>
              <a:t>Support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LinkedIn UK Charity trustees: peer support from 6,000 members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Association of Chairs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Honorary Treasurers Forum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Small Charity Coalition</a:t>
            </a:r>
          </a:p>
          <a:p>
            <a:pPr>
              <a:spcBef>
                <a:spcPts val="1800"/>
              </a:spcBef>
            </a:pPr>
            <a:r>
              <a:rPr lang="en-GB" dirty="0" smtClean="0"/>
              <a:t>Local CVS / Volunteer centre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1185" y="5700710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b="1" noProof="0" dirty="0" smtClean="0">
                <a:solidFill>
                  <a:srgbClr val="446580"/>
                </a:solidFill>
                <a:ea typeface="+mj-ea"/>
                <a:cs typeface="+mj-cs"/>
              </a:rPr>
              <a:t>Sources of support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44658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018720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228" y="139348"/>
            <a:ext cx="7886700" cy="1325563"/>
          </a:xfrm>
        </p:spPr>
        <p:txBody>
          <a:bodyPr/>
          <a:lstStyle/>
          <a:p>
            <a:pPr algn="ctr"/>
            <a:r>
              <a:rPr lang="en-GB" b="1" u="sng" dirty="0" smtClean="0"/>
              <a:t>Register with Reach! 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16025"/>
            <a:ext cx="7886700" cy="4270375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It is free to register with Reach</a:t>
            </a:r>
          </a:p>
          <a:p>
            <a:endParaRPr lang="en-GB" dirty="0" smtClean="0"/>
          </a:p>
          <a:p>
            <a:r>
              <a:rPr lang="en-GB" dirty="0" smtClean="0"/>
              <a:t>Once registered, you will have access to our vast database of skilled volunteers</a:t>
            </a:r>
          </a:p>
          <a:p>
            <a:endParaRPr lang="en-GB" dirty="0" smtClean="0"/>
          </a:p>
          <a:p>
            <a:r>
              <a:rPr lang="en-GB" dirty="0" smtClean="0"/>
              <a:t>There is support from the team during your recruitment process</a:t>
            </a:r>
          </a:p>
          <a:p>
            <a:endParaRPr lang="en-GB" dirty="0" smtClean="0"/>
          </a:p>
          <a:p>
            <a:pPr algn="ctr">
              <a:buNone/>
            </a:pPr>
            <a:r>
              <a:rPr lang="en-GB" b="1" dirty="0" smtClean="0">
                <a:hlinkClick r:id="rId3"/>
              </a:rPr>
              <a:t>www.reachskills.org.uk</a:t>
            </a:r>
            <a:endParaRPr lang="en-GB" b="1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7300" y="493486"/>
            <a:ext cx="7886700" cy="1103086"/>
          </a:xfrm>
          <a:solidFill>
            <a:schemeClr val="bg1">
              <a:lumMod val="50000"/>
            </a:schemeClr>
          </a:solidFill>
        </p:spPr>
        <p:txBody>
          <a:bodyPr>
            <a:normAutofit/>
          </a:bodyPr>
          <a:lstStyle/>
          <a:p>
            <a:pPr algn="ctr">
              <a:spcBef>
                <a:spcPts val="1800"/>
              </a:spcBef>
              <a:buNone/>
            </a:pPr>
            <a:r>
              <a:rPr lang="en-GB" sz="6000" b="1" dirty="0" smtClean="0"/>
              <a:t>Q &amp; A</a:t>
            </a:r>
          </a:p>
          <a:p>
            <a:pPr algn="ctr">
              <a:spcBef>
                <a:spcPts val="1800"/>
              </a:spcBef>
              <a:buNone/>
            </a:pPr>
            <a:endParaRPr lang="en-GB" b="1" dirty="0" smtClean="0"/>
          </a:p>
          <a:p>
            <a:pPr algn="ctr">
              <a:spcBef>
                <a:spcPts val="1800"/>
              </a:spcBef>
              <a:buNone/>
            </a:pPr>
            <a:endParaRPr lang="en-GB" sz="6000" b="1" dirty="0" smtClean="0"/>
          </a:p>
          <a:p>
            <a:pPr algn="ctr">
              <a:spcBef>
                <a:spcPts val="1800"/>
              </a:spcBef>
              <a:buNone/>
            </a:pPr>
            <a:endParaRPr lang="en-GB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1185" y="5700710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44658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13585" y="5853110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b="1" noProof="0" dirty="0" smtClean="0">
                <a:solidFill>
                  <a:srgbClr val="446580"/>
                </a:solidFill>
                <a:ea typeface="+mj-ea"/>
                <a:cs typeface="+mj-cs"/>
              </a:rPr>
              <a:t>Thank you!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44658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126342"/>
            <a:ext cx="6110515" cy="364715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buNone/>
            </a:pPr>
            <a:r>
              <a:rPr lang="en-GB" sz="2600" b="1" dirty="0" smtClean="0">
                <a:solidFill>
                  <a:schemeClr val="bg1"/>
                </a:solidFill>
                <a:hlinkClick r:id="rId3"/>
              </a:rPr>
              <a:t>www.reachskills.org.uk</a:t>
            </a:r>
            <a:endParaRPr lang="en-GB" sz="2600" b="1" dirty="0" smtClean="0">
              <a:solidFill>
                <a:schemeClr val="bg1"/>
              </a:solidFill>
            </a:endParaRPr>
          </a:p>
          <a:p>
            <a:pPr algn="ctr">
              <a:spcBef>
                <a:spcPts val="1800"/>
              </a:spcBef>
              <a:buNone/>
            </a:pPr>
            <a:r>
              <a:rPr lang="en-GB" sz="2600" b="1" dirty="0" smtClean="0"/>
              <a:t>@</a:t>
            </a:r>
            <a:r>
              <a:rPr lang="en-GB" sz="2600" b="1" dirty="0" err="1" smtClean="0"/>
              <a:t>reachskills</a:t>
            </a:r>
            <a:endParaRPr lang="en-GB" sz="2600" b="1" dirty="0" smtClean="0"/>
          </a:p>
          <a:p>
            <a:pPr algn="ctr">
              <a:spcBef>
                <a:spcPts val="1800"/>
              </a:spcBef>
            </a:pPr>
            <a:r>
              <a:rPr lang="en-GB" sz="2600" b="1" dirty="0" smtClean="0"/>
              <a:t>Luke Strachan – </a:t>
            </a:r>
            <a:r>
              <a:rPr lang="en-GB" sz="2600" b="1" dirty="0" err="1" smtClean="0"/>
              <a:t>TrusteeWorks</a:t>
            </a:r>
            <a:r>
              <a:rPr lang="en-GB" sz="2600" b="1" dirty="0" smtClean="0"/>
              <a:t> Manager</a:t>
            </a:r>
            <a:endParaRPr lang="en-GB" sz="2600" b="1" dirty="0" smtClean="0">
              <a:hlinkClick r:id="rId4"/>
            </a:endParaRPr>
          </a:p>
          <a:p>
            <a:pPr algn="ctr">
              <a:spcBef>
                <a:spcPts val="1800"/>
              </a:spcBef>
            </a:pPr>
            <a:r>
              <a:rPr lang="en-GB" sz="2600" b="1" dirty="0" smtClean="0">
                <a:hlinkClick r:id="rId4"/>
              </a:rPr>
              <a:t>Luke.strachan@reachskills.org.uk</a:t>
            </a:r>
            <a:endParaRPr lang="en-GB" sz="2600" b="1" dirty="0" smtClean="0">
              <a:hlinkClick r:id="rId5"/>
            </a:endParaRPr>
          </a:p>
          <a:p>
            <a:pPr algn="ctr">
              <a:spcBef>
                <a:spcPts val="1800"/>
              </a:spcBef>
              <a:buNone/>
            </a:pPr>
            <a:r>
              <a:rPr lang="en-GB" sz="2600" b="1" dirty="0" smtClean="0"/>
              <a:t>Eleanor </a:t>
            </a:r>
            <a:r>
              <a:rPr lang="en-GB" sz="2600" b="1" dirty="0" err="1" smtClean="0"/>
              <a:t>Urben</a:t>
            </a:r>
            <a:r>
              <a:rPr lang="en-GB" sz="2600" b="1" dirty="0" smtClean="0"/>
              <a:t> – Service </a:t>
            </a:r>
            <a:r>
              <a:rPr lang="en-GB" sz="2600" b="1" dirty="0" err="1" smtClean="0"/>
              <a:t>Coodinator</a:t>
            </a:r>
            <a:endParaRPr lang="en-GB" sz="2600" b="1" dirty="0" smtClean="0">
              <a:hlinkClick r:id="rId5"/>
            </a:endParaRPr>
          </a:p>
          <a:p>
            <a:pPr algn="ctr">
              <a:spcBef>
                <a:spcPts val="1800"/>
              </a:spcBef>
              <a:buNone/>
            </a:pPr>
            <a:r>
              <a:rPr lang="en-GB" sz="2600" b="1" dirty="0" smtClean="0">
                <a:hlinkClick r:id="rId5"/>
              </a:rPr>
              <a:t>Eleanor.urben@reachskills.org.uk</a:t>
            </a:r>
            <a:r>
              <a:rPr lang="en-GB" sz="2600" b="1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18720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anoopm\Desktop\Strat Vol Webinar\UK-wide.gif"/>
          <p:cNvPicPr>
            <a:picLocks noChangeAspect="1" noChangeArrowheads="1"/>
          </p:cNvPicPr>
          <p:nvPr/>
        </p:nvPicPr>
        <p:blipFill>
          <a:blip r:embed="rId3" cstate="print"/>
          <a:srcRect b="6687"/>
          <a:stretch>
            <a:fillRect/>
          </a:stretch>
        </p:blipFill>
        <p:spPr bwMode="auto">
          <a:xfrm>
            <a:off x="1031363" y="2375921"/>
            <a:ext cx="3253617" cy="3036051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0942" y="992221"/>
            <a:ext cx="7202116" cy="357977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dirty="0" smtClean="0"/>
              <a:t>We </a:t>
            </a:r>
            <a:r>
              <a:rPr lang="en-GB" sz="3200" b="1" dirty="0" smtClean="0">
                <a:solidFill>
                  <a:srgbClr val="0099CC"/>
                </a:solidFill>
              </a:rPr>
              <a:t>connect professionals</a:t>
            </a:r>
            <a:r>
              <a:rPr lang="en-GB" dirty="0" smtClean="0"/>
              <a:t> who want to </a:t>
            </a:r>
            <a:br>
              <a:rPr lang="en-GB" dirty="0" smtClean="0"/>
            </a:br>
            <a:r>
              <a:rPr lang="en-GB" dirty="0" smtClean="0"/>
              <a:t>donate their skills </a:t>
            </a:r>
            <a:r>
              <a:rPr lang="en-GB" sz="3200" b="1" dirty="0" smtClean="0">
                <a:solidFill>
                  <a:srgbClr val="0099CC"/>
                </a:solidFill>
              </a:rPr>
              <a:t>with charities</a:t>
            </a:r>
            <a:r>
              <a:rPr lang="en-GB" dirty="0" smtClean="0"/>
              <a:t> which need but cannot access them</a:t>
            </a:r>
          </a:p>
          <a:p>
            <a:pPr marL="0" indent="0" algn="ctr">
              <a:buNone/>
            </a:pPr>
            <a:endParaRPr lang="en-GB" sz="3200" b="1" dirty="0" smtClean="0"/>
          </a:p>
          <a:p>
            <a:pPr marL="1371600" lvl="8" indent="0">
              <a:buNone/>
            </a:pPr>
            <a:r>
              <a:rPr lang="en-GB" sz="3200" b="1" dirty="0" smtClean="0">
                <a:solidFill>
                  <a:srgbClr val="FF9900"/>
                </a:solidFill>
              </a:rPr>
              <a:t>		</a:t>
            </a:r>
            <a:r>
              <a:rPr lang="en-GB" sz="2800" dirty="0" smtClean="0">
                <a:solidFill>
                  <a:schemeClr val="bg1"/>
                </a:solidFill>
              </a:rPr>
              <a:t>We work </a:t>
            </a:r>
            <a:r>
              <a:rPr lang="en-GB" sz="3200" b="1" dirty="0" smtClean="0">
                <a:solidFill>
                  <a:srgbClr val="FF9900"/>
                </a:solidFill>
              </a:rPr>
              <a:t>nationally</a:t>
            </a:r>
            <a:r>
              <a:rPr lang="en-GB" sz="2800" dirty="0" smtClean="0">
                <a:solidFill>
                  <a:schemeClr val="bg1"/>
                </a:solidFill>
              </a:rPr>
              <a:t>, and </a:t>
            </a:r>
            <a:br>
              <a:rPr lang="en-GB" sz="2800" dirty="0" smtClean="0">
                <a:solidFill>
                  <a:schemeClr val="bg1"/>
                </a:solidFill>
              </a:rPr>
            </a:br>
            <a:r>
              <a:rPr lang="en-GB" sz="2800" dirty="0" smtClean="0">
                <a:solidFill>
                  <a:schemeClr val="bg1"/>
                </a:solidFill>
              </a:rPr>
              <a:t>		across </a:t>
            </a:r>
            <a:r>
              <a:rPr lang="en-GB" sz="3200" b="1" dirty="0" smtClean="0">
                <a:solidFill>
                  <a:srgbClr val="FF9900"/>
                </a:solidFill>
              </a:rPr>
              <a:t>every profession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1185" y="5700710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658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About Reach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44658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650577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850" y="3985399"/>
            <a:ext cx="7515890" cy="7035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200" b="1" dirty="0" smtClean="0">
                <a:solidFill>
                  <a:srgbClr val="FF9900"/>
                </a:solidFill>
              </a:rPr>
              <a:t>Last year </a:t>
            </a:r>
            <a:r>
              <a:rPr lang="en-GB" dirty="0" smtClean="0"/>
              <a:t>Reach placed </a:t>
            </a:r>
            <a:r>
              <a:rPr lang="en-GB" sz="3200" b="1" dirty="0" smtClean="0">
                <a:solidFill>
                  <a:srgbClr val="FF9900"/>
                </a:solidFill>
              </a:rPr>
              <a:t>450</a:t>
            </a:r>
            <a:r>
              <a:rPr lang="en-GB" dirty="0" smtClean="0"/>
              <a:t> trustees</a:t>
            </a:r>
          </a:p>
          <a:p>
            <a:pPr marL="0" indent="0" algn="ctr"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1185" y="5700710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658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About Reach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44658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04000" y="2080109"/>
            <a:ext cx="324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CC0033"/>
                </a:solidFill>
              </a:rPr>
              <a:t>50%  </a:t>
            </a:r>
          </a:p>
          <a:p>
            <a:r>
              <a:rPr lang="en-GB" sz="2400" dirty="0" smtClean="0">
                <a:solidFill>
                  <a:schemeClr val="bg1"/>
                </a:solidFill>
              </a:rPr>
              <a:t>other skills based roles</a:t>
            </a:r>
          </a:p>
        </p:txBody>
      </p:sp>
      <p:sp>
        <p:nvSpPr>
          <p:cNvPr id="7" name="Rectangle 6"/>
          <p:cNvSpPr/>
          <p:nvPr/>
        </p:nvSpPr>
        <p:spPr>
          <a:xfrm>
            <a:off x="265814" y="2094859"/>
            <a:ext cx="324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GB" sz="3600" b="1" dirty="0" smtClean="0">
                <a:solidFill>
                  <a:srgbClr val="33CCCC"/>
                </a:solidFill>
              </a:rPr>
              <a:t>50 % </a:t>
            </a:r>
            <a:br>
              <a:rPr lang="en-GB" sz="3600" b="1" dirty="0" smtClean="0">
                <a:solidFill>
                  <a:srgbClr val="33CCCC"/>
                </a:solidFill>
              </a:rPr>
            </a:br>
            <a:r>
              <a:rPr lang="en-GB" sz="2400" dirty="0" smtClean="0">
                <a:solidFill>
                  <a:schemeClr val="bg1"/>
                </a:solidFill>
              </a:rPr>
              <a:t>Trustee positions</a:t>
            </a:r>
          </a:p>
        </p:txBody>
      </p:sp>
      <p:pic>
        <p:nvPicPr>
          <p:cNvPr id="5122" name="Picture 2" descr="C:\Users\anoopm\Desktop\Strat Vol Webinar\50-5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76660" y="1108937"/>
            <a:ext cx="2067129" cy="206712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896" y="422256"/>
            <a:ext cx="8229600" cy="1066800"/>
          </a:xfrm>
        </p:spPr>
        <p:txBody>
          <a:bodyPr/>
          <a:lstStyle/>
          <a:p>
            <a:r>
              <a:rPr lang="en-GB" dirty="0" smtClean="0"/>
              <a:t>Some facts and figures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1571612"/>
            <a:ext cx="8429684" cy="742610"/>
          </a:xfrm>
        </p:spPr>
        <p:txBody>
          <a:bodyPr>
            <a:noAutofit/>
          </a:bodyPr>
          <a:lstStyle/>
          <a:p>
            <a:pPr indent="0">
              <a:spcBef>
                <a:spcPts val="0"/>
              </a:spcBef>
              <a:buNone/>
            </a:pPr>
            <a:r>
              <a:rPr lang="en-GB" sz="2400" b="1" i="1" dirty="0" smtClean="0"/>
              <a:t>How many charities are registered in England and Wales? </a:t>
            </a:r>
            <a:endParaRPr lang="en-GB" sz="24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4879968" y="3022600"/>
          <a:ext cx="4048132" cy="2174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260320" y="2922586"/>
            <a:ext cx="5143536" cy="92869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lang="en-GB" sz="2600" dirty="0" smtClean="0">
                <a:solidFill>
                  <a:schemeClr val="bg1"/>
                </a:solidFill>
              </a:rPr>
              <a:t>What is the age of the average trustee? 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27010" y="4752988"/>
            <a:ext cx="4214842" cy="92869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Tx/>
              <a:tabLst/>
              <a:defRPr/>
            </a:pPr>
            <a:r>
              <a:rPr lang="en-GB" sz="2000" b="1" dirty="0" smtClean="0">
                <a:solidFill>
                  <a:schemeClr val="bg1"/>
                </a:solidFill>
              </a:rPr>
              <a:t>How many available trustee roles are there in England and Wales?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61934" y="3833818"/>
            <a:ext cx="4214842" cy="928694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365760" lvl="0" indent="-256032">
              <a:spcBef>
                <a:spcPts val="300"/>
              </a:spcBef>
              <a:buClr>
                <a:schemeClr val="accent3"/>
              </a:buClr>
            </a:pPr>
            <a:r>
              <a:rPr lang="en-GB" sz="2400" b="1" dirty="0" smtClean="0">
                <a:solidFill>
                  <a:schemeClr val="bg1"/>
                </a:solidFill>
              </a:rPr>
              <a:t>What percentage of trustees are aged between 18 and 24? 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43100" y="3326825"/>
            <a:ext cx="977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>
                <a:solidFill>
                  <a:srgbClr val="FF9900"/>
                </a:solidFill>
              </a:rPr>
              <a:t>57</a:t>
            </a:r>
            <a:endParaRPr lang="en-GB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013200" y="4165600"/>
            <a:ext cx="1270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2800" b="1" i="1" dirty="0" smtClean="0">
                <a:solidFill>
                  <a:srgbClr val="92D050"/>
                </a:solidFill>
              </a:rPr>
              <a:t>0.5%</a:t>
            </a:r>
            <a:r>
              <a:rPr lang="en-GB" dirty="0" smtClean="0">
                <a:solidFill>
                  <a:srgbClr val="92D050"/>
                </a:solidFill>
              </a:rPr>
              <a:t> </a:t>
            </a:r>
            <a:endParaRPr lang="en-GB" sz="2000" b="1" dirty="0" smtClean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49300" y="5384800"/>
            <a:ext cx="270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99CC"/>
                </a:solidFill>
              </a:rPr>
              <a:t>Over 1,000,000</a:t>
            </a:r>
            <a:endParaRPr lang="en-GB" sz="2800" b="1" dirty="0">
              <a:solidFill>
                <a:srgbClr val="0099CC"/>
              </a:solidFill>
            </a:endParaRPr>
          </a:p>
        </p:txBody>
      </p:sp>
      <p:graphicFrame>
        <p:nvGraphicFramePr>
          <p:cNvPr id="11" name="Chart 10"/>
          <p:cNvGraphicFramePr/>
          <p:nvPr/>
        </p:nvGraphicFramePr>
        <p:xfrm>
          <a:off x="4199467" y="2314222"/>
          <a:ext cx="3838222" cy="29238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375377" y="1998132"/>
            <a:ext cx="47187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b="1" i="1" dirty="0" smtClean="0">
                <a:solidFill>
                  <a:srgbClr val="0099CC"/>
                </a:solidFill>
              </a:rPr>
              <a:t>180,000</a:t>
            </a:r>
            <a:r>
              <a:rPr lang="en-GB" dirty="0" smtClean="0"/>
              <a:t> </a:t>
            </a:r>
            <a:endParaRPr lang="en-GB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AsOne/>
      </p:bldGraphic>
      <p:bldP spid="5" grpId="0"/>
      <p:bldP spid="6" grpId="0"/>
      <p:bldP spid="7" grpId="0"/>
      <p:bldP spid="8" grpId="0"/>
      <p:bldP spid="9" grpId="0"/>
      <p:bldP spid="10" grpId="0"/>
      <p:bldGraphic spid="11" grpId="0">
        <p:bldAsOne/>
      </p:bldGraphic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61185" y="5700710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44658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96753" y="410534"/>
            <a:ext cx="7886700" cy="497426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GB" sz="3600" b="1" u="sng" dirty="0" smtClean="0"/>
              <a:t>What does a good board look like?</a:t>
            </a:r>
          </a:p>
          <a:p>
            <a:pPr>
              <a:buNone/>
            </a:pPr>
            <a:r>
              <a:rPr lang="en-GB" b="1" dirty="0" smtClean="0">
                <a:solidFill>
                  <a:schemeClr val="accent2"/>
                </a:solidFill>
              </a:rPr>
              <a:t>Collective</a:t>
            </a:r>
            <a:r>
              <a:rPr lang="en-GB" dirty="0" smtClean="0"/>
              <a:t> leadership &amp; well rounded decisions</a:t>
            </a:r>
          </a:p>
          <a:p>
            <a:r>
              <a:rPr lang="en-GB" dirty="0" smtClean="0"/>
              <a:t>To ensure that you keep true to purpose</a:t>
            </a:r>
          </a:p>
          <a:p>
            <a:r>
              <a:rPr lang="en-GB" dirty="0" smtClean="0"/>
              <a:t>To run an organisation well</a:t>
            </a:r>
          </a:p>
          <a:p>
            <a:r>
              <a:rPr lang="en-GB" dirty="0" smtClean="0"/>
              <a:t>To achieve your strategy</a:t>
            </a:r>
          </a:p>
          <a:p>
            <a:pPr>
              <a:buNone/>
            </a:pPr>
            <a:endParaRPr lang="en-GB" dirty="0" smtClean="0"/>
          </a:p>
          <a:p>
            <a:pPr marL="514350" indent="-514350">
              <a:buAutoNum type="arabicPeriod"/>
            </a:pPr>
            <a:r>
              <a:rPr lang="en-GB" b="1" dirty="0" smtClean="0"/>
              <a:t>Skills and Experience</a:t>
            </a:r>
          </a:p>
          <a:p>
            <a:pPr marL="514350" indent="-514350">
              <a:buAutoNum type="arabicPeriod"/>
            </a:pPr>
            <a:r>
              <a:rPr lang="en-GB" b="1" dirty="0" smtClean="0"/>
              <a:t>Teamwork</a:t>
            </a:r>
          </a:p>
          <a:p>
            <a:pPr marL="514350" indent="-514350">
              <a:buAutoNum type="arabicPeriod"/>
            </a:pPr>
            <a:r>
              <a:rPr lang="en-GB" b="1" dirty="0" smtClean="0"/>
              <a:t>Diversity</a:t>
            </a:r>
          </a:p>
          <a:p>
            <a:pPr marL="514350" indent="-514350">
              <a:buAutoNum type="arabicPeriod"/>
            </a:pPr>
            <a:r>
              <a:rPr lang="en-GB" b="1" dirty="0" smtClean="0"/>
              <a:t>Values</a:t>
            </a:r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17286" y="5756953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658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Features of a good board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44658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61185" y="5700710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46580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Features of a good board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44658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2300" y="469900"/>
            <a:ext cx="8127853" cy="46827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3600" b="1" dirty="0" smtClean="0"/>
              <a:t>1. </a:t>
            </a:r>
            <a:r>
              <a:rPr lang="en-GB" sz="3600" b="1" dirty="0" smtClean="0">
                <a:solidFill>
                  <a:schemeClr val="accent2"/>
                </a:solidFill>
              </a:rPr>
              <a:t>Skills &amp; professional experience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HR, digital, marketing, PR, legal, finance, business development, commissioning, fundraising, policy etc</a:t>
            </a:r>
          </a:p>
          <a:p>
            <a:endParaRPr lang="en-GB" dirty="0" smtClean="0"/>
          </a:p>
          <a:p>
            <a:r>
              <a:rPr lang="en-GB" dirty="0" smtClean="0"/>
              <a:t>Retail, property, health &amp; social care, arts etc</a:t>
            </a:r>
          </a:p>
          <a:p>
            <a:endParaRPr lang="en-GB" dirty="0" smtClean="0"/>
          </a:p>
          <a:p>
            <a:r>
              <a:rPr lang="en-GB" dirty="0" smtClean="0"/>
              <a:t>Change, risk, culture </a:t>
            </a:r>
          </a:p>
          <a:p>
            <a:pPr>
              <a:buNone/>
            </a:pPr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61185" y="5700710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rgbClr val="44658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96753" y="575128"/>
            <a:ext cx="7886700" cy="45810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3600" b="1" dirty="0" smtClean="0"/>
              <a:t>2. </a:t>
            </a:r>
            <a:r>
              <a:rPr lang="en-GB" sz="3600" b="1" dirty="0" smtClean="0">
                <a:solidFill>
                  <a:schemeClr val="accent2"/>
                </a:solidFill>
              </a:rPr>
              <a:t>Team work </a:t>
            </a:r>
          </a:p>
          <a:p>
            <a:pPr>
              <a:buNone/>
            </a:pPr>
            <a:endParaRPr lang="en-GB" sz="3200" dirty="0" smtClean="0"/>
          </a:p>
          <a:p>
            <a:r>
              <a:rPr lang="en-GB" sz="3200" dirty="0" smtClean="0"/>
              <a:t>Soft skills – e.g. </a:t>
            </a:r>
            <a:r>
              <a:rPr lang="en-GB" sz="3200" i="1" dirty="0" smtClean="0"/>
              <a:t>communication skills, strong work ethic and adaptability  </a:t>
            </a:r>
            <a:endParaRPr lang="en-GB" sz="3200" dirty="0" smtClean="0"/>
          </a:p>
          <a:p>
            <a:pPr>
              <a:buNone/>
            </a:pPr>
            <a:endParaRPr lang="en-GB" sz="3200" dirty="0" smtClean="0"/>
          </a:p>
          <a:p>
            <a:r>
              <a:rPr lang="en-GB" sz="3200" dirty="0" smtClean="0"/>
              <a:t>Behaviours – e.g. </a:t>
            </a:r>
            <a:r>
              <a:rPr lang="en-GB" sz="3200" i="1" dirty="0" smtClean="0"/>
              <a:t>honesty, motivation and responsibility</a:t>
            </a:r>
          </a:p>
          <a:p>
            <a:pPr>
              <a:buNone/>
            </a:pPr>
            <a:endParaRPr lang="en-GB" sz="3200" dirty="0" smtClean="0"/>
          </a:p>
          <a:p>
            <a:pPr algn="ctr">
              <a:buNone/>
            </a:pPr>
            <a:endParaRPr lang="en-GB" sz="3200" i="1" dirty="0" smtClean="0"/>
          </a:p>
          <a:p>
            <a:pPr>
              <a:buNone/>
            </a:pPr>
            <a:endParaRPr lang="en-GB" sz="3200" dirty="0" smtClean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3928" y="5664424"/>
            <a:ext cx="6572250" cy="828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GB" sz="4000" b="1" dirty="0" smtClean="0">
                <a:solidFill>
                  <a:srgbClr val="446580"/>
                </a:solidFill>
              </a:rPr>
              <a:t>Features of a good board</a:t>
            </a:r>
            <a:endParaRPr lang="en-GB" sz="4000" b="1" dirty="0">
              <a:solidFill>
                <a:srgbClr val="44658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 smtClean="0"/>
              <a:t>Activity - Usual suspects exercise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Questions to think about...</a:t>
            </a:r>
          </a:p>
          <a:p>
            <a:r>
              <a:rPr lang="en-GB" dirty="0" smtClean="0"/>
              <a:t>Do you recognise your own board members?</a:t>
            </a:r>
          </a:p>
          <a:p>
            <a:r>
              <a:rPr lang="en-GB" dirty="0" smtClean="0"/>
              <a:t>Do you recognise yourself?</a:t>
            </a:r>
          </a:p>
          <a:p>
            <a:r>
              <a:rPr lang="en-GB" dirty="0" smtClean="0"/>
              <a:t>Is this a useful tool?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30|1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8|30|12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8|9.5|7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0.8|9.5|7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3335</TotalTime>
  <Words>1379</Words>
  <Application>Microsoft Office PowerPoint</Application>
  <PresentationFormat>On-screen Show (4:3)</PresentationFormat>
  <Paragraphs>324</Paragraphs>
  <Slides>28</Slides>
  <Notes>27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Building a strong board  how to recruit the right trustees for your board    Luke Strachan TrusteeWorks Manager Eleanor Urben Service Coordinator  Reach Volunteering @reachskills</vt:lpstr>
      <vt:lpstr>PowerPoint Presentation</vt:lpstr>
      <vt:lpstr>PowerPoint Presentation</vt:lpstr>
      <vt:lpstr>PowerPoint Presentation</vt:lpstr>
      <vt:lpstr>Some facts and figures</vt:lpstr>
      <vt:lpstr>PowerPoint Presentation</vt:lpstr>
      <vt:lpstr>PowerPoint Presentation</vt:lpstr>
      <vt:lpstr>PowerPoint Presentation</vt:lpstr>
      <vt:lpstr>Activity - Usual suspects exercise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Interview</vt:lpstr>
      <vt:lpstr>Interview Questions </vt:lpstr>
      <vt:lpstr>PowerPoint Presentation</vt:lpstr>
      <vt:lpstr>PowerPoint Presentation</vt:lpstr>
      <vt:lpstr>Review</vt:lpstr>
      <vt:lpstr>PowerPoint Presentation</vt:lpstr>
      <vt:lpstr>Register with Reach!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strategic volunteering</dc:title>
  <dc:creator>Janet</dc:creator>
  <cp:lastModifiedBy>Zara.Ghods</cp:lastModifiedBy>
  <cp:revision>324</cp:revision>
  <dcterms:created xsi:type="dcterms:W3CDTF">2014-10-17T11:10:14Z</dcterms:created>
  <dcterms:modified xsi:type="dcterms:W3CDTF">2017-07-07T11:10:16Z</dcterms:modified>
</cp:coreProperties>
</file>