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9" r:id="rId3"/>
    <p:sldMasterId id="2147483715" r:id="rId4"/>
  </p:sldMasterIdLst>
  <p:notesMasterIdLst>
    <p:notesMasterId r:id="rId104"/>
  </p:notesMasterIdLst>
  <p:sldIdLst>
    <p:sldId id="419" r:id="rId5"/>
    <p:sldId id="268" r:id="rId6"/>
    <p:sldId id="269"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279" r:id="rId51"/>
    <p:sldId id="357" r:id="rId52"/>
    <p:sldId id="358" r:id="rId53"/>
    <p:sldId id="359" r:id="rId54"/>
    <p:sldId id="360" r:id="rId55"/>
    <p:sldId id="361" r:id="rId56"/>
    <p:sldId id="362" r:id="rId57"/>
    <p:sldId id="363" r:id="rId58"/>
    <p:sldId id="364" r:id="rId59"/>
    <p:sldId id="365" r:id="rId60"/>
    <p:sldId id="366" r:id="rId61"/>
    <p:sldId id="367" r:id="rId62"/>
    <p:sldId id="418" r:id="rId63"/>
    <p:sldId id="368" r:id="rId64"/>
    <p:sldId id="369" r:id="rId65"/>
    <p:sldId id="346" r:id="rId66"/>
    <p:sldId id="347" r:id="rId67"/>
    <p:sldId id="348" r:id="rId68"/>
    <p:sldId id="349" r:id="rId69"/>
    <p:sldId id="350" r:id="rId70"/>
    <p:sldId id="351" r:id="rId71"/>
    <p:sldId id="352" r:id="rId72"/>
    <p:sldId id="353" r:id="rId73"/>
    <p:sldId id="354" r:id="rId74"/>
    <p:sldId id="355" r:id="rId75"/>
    <p:sldId id="356" r:id="rId76"/>
    <p:sldId id="287" r:id="rId77"/>
    <p:sldId id="288" r:id="rId78"/>
    <p:sldId id="289" r:id="rId79"/>
    <p:sldId id="290" r:id="rId80"/>
    <p:sldId id="291" r:id="rId81"/>
    <p:sldId id="292" r:id="rId82"/>
    <p:sldId id="374" r:id="rId83"/>
    <p:sldId id="373" r:id="rId84"/>
    <p:sldId id="370" r:id="rId85"/>
    <p:sldId id="371" r:id="rId86"/>
    <p:sldId id="372" r:id="rId87"/>
    <p:sldId id="267" r:id="rId88"/>
    <p:sldId id="259" r:id="rId89"/>
    <p:sldId id="260" r:id="rId90"/>
    <p:sldId id="258" r:id="rId91"/>
    <p:sldId id="261" r:id="rId92"/>
    <p:sldId id="262" r:id="rId93"/>
    <p:sldId id="257" r:id="rId94"/>
    <p:sldId id="263" r:id="rId95"/>
    <p:sldId id="264" r:id="rId96"/>
    <p:sldId id="265" r:id="rId97"/>
    <p:sldId id="266" r:id="rId98"/>
    <p:sldId id="293" r:id="rId99"/>
    <p:sldId id="297" r:id="rId100"/>
    <p:sldId id="295" r:id="rId101"/>
    <p:sldId id="298" r:id="rId102"/>
    <p:sldId id="420"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47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indat01\users\hothi1a\Performance%20slide%20graphs%20(Recover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indat01\users\hothi1a\Performance%20slide%20graphs%20(Recovere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indat01\users\hothi1a\Performance%20slide%20graphs%20(Recover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8370540135246E-2"/>
          <c:y val="5.0926158118239181E-2"/>
          <c:w val="0.93888888888888888"/>
          <c:h val="0.80942416753059843"/>
        </c:manualLayout>
      </c:layout>
      <c:areaChart>
        <c:grouping val="standard"/>
        <c:varyColors val="0"/>
        <c:ser>
          <c:idx val="1"/>
          <c:order val="1"/>
          <c:spPr>
            <a:solidFill>
              <a:srgbClr val="07C5B7"/>
            </a:solidFill>
            <a:ln>
              <a:solidFill>
                <a:srgbClr val="06AAA0"/>
              </a:solidFill>
            </a:ln>
            <a:effectLst/>
          </c:spPr>
          <c:cat>
            <c:strRef>
              <c:f>Sheet3!$A$39:$A$46</c:f>
              <c:strCache>
                <c:ptCount val="8"/>
                <c:pt idx="0">
                  <c:v>2010/11</c:v>
                </c:pt>
                <c:pt idx="1">
                  <c:v>2011/12</c:v>
                </c:pt>
                <c:pt idx="2">
                  <c:v>2012/13</c:v>
                </c:pt>
                <c:pt idx="3">
                  <c:v>2013/14</c:v>
                </c:pt>
                <c:pt idx="4">
                  <c:v>2014/15</c:v>
                </c:pt>
                <c:pt idx="5">
                  <c:v>2015/16</c:v>
                </c:pt>
                <c:pt idx="6">
                  <c:v>2016/17</c:v>
                </c:pt>
                <c:pt idx="7">
                  <c:v>2017/18</c:v>
                </c:pt>
              </c:strCache>
            </c:strRef>
          </c:cat>
          <c:val>
            <c:numRef>
              <c:f>Sheet3!$C$39:$C$46</c:f>
              <c:numCache>
                <c:formatCode>0.0</c:formatCode>
                <c:ptCount val="8"/>
                <c:pt idx="0">
                  <c:v>66.117738085255525</c:v>
                </c:pt>
                <c:pt idx="1">
                  <c:v>50.393778670792855</c:v>
                </c:pt>
                <c:pt idx="2">
                  <c:v>47.29831757668255</c:v>
                </c:pt>
                <c:pt idx="3">
                  <c:v>47.954020729281154</c:v>
                </c:pt>
                <c:pt idx="4">
                  <c:v>43.043206026482707</c:v>
                </c:pt>
                <c:pt idx="5">
                  <c:v>39.023218930855002</c:v>
                </c:pt>
                <c:pt idx="6">
                  <c:v>39.813723053917307</c:v>
                </c:pt>
                <c:pt idx="7">
                  <c:v>38.082470317119224</c:v>
                </c:pt>
              </c:numCache>
            </c:numRef>
          </c:val>
          <c:extLst>
            <c:ext xmlns:c16="http://schemas.microsoft.com/office/drawing/2014/chart" uri="{C3380CC4-5D6E-409C-BE32-E72D297353CC}">
              <c16:uniqueId val="{00000000-4050-41D8-887D-799489B542F1}"/>
            </c:ext>
          </c:extLst>
        </c:ser>
        <c:dLbls>
          <c:showLegendKey val="0"/>
          <c:showVal val="0"/>
          <c:showCatName val="0"/>
          <c:showSerName val="0"/>
          <c:showPercent val="0"/>
          <c:showBubbleSize val="0"/>
        </c:dLbls>
        <c:axId val="181392896"/>
        <c:axId val="181394432"/>
      </c:areaChart>
      <c:lineChart>
        <c:grouping val="standard"/>
        <c:varyColors val="0"/>
        <c:ser>
          <c:idx val="0"/>
          <c:order val="0"/>
          <c:spPr>
            <a:ln w="28575" cap="rnd">
              <a:solidFill>
                <a:srgbClr val="06AAA0"/>
              </a:solidFill>
              <a:round/>
            </a:ln>
            <a:effectLst/>
          </c:spPr>
          <c:marker>
            <c:symbol val="circle"/>
            <c:size val="5"/>
            <c:spPr>
              <a:solidFill>
                <a:srgbClr val="06AAA0"/>
              </a:solidFill>
              <a:ln w="28575">
                <a:solidFill>
                  <a:srgbClr val="06AAA0"/>
                </a:solidFill>
              </a:ln>
              <a:effectLst/>
            </c:spPr>
          </c:marker>
          <c:dLbls>
            <c:dLbl>
              <c:idx val="0"/>
              <c:layout>
                <c:manualLayout>
                  <c:x val="-5.3818809433782706E-2"/>
                  <c:y val="-3.9439092970060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37-4DEF-93EE-846F09FE23D6}"/>
                </c:ext>
              </c:extLst>
            </c:dLbl>
            <c:spPr>
              <a:noFill/>
              <a:ln>
                <a:noFill/>
              </a:ln>
              <a:effectLst/>
            </c:spPr>
            <c:txPr>
              <a:bodyPr rot="0" spcFirstLastPara="1" vertOverflow="ellipsis" vert="horz" wrap="square" anchor="ctr" anchorCtr="1"/>
              <a:lstStyle/>
              <a:p>
                <a:pPr>
                  <a:defRPr sz="900" b="0" i="0" u="none" strike="noStrike" kern="1200" baseline="0">
                    <a:solidFill>
                      <a:srgbClr val="06B2A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Sheet3!$A$39:$A$46</c:f>
              <c:strCache>
                <c:ptCount val="8"/>
                <c:pt idx="0">
                  <c:v>2010/11</c:v>
                </c:pt>
                <c:pt idx="1">
                  <c:v>2011/12</c:v>
                </c:pt>
                <c:pt idx="2">
                  <c:v>2012/13</c:v>
                </c:pt>
                <c:pt idx="3">
                  <c:v>2013/14</c:v>
                </c:pt>
                <c:pt idx="4">
                  <c:v>2014/15</c:v>
                </c:pt>
                <c:pt idx="5">
                  <c:v>2015/16</c:v>
                </c:pt>
                <c:pt idx="6">
                  <c:v>2016/17</c:v>
                </c:pt>
                <c:pt idx="7">
                  <c:v>2017/18</c:v>
                </c:pt>
              </c:strCache>
            </c:strRef>
          </c:cat>
          <c:val>
            <c:numRef>
              <c:f>Sheet3!$B$39:$B$46</c:f>
              <c:numCache>
                <c:formatCode>0.0</c:formatCode>
                <c:ptCount val="8"/>
                <c:pt idx="0">
                  <c:v>66.117738085255525</c:v>
                </c:pt>
                <c:pt idx="1">
                  <c:v>50.393778670792855</c:v>
                </c:pt>
                <c:pt idx="2">
                  <c:v>47.29831757668255</c:v>
                </c:pt>
                <c:pt idx="3">
                  <c:v>47.954020729281154</c:v>
                </c:pt>
                <c:pt idx="4">
                  <c:v>43.043206026482707</c:v>
                </c:pt>
                <c:pt idx="5">
                  <c:v>39.023218930855002</c:v>
                </c:pt>
                <c:pt idx="6">
                  <c:v>39.813723053917307</c:v>
                </c:pt>
                <c:pt idx="7">
                  <c:v>38.082470317119224</c:v>
                </c:pt>
              </c:numCache>
            </c:numRef>
          </c:val>
          <c:smooth val="0"/>
          <c:extLst>
            <c:ext xmlns:c16="http://schemas.microsoft.com/office/drawing/2014/chart" uri="{C3380CC4-5D6E-409C-BE32-E72D297353CC}">
              <c16:uniqueId val="{00000001-4050-41D8-887D-799489B542F1}"/>
            </c:ext>
          </c:extLst>
        </c:ser>
        <c:dLbls>
          <c:showLegendKey val="0"/>
          <c:showVal val="0"/>
          <c:showCatName val="0"/>
          <c:showSerName val="0"/>
          <c:showPercent val="0"/>
          <c:showBubbleSize val="0"/>
        </c:dLbls>
        <c:marker val="1"/>
        <c:smooth val="0"/>
        <c:axId val="181392896"/>
        <c:axId val="181394432"/>
      </c:lineChart>
      <c:catAx>
        <c:axId val="18139289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81394432"/>
        <c:crosses val="autoZero"/>
        <c:auto val="1"/>
        <c:lblAlgn val="ctr"/>
        <c:lblOffset val="100"/>
        <c:noMultiLvlLbl val="0"/>
      </c:catAx>
      <c:valAx>
        <c:axId val="181394432"/>
        <c:scaling>
          <c:orientation val="minMax"/>
        </c:scaling>
        <c:delete val="1"/>
        <c:axPos val="l"/>
        <c:numFmt formatCode="0.0" sourceLinked="1"/>
        <c:majorTickMark val="none"/>
        <c:minorTickMark val="none"/>
        <c:tickLblPos val="nextTo"/>
        <c:crossAx val="181392896"/>
        <c:crosses val="autoZero"/>
        <c:crossBetween val="between"/>
      </c:valAx>
      <c:spPr>
        <a:noFill/>
        <a:ln>
          <a:noFill/>
        </a:ln>
        <a:effectLst/>
      </c:spPr>
    </c:plotArea>
    <c:plotVisOnly val="1"/>
    <c:dispBlanksAs val="gap"/>
    <c:showDLblsOverMax val="0"/>
  </c:chart>
  <c:spPr>
    <a:noFill/>
    <a:ln>
      <a:noFill/>
    </a:ln>
    <a:effectLst/>
  </c:spPr>
  <c:txPr>
    <a:bodyPr/>
    <a:lstStyle/>
    <a:p>
      <a:pPr>
        <a:defRPr baseline="0">
          <a:solidFill>
            <a:schemeClr val="tx1">
              <a:lumMod val="50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55517618137124E-2"/>
          <c:y val="2.1096999210318507E-2"/>
          <c:w val="0.93888888888888888"/>
          <c:h val="0.8416746864975212"/>
        </c:manualLayout>
      </c:layout>
      <c:areaChart>
        <c:grouping val="standard"/>
        <c:varyColors val="0"/>
        <c:ser>
          <c:idx val="1"/>
          <c:order val="1"/>
          <c:spPr>
            <a:solidFill>
              <a:srgbClr val="07C5B7"/>
            </a:solidFill>
            <a:ln w="25400">
              <a:noFill/>
            </a:ln>
            <a:effectLst/>
          </c:spPr>
          <c:cat>
            <c:strRef>
              <c:f>Sheet3!$A$53:$A$60</c:f>
              <c:strCache>
                <c:ptCount val="8"/>
                <c:pt idx="0">
                  <c:v>2010/11</c:v>
                </c:pt>
                <c:pt idx="1">
                  <c:v>2011/12</c:v>
                </c:pt>
                <c:pt idx="2">
                  <c:v>2012/13</c:v>
                </c:pt>
                <c:pt idx="3">
                  <c:v>2013/14</c:v>
                </c:pt>
                <c:pt idx="4">
                  <c:v>2014/15</c:v>
                </c:pt>
                <c:pt idx="5">
                  <c:v>2015/16</c:v>
                </c:pt>
                <c:pt idx="6">
                  <c:v>2016/17</c:v>
                </c:pt>
                <c:pt idx="7">
                  <c:v>2017/18</c:v>
                </c:pt>
              </c:strCache>
            </c:strRef>
          </c:cat>
          <c:val>
            <c:numRef>
              <c:f>Sheet3!$C$53:$C$60</c:f>
              <c:numCache>
                <c:formatCode>0.0</c:formatCode>
                <c:ptCount val="8"/>
                <c:pt idx="0">
                  <c:v>64.202053294185703</c:v>
                </c:pt>
                <c:pt idx="1">
                  <c:v>41.544461403941817</c:v>
                </c:pt>
                <c:pt idx="2">
                  <c:v>44.449302348024659</c:v>
                </c:pt>
                <c:pt idx="3">
                  <c:v>45.697261702275803</c:v>
                </c:pt>
                <c:pt idx="4">
                  <c:v>34.203531965594955</c:v>
                </c:pt>
                <c:pt idx="5">
                  <c:v>30.835830951438982</c:v>
                </c:pt>
                <c:pt idx="6">
                  <c:v>32.584337673038171</c:v>
                </c:pt>
                <c:pt idx="7">
                  <c:v>33.615374231568389</c:v>
                </c:pt>
              </c:numCache>
            </c:numRef>
          </c:val>
          <c:extLst>
            <c:ext xmlns:c16="http://schemas.microsoft.com/office/drawing/2014/chart" uri="{C3380CC4-5D6E-409C-BE32-E72D297353CC}">
              <c16:uniqueId val="{00000000-E9FB-422B-856F-808BE64F4261}"/>
            </c:ext>
          </c:extLst>
        </c:ser>
        <c:dLbls>
          <c:showLegendKey val="0"/>
          <c:showVal val="0"/>
          <c:showCatName val="0"/>
          <c:showSerName val="0"/>
          <c:showPercent val="0"/>
          <c:showBubbleSize val="0"/>
        </c:dLbls>
        <c:axId val="182089216"/>
        <c:axId val="182090752"/>
      </c:areaChart>
      <c:lineChart>
        <c:grouping val="standard"/>
        <c:varyColors val="0"/>
        <c:ser>
          <c:idx val="0"/>
          <c:order val="0"/>
          <c:spPr>
            <a:ln w="28575" cap="rnd">
              <a:solidFill>
                <a:srgbClr val="06AAA0"/>
              </a:solidFill>
              <a:round/>
            </a:ln>
            <a:effectLst/>
          </c:spPr>
          <c:marker>
            <c:symbol val="circle"/>
            <c:size val="5"/>
            <c:spPr>
              <a:solidFill>
                <a:srgbClr val="06AAA0"/>
              </a:solidFill>
              <a:ln w="28575">
                <a:solidFill>
                  <a:srgbClr val="06AAA0"/>
                </a:solidFill>
              </a:ln>
              <a:effectLst/>
            </c:spPr>
          </c:marker>
          <c:dLbls>
            <c:dLbl>
              <c:idx val="0"/>
              <c:layout>
                <c:manualLayout>
                  <c:x val="-8.7519240999777023E-2"/>
                  <c:y val="-3.4690387626880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9E-4E97-8985-C072B37859C6}"/>
                </c:ext>
              </c:extLst>
            </c:dLbl>
            <c:dLbl>
              <c:idx val="1"/>
              <c:layout>
                <c:manualLayout>
                  <c:x val="-4.4982706357530898E-2"/>
                  <c:y val="-8.0200757178066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FB-422B-856F-808BE64F4261}"/>
                </c:ext>
              </c:extLst>
            </c:dLbl>
            <c:spPr>
              <a:noFill/>
              <a:ln>
                <a:noFill/>
              </a:ln>
              <a:effectLst/>
            </c:spPr>
            <c:txPr>
              <a:bodyPr rot="0" spcFirstLastPara="1" vertOverflow="ellipsis" vert="horz" wrap="square" anchor="ctr" anchorCtr="1"/>
              <a:lstStyle/>
              <a:p>
                <a:pPr>
                  <a:defRPr sz="900" b="0" i="0" u="none" strike="noStrike" kern="1200" baseline="0">
                    <a:solidFill>
                      <a:srgbClr val="06AAA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Sheet3!$A$53:$A$60</c:f>
              <c:strCache>
                <c:ptCount val="8"/>
                <c:pt idx="0">
                  <c:v>2010/11</c:v>
                </c:pt>
                <c:pt idx="1">
                  <c:v>2011/12</c:v>
                </c:pt>
                <c:pt idx="2">
                  <c:v>2012/13</c:v>
                </c:pt>
                <c:pt idx="3">
                  <c:v>2013/14</c:v>
                </c:pt>
                <c:pt idx="4">
                  <c:v>2014/15</c:v>
                </c:pt>
                <c:pt idx="5">
                  <c:v>2015/16</c:v>
                </c:pt>
                <c:pt idx="6">
                  <c:v>2016/17</c:v>
                </c:pt>
                <c:pt idx="7">
                  <c:v>2017/18</c:v>
                </c:pt>
              </c:strCache>
            </c:strRef>
          </c:cat>
          <c:val>
            <c:numRef>
              <c:f>Sheet3!$B$53:$B$60</c:f>
              <c:numCache>
                <c:formatCode>0.0</c:formatCode>
                <c:ptCount val="8"/>
                <c:pt idx="0">
                  <c:v>64.202053294185703</c:v>
                </c:pt>
                <c:pt idx="1">
                  <c:v>41.544461403941817</c:v>
                </c:pt>
                <c:pt idx="2">
                  <c:v>44.449302348024659</c:v>
                </c:pt>
                <c:pt idx="3">
                  <c:v>45.697261702275803</c:v>
                </c:pt>
                <c:pt idx="4">
                  <c:v>34.203531965594955</c:v>
                </c:pt>
                <c:pt idx="5">
                  <c:v>30.835830951438982</c:v>
                </c:pt>
                <c:pt idx="6">
                  <c:v>32.584337673038171</c:v>
                </c:pt>
                <c:pt idx="7">
                  <c:v>33.615374231568389</c:v>
                </c:pt>
              </c:numCache>
            </c:numRef>
          </c:val>
          <c:smooth val="0"/>
          <c:extLst>
            <c:ext xmlns:c16="http://schemas.microsoft.com/office/drawing/2014/chart" uri="{C3380CC4-5D6E-409C-BE32-E72D297353CC}">
              <c16:uniqueId val="{00000002-E9FB-422B-856F-808BE64F4261}"/>
            </c:ext>
          </c:extLst>
        </c:ser>
        <c:dLbls>
          <c:showLegendKey val="0"/>
          <c:showVal val="0"/>
          <c:showCatName val="0"/>
          <c:showSerName val="0"/>
          <c:showPercent val="0"/>
          <c:showBubbleSize val="0"/>
        </c:dLbls>
        <c:marker val="1"/>
        <c:smooth val="0"/>
        <c:axId val="182089216"/>
        <c:axId val="182090752"/>
      </c:lineChart>
      <c:catAx>
        <c:axId val="182089216"/>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2090752"/>
        <c:crosses val="autoZero"/>
        <c:auto val="1"/>
        <c:lblAlgn val="ctr"/>
        <c:lblOffset val="100"/>
        <c:noMultiLvlLbl val="0"/>
      </c:catAx>
      <c:valAx>
        <c:axId val="182090752"/>
        <c:scaling>
          <c:orientation val="minMax"/>
        </c:scaling>
        <c:delete val="1"/>
        <c:axPos val="l"/>
        <c:numFmt formatCode="0.0" sourceLinked="1"/>
        <c:majorTickMark val="none"/>
        <c:minorTickMark val="none"/>
        <c:tickLblPos val="nextTo"/>
        <c:crossAx val="1820892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1"/>
          <c:spPr>
            <a:solidFill>
              <a:schemeClr val="accent6">
                <a:lumMod val="20000"/>
                <a:lumOff val="80000"/>
              </a:schemeClr>
            </a:solidFill>
            <a:ln>
              <a:noFill/>
            </a:ln>
            <a:effectLst/>
          </c:spPr>
          <c:cat>
            <c:strRef>
              <c:f>Sheet3!$A$14:$A$20</c:f>
              <c:strCache>
                <c:ptCount val="7"/>
                <c:pt idx="0">
                  <c:v>2011/12</c:v>
                </c:pt>
                <c:pt idx="1">
                  <c:v>2012/13</c:v>
                </c:pt>
                <c:pt idx="2">
                  <c:v>2013/14</c:v>
                </c:pt>
                <c:pt idx="3">
                  <c:v>2014/15</c:v>
                </c:pt>
                <c:pt idx="4">
                  <c:v>2015/16</c:v>
                </c:pt>
                <c:pt idx="5">
                  <c:v>2016/17</c:v>
                </c:pt>
                <c:pt idx="6">
                  <c:v>2017/18</c:v>
                </c:pt>
              </c:strCache>
            </c:strRef>
          </c:cat>
          <c:val>
            <c:numRef>
              <c:f>Sheet3!$C$14:$C$20</c:f>
              <c:numCache>
                <c:formatCode>0%</c:formatCode>
                <c:ptCount val="7"/>
                <c:pt idx="0">
                  <c:v>0.74</c:v>
                </c:pt>
                <c:pt idx="1">
                  <c:v>0.76</c:v>
                </c:pt>
                <c:pt idx="2">
                  <c:v>0.81</c:v>
                </c:pt>
                <c:pt idx="3">
                  <c:v>0.84</c:v>
                </c:pt>
                <c:pt idx="4">
                  <c:v>0.85</c:v>
                </c:pt>
                <c:pt idx="5">
                  <c:v>0.86</c:v>
                </c:pt>
                <c:pt idx="6">
                  <c:v>0.87</c:v>
                </c:pt>
              </c:numCache>
            </c:numRef>
          </c:val>
          <c:extLst>
            <c:ext xmlns:c16="http://schemas.microsoft.com/office/drawing/2014/chart" uri="{C3380CC4-5D6E-409C-BE32-E72D297353CC}">
              <c16:uniqueId val="{00000000-C1CD-4761-885A-25481F4D76BC}"/>
            </c:ext>
          </c:extLst>
        </c:ser>
        <c:dLbls>
          <c:showLegendKey val="0"/>
          <c:showVal val="0"/>
          <c:showCatName val="0"/>
          <c:showSerName val="0"/>
          <c:showPercent val="0"/>
          <c:showBubbleSize val="0"/>
        </c:dLbls>
        <c:axId val="182010624"/>
        <c:axId val="182012160"/>
      </c:areaChart>
      <c:lineChart>
        <c:grouping val="standard"/>
        <c:varyColors val="0"/>
        <c:ser>
          <c:idx val="0"/>
          <c:order val="0"/>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Sheet3!$A$14:$A$20</c:f>
              <c:strCache>
                <c:ptCount val="7"/>
                <c:pt idx="0">
                  <c:v>2011/12</c:v>
                </c:pt>
                <c:pt idx="1">
                  <c:v>2012/13</c:v>
                </c:pt>
                <c:pt idx="2">
                  <c:v>2013/14</c:v>
                </c:pt>
                <c:pt idx="3">
                  <c:v>2014/15</c:v>
                </c:pt>
                <c:pt idx="4">
                  <c:v>2015/16</c:v>
                </c:pt>
                <c:pt idx="5">
                  <c:v>2016/17</c:v>
                </c:pt>
                <c:pt idx="6">
                  <c:v>2017/18</c:v>
                </c:pt>
              </c:strCache>
            </c:strRef>
          </c:cat>
          <c:val>
            <c:numRef>
              <c:f>Sheet3!$B$14:$B$20</c:f>
              <c:numCache>
                <c:formatCode>0%</c:formatCode>
                <c:ptCount val="7"/>
                <c:pt idx="0">
                  <c:v>0.74</c:v>
                </c:pt>
                <c:pt idx="1">
                  <c:v>0.76</c:v>
                </c:pt>
                <c:pt idx="2">
                  <c:v>0.81</c:v>
                </c:pt>
                <c:pt idx="3">
                  <c:v>0.84</c:v>
                </c:pt>
                <c:pt idx="4">
                  <c:v>0.85</c:v>
                </c:pt>
                <c:pt idx="5">
                  <c:v>0.86</c:v>
                </c:pt>
                <c:pt idx="6">
                  <c:v>0.87</c:v>
                </c:pt>
              </c:numCache>
            </c:numRef>
          </c:val>
          <c:smooth val="0"/>
          <c:extLst>
            <c:ext xmlns:c16="http://schemas.microsoft.com/office/drawing/2014/chart" uri="{C3380CC4-5D6E-409C-BE32-E72D297353CC}">
              <c16:uniqueId val="{00000001-C1CD-4761-885A-25481F4D76BC}"/>
            </c:ext>
          </c:extLst>
        </c:ser>
        <c:dLbls>
          <c:showLegendKey val="0"/>
          <c:showVal val="0"/>
          <c:showCatName val="0"/>
          <c:showSerName val="0"/>
          <c:showPercent val="0"/>
          <c:showBubbleSize val="0"/>
        </c:dLbls>
        <c:marker val="1"/>
        <c:smooth val="0"/>
        <c:axId val="182010624"/>
        <c:axId val="182012160"/>
      </c:lineChart>
      <c:catAx>
        <c:axId val="182010624"/>
        <c:scaling>
          <c:orientation val="minMax"/>
        </c:scaling>
        <c:delete val="0"/>
        <c:axPos val="b"/>
        <c:numFmt formatCode="General" sourceLinked="1"/>
        <c:majorTickMark val="none"/>
        <c:minorTickMark val="in"/>
        <c:tickLblPos val="nextTo"/>
        <c:spPr>
          <a:noFill/>
          <a:ln w="9525" cap="flat" cmpd="sng" algn="ctr">
            <a:solidFill>
              <a:schemeClr val="tx1"/>
            </a:solidFill>
            <a:round/>
          </a:ln>
          <a:effectLst/>
        </c:spPr>
        <c:txPr>
          <a:bodyPr rot="0" spcFirstLastPara="1" vertOverflow="ellipsis" wrap="square" anchor="ctr" anchorCtr="1"/>
          <a:lstStyle/>
          <a:p>
            <a:pPr>
              <a:defRPr sz="1000" b="0" i="0" u="none" strike="noStrike" kern="1200" baseline="0">
                <a:solidFill>
                  <a:schemeClr val="tx1">
                    <a:lumMod val="50000"/>
                  </a:schemeClr>
                </a:solidFill>
                <a:latin typeface="+mn-lt"/>
                <a:ea typeface="+mn-ea"/>
                <a:cs typeface="+mn-cs"/>
              </a:defRPr>
            </a:pPr>
            <a:endParaRPr lang="en-US"/>
          </a:p>
        </c:txPr>
        <c:crossAx val="182012160"/>
        <c:crosses val="autoZero"/>
        <c:auto val="1"/>
        <c:lblAlgn val="ctr"/>
        <c:lblOffset val="100"/>
        <c:noMultiLvlLbl val="0"/>
      </c:catAx>
      <c:valAx>
        <c:axId val="182012160"/>
        <c:scaling>
          <c:orientation val="minMax"/>
        </c:scaling>
        <c:delete val="1"/>
        <c:axPos val="l"/>
        <c:numFmt formatCode="0%" sourceLinked="1"/>
        <c:majorTickMark val="none"/>
        <c:minorTickMark val="none"/>
        <c:tickLblPos val="nextTo"/>
        <c:crossAx val="1820106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50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D626C6-E942-4194-A39B-B4FC3CDEFD76}" type="datetimeFigureOut">
              <a:rPr lang="en-GB" smtClean="0"/>
              <a:t>28/01/2019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2543AC-5B63-4880-AA1C-990F41A9858B}" type="slidenum">
              <a:rPr lang="en-GB" smtClean="0"/>
              <a:t>‹#›</a:t>
            </a:fld>
            <a:endParaRPr lang="en-GB"/>
          </a:p>
        </p:txBody>
      </p:sp>
    </p:spTree>
    <p:extLst>
      <p:ext uri="{BB962C8B-B14F-4D97-AF65-F5344CB8AC3E}">
        <p14:creationId xmlns:p14="http://schemas.microsoft.com/office/powerpoint/2010/main" val="107034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Camden_Town" TargetMode="External"/><Relationship Id="rId3" Type="http://schemas.openxmlformats.org/officeDocument/2006/relationships/hyperlink" Target="https://en.wikipedia.org/wiki/City_and_South_London_Railway#cite_note-dist-3" TargetMode="External"/><Relationship Id="rId7" Type="http://schemas.openxmlformats.org/officeDocument/2006/relationships/hyperlink" Target="https://en.wikipedia.org/wiki/Padded_cell"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n.wikipedia.org/wiki/River_Thames" TargetMode="External"/><Relationship Id="rId5" Type="http://schemas.openxmlformats.org/officeDocument/2006/relationships/hyperlink" Target="https://en.wikipedia.org/wiki/Stockwell" TargetMode="External"/><Relationship Id="rId4" Type="http://schemas.openxmlformats.org/officeDocument/2006/relationships/hyperlink" Target="https://en.wikipedia.org/wiki/City_of_London" TargetMode="External"/><Relationship Id="rId9" Type="http://schemas.openxmlformats.org/officeDocument/2006/relationships/hyperlink" Target="https://en.wikipedia.org/wiki/Morden"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ea typeface="Geneva" charset="-128"/>
              </a:defRPr>
            </a:lvl1pPr>
            <a:lvl2pPr marL="742950" indent="-285750" defTabSz="922338">
              <a:spcBef>
                <a:spcPct val="30000"/>
              </a:spcBef>
              <a:defRPr sz="1200">
                <a:solidFill>
                  <a:schemeClr val="tx1"/>
                </a:solidFill>
                <a:latin typeface="Arial" panose="020B0604020202020204" pitchFamily="34" charset="0"/>
                <a:ea typeface="Geneva" charset="-128"/>
              </a:defRPr>
            </a:lvl2pPr>
            <a:lvl3pPr marL="1143000" indent="-228600" defTabSz="922338">
              <a:spcBef>
                <a:spcPct val="30000"/>
              </a:spcBef>
              <a:defRPr sz="1200">
                <a:solidFill>
                  <a:schemeClr val="tx1"/>
                </a:solidFill>
                <a:latin typeface="Arial" panose="020B0604020202020204" pitchFamily="34" charset="0"/>
                <a:ea typeface="Geneva" charset="-128"/>
              </a:defRPr>
            </a:lvl3pPr>
            <a:lvl4pPr marL="1600200" indent="-228600" defTabSz="922338">
              <a:spcBef>
                <a:spcPct val="30000"/>
              </a:spcBef>
              <a:defRPr sz="1200">
                <a:solidFill>
                  <a:schemeClr val="tx1"/>
                </a:solidFill>
                <a:latin typeface="Arial" panose="020B0604020202020204" pitchFamily="34" charset="0"/>
                <a:ea typeface="Geneva" charset="-128"/>
              </a:defRPr>
            </a:lvl4pPr>
            <a:lvl5pPr marL="2057400" indent="-228600" defTabSz="922338">
              <a:spcBef>
                <a:spcPct val="30000"/>
              </a:spcBef>
              <a:defRPr sz="1200">
                <a:solidFill>
                  <a:schemeClr val="tx1"/>
                </a:solidFill>
                <a:latin typeface="Arial" panose="020B0604020202020204" pitchFamily="34" charset="0"/>
                <a:ea typeface="Geneva" charset="-128"/>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ea typeface="Geneva" charset="-128"/>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ea typeface="Geneva" charset="-128"/>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ea typeface="Geneva" charset="-128"/>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ea typeface="Geneva"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D4C0C20E-6EA4-4A71-9B3F-6090092FF37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charset="-128"/>
              <a:cs typeface="+mn-cs"/>
            </a:endParaRPr>
          </a:p>
        </p:txBody>
      </p:sp>
    </p:spTree>
    <p:extLst>
      <p:ext uri="{BB962C8B-B14F-4D97-AF65-F5344CB8AC3E}">
        <p14:creationId xmlns:p14="http://schemas.microsoft.com/office/powerpoint/2010/main" val="933150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are still laying pipes today, this time made of </a:t>
            </a:r>
            <a:r>
              <a:rPr lang="en-GB" baseline="0" dirty="0" err="1" smtClean="0"/>
              <a:t>polyethelene</a:t>
            </a:r>
            <a:r>
              <a:rPr lang="en-GB" baseline="0" dirty="0" smtClean="0"/>
              <a:t>, which if welded correctly have no known failure </a:t>
            </a:r>
            <a:r>
              <a:rPr lang="en-GB" baseline="0" dirty="0" err="1" smtClean="0"/>
              <a:t>mechamism</a:t>
            </a:r>
            <a:r>
              <a:rPr lang="en-GB" baseline="0" dirty="0" smtClean="0"/>
              <a:t>, and only time will tell how long they will last.</a:t>
            </a:r>
          </a:p>
          <a:p>
            <a:endParaRPr lang="en-GB" baseline="0" dirty="0" smtClean="0"/>
          </a:p>
          <a:p>
            <a:r>
              <a:rPr lang="en-GB" baseline="0" dirty="0" smtClean="0"/>
              <a:t>Only problem is that London is quite a congested place, both in terms of traffic and services underground, so while the pipe costs £1 per meter, it costs £400 to dig the hole and put the road back, per meter</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14</a:t>
            </a:fld>
            <a:endParaRPr lang="en-GB"/>
          </a:p>
        </p:txBody>
      </p:sp>
    </p:spTree>
    <p:extLst>
      <p:ext uri="{BB962C8B-B14F-4D97-AF65-F5344CB8AC3E}">
        <p14:creationId xmlns:p14="http://schemas.microsoft.com/office/powerpoint/2010/main" val="209409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move to this chap, any guesses for this gentleman?</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15</a:t>
            </a:fld>
            <a:endParaRPr lang="en-GB"/>
          </a:p>
        </p:txBody>
      </p:sp>
    </p:spTree>
    <p:extLst>
      <p:ext uri="{BB962C8B-B14F-4D97-AF65-F5344CB8AC3E}">
        <p14:creationId xmlns:p14="http://schemas.microsoft.com/office/powerpoint/2010/main" val="176444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 that because</a:t>
            </a:r>
            <a:r>
              <a:rPr lang="en-GB" baseline="0" dirty="0" smtClean="0"/>
              <a:t> you are regulars? This is the pub in </a:t>
            </a:r>
            <a:r>
              <a:rPr lang="en-GB" baseline="0" dirty="0" err="1" smtClean="0"/>
              <a:t>soho</a:t>
            </a:r>
            <a:r>
              <a:rPr lang="en-GB" baseline="0" dirty="0" smtClean="0"/>
              <a:t> named after him?</a:t>
            </a:r>
          </a:p>
          <a:p>
            <a:endParaRPr lang="en-GB" baseline="0" dirty="0" smtClean="0"/>
          </a:p>
          <a:p>
            <a:r>
              <a:rPr lang="en-GB" baseline="0" dirty="0" smtClean="0"/>
              <a:t>In 1854 there was another outbreak of disease, this time cholera. No one knew how the disease was transmitted, they thought it was ‘bad air’ or ‘miasma’ supported by leading figures such as Florence nightingale</a:t>
            </a:r>
          </a:p>
          <a:p>
            <a:r>
              <a:rPr lang="en-GB" baseline="0" dirty="0" smtClean="0"/>
              <a:t>In Soho thousands of people were infected, 600 died and it would have been a lot more but for this man, a local doctor.</a:t>
            </a:r>
          </a:p>
          <a:p>
            <a:endParaRPr lang="en-GB" baseline="0" dirty="0" smtClean="0"/>
          </a:p>
          <a:p>
            <a:r>
              <a:rPr lang="en-GB" baseline="0" dirty="0" smtClean="0"/>
              <a:t>He was familiar with cholera and he had a theory that it was </a:t>
            </a:r>
            <a:r>
              <a:rPr lang="en-GB" baseline="0" dirty="0" err="1" smtClean="0"/>
              <a:t>acutally</a:t>
            </a:r>
            <a:r>
              <a:rPr lang="en-GB" baseline="0" dirty="0" smtClean="0"/>
              <a:t> a </a:t>
            </a:r>
            <a:r>
              <a:rPr lang="en-GB" baseline="0" dirty="0" err="1" smtClean="0"/>
              <a:t>waterbourne</a:t>
            </a:r>
            <a:r>
              <a:rPr lang="en-GB" baseline="0" dirty="0" smtClean="0"/>
              <a:t> disease</a:t>
            </a:r>
          </a:p>
        </p:txBody>
      </p:sp>
      <p:sp>
        <p:nvSpPr>
          <p:cNvPr id="4" name="Slide Number Placeholder 3"/>
          <p:cNvSpPr>
            <a:spLocks noGrp="1"/>
          </p:cNvSpPr>
          <p:nvPr>
            <p:ph type="sldNum" sz="quarter" idx="10"/>
          </p:nvPr>
        </p:nvSpPr>
        <p:spPr/>
        <p:txBody>
          <a:bodyPr/>
          <a:lstStyle/>
          <a:p>
            <a:fld id="{ADE6505D-6AFF-4971-8F82-79EA57089AD2}" type="slidenum">
              <a:rPr lang="en-GB" smtClean="0"/>
              <a:t>16</a:t>
            </a:fld>
            <a:endParaRPr lang="en-GB"/>
          </a:p>
        </p:txBody>
      </p:sp>
    </p:spTree>
    <p:extLst>
      <p:ext uri="{BB962C8B-B14F-4D97-AF65-F5344CB8AC3E}">
        <p14:creationId xmlns:p14="http://schemas.microsoft.com/office/powerpoint/2010/main" val="354951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interviewed</a:t>
            </a:r>
            <a:r>
              <a:rPr lang="en-GB" baseline="0" dirty="0" smtClean="0"/>
              <a:t> people afflicted and from hospital records plotted on a map the locations of people who had died.</a:t>
            </a:r>
          </a:p>
          <a:p>
            <a:r>
              <a:rPr lang="en-GB" baseline="0" dirty="0" smtClean="0"/>
              <a:t>First person to represent statistical information on a map</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17</a:t>
            </a:fld>
            <a:endParaRPr lang="en-GB"/>
          </a:p>
        </p:txBody>
      </p:sp>
    </p:spTree>
    <p:extLst>
      <p:ext uri="{BB962C8B-B14F-4D97-AF65-F5344CB8AC3E}">
        <p14:creationId xmlns:p14="http://schemas.microsoft.com/office/powerpoint/2010/main" val="219210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he had used google maps it would have looked like this</a:t>
            </a:r>
          </a:p>
          <a:p>
            <a:endParaRPr lang="en-GB" dirty="0" smtClean="0"/>
          </a:p>
          <a:p>
            <a:r>
              <a:rPr lang="en-GB" dirty="0" smtClean="0"/>
              <a:t>He persuaded the local authorities</a:t>
            </a:r>
            <a:r>
              <a:rPr lang="en-GB" baseline="0" dirty="0" smtClean="0"/>
              <a:t> to take the handle of the pump and the outbreak came to an end</a:t>
            </a:r>
          </a:p>
          <a:p>
            <a:r>
              <a:rPr lang="en-GB" baseline="0" dirty="0" smtClean="0"/>
              <a:t>It turns out the well was in the close proximity of a cess pit, and a baby’s nappy who had contracted cholera had been washed into the well. Pretty </a:t>
            </a:r>
            <a:r>
              <a:rPr lang="en-GB" baseline="0" dirty="0" err="1" smtClean="0"/>
              <a:t>grosse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18</a:t>
            </a:fld>
            <a:endParaRPr lang="en-GB"/>
          </a:p>
        </p:txBody>
      </p:sp>
    </p:spTree>
    <p:extLst>
      <p:ext uri="{BB962C8B-B14F-4D97-AF65-F5344CB8AC3E}">
        <p14:creationId xmlns:p14="http://schemas.microsoft.com/office/powerpoint/2010/main" val="3372264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now there is a model of the pump, with its handle removed</a:t>
            </a:r>
            <a:r>
              <a:rPr lang="en-GB" baseline="0" dirty="0" smtClean="0"/>
              <a:t>, in its original position and a pub named after his achievements,</a:t>
            </a:r>
          </a:p>
          <a:p>
            <a:endParaRPr lang="en-GB" baseline="0" dirty="0" smtClean="0"/>
          </a:p>
          <a:p>
            <a:r>
              <a:rPr lang="en-GB" baseline="0" dirty="0" smtClean="0"/>
              <a:t>Still his theory wasn’t full accepted, until the 1880s, and know we all know the importance of clean water, washing hands and sanitation.</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19</a:t>
            </a:fld>
            <a:endParaRPr lang="en-GB"/>
          </a:p>
        </p:txBody>
      </p:sp>
    </p:spTree>
    <p:extLst>
      <p:ext uri="{BB962C8B-B14F-4D97-AF65-F5344CB8AC3E}">
        <p14:creationId xmlns:p14="http://schemas.microsoft.com/office/powerpoint/2010/main" val="367856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a:t>
            </a:r>
            <a:r>
              <a:rPr lang="en-GB" baseline="0" dirty="0" smtClean="0"/>
              <a:t> brings us to </a:t>
            </a:r>
            <a:r>
              <a:rPr lang="en-GB" dirty="0" smtClean="0"/>
              <a:t>the great stink of 1858. </a:t>
            </a:r>
          </a:p>
          <a:p>
            <a:endParaRPr lang="en-GB" dirty="0" smtClean="0"/>
          </a:p>
          <a:p>
            <a:r>
              <a:rPr lang="en-GB" dirty="0" smtClean="0"/>
              <a:t>With</a:t>
            </a:r>
            <a:r>
              <a:rPr lang="en-GB" baseline="0" dirty="0" smtClean="0"/>
              <a:t> 2 million people now living in London, t</a:t>
            </a:r>
            <a:r>
              <a:rPr lang="en-GB" dirty="0" smtClean="0"/>
              <a:t>he </a:t>
            </a:r>
            <a:r>
              <a:rPr lang="en-GB" dirty="0" err="1" smtClean="0"/>
              <a:t>thames</a:t>
            </a:r>
            <a:r>
              <a:rPr lang="en-GB" baseline="0" dirty="0" smtClean="0"/>
              <a:t> was little more than an open sewer.</a:t>
            </a:r>
          </a:p>
          <a:p>
            <a:r>
              <a:rPr lang="en-GB" baseline="0" dirty="0" smtClean="0"/>
              <a:t>While abstracting water downstream of Teddington weir was banned in 1852 and quality of water treatment was better, the problem was with the waste.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20</a:t>
            </a:fld>
            <a:endParaRPr lang="en-GB"/>
          </a:p>
        </p:txBody>
      </p:sp>
    </p:spTree>
    <p:extLst>
      <p:ext uri="{BB962C8B-B14F-4D97-AF65-F5344CB8AC3E}">
        <p14:creationId xmlns:p14="http://schemas.microsoft.com/office/powerpoint/2010/main" val="3012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problem got particular bad in the hot summer in 1858.</a:t>
            </a:r>
          </a:p>
          <a:p>
            <a:r>
              <a:rPr lang="en-GB" baseline="0" dirty="0" smtClean="0"/>
              <a:t>Temperatures similar to last year and with low rain fall, at low tide the banks of the </a:t>
            </a:r>
            <a:r>
              <a:rPr lang="en-GB" baseline="0" dirty="0" err="1" smtClean="0"/>
              <a:t>thames</a:t>
            </a:r>
            <a:r>
              <a:rPr lang="en-GB" baseline="0" dirty="0" smtClean="0"/>
              <a:t> were basically six feet deep in rotting organic matter of a disgusting nature.</a:t>
            </a:r>
          </a:p>
          <a:p>
            <a:r>
              <a:rPr lang="en-GB" baseline="0" dirty="0" smtClean="0"/>
              <a:t>Queen Victoria went for a cruise down the river and turned round after 2 minutes because of the smell. </a:t>
            </a:r>
          </a:p>
          <a:p>
            <a:r>
              <a:rPr lang="en-GB" baseline="0" dirty="0" smtClean="0"/>
              <a:t>Sheets dipped in lime were hung on the windows of the houses of parliament to allow the MPs to sit, it didn’t work and MPs suggested they move to St Albans</a:t>
            </a:r>
          </a:p>
          <a:p>
            <a:r>
              <a:rPr lang="en-GB" baseline="0" dirty="0" smtClean="0"/>
              <a:t>Legislation was rushed through by the end of the summer and enter…</a:t>
            </a:r>
          </a:p>
          <a:p>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21</a:t>
            </a:fld>
            <a:endParaRPr lang="en-GB"/>
          </a:p>
        </p:txBody>
      </p:sp>
    </p:spTree>
    <p:extLst>
      <p:ext uri="{BB962C8B-B14F-4D97-AF65-F5344CB8AC3E}">
        <p14:creationId xmlns:p14="http://schemas.microsoft.com/office/powerpoint/2010/main" val="1644268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man –</a:t>
            </a:r>
            <a:r>
              <a:rPr lang="en-GB" baseline="0" dirty="0" smtClean="0"/>
              <a:t> I’m sure you know this guy</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22</a:t>
            </a:fld>
            <a:endParaRPr lang="en-GB"/>
          </a:p>
        </p:txBody>
      </p:sp>
    </p:spTree>
    <p:extLst>
      <p:ext uri="{BB962C8B-B14F-4D97-AF65-F5344CB8AC3E}">
        <p14:creationId xmlns:p14="http://schemas.microsoft.com/office/powerpoint/2010/main" val="801498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Yes,</a:t>
            </a:r>
            <a:r>
              <a:rPr lang="en-GB" baseline="0" dirty="0" smtClean="0"/>
              <a:t> </a:t>
            </a:r>
            <a:r>
              <a:rPr lang="en-GB" baseline="0" dirty="0" err="1" smtClean="0"/>
              <a:t>Josepth</a:t>
            </a:r>
            <a:r>
              <a:rPr lang="en-GB" baseline="0" dirty="0" smtClean="0"/>
              <a:t> </a:t>
            </a:r>
            <a:r>
              <a:rPr lang="en-GB" baseline="0" dirty="0" err="1" smtClean="0"/>
              <a:t>Bazelgett</a:t>
            </a:r>
            <a:r>
              <a:rPr lang="en-GB" baseline="0" dirty="0" smtClean="0"/>
              <a:t>, here he is on the </a:t>
            </a:r>
            <a:r>
              <a:rPr lang="en-GB" baseline="0" dirty="0" err="1" smtClean="0"/>
              <a:t>v</a:t>
            </a:r>
            <a:r>
              <a:rPr lang="en-GB" dirty="0" err="1" smtClean="0"/>
              <a:t>ictoria</a:t>
            </a:r>
            <a:r>
              <a:rPr lang="en-GB" dirty="0" smtClean="0"/>
              <a:t> embankment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23</a:t>
            </a:fld>
            <a:endParaRPr lang="en-GB"/>
          </a:p>
        </p:txBody>
      </p:sp>
    </p:spTree>
    <p:extLst>
      <p:ext uri="{BB962C8B-B14F-4D97-AF65-F5344CB8AC3E}">
        <p14:creationId xmlns:p14="http://schemas.microsoft.com/office/powerpoint/2010/main" val="318268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a:t>
            </a:r>
            <a:r>
              <a:rPr lang="en-GB" baseline="0" dirty="0" smtClean="0"/>
              <a:t> </a:t>
            </a:r>
            <a:r>
              <a:rPr lang="en-GB" baseline="0" dirty="0" err="1" smtClean="0"/>
              <a:t>Im</a:t>
            </a:r>
            <a:r>
              <a:rPr lang="en-GB" baseline="0" dirty="0" smtClean="0"/>
              <a:t> peter cotton, I m a civil engineer and have worked for 20 years in </a:t>
            </a:r>
            <a:r>
              <a:rPr lang="en-GB" baseline="0" dirty="0" err="1" smtClean="0"/>
              <a:t>thames</a:t>
            </a:r>
            <a:r>
              <a:rPr lang="en-GB" baseline="0" dirty="0" smtClean="0"/>
              <a:t>, and its my </a:t>
            </a:r>
            <a:r>
              <a:rPr lang="en-GB" baseline="0" dirty="0" err="1" smtClean="0"/>
              <a:t>privaledge</a:t>
            </a:r>
            <a:r>
              <a:rPr lang="en-GB" baseline="0" dirty="0" smtClean="0"/>
              <a:t> to lead our work to improve the services to customers in vulnerable circumstances, so thank you for being here today.</a:t>
            </a:r>
            <a:endParaRPr lang="en-GB" dirty="0" smtClean="0"/>
          </a:p>
          <a:p>
            <a:endParaRPr lang="en-GB" dirty="0" smtClean="0"/>
          </a:p>
          <a:p>
            <a:r>
              <a:rPr lang="en-GB" dirty="0" smtClean="0"/>
              <a:t>I’m going to tell you about 3 people</a:t>
            </a:r>
            <a:r>
              <a:rPr lang="en-GB" baseline="0" dirty="0" smtClean="0"/>
              <a:t> and the work they did to create the </a:t>
            </a:r>
            <a:r>
              <a:rPr lang="en-GB" baseline="0" dirty="0" err="1" smtClean="0"/>
              <a:t>infrastrucre</a:t>
            </a:r>
            <a:r>
              <a:rPr lang="en-GB" baseline="0" dirty="0" smtClean="0"/>
              <a:t> that sustains life in London, apologies that they are all men</a:t>
            </a:r>
            <a:endParaRPr lang="en-GB" dirty="0" smtClean="0"/>
          </a:p>
          <a:p>
            <a:endParaRPr lang="en-GB" dirty="0" smtClean="0"/>
          </a:p>
          <a:p>
            <a:r>
              <a:rPr lang="en-GB" dirty="0" smtClean="0"/>
              <a:t>Story starts in 1600 – London</a:t>
            </a:r>
            <a:r>
              <a:rPr lang="en-GB" baseline="0" dirty="0" smtClean="0"/>
              <a:t> has 200,000 residents, life expectancy is around 40 years and London has started to run out of clean water. </a:t>
            </a:r>
          </a:p>
          <a:p>
            <a:r>
              <a:rPr lang="en-GB" baseline="0" dirty="0" smtClean="0"/>
              <a:t>Various proposals are made to bring in fresh water, Queen Elizabeth 1</a:t>
            </a:r>
            <a:r>
              <a:rPr lang="en-GB" baseline="30000" dirty="0" smtClean="0"/>
              <a:t>st</a:t>
            </a:r>
            <a:r>
              <a:rPr lang="en-GB" baseline="0" dirty="0" smtClean="0"/>
              <a:t> not too interested, but then in James’ 1s time a plague outbreak kills 30,000 Londoners.</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a:t>
            </a:fld>
            <a:endParaRPr lang="en-GB"/>
          </a:p>
        </p:txBody>
      </p:sp>
    </p:spTree>
    <p:extLst>
      <p:ext uri="{BB962C8B-B14F-4D97-AF65-F5344CB8AC3E}">
        <p14:creationId xmlns:p14="http://schemas.microsoft.com/office/powerpoint/2010/main" val="2323164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Plans for 1,100</a:t>
            </a:r>
            <a:r>
              <a:rPr lang="en-GB" baseline="0" dirty="0" smtClean="0"/>
              <a:t> miles of additional street sewers and 82 miles of deeper intercepting sewers were drawn up by 400 draftsmen, and took 16 years to build.</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24</a:t>
            </a:fld>
            <a:endParaRPr lang="en-GB"/>
          </a:p>
        </p:txBody>
      </p:sp>
    </p:spTree>
    <p:extLst>
      <p:ext uri="{BB962C8B-B14F-4D97-AF65-F5344CB8AC3E}">
        <p14:creationId xmlns:p14="http://schemas.microsoft.com/office/powerpoint/2010/main" val="1721020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quality</a:t>
            </a:r>
            <a:r>
              <a:rPr lang="en-GB" baseline="0" dirty="0" smtClean="0"/>
              <a:t> of the work </a:t>
            </a:r>
            <a:r>
              <a:rPr lang="en-GB" baseline="0" dirty="0" err="1" smtClean="0"/>
              <a:t>manship</a:t>
            </a:r>
            <a:r>
              <a:rPr lang="en-GB" baseline="0" dirty="0" smtClean="0"/>
              <a:t> was amazing, </a:t>
            </a:r>
            <a:r>
              <a:rPr lang="en-GB" baseline="0" dirty="0" err="1" smtClean="0"/>
              <a:t>Bazelgette</a:t>
            </a:r>
            <a:r>
              <a:rPr lang="en-GB" baseline="0" dirty="0" smtClean="0"/>
              <a:t> pioneered the development of Portland cement and the quality control processes required for it, </a:t>
            </a:r>
          </a:p>
          <a:p>
            <a:endParaRPr lang="en-GB" baseline="0" dirty="0" smtClean="0"/>
          </a:p>
          <a:p>
            <a:r>
              <a:rPr lang="en-GB" baseline="0" dirty="0" smtClean="0"/>
              <a:t>When laying bricks an inspector would get one of those old large penny coins, roll it from one side to the other, and if it bobbled the bricks were ripped out and the work redone.</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25</a:t>
            </a:fld>
            <a:endParaRPr lang="en-GB"/>
          </a:p>
        </p:txBody>
      </p:sp>
    </p:spTree>
    <p:extLst>
      <p:ext uri="{BB962C8B-B14F-4D97-AF65-F5344CB8AC3E}">
        <p14:creationId xmlns:p14="http://schemas.microsoft.com/office/powerpoint/2010/main" val="266889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they are still going today, and the Victoria</a:t>
            </a:r>
            <a:r>
              <a:rPr lang="en-GB" baseline="0" dirty="0" smtClean="0"/>
              <a:t> embankment, which was the most complex part of the works reclaiming 52 acres of land from the river.</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26</a:t>
            </a:fld>
            <a:endParaRPr lang="en-GB"/>
          </a:p>
        </p:txBody>
      </p:sp>
    </p:spTree>
    <p:extLst>
      <p:ext uri="{BB962C8B-B14F-4D97-AF65-F5344CB8AC3E}">
        <p14:creationId xmlns:p14="http://schemas.microsoft.com/office/powerpoint/2010/main" val="851780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Pumping</a:t>
            </a:r>
            <a:r>
              <a:rPr lang="en-GB" baseline="0" dirty="0" smtClean="0"/>
              <a:t> stations were required, anyone been to this one at Abbey Mills, which is more like a cathedral than a pumping station?</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27</a:t>
            </a:fld>
            <a:endParaRPr lang="en-GB"/>
          </a:p>
        </p:txBody>
      </p:sp>
    </p:spTree>
    <p:extLst>
      <p:ext uri="{BB962C8B-B14F-4D97-AF65-F5344CB8AC3E}">
        <p14:creationId xmlns:p14="http://schemas.microsoft.com/office/powerpoint/2010/main" val="2975122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flowing into the </a:t>
            </a:r>
            <a:r>
              <a:rPr lang="en-GB" dirty="0" err="1" smtClean="0"/>
              <a:t>thames</a:t>
            </a:r>
            <a:r>
              <a:rPr lang="en-GB" dirty="0" smtClean="0"/>
              <a:t>, initially</a:t>
            </a:r>
            <a:r>
              <a:rPr lang="en-GB" baseline="0" dirty="0" smtClean="0"/>
              <a:t> not treated, but now to the </a:t>
            </a:r>
            <a:r>
              <a:rPr lang="en-GB" baseline="0" dirty="0" err="1" smtClean="0"/>
              <a:t>heightest</a:t>
            </a:r>
            <a:r>
              <a:rPr lang="en-GB" baseline="0" dirty="0" smtClean="0"/>
              <a:t> standards.</a:t>
            </a:r>
          </a:p>
          <a:p>
            <a:endParaRPr lang="en-GB" baseline="0" dirty="0" smtClean="0"/>
          </a:p>
          <a:p>
            <a:r>
              <a:rPr lang="en-GB" baseline="0" dirty="0" err="1" smtClean="0"/>
              <a:t>Incidently</a:t>
            </a:r>
            <a:r>
              <a:rPr lang="en-GB" baseline="0" dirty="0" smtClean="0"/>
              <a:t>, do you the largest tributary to the </a:t>
            </a:r>
            <a:r>
              <a:rPr lang="en-GB" baseline="0" dirty="0" err="1" smtClean="0"/>
              <a:t>thames</a:t>
            </a:r>
            <a:r>
              <a:rPr lang="en-GB" baseline="0" dirty="0" smtClean="0"/>
              <a:t>? </a:t>
            </a:r>
          </a:p>
          <a:p>
            <a:r>
              <a:rPr lang="en-GB" baseline="0" dirty="0" smtClean="0"/>
              <a:t>Trick question – its </a:t>
            </a:r>
            <a:r>
              <a:rPr lang="en-GB" baseline="0" dirty="0" err="1" smtClean="0"/>
              <a:t>thames</a:t>
            </a:r>
            <a:r>
              <a:rPr lang="en-GB" baseline="0" dirty="0" smtClean="0"/>
              <a:t> water!</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28</a:t>
            </a:fld>
            <a:endParaRPr lang="en-GB"/>
          </a:p>
        </p:txBody>
      </p:sp>
    </p:spTree>
    <p:extLst>
      <p:ext uri="{BB962C8B-B14F-4D97-AF65-F5344CB8AC3E}">
        <p14:creationId xmlns:p14="http://schemas.microsoft.com/office/powerpoint/2010/main" val="943672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Unfortunately with London’s population</a:t>
            </a:r>
            <a:r>
              <a:rPr lang="en-GB" baseline="0" dirty="0" smtClean="0"/>
              <a:t> now at 8million and many front gardens paved over, after storms untreated discharges, like this one at Battersea, still happen.</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29</a:t>
            </a:fld>
            <a:endParaRPr lang="en-GB"/>
          </a:p>
        </p:txBody>
      </p:sp>
    </p:spTree>
    <p:extLst>
      <p:ext uri="{BB962C8B-B14F-4D97-AF65-F5344CB8AC3E}">
        <p14:creationId xmlns:p14="http://schemas.microsoft.com/office/powerpoint/2010/main" val="1023201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Hence the tideway project,</a:t>
            </a:r>
            <a:r>
              <a:rPr lang="en-GB" baseline="0" dirty="0" smtClean="0"/>
              <a:t> the largest construction project in Europe costing 4.2 billion, to build 16 miles of tunnels.</a:t>
            </a:r>
          </a:p>
          <a:p>
            <a:r>
              <a:rPr lang="en-GB" baseline="0" dirty="0" smtClean="0"/>
              <a:t>The Tideway entity now is separate from Thames Water and has its own licence from Ofwat , but TW will bill customers for the cost</a:t>
            </a:r>
          </a:p>
        </p:txBody>
      </p:sp>
      <p:sp>
        <p:nvSpPr>
          <p:cNvPr id="4" name="Slide Number Placeholder 3"/>
          <p:cNvSpPr>
            <a:spLocks noGrp="1"/>
          </p:cNvSpPr>
          <p:nvPr>
            <p:ph type="sldNum" sz="quarter" idx="10"/>
          </p:nvPr>
        </p:nvSpPr>
        <p:spPr/>
        <p:txBody>
          <a:bodyPr/>
          <a:lstStyle/>
          <a:p>
            <a:fld id="{ADE6505D-6AFF-4971-8F82-79EA57089AD2}" type="slidenum">
              <a:rPr lang="en-GB" smtClean="0"/>
              <a:t>30</a:t>
            </a:fld>
            <a:endParaRPr lang="en-GB"/>
          </a:p>
        </p:txBody>
      </p:sp>
    </p:spTree>
    <p:extLst>
      <p:ext uri="{BB962C8B-B14F-4D97-AF65-F5344CB8AC3E}">
        <p14:creationId xmlns:p14="http://schemas.microsoft.com/office/powerpoint/2010/main" val="2474187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lee</a:t>
            </a:r>
            <a:r>
              <a:rPr lang="en-GB" baseline="0" dirty="0" smtClean="0"/>
              <a:t> tunnel has already been built, with this ridiculously massive tunnelling machine</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31</a:t>
            </a:fld>
            <a:endParaRPr lang="en-GB"/>
          </a:p>
        </p:txBody>
      </p:sp>
    </p:spTree>
    <p:extLst>
      <p:ext uri="{BB962C8B-B14F-4D97-AF65-F5344CB8AC3E}">
        <p14:creationId xmlns:p14="http://schemas.microsoft.com/office/powerpoint/2010/main" val="1142927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Opened in 2016,</a:t>
            </a:r>
            <a:r>
              <a:rPr lang="en-GB" baseline="0" dirty="0" smtClean="0"/>
              <a:t> you can drive a double decker bus through it…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32</a:t>
            </a:fld>
            <a:endParaRPr lang="en-GB"/>
          </a:p>
        </p:txBody>
      </p:sp>
    </p:spTree>
    <p:extLst>
      <p:ext uri="{BB962C8B-B14F-4D97-AF65-F5344CB8AC3E}">
        <p14:creationId xmlns:p14="http://schemas.microsoft.com/office/powerpoint/2010/main" val="931201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building this infrastructure is inspiring,</a:t>
            </a:r>
            <a:r>
              <a:rPr lang="en-GB" baseline="0" dirty="0" smtClean="0"/>
              <a:t> but most of our focus now is on maintaining it.</a:t>
            </a:r>
          </a:p>
          <a:p>
            <a:r>
              <a:rPr lang="en-GB" baseline="0" dirty="0" smtClean="0"/>
              <a:t>Here is the </a:t>
            </a:r>
            <a:r>
              <a:rPr lang="en-GB" baseline="0" dirty="0" err="1" smtClean="0"/>
              <a:t>tranditional</a:t>
            </a:r>
            <a:r>
              <a:rPr lang="en-GB" baseline="0" dirty="0" smtClean="0"/>
              <a:t> situation of more people looking down the hole than working… </a:t>
            </a:r>
          </a:p>
          <a:p>
            <a:endParaRPr lang="en-GB" baseline="0" dirty="0" smtClean="0"/>
          </a:p>
          <a:p>
            <a:r>
              <a:rPr lang="en-GB" baseline="0" dirty="0" smtClean="0"/>
              <a:t>This guy here with his bike is the Water Board inspector, his plans in a tube on the front and his key and bar for operating valves strapped to the frame.</a:t>
            </a:r>
            <a:br>
              <a:rPr lang="en-GB" baseline="0" dirty="0" smtClean="0"/>
            </a:br>
            <a:r>
              <a:rPr lang="en-GB" baseline="0" dirty="0" smtClean="0"/>
              <a:t>One of my colleagues when he first started with Thames in the in the 1960s used to cycle one of these and he said they were terrifying – the rod brakes weren’t too good and one time the bar jumped off the frame into his wheels going down swains land and he went flying…</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33</a:t>
            </a:fld>
            <a:endParaRPr lang="en-GB"/>
          </a:p>
        </p:txBody>
      </p:sp>
    </p:spTree>
    <p:extLst>
      <p:ext uri="{BB962C8B-B14F-4D97-AF65-F5344CB8AC3E}">
        <p14:creationId xmlns:p14="http://schemas.microsoft.com/office/powerpoint/2010/main" val="196974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man then made it happen. Any guesses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ADE6505D-6AFF-4971-8F82-79EA57089AD2}" type="slidenum">
              <a:rPr lang="en-GB" smtClean="0"/>
              <a:t>5</a:t>
            </a:fld>
            <a:endParaRPr lang="en-GB"/>
          </a:p>
        </p:txBody>
      </p:sp>
    </p:spTree>
    <p:extLst>
      <p:ext uri="{BB962C8B-B14F-4D97-AF65-F5344CB8AC3E}">
        <p14:creationId xmlns:p14="http://schemas.microsoft.com/office/powerpoint/2010/main" val="2624973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work around the clock to maintain</a:t>
            </a:r>
            <a:r>
              <a:rPr lang="en-GB" baseline="0" dirty="0" smtClean="0"/>
              <a:t> the network</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34</a:t>
            </a:fld>
            <a:endParaRPr lang="en-GB"/>
          </a:p>
        </p:txBody>
      </p:sp>
    </p:spTree>
    <p:extLst>
      <p:ext uri="{BB962C8B-B14F-4D97-AF65-F5344CB8AC3E}">
        <p14:creationId xmlns:p14="http://schemas.microsoft.com/office/powerpoint/2010/main" val="3111661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Spending over £1m / day tackling</a:t>
            </a:r>
            <a:r>
              <a:rPr lang="en-GB" baseline="0" dirty="0" smtClean="0"/>
              <a:t> leakage</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35</a:t>
            </a:fld>
            <a:endParaRPr lang="en-GB"/>
          </a:p>
        </p:txBody>
      </p:sp>
    </p:spTree>
    <p:extLst>
      <p:ext uri="{BB962C8B-B14F-4D97-AF65-F5344CB8AC3E}">
        <p14:creationId xmlns:p14="http://schemas.microsoft.com/office/powerpoint/2010/main" val="302461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Clearly this isn’t a Thames water employee,</a:t>
            </a:r>
            <a:r>
              <a:rPr lang="en-GB" baseline="0" dirty="0" smtClean="0"/>
              <a:t> would not be caught wearing boots like that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36</a:t>
            </a:fld>
            <a:endParaRPr lang="en-GB"/>
          </a:p>
        </p:txBody>
      </p:sp>
    </p:spTree>
    <p:extLst>
      <p:ext uri="{BB962C8B-B14F-4D97-AF65-F5344CB8AC3E}">
        <p14:creationId xmlns:p14="http://schemas.microsoft.com/office/powerpoint/2010/main" val="1117067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either planned </a:t>
            </a:r>
            <a:r>
              <a:rPr lang="en-GB" baseline="0" dirty="0" err="1" smtClean="0"/>
              <a:t>maintance</a:t>
            </a:r>
            <a:r>
              <a:rPr lang="en-GB" baseline="0" dirty="0" smtClean="0"/>
              <a:t> or busts can cause supply interruptions, and we totally recognise the impact that this can have on people.</a:t>
            </a:r>
          </a:p>
          <a:p>
            <a:endParaRPr lang="en-GB" baseline="0" dirty="0" smtClean="0"/>
          </a:p>
          <a:p>
            <a:r>
              <a:rPr lang="en-GB" baseline="0" dirty="0" smtClean="0"/>
              <a:t>Half a million </a:t>
            </a:r>
            <a:r>
              <a:rPr lang="en-GB" baseline="0" dirty="0" err="1" smtClean="0"/>
              <a:t>properites</a:t>
            </a:r>
            <a:r>
              <a:rPr lang="en-GB" baseline="0" dirty="0" smtClean="0"/>
              <a:t> per year will experience a disruption across our region, and every year we work hard to reduce the incidence and duration of those </a:t>
            </a:r>
            <a:r>
              <a:rPr lang="en-GB" baseline="0" dirty="0" err="1" smtClean="0"/>
              <a:t>interruptiosn</a:t>
            </a:r>
            <a:r>
              <a:rPr lang="en-GB" baseline="0" dirty="0" smtClean="0"/>
              <a:t>. 80% are less than 4 hours, but we recognise any interruption can be distressing.</a:t>
            </a:r>
          </a:p>
          <a:p>
            <a:endParaRPr lang="en-GB" baseline="0" dirty="0" smtClean="0"/>
          </a:p>
          <a:p>
            <a:r>
              <a:rPr lang="en-GB" baseline="0" dirty="0" smtClean="0"/>
              <a:t>And here is a 100 year old</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37</a:t>
            </a:fld>
            <a:endParaRPr lang="en-GB"/>
          </a:p>
        </p:txBody>
      </p:sp>
    </p:spTree>
    <p:extLst>
      <p:ext uri="{BB962C8B-B14F-4D97-AF65-F5344CB8AC3E}">
        <p14:creationId xmlns:p14="http://schemas.microsoft.com/office/powerpoint/2010/main" val="2837729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While</a:t>
            </a:r>
            <a:r>
              <a:rPr lang="en-GB" baseline="0" dirty="0" smtClean="0"/>
              <a:t> 97% of our leakage is not visible, it’s the visible leaks that people notice, of if they are big can really cause disruption, look at what has happened to the surface, forced up by the water here</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38</a:t>
            </a:fld>
            <a:endParaRPr lang="en-GB"/>
          </a:p>
        </p:txBody>
      </p:sp>
    </p:spTree>
    <p:extLst>
      <p:ext uri="{BB962C8B-B14F-4D97-AF65-F5344CB8AC3E}">
        <p14:creationId xmlns:p14="http://schemas.microsoft.com/office/powerpoint/2010/main" val="3931590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looks like a bomb crater at</a:t>
            </a:r>
            <a:r>
              <a:rPr lang="en-GB" baseline="0" dirty="0" smtClean="0"/>
              <a:t> Regents street..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40</a:t>
            </a:fld>
            <a:endParaRPr lang="en-GB"/>
          </a:p>
        </p:txBody>
      </p:sp>
    </p:spTree>
    <p:extLst>
      <p:ext uri="{BB962C8B-B14F-4D97-AF65-F5344CB8AC3E}">
        <p14:creationId xmlns:p14="http://schemas.microsoft.com/office/powerpoint/2010/main" val="3661492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one in Merton was quite photo graphic, bu</a:t>
            </a:r>
            <a:r>
              <a:rPr lang="en-GB" baseline="0" dirty="0" smtClean="0"/>
              <a:t>t not pleasant for those immediately under it.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41</a:t>
            </a:fld>
            <a:endParaRPr lang="en-GB"/>
          </a:p>
        </p:txBody>
      </p:sp>
    </p:spTree>
    <p:extLst>
      <p:ext uri="{BB962C8B-B14F-4D97-AF65-F5344CB8AC3E}">
        <p14:creationId xmlns:p14="http://schemas.microsoft.com/office/powerpoint/2010/main" val="1529761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was</a:t>
            </a:r>
            <a:r>
              <a:rPr lang="en-GB" baseline="0" dirty="0" smtClean="0"/>
              <a:t> one of my favourite phone calls – we have a bus stuck on one of our pipes…</a:t>
            </a:r>
          </a:p>
          <a:p>
            <a:endParaRPr lang="en-GB" baseline="0" dirty="0" smtClean="0"/>
          </a:p>
          <a:p>
            <a:r>
              <a:rPr lang="en-GB" baseline="0" dirty="0" smtClean="0"/>
              <a:t>A French bus driver thought he could make it over a burst main in East London, but the road collapsed</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42</a:t>
            </a:fld>
            <a:endParaRPr lang="en-GB"/>
          </a:p>
        </p:txBody>
      </p:sp>
    </p:spTree>
    <p:extLst>
      <p:ext uri="{BB962C8B-B14F-4D97-AF65-F5344CB8AC3E}">
        <p14:creationId xmlns:p14="http://schemas.microsoft.com/office/powerpoint/2010/main" val="1305444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road collapsed, with</a:t>
            </a:r>
            <a:r>
              <a:rPr lang="en-GB" baseline="0" dirty="0" smtClean="0"/>
              <a:t> water spilling out and a high pressure gas main and a high voltage cable all in the same hole, they didn’t want to lift the buss out without cutting off the electricity which would have impacted 20,000 people and the police had to make the decision of what were </a:t>
            </a:r>
            <a:r>
              <a:rPr lang="en-GB" baseline="0" dirty="0" err="1" smtClean="0"/>
              <a:t>were</a:t>
            </a:r>
            <a:r>
              <a:rPr lang="en-GB" baseline="0" dirty="0" smtClean="0"/>
              <a:t> going to do. PC Sherlock actually, never forget that.… .and all the while our customers are out of water…. Customers supplies were interrupted for about 11 hours that day….</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43</a:t>
            </a:fld>
            <a:endParaRPr lang="en-GB"/>
          </a:p>
        </p:txBody>
      </p:sp>
    </p:spTree>
    <p:extLst>
      <p:ext uri="{BB962C8B-B14F-4D97-AF65-F5344CB8AC3E}">
        <p14:creationId xmlns:p14="http://schemas.microsoft.com/office/powerpoint/2010/main" val="759524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when things</a:t>
            </a:r>
            <a:r>
              <a:rPr lang="en-GB" baseline="0" dirty="0" smtClean="0"/>
              <a:t> go wrong , they can really go </a:t>
            </a:r>
            <a:r>
              <a:rPr lang="en-GB" baseline="0" dirty="0" err="1" smtClean="0"/>
              <a:t>wron</a:t>
            </a:r>
            <a:r>
              <a:rPr lang="en-GB" baseline="0" dirty="0" smtClean="0"/>
              <a:t>, this is my nightmare scenario. This is stoke Newington in 2017.</a:t>
            </a:r>
          </a:p>
          <a:p>
            <a:r>
              <a:rPr lang="en-GB" baseline="0" dirty="0" smtClean="0"/>
              <a:t>Look at those  windows of ground floor properties, and there are basements too</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44</a:t>
            </a:fld>
            <a:endParaRPr lang="en-GB"/>
          </a:p>
        </p:txBody>
      </p:sp>
    </p:spTree>
    <p:extLst>
      <p:ext uri="{BB962C8B-B14F-4D97-AF65-F5344CB8AC3E}">
        <p14:creationId xmlns:p14="http://schemas.microsoft.com/office/powerpoint/2010/main" val="30166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Hugh</a:t>
            </a:r>
            <a:r>
              <a:rPr lang="en-GB" baseline="0" dirty="0" smtClean="0"/>
              <a:t> Middleton was already a man of influence and he got a scheme finance called the New River. </a:t>
            </a:r>
            <a:endParaRPr lang="en-GB" dirty="0" smtClean="0"/>
          </a:p>
          <a:p>
            <a:r>
              <a:rPr lang="en-GB" baseline="0" dirty="0" smtClean="0"/>
              <a:t>Construction started in 1609 of a 39 mile canal from Broxbourne in Herts to the round pond in Islington. </a:t>
            </a:r>
          </a:p>
          <a:p>
            <a:r>
              <a:rPr lang="en-GB" baseline="0" dirty="0" smtClean="0"/>
              <a:t>Various smaller schemes had been put in but were getting polluted and did not have enough capacity. </a:t>
            </a:r>
          </a:p>
          <a:p>
            <a:r>
              <a:rPr lang="en-GB" baseline="0" dirty="0" smtClean="0"/>
              <a:t>The fall was only 5 inches per mile, which is basically flat. And only 20 miles as the crow flies, but they wanted to use the natural contours of the ground.</a:t>
            </a:r>
          </a:p>
          <a:p>
            <a:r>
              <a:rPr lang="en-GB" baseline="0" dirty="0" smtClean="0"/>
              <a:t>200 labourers worked for four years to open in 1613.</a:t>
            </a:r>
          </a:p>
          <a:p>
            <a:r>
              <a:rPr lang="en-GB" baseline="0" dirty="0" smtClean="0"/>
              <a:t>Ran out of money, king </a:t>
            </a:r>
            <a:r>
              <a:rPr lang="en-GB" baseline="0" dirty="0" err="1" smtClean="0"/>
              <a:t>james</a:t>
            </a:r>
            <a:r>
              <a:rPr lang="en-GB" baseline="0" dirty="0" smtClean="0"/>
              <a:t> 1 came to the rescue funding half and getting the landowners who were worried about their cattle falling in in line.</a:t>
            </a:r>
          </a:p>
          <a:p>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6</a:t>
            </a:fld>
            <a:endParaRPr lang="en-GB"/>
          </a:p>
        </p:txBody>
      </p:sp>
    </p:spTree>
    <p:extLst>
      <p:ext uri="{BB962C8B-B14F-4D97-AF65-F5344CB8AC3E}">
        <p14:creationId xmlns:p14="http://schemas.microsoft.com/office/powerpoint/2010/main" val="1620570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this happens we work closely with the emergency services to ensure everyone is safe, and then it’s a long process to put it all right</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45</a:t>
            </a:fld>
            <a:endParaRPr lang="en-GB"/>
          </a:p>
        </p:txBody>
      </p:sp>
    </p:spTree>
    <p:extLst>
      <p:ext uri="{BB962C8B-B14F-4D97-AF65-F5344CB8AC3E}">
        <p14:creationId xmlns:p14="http://schemas.microsoft.com/office/powerpoint/2010/main" val="3047425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 team of 26 employees</a:t>
            </a:r>
            <a:r>
              <a:rPr lang="en-GB" baseline="0" dirty="0" smtClean="0"/>
              <a:t> whose job is to support customers during supply </a:t>
            </a:r>
            <a:r>
              <a:rPr lang="en-GB" baseline="0" dirty="0" err="1" smtClean="0"/>
              <a:t>interruptiosn</a:t>
            </a:r>
            <a:r>
              <a:rPr lang="en-GB" baseline="0" dirty="0" smtClean="0"/>
              <a:t> and other incidents, here are a dozen of them next to one of our water tankers.</a:t>
            </a:r>
          </a:p>
          <a:p>
            <a:endParaRPr lang="en-GB" baseline="0" dirty="0" smtClean="0"/>
          </a:p>
          <a:p>
            <a:r>
              <a:rPr lang="en-GB" baseline="0" dirty="0" smtClean="0"/>
              <a:t>We are committed to supporting our customers when they are impacted….</a:t>
            </a:r>
          </a:p>
          <a:p>
            <a:endParaRPr lang="en-GB" baseline="0" dirty="0" smtClean="0"/>
          </a:p>
          <a:p>
            <a:r>
              <a:rPr lang="en-GB" baseline="0" dirty="0" smtClean="0"/>
              <a:t>That’s a rather potted history, I’m going to hand over too…..</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46</a:t>
            </a:fld>
            <a:endParaRPr lang="en-GB"/>
          </a:p>
        </p:txBody>
      </p:sp>
    </p:spTree>
    <p:extLst>
      <p:ext uri="{BB962C8B-B14F-4D97-AF65-F5344CB8AC3E}">
        <p14:creationId xmlns:p14="http://schemas.microsoft.com/office/powerpoint/2010/main" val="965985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start our story </a:t>
            </a:r>
          </a:p>
          <a:p>
            <a:r>
              <a:rPr lang="en-GB" baseline="0" dirty="0" smtClean="0"/>
              <a:t>Electricity and Water </a:t>
            </a:r>
          </a:p>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49</a:t>
            </a:fld>
            <a:endParaRPr lang="en-GB"/>
          </a:p>
        </p:txBody>
      </p:sp>
    </p:spTree>
    <p:extLst>
      <p:ext uri="{BB962C8B-B14F-4D97-AF65-F5344CB8AC3E}">
        <p14:creationId xmlns:p14="http://schemas.microsoft.com/office/powerpoint/2010/main" val="2445667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50</a:t>
            </a:fld>
            <a:endParaRPr lang="en-GB"/>
          </a:p>
        </p:txBody>
      </p:sp>
    </p:spTree>
    <p:extLst>
      <p:ext uri="{BB962C8B-B14F-4D97-AF65-F5344CB8AC3E}">
        <p14:creationId xmlns:p14="http://schemas.microsoft.com/office/powerpoint/2010/main" val="2133886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Trains – the City and South</a:t>
            </a:r>
            <a:r>
              <a:rPr lang="en-GB" baseline="0" dirty="0" smtClean="0">
                <a:effectLst/>
              </a:rPr>
              <a:t> London Railway</a:t>
            </a:r>
          </a:p>
          <a:p>
            <a:r>
              <a:rPr lang="en-GB" dirty="0" smtClean="0">
                <a:effectLst/>
              </a:rPr>
              <a:t>When opened in 1890, the line had six stations and ran for 3.2 miles (5.1 km)</a:t>
            </a:r>
            <a:r>
              <a:rPr lang="en-GB" baseline="30000" dirty="0" smtClean="0">
                <a:effectLst/>
                <a:hlinkClick r:id="rId3"/>
              </a:rPr>
              <a:t>[2]</a:t>
            </a:r>
            <a:r>
              <a:rPr lang="en-GB" dirty="0" smtClean="0">
                <a:effectLst/>
              </a:rPr>
              <a:t> in a pair of tunnels between the </a:t>
            </a:r>
            <a:r>
              <a:rPr lang="en-GB" dirty="0" smtClean="0">
                <a:effectLst/>
                <a:hlinkClick r:id="rId4" tooltip="City of London"/>
              </a:rPr>
              <a:t>City of London</a:t>
            </a:r>
            <a:r>
              <a:rPr lang="en-GB" dirty="0" smtClean="0">
                <a:effectLst/>
              </a:rPr>
              <a:t> and </a:t>
            </a:r>
            <a:r>
              <a:rPr lang="en-GB" dirty="0" smtClean="0">
                <a:effectLst/>
                <a:hlinkClick r:id="rId5" tooltip="Stockwell"/>
              </a:rPr>
              <a:t>Stockwell</a:t>
            </a:r>
            <a:r>
              <a:rPr lang="en-GB" dirty="0" smtClean="0">
                <a:effectLst/>
              </a:rPr>
              <a:t>, passing under the </a:t>
            </a:r>
            <a:r>
              <a:rPr lang="en-GB" dirty="0" smtClean="0">
                <a:effectLst/>
                <a:hlinkClick r:id="rId6" tooltip="River Thames"/>
              </a:rPr>
              <a:t>River Thames</a:t>
            </a:r>
            <a:r>
              <a:rPr lang="en-GB" dirty="0" smtClean="0">
                <a:effectLst/>
              </a:rPr>
              <a:t>. The diameter of the tunnels restricted the size of the trains, and the small carriages with their high-backed seating were nicknamed </a:t>
            </a:r>
            <a:r>
              <a:rPr lang="en-GB" i="1" dirty="0" smtClean="0">
                <a:effectLst/>
                <a:hlinkClick r:id="rId7" tooltip="Padded cell"/>
              </a:rPr>
              <a:t>padded cells</a:t>
            </a:r>
            <a:r>
              <a:rPr lang="en-GB" dirty="0" smtClean="0">
                <a:effectLst/>
              </a:rPr>
              <a:t>. The railway was extended several times north and south, eventually serving 22 stations over a distance of 13.5 miles (21.7 km) from </a:t>
            </a:r>
            <a:r>
              <a:rPr lang="en-GB" dirty="0" smtClean="0">
                <a:effectLst/>
                <a:hlinkClick r:id="rId8" tooltip="Camden Town"/>
              </a:rPr>
              <a:t>Camden Town</a:t>
            </a:r>
            <a:r>
              <a:rPr lang="en-GB" dirty="0" smtClean="0">
                <a:effectLst/>
              </a:rPr>
              <a:t> in north London to </a:t>
            </a:r>
            <a:r>
              <a:rPr lang="en-GB" dirty="0" smtClean="0">
                <a:effectLst/>
                <a:hlinkClick r:id="rId9" tooltip="Morden"/>
              </a:rPr>
              <a:t>Morden</a:t>
            </a:r>
            <a:r>
              <a:rPr lang="en-GB" dirty="0" smtClean="0">
                <a:effectLst/>
              </a:rPr>
              <a:t> in Surrey.</a:t>
            </a:r>
            <a:r>
              <a:rPr lang="en-GB" baseline="30000" dirty="0" smtClean="0">
                <a:effectLst/>
                <a:hlinkClick r:id="rId3"/>
              </a:rPr>
              <a:t>[2]</a:t>
            </a:r>
            <a:r>
              <a:rPr lang="en-GB" dirty="0" smtClean="0">
                <a:effectLst/>
              </a:rPr>
              <a:t> </a:t>
            </a:r>
          </a:p>
          <a:p>
            <a:endParaRPr lang="en-GB" dirty="0" smtClean="0">
              <a:effectLst/>
            </a:endParaRPr>
          </a:p>
          <a:p>
            <a:r>
              <a:rPr lang="en-GB" dirty="0" smtClean="0">
                <a:effectLst/>
              </a:rPr>
              <a:t>Moving from steam </a:t>
            </a:r>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51</a:t>
            </a:fld>
            <a:endParaRPr lang="en-GB"/>
          </a:p>
        </p:txBody>
      </p:sp>
    </p:spTree>
    <p:extLst>
      <p:ext uri="{BB962C8B-B14F-4D97-AF65-F5344CB8AC3E}">
        <p14:creationId xmlns:p14="http://schemas.microsoft.com/office/powerpoint/2010/main" val="2872346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52</a:t>
            </a:fld>
            <a:endParaRPr lang="en-GB"/>
          </a:p>
        </p:txBody>
      </p:sp>
    </p:spTree>
    <p:extLst>
      <p:ext uri="{BB962C8B-B14F-4D97-AF65-F5344CB8AC3E}">
        <p14:creationId xmlns:p14="http://schemas.microsoft.com/office/powerpoint/2010/main" val="1807037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Asset management</a:t>
            </a:r>
            <a:r>
              <a:rPr lang="en-GB" baseline="0" dirty="0" smtClean="0"/>
              <a:t> – Paul Elliot </a:t>
            </a:r>
          </a:p>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53</a:t>
            </a:fld>
            <a:endParaRPr lang="en-GB"/>
          </a:p>
        </p:txBody>
      </p:sp>
    </p:spTree>
    <p:extLst>
      <p:ext uri="{BB962C8B-B14F-4D97-AF65-F5344CB8AC3E}">
        <p14:creationId xmlns:p14="http://schemas.microsoft.com/office/powerpoint/2010/main" val="3332629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505 across</a:t>
            </a:r>
            <a:r>
              <a:rPr lang="en-GB" baseline="0" dirty="0" smtClean="0"/>
              <a:t> UK – moving to 19 for LEB</a:t>
            </a:r>
          </a:p>
          <a:p>
            <a:r>
              <a:rPr lang="en-GB" baseline="0" dirty="0" smtClean="0"/>
              <a:t>Largely this structure has stayed the same – there are now a few less licence areas and only 6 large distribution areas</a:t>
            </a:r>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54</a:t>
            </a:fld>
            <a:endParaRPr lang="en-GB"/>
          </a:p>
        </p:txBody>
      </p:sp>
    </p:spTree>
    <p:extLst>
      <p:ext uri="{BB962C8B-B14F-4D97-AF65-F5344CB8AC3E}">
        <p14:creationId xmlns:p14="http://schemas.microsoft.com/office/powerpoint/2010/main" val="1891341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 air</a:t>
            </a:r>
            <a:r>
              <a:rPr lang="en-GB" baseline="0" dirty="0" smtClean="0"/>
              <a:t> act – similar policy and challenges are faced in London today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55</a:t>
            </a:fld>
            <a:endParaRPr lang="en-GB"/>
          </a:p>
        </p:txBody>
      </p:sp>
    </p:spTree>
    <p:extLst>
      <p:ext uri="{BB962C8B-B14F-4D97-AF65-F5344CB8AC3E}">
        <p14:creationId xmlns:p14="http://schemas.microsoft.com/office/powerpoint/2010/main" val="633108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56</a:t>
            </a:fld>
            <a:endParaRPr lang="en-GB"/>
          </a:p>
        </p:txBody>
      </p:sp>
    </p:spTree>
    <p:extLst>
      <p:ext uri="{BB962C8B-B14F-4D97-AF65-F5344CB8AC3E}">
        <p14:creationId xmlns:p14="http://schemas.microsoft.com/office/powerpoint/2010/main" val="332998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Petherton</a:t>
            </a:r>
            <a:r>
              <a:rPr lang="en-GB" dirty="0" smtClean="0"/>
              <a:t> Road its not</a:t>
            </a:r>
            <a:r>
              <a:rPr lang="en-GB" baseline="0" dirty="0" smtClean="0"/>
              <a:t> longer there but you can still see the route</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9</a:t>
            </a:fld>
            <a:endParaRPr lang="en-GB"/>
          </a:p>
        </p:txBody>
      </p:sp>
    </p:spTree>
    <p:extLst>
      <p:ext uri="{BB962C8B-B14F-4D97-AF65-F5344CB8AC3E}">
        <p14:creationId xmlns:p14="http://schemas.microsoft.com/office/powerpoint/2010/main" val="742179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57</a:t>
            </a:fld>
            <a:endParaRPr lang="en-GB"/>
          </a:p>
        </p:txBody>
      </p:sp>
    </p:spTree>
    <p:extLst>
      <p:ext uri="{BB962C8B-B14F-4D97-AF65-F5344CB8AC3E}">
        <p14:creationId xmlns:p14="http://schemas.microsoft.com/office/powerpoint/2010/main" val="3635174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58</a:t>
            </a:fld>
            <a:endParaRPr lang="en-GB"/>
          </a:p>
        </p:txBody>
      </p:sp>
    </p:spTree>
    <p:extLst>
      <p:ext uri="{BB962C8B-B14F-4D97-AF65-F5344CB8AC3E}">
        <p14:creationId xmlns:p14="http://schemas.microsoft.com/office/powerpoint/2010/main" val="22801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59</a:t>
            </a:fld>
            <a:endParaRPr lang="en-GB"/>
          </a:p>
        </p:txBody>
      </p:sp>
    </p:spTree>
    <p:extLst>
      <p:ext uri="{BB962C8B-B14F-4D97-AF65-F5344CB8AC3E}">
        <p14:creationId xmlns:p14="http://schemas.microsoft.com/office/powerpoint/2010/main" val="22801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49E9AC-FCFA-48B2-B30F-5337ADCBB225}" type="slidenum">
              <a:rPr lang="en-GB" smtClean="0"/>
              <a:t>60</a:t>
            </a:fld>
            <a:endParaRPr lang="en-GB"/>
          </a:p>
        </p:txBody>
      </p:sp>
    </p:spTree>
    <p:extLst>
      <p:ext uri="{BB962C8B-B14F-4D97-AF65-F5344CB8AC3E}">
        <p14:creationId xmlns:p14="http://schemas.microsoft.com/office/powerpoint/2010/main" val="4231812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Tree>
    <p:extLst>
      <p:ext uri="{BB962C8B-B14F-4D97-AF65-F5344CB8AC3E}">
        <p14:creationId xmlns:p14="http://schemas.microsoft.com/office/powerpoint/2010/main" val="2011469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Update and add two slides on services for</a:t>
            </a:r>
            <a:r>
              <a:rPr lang="en-GB" baseline="0" dirty="0" smtClean="0"/>
              <a:t> energy </a:t>
            </a:r>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t>64</a:t>
            </a:fld>
            <a:endParaRPr lang="en-US"/>
          </a:p>
        </p:txBody>
      </p:sp>
    </p:spTree>
    <p:extLst>
      <p:ext uri="{BB962C8B-B14F-4D97-AF65-F5344CB8AC3E}">
        <p14:creationId xmlns:p14="http://schemas.microsoft.com/office/powerpoint/2010/main" val="1305671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64BAFF-7C81-6D4B-B711-0DD3938AC9C4}" type="slidenum">
              <a:rPr lang="en-US" smtClean="0"/>
              <a:t>67</a:t>
            </a:fld>
            <a:endParaRPr lang="en-US"/>
          </a:p>
        </p:txBody>
      </p:sp>
    </p:spTree>
    <p:extLst>
      <p:ext uri="{BB962C8B-B14F-4D97-AF65-F5344CB8AC3E}">
        <p14:creationId xmlns:p14="http://schemas.microsoft.com/office/powerpoint/2010/main" val="29762264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t>68</a:t>
            </a:fld>
            <a:endParaRPr lang="en-US"/>
          </a:p>
        </p:txBody>
      </p:sp>
    </p:spTree>
    <p:extLst>
      <p:ext uri="{BB962C8B-B14F-4D97-AF65-F5344CB8AC3E}">
        <p14:creationId xmlns:p14="http://schemas.microsoft.com/office/powerpoint/2010/main" val="840538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t>69</a:t>
            </a:fld>
            <a:endParaRPr lang="en-US"/>
          </a:p>
        </p:txBody>
      </p:sp>
    </p:spTree>
    <p:extLst>
      <p:ext uri="{BB962C8B-B14F-4D97-AF65-F5344CB8AC3E}">
        <p14:creationId xmlns:p14="http://schemas.microsoft.com/office/powerpoint/2010/main" val="840538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64BAFF-7C81-6D4B-B711-0DD3938AC9C4}" type="slidenum">
              <a:rPr lang="en-US" smtClean="0"/>
              <a:t>71</a:t>
            </a:fld>
            <a:endParaRPr lang="en-US"/>
          </a:p>
        </p:txBody>
      </p:sp>
    </p:spTree>
    <p:extLst>
      <p:ext uri="{BB962C8B-B14F-4D97-AF65-F5344CB8AC3E}">
        <p14:creationId xmlns:p14="http://schemas.microsoft.com/office/powerpoint/2010/main" val="408371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is the round pond in 1910, From here it was distributed on into central London through pipes made from elm trees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1946 the new river was truncated at stoke Newington where it still feeds 2 reservoirs today.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Hugh Middleton’s new river is still supplying top quality drinking water to London today, 406 years after being put into 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 the building on the right is the Water House, the old HQ of the new river company</a:t>
            </a:r>
            <a:endParaRPr lang="en-GB" dirty="0" smtClean="0"/>
          </a:p>
          <a:p>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10</a:t>
            </a:fld>
            <a:endParaRPr lang="en-GB"/>
          </a:p>
        </p:txBody>
      </p:sp>
    </p:spTree>
    <p:extLst>
      <p:ext uri="{BB962C8B-B14F-4D97-AF65-F5344CB8AC3E}">
        <p14:creationId xmlns:p14="http://schemas.microsoft.com/office/powerpoint/2010/main" val="212152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Update slide so UKPN/Thames  can use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have partnered with Kidney Care UK, Age UK, British Red Cross, Sovereign Housing, NHS teams, Police, Fire and Rescue, Adult Social Care, </a:t>
            </a:r>
            <a:r>
              <a:rPr lang="en-GB" baseline="0" dirty="0" err="1" smtClean="0"/>
              <a:t>Reablement</a:t>
            </a:r>
            <a:r>
              <a:rPr lang="en-GB" baseline="0" dirty="0" smtClean="0"/>
              <a:t> Teams from all councils in our area and a multitude of smaller organisations and charities. </a:t>
            </a:r>
          </a:p>
          <a:p>
            <a:r>
              <a:rPr lang="en-GB" dirty="0" smtClean="0"/>
              <a:t>Our</a:t>
            </a:r>
            <a:r>
              <a:rPr lang="en-GB" baseline="0" dirty="0" smtClean="0"/>
              <a:t> external partners disseminate our vulnerability message, they raise awareness of our services and they can signpost or they can help register people on our priority register on our behalf. </a:t>
            </a:r>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t>72</a:t>
            </a:fld>
            <a:endParaRPr lang="en-US"/>
          </a:p>
        </p:txBody>
      </p:sp>
    </p:spTree>
    <p:extLst>
      <p:ext uri="{BB962C8B-B14F-4D97-AF65-F5344CB8AC3E}">
        <p14:creationId xmlns:p14="http://schemas.microsoft.com/office/powerpoint/2010/main" val="4269908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073656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baseline="0" dirty="0" smtClean="0">
                <a:solidFill>
                  <a:schemeClr val="tx1"/>
                </a:solidFill>
                <a:effectLst/>
                <a:latin typeface="+mn-lt"/>
                <a:ea typeface="+mn-ea"/>
                <a:cs typeface="+mn-cs"/>
              </a:rPr>
              <a:t>CCG sub group saw this slide last time so you may want to remove, but I would keep as sets the scene again</a:t>
            </a:r>
          </a:p>
        </p:txBody>
      </p:sp>
      <p:sp>
        <p:nvSpPr>
          <p:cNvPr id="4" name="Slide Number Placeholder 3"/>
          <p:cNvSpPr>
            <a:spLocks noGrp="1"/>
          </p:cNvSpPr>
          <p:nvPr>
            <p:ph type="sldNum" sz="quarter" idx="10"/>
          </p:nvPr>
        </p:nvSpPr>
        <p:spPr/>
        <p:txBody>
          <a:bodyPr/>
          <a:lstStyle/>
          <a:p>
            <a:fld id="{D564BAFF-7C81-6D4B-B711-0DD3938AC9C4}" type="slidenum">
              <a:rPr lang="en-US">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073656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307365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Within</a:t>
            </a:r>
            <a:r>
              <a:rPr lang="en-GB" baseline="0" dirty="0" smtClean="0"/>
              <a:t> which was this amazing room Called the Oak room, intricate carved oak panels and William 3</a:t>
            </a:r>
            <a:r>
              <a:rPr lang="en-GB" baseline="30000" dirty="0" smtClean="0"/>
              <a:t>rd</a:t>
            </a:r>
            <a:r>
              <a:rPr lang="en-GB" baseline="0" dirty="0" smtClean="0"/>
              <a:t> on the ceiling. You can feel the history – has anyone visited it, you can on open house weekends.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Even more amazing is that this room has survived as the Water house is no longer there, it has been transplanted twice, once from the original water house to the new metropolitan water board </a:t>
            </a:r>
            <a:r>
              <a:rPr lang="en-GB" baseline="0" dirty="0" err="1" smtClean="0"/>
              <a:t>hq</a:t>
            </a:r>
            <a:r>
              <a:rPr lang="en-GB" baseline="0" dirty="0" smtClean="0"/>
              <a:t> on the same site,  and then to prevent any damage during ww2 it was taken down panel by panel and stored under a nearby reservoir to ensure it didn’t get damaged</a:t>
            </a:r>
          </a:p>
          <a:p>
            <a:endParaRPr lang="en-GB" baseline="0" dirty="0" smtClean="0"/>
          </a:p>
        </p:txBody>
      </p:sp>
      <p:sp>
        <p:nvSpPr>
          <p:cNvPr id="4" name="Slide Number Placeholder 3"/>
          <p:cNvSpPr>
            <a:spLocks noGrp="1"/>
          </p:cNvSpPr>
          <p:nvPr>
            <p:ph type="sldNum" sz="quarter" idx="10"/>
          </p:nvPr>
        </p:nvSpPr>
        <p:spPr/>
        <p:txBody>
          <a:bodyPr/>
          <a:lstStyle/>
          <a:p>
            <a:fld id="{ADE6505D-6AFF-4971-8F82-79EA57089AD2}" type="slidenum">
              <a:rPr lang="en-GB" smtClean="0"/>
              <a:t>11</a:t>
            </a:fld>
            <a:endParaRPr lang="en-GB"/>
          </a:p>
        </p:txBody>
      </p:sp>
    </p:spTree>
    <p:extLst>
      <p:ext uri="{BB962C8B-B14F-4D97-AF65-F5344CB8AC3E}">
        <p14:creationId xmlns:p14="http://schemas.microsoft.com/office/powerpoint/2010/main" val="21647119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64BAFF-7C81-6D4B-B711-0DD3938AC9C4}"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10100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 the original elm</a:t>
            </a:r>
            <a:r>
              <a:rPr lang="en-GB" baseline="0" dirty="0" smtClean="0"/>
              <a:t> tree pipes looked like, all replaced by cast iron by 1819, but we still find them – my colleague called me a couple of years ago when doing work outside Kings Cross station very excited by finding a section of wooden pipe in the road, and we took it away and cleaned it up…</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12</a:t>
            </a:fld>
            <a:endParaRPr lang="en-GB"/>
          </a:p>
        </p:txBody>
      </p:sp>
    </p:spTree>
    <p:extLst>
      <p:ext uri="{BB962C8B-B14F-4D97-AF65-F5344CB8AC3E}">
        <p14:creationId xmlns:p14="http://schemas.microsoft.com/office/powerpoint/2010/main" val="3824627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Iron water mains started to be used in 1810, these are some from about</a:t>
            </a:r>
            <a:r>
              <a:rPr lang="en-GB" baseline="0" dirty="0" smtClean="0"/>
              <a:t> 1900.</a:t>
            </a:r>
          </a:p>
          <a:p>
            <a:endParaRPr lang="en-GB" baseline="0" dirty="0" smtClean="0"/>
          </a:p>
          <a:p>
            <a:r>
              <a:rPr lang="en-GB" baseline="0" dirty="0" smtClean="0"/>
              <a:t>Today 1/3rd of the pipes in use are over 150 years old, and 2/3rds are over 100 years old</a:t>
            </a:r>
            <a:endParaRPr lang="en-GB" dirty="0"/>
          </a:p>
        </p:txBody>
      </p:sp>
      <p:sp>
        <p:nvSpPr>
          <p:cNvPr id="4" name="Slide Number Placeholder 3"/>
          <p:cNvSpPr>
            <a:spLocks noGrp="1"/>
          </p:cNvSpPr>
          <p:nvPr>
            <p:ph type="sldNum" sz="quarter" idx="10"/>
          </p:nvPr>
        </p:nvSpPr>
        <p:spPr/>
        <p:txBody>
          <a:bodyPr/>
          <a:lstStyle/>
          <a:p>
            <a:fld id="{ADE6505D-6AFF-4971-8F82-79EA57089AD2}" type="slidenum">
              <a:rPr lang="en-GB" smtClean="0"/>
              <a:t>13</a:t>
            </a:fld>
            <a:endParaRPr lang="en-GB"/>
          </a:p>
        </p:txBody>
      </p:sp>
    </p:spTree>
    <p:extLst>
      <p:ext uri="{BB962C8B-B14F-4D97-AF65-F5344CB8AC3E}">
        <p14:creationId xmlns:p14="http://schemas.microsoft.com/office/powerpoint/2010/main" val="1887095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4" name="Picture 3" descr="TW_LOGO_RGB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rgbClr val="009FDF"/>
                </a:solidFill>
              </a:defRPr>
            </a:lvl1pPr>
            <a:lvl2pPr marL="0" indent="0" algn="ctr">
              <a:spcBef>
                <a:spcPts val="0"/>
              </a:spcBef>
              <a:buFontTx/>
              <a:buNone/>
              <a:defRPr sz="2700">
                <a:solidFill>
                  <a:srgbClr val="009FDF"/>
                </a:solidFill>
              </a:defRPr>
            </a:lvl2pPr>
            <a:lvl3pPr marL="0" indent="0" algn="ctr">
              <a:spcBef>
                <a:spcPts val="2000"/>
              </a:spcBef>
              <a:buFontTx/>
              <a:buNone/>
              <a:defRPr sz="1600" b="1">
                <a:solidFill>
                  <a:srgbClr val="009FDF"/>
                </a:solidFill>
              </a:defRPr>
            </a:lvl3pPr>
            <a:lvl4pPr marL="0" indent="0">
              <a:spcBef>
                <a:spcPts val="0"/>
              </a:spcBef>
              <a:buFontTx/>
              <a:buNone/>
              <a:defRPr/>
            </a:lvl4pPr>
            <a:lvl5pPr marL="0" indent="0">
              <a:spcBef>
                <a:spcPts val="0"/>
              </a:spcBef>
              <a:buFontTx/>
              <a:buNone/>
              <a:defRPr/>
            </a:lvl5pPr>
          </a:lstStyle>
          <a:p>
            <a:pPr lvl="0"/>
            <a:r>
              <a:rPr lang="en-GB" dirty="0" smtClean="0"/>
              <a:t>[Title slide: v1]</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225987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only]</a:t>
            </a:r>
            <a:endParaRPr lang="en-US" dirty="0"/>
          </a:p>
        </p:txBody>
      </p:sp>
      <p:sp>
        <p:nvSpPr>
          <p:cNvPr id="5" name="Slide Number Placeholder 4"/>
          <p:cNvSpPr>
            <a:spLocks noGrp="1"/>
          </p:cNvSpPr>
          <p:nvPr>
            <p:ph type="sldNum" sz="quarter" idx="12"/>
          </p:nvPr>
        </p:nvSpPr>
        <p:spPr/>
        <p:txBody>
          <a:bodyPr/>
          <a:lstStyle/>
          <a:p>
            <a:fld id="{CA51B110-8DDC-184A-BF2F-80FCA82F27B6}" type="slidenum">
              <a:rPr lang="en-US" smtClean="0"/>
              <a:pPr/>
              <a:t>‹#›</a:t>
            </a:fld>
            <a:endParaRPr lang="en-US"/>
          </a:p>
        </p:txBody>
      </p:sp>
    </p:spTree>
    <p:extLst>
      <p:ext uri="{BB962C8B-B14F-4D97-AF65-F5344CB8AC3E}">
        <p14:creationId xmlns:p14="http://schemas.microsoft.com/office/powerpoint/2010/main" val="7541439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v1">
    <p:spTree>
      <p:nvGrpSpPr>
        <p:cNvPr id="1" name=""/>
        <p:cNvGrpSpPr/>
        <p:nvPr/>
      </p:nvGrpSpPr>
      <p:grpSpPr>
        <a:xfrm>
          <a:off x="0" y="0"/>
          <a:ext cx="0" cy="0"/>
          <a:chOff x="0" y="0"/>
          <a:chExt cx="0" cy="0"/>
        </a:xfrm>
      </p:grpSpPr>
      <p:pic>
        <p:nvPicPr>
          <p:cNvPr id="5" name="Picture 4"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2954" y="4314404"/>
            <a:ext cx="1800000" cy="1800000"/>
          </a:xfrm>
          <a:prstGeom prst="rect">
            <a:avLst/>
          </a:prstGeom>
        </p:spPr>
      </p:pic>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chemeClr val="bg1"/>
                </a:solidFill>
              </a:defRPr>
            </a:lvl1pPr>
          </a:lstStyle>
          <a:p>
            <a:r>
              <a:rPr lang="en-GB" dirty="0" smtClean="0"/>
              <a:t>[End slide: v1]</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74091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rgbClr val="009FDF"/>
                </a:solidFill>
              </a:defRPr>
            </a:lvl1pPr>
          </a:lstStyle>
          <a:p>
            <a:r>
              <a:rPr lang="en-GB" dirty="0" smtClean="0"/>
              <a:t>[End slide: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rgbClr val="575756"/>
                </a:solidFill>
              </a:defRPr>
            </a:lvl1pPr>
          </a:lstStyle>
          <a:p>
            <a:fld id="{CA51B110-8DDC-184A-BF2F-80FCA82F27B6}"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3774" y="4314404"/>
            <a:ext cx="1799180" cy="1799180"/>
          </a:xfrm>
          <a:prstGeom prst="rect">
            <a:avLst/>
          </a:prstGeom>
        </p:spPr>
      </p:pic>
    </p:spTree>
    <p:extLst>
      <p:ext uri="{BB962C8B-B14F-4D97-AF65-F5344CB8AC3E}">
        <p14:creationId xmlns:p14="http://schemas.microsoft.com/office/powerpoint/2010/main" val="2714583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51B110-8DDC-184A-BF2F-80FCA82F27B6}" type="slidenum">
              <a:rPr lang="en-US" smtClean="0"/>
              <a:pPr/>
              <a:t>‹#›</a:t>
            </a:fld>
            <a:endParaRPr lang="en-US"/>
          </a:p>
        </p:txBody>
      </p:sp>
    </p:spTree>
    <p:extLst>
      <p:ext uri="{BB962C8B-B14F-4D97-AF65-F5344CB8AC3E}">
        <p14:creationId xmlns:p14="http://schemas.microsoft.com/office/powerpoint/2010/main" val="15527286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1">
    <p:spTree>
      <p:nvGrpSpPr>
        <p:cNvPr id="1" name=""/>
        <p:cNvGrpSpPr/>
        <p:nvPr/>
      </p:nvGrpSpPr>
      <p:grpSpPr>
        <a:xfrm>
          <a:off x="0" y="0"/>
          <a:ext cx="0" cy="0"/>
          <a:chOff x="0" y="0"/>
          <a:chExt cx="0" cy="0"/>
        </a:xfrm>
      </p:grpSpPr>
      <p:pic>
        <p:nvPicPr>
          <p:cNvPr id="4" name="Picture 3" descr="TW_LOGO_RGB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2"/>
            <a:ext cx="8064500" cy="681647"/>
          </a:xfrm>
        </p:spPr>
        <p:txBody>
          <a:bodyPr anchor="b" anchorCtr="0">
            <a:normAutofit/>
          </a:bodyPr>
          <a:lstStyle>
            <a:lvl1pPr marL="0" indent="0" algn="ctr">
              <a:spcBef>
                <a:spcPts val="0"/>
              </a:spcBef>
              <a:spcAft>
                <a:spcPts val="400"/>
              </a:spcAft>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21"/>
            <a:ext cx="8064500" cy="2144713"/>
          </a:xfrm>
        </p:spPr>
        <p:txBody>
          <a:bodyPr/>
          <a:lstStyle>
            <a:lvl1pPr algn="ctr">
              <a:defRPr sz="4300" b="1" baseline="0">
                <a:solidFill>
                  <a:srgbClr val="009FDF"/>
                </a:solidFill>
              </a:defRPr>
            </a:lvl1pPr>
            <a:lvl2pPr marL="0" indent="0" algn="ctr">
              <a:spcBef>
                <a:spcPts val="0"/>
              </a:spcBef>
              <a:buFontTx/>
              <a:buNone/>
              <a:defRPr sz="2700">
                <a:solidFill>
                  <a:srgbClr val="009FDF"/>
                </a:solidFill>
              </a:defRPr>
            </a:lvl2pPr>
            <a:lvl3pPr marL="0" indent="0" algn="ctr">
              <a:spcBef>
                <a:spcPts val="2000"/>
              </a:spcBef>
              <a:buFontTx/>
              <a:buNone/>
              <a:defRPr sz="1600" b="1">
                <a:solidFill>
                  <a:srgbClr val="009FDF"/>
                </a:solidFill>
              </a:defRPr>
            </a:lvl3pPr>
            <a:lvl4pPr marL="0" indent="0">
              <a:spcBef>
                <a:spcPts val="0"/>
              </a:spcBef>
              <a:buFontTx/>
              <a:buNone/>
              <a:defRPr/>
            </a:lvl4pPr>
            <a:lvl5pPr marL="0" indent="0">
              <a:spcBef>
                <a:spcPts val="0"/>
              </a:spcBef>
              <a:buFontTx/>
              <a:buNone/>
              <a:defRPr/>
            </a:lvl5pPr>
          </a:lstStyle>
          <a:p>
            <a:pPr lvl="0"/>
            <a:r>
              <a:rPr lang="en-GB" dirty="0" smtClean="0"/>
              <a:t>[Title slide: v1]</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2825258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pic>
        <p:nvPicPr>
          <p:cNvPr id="4" name="Picture 3"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2"/>
            <a:ext cx="8064500" cy="681647"/>
          </a:xfrm>
        </p:spPr>
        <p:txBody>
          <a:bodyPr anchor="b" anchorCtr="0">
            <a:normAutofit/>
          </a:bodyPr>
          <a:lstStyle>
            <a:lvl1pPr marL="0" indent="0" algn="ctr">
              <a:spcBef>
                <a:spcPts val="0"/>
              </a:spcBef>
              <a:spcAft>
                <a:spcPts val="400"/>
              </a:spcAft>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21"/>
            <a:ext cx="8064500" cy="2144713"/>
          </a:xfrm>
        </p:spPr>
        <p:txBody>
          <a:bodyPr/>
          <a:lstStyle>
            <a:lvl1pPr algn="ctr">
              <a:defRPr sz="4300" b="1" baseline="0">
                <a:solidFill>
                  <a:schemeClr val="bg1"/>
                </a:solidFill>
              </a:defRPr>
            </a:lvl1pPr>
            <a:lvl2pPr marL="0" indent="0" algn="ctr">
              <a:spcBef>
                <a:spcPts val="0"/>
              </a:spcBef>
              <a:buFontTx/>
              <a:buNone/>
              <a:defRPr sz="2700">
                <a:solidFill>
                  <a:schemeClr val="bg1"/>
                </a:solidFill>
              </a:defRPr>
            </a:lvl2pPr>
            <a:lvl3pPr marL="0" indent="0" algn="ctr">
              <a:spcBef>
                <a:spcPts val="2000"/>
              </a:spcBef>
              <a:buFontTx/>
              <a:buNone/>
              <a:defRPr sz="1600" b="1">
                <a:solidFill>
                  <a:schemeClr val="bg1"/>
                </a:solidFill>
              </a:defRPr>
            </a:lvl3pPr>
            <a:lvl4pPr marL="0" indent="0">
              <a:spcBef>
                <a:spcPts val="0"/>
              </a:spcBef>
              <a:buFontTx/>
              <a:buNone/>
              <a:defRPr/>
            </a:lvl4pPr>
            <a:lvl5pPr marL="0" indent="0">
              <a:spcBef>
                <a:spcPts val="0"/>
              </a:spcBef>
              <a:buFontTx/>
              <a:buNone/>
              <a:defRPr/>
            </a:lvl5pPr>
          </a:lstStyle>
          <a:p>
            <a:pPr lvl="0"/>
            <a:r>
              <a:rPr lang="en-GB" dirty="0" smtClean="0"/>
              <a:t>[Title slide: v2]</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25424041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v2]</a:t>
            </a:r>
            <a:endParaRPr lang="en-US" dirty="0"/>
          </a:p>
        </p:txBody>
      </p:sp>
      <p:sp>
        <p:nvSpPr>
          <p:cNvPr id="8" name="Slide Number Placeholder 5"/>
          <p:cNvSpPr>
            <a:spLocks noGrp="1"/>
          </p:cNvSpPr>
          <p:nvPr>
            <p:ph type="sldNum" sz="quarter" idx="12"/>
          </p:nvPr>
        </p:nvSpPr>
        <p:spPr>
          <a:xfrm>
            <a:off x="542926" y="6448428"/>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4500" y="6071129"/>
            <a:ext cx="595796" cy="595796"/>
          </a:xfrm>
          <a:prstGeom prst="rect">
            <a:avLst/>
          </a:prstGeom>
        </p:spPr>
      </p:pic>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2948641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v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v3]</a:t>
            </a:r>
            <a:endParaRPr lang="en-US" dirty="0"/>
          </a:p>
        </p:txBody>
      </p:sp>
      <p:sp>
        <p:nvSpPr>
          <p:cNvPr id="8" name="Slide Number Placeholder 5"/>
          <p:cNvSpPr>
            <a:spLocks noGrp="1"/>
          </p:cNvSpPr>
          <p:nvPr>
            <p:ph type="sldNum" sz="quarter" idx="12"/>
          </p:nvPr>
        </p:nvSpPr>
        <p:spPr>
          <a:xfrm>
            <a:off x="542926" y="6448428"/>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Tree>
    <p:extLst>
      <p:ext uri="{BB962C8B-B14F-4D97-AF65-F5344CB8AC3E}">
        <p14:creationId xmlns:p14="http://schemas.microsoft.com/office/powerpoint/2010/main" val="3725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v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rgbClr val="009FDF"/>
                </a:solidFill>
              </a:defRPr>
            </a:lvl1pPr>
          </a:lstStyle>
          <a:p>
            <a:r>
              <a:rPr lang="en-GB" dirty="0" smtClean="0"/>
              <a:t>[Section header: v4]</a:t>
            </a:r>
            <a:endParaRPr lang="en-US" dirty="0"/>
          </a:p>
        </p:txBody>
      </p:sp>
      <p:sp>
        <p:nvSpPr>
          <p:cNvPr id="8" name="Slide Number Placeholder 5"/>
          <p:cNvSpPr>
            <a:spLocks noGrp="1"/>
          </p:cNvSpPr>
          <p:nvPr>
            <p:ph type="sldNum" sz="quarter" idx="12"/>
          </p:nvPr>
        </p:nvSpPr>
        <p:spPr>
          <a:xfrm>
            <a:off x="542926" y="6448428"/>
            <a:ext cx="482600" cy="268385"/>
          </a:xfrm>
        </p:spPr>
        <p:txBody>
          <a:bodyPr/>
          <a:lstStyle/>
          <a:p>
            <a:fld id="{CA51B110-8DDC-184A-BF2F-80FCA82F27B6}" type="slidenum">
              <a:rPr lang="en-US" smtClean="0"/>
              <a:pPr/>
              <a:t>‹#›</a:t>
            </a:fld>
            <a:endParaRPr lang="en-US"/>
          </a:p>
        </p:txBody>
      </p:sp>
      <p:sp>
        <p:nvSpPr>
          <p:cNvPr id="7"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rgbClr val="009FD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39912044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[Two content]</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a:p>
        </p:txBody>
      </p:sp>
      <p:sp>
        <p:nvSpPr>
          <p:cNvPr id="10" name="Content Placeholder 3"/>
          <p:cNvSpPr>
            <a:spLocks noGrp="1"/>
          </p:cNvSpPr>
          <p:nvPr>
            <p:ph sz="half" idx="2"/>
          </p:nvPr>
        </p:nvSpPr>
        <p:spPr>
          <a:xfrm>
            <a:off x="539750" y="1512001"/>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13"/>
          </p:nvPr>
        </p:nvSpPr>
        <p:spPr>
          <a:xfrm>
            <a:off x="4735910" y="1512001"/>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29209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pic>
        <p:nvPicPr>
          <p:cNvPr id="4" name="Picture 3"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chemeClr val="bg1"/>
                </a:solidFill>
              </a:defRPr>
            </a:lvl1pPr>
            <a:lvl2pPr marL="0" indent="0" algn="ctr">
              <a:spcBef>
                <a:spcPts val="0"/>
              </a:spcBef>
              <a:buFontTx/>
              <a:buNone/>
              <a:defRPr sz="2700">
                <a:solidFill>
                  <a:schemeClr val="bg1"/>
                </a:solidFill>
              </a:defRPr>
            </a:lvl2pPr>
            <a:lvl3pPr marL="0" indent="0" algn="ctr">
              <a:spcBef>
                <a:spcPts val="2000"/>
              </a:spcBef>
              <a:buFontTx/>
              <a:buNone/>
              <a:defRPr sz="1600" b="1">
                <a:solidFill>
                  <a:schemeClr val="bg1"/>
                </a:solidFill>
              </a:defRPr>
            </a:lvl3pPr>
            <a:lvl4pPr marL="0" indent="0">
              <a:spcBef>
                <a:spcPts val="0"/>
              </a:spcBef>
              <a:buFontTx/>
              <a:buNone/>
              <a:defRPr/>
            </a:lvl4pPr>
            <a:lvl5pPr marL="0" indent="0">
              <a:spcBef>
                <a:spcPts val="0"/>
              </a:spcBef>
              <a:buFontTx/>
              <a:buNone/>
              <a:defRPr/>
            </a:lvl5pPr>
          </a:lstStyle>
          <a:p>
            <a:pPr lvl="0"/>
            <a:r>
              <a:rPr lang="en-GB" dirty="0" smtClean="0"/>
              <a:t>[Title slide: v2]</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42105153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20699"/>
            <a:ext cx="8064500" cy="780662"/>
          </a:xfrm>
        </p:spPr>
        <p:txBody>
          <a:bodyPr/>
          <a:lstStyle/>
          <a:p>
            <a:r>
              <a:rPr lang="en-GB" dirty="0" smtClean="0"/>
              <a:t>[Text and image]</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a:p>
        </p:txBody>
      </p:sp>
      <p:sp>
        <p:nvSpPr>
          <p:cNvPr id="10" name="Content Placeholder 3"/>
          <p:cNvSpPr>
            <a:spLocks noGrp="1"/>
          </p:cNvSpPr>
          <p:nvPr>
            <p:ph sz="half" idx="2"/>
          </p:nvPr>
        </p:nvSpPr>
        <p:spPr>
          <a:xfrm>
            <a:off x="539750" y="1512001"/>
            <a:ext cx="3446096"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8"/>
          <p:cNvSpPr>
            <a:spLocks noGrp="1"/>
          </p:cNvSpPr>
          <p:nvPr>
            <p:ph type="pic" sz="quarter" idx="14" hasCustomPrompt="1"/>
          </p:nvPr>
        </p:nvSpPr>
        <p:spPr>
          <a:xfrm>
            <a:off x="4212250" y="1511999"/>
            <a:ext cx="4392000" cy="4392000"/>
          </a:xfrm>
        </p:spPr>
        <p:txBody>
          <a:bodyPr>
            <a:normAutofit/>
          </a:bodyPr>
          <a:lstStyle>
            <a:lvl1pPr algn="ctr">
              <a:defRPr sz="1200" baseline="0">
                <a:solidFill>
                  <a:srgbClr val="D8117D"/>
                </a:solidFill>
              </a:defRPr>
            </a:lvl1pPr>
          </a:lstStyle>
          <a:p>
            <a:r>
              <a:rPr lang="en-US" dirty="0" smtClean="0"/>
              <a:t>Insert the photo into this placeholder. With the image still selected go to the &lt;Format&gt; tab and under &lt;Picture Tools&gt; in the &lt;Size&gt; Group click the arrow under &lt;Crop&gt; and select &lt;Crop to Shape&gt;. Choose the circle to change the shape.</a:t>
            </a:r>
            <a:endParaRPr lang="en-US" dirty="0"/>
          </a:p>
        </p:txBody>
      </p:sp>
    </p:spTree>
    <p:extLst>
      <p:ext uri="{BB962C8B-B14F-4D97-AF65-F5344CB8AC3E}">
        <p14:creationId xmlns:p14="http://schemas.microsoft.com/office/powerpoint/2010/main" val="7379414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slide: v1">
    <p:spTree>
      <p:nvGrpSpPr>
        <p:cNvPr id="1" name=""/>
        <p:cNvGrpSpPr/>
        <p:nvPr/>
      </p:nvGrpSpPr>
      <p:grpSpPr>
        <a:xfrm>
          <a:off x="0" y="0"/>
          <a:ext cx="0" cy="0"/>
          <a:chOff x="0" y="0"/>
          <a:chExt cx="0" cy="0"/>
        </a:xfrm>
      </p:grpSpPr>
      <p:pic>
        <p:nvPicPr>
          <p:cNvPr id="5" name="Picture 4"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2954" y="4314404"/>
            <a:ext cx="1800000" cy="1800000"/>
          </a:xfrm>
          <a:prstGeom prst="rect">
            <a:avLst/>
          </a:prstGeom>
        </p:spPr>
      </p:pic>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chemeClr val="bg1"/>
                </a:solidFill>
              </a:defRPr>
            </a:lvl1pPr>
          </a:lstStyle>
          <a:p>
            <a:r>
              <a:rPr lang="en-GB" dirty="0" smtClean="0"/>
              <a:t>[End slide: v1]</a:t>
            </a:r>
            <a:endParaRPr lang="en-US" dirty="0"/>
          </a:p>
        </p:txBody>
      </p:sp>
      <p:sp>
        <p:nvSpPr>
          <p:cNvPr id="8" name="Slide Number Placeholder 5"/>
          <p:cNvSpPr>
            <a:spLocks noGrp="1"/>
          </p:cNvSpPr>
          <p:nvPr>
            <p:ph type="sldNum" sz="quarter" idx="12"/>
          </p:nvPr>
        </p:nvSpPr>
        <p:spPr>
          <a:xfrm>
            <a:off x="542926" y="6448428"/>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1997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 slid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rgbClr val="009FDF"/>
                </a:solidFill>
              </a:defRPr>
            </a:lvl1pPr>
          </a:lstStyle>
          <a:p>
            <a:r>
              <a:rPr lang="en-GB" dirty="0" smtClean="0"/>
              <a:t>[End slide: v2]</a:t>
            </a:r>
            <a:endParaRPr lang="en-US" dirty="0"/>
          </a:p>
        </p:txBody>
      </p:sp>
      <p:sp>
        <p:nvSpPr>
          <p:cNvPr id="8" name="Slide Number Placeholder 5"/>
          <p:cNvSpPr>
            <a:spLocks noGrp="1"/>
          </p:cNvSpPr>
          <p:nvPr>
            <p:ph type="sldNum" sz="quarter" idx="12"/>
          </p:nvPr>
        </p:nvSpPr>
        <p:spPr>
          <a:xfrm>
            <a:off x="542926" y="6448428"/>
            <a:ext cx="482600" cy="268385"/>
          </a:xfrm>
        </p:spPr>
        <p:txBody>
          <a:bodyPr/>
          <a:lstStyle>
            <a:lvl1pPr>
              <a:defRPr>
                <a:solidFill>
                  <a:srgbClr val="575756"/>
                </a:solidFill>
              </a:defRPr>
            </a:lvl1pPr>
          </a:lstStyle>
          <a:p>
            <a:fld id="{CA51B110-8DDC-184A-BF2F-80FCA82F27B6}"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3774" y="4314404"/>
            <a:ext cx="1799180" cy="1799180"/>
          </a:xfrm>
          <a:prstGeom prst="rect">
            <a:avLst/>
          </a:prstGeom>
        </p:spPr>
      </p:pic>
    </p:spTree>
    <p:extLst>
      <p:ext uri="{BB962C8B-B14F-4D97-AF65-F5344CB8AC3E}">
        <p14:creationId xmlns:p14="http://schemas.microsoft.com/office/powerpoint/2010/main" val="1003909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57972B-9624-43E7-871E-529EF9645C1A}" type="datetimeFigureOut">
              <a:rPr lang="en-GB">
                <a:solidFill>
                  <a:srgbClr val="575756"/>
                </a:solidFill>
              </a:rPr>
              <a:pPr/>
              <a:t>28/01/2019</a:t>
            </a:fld>
            <a:endParaRPr lang="en-GB">
              <a:solidFill>
                <a:srgbClr val="575756"/>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srgbClr val="575756"/>
              </a:solidFill>
            </a:endParaRPr>
          </a:p>
        </p:txBody>
      </p:sp>
      <p:sp>
        <p:nvSpPr>
          <p:cNvPr id="6" name="Slide Number Placeholder 5"/>
          <p:cNvSpPr>
            <a:spLocks noGrp="1"/>
          </p:cNvSpPr>
          <p:nvPr>
            <p:ph type="sldNum" sz="quarter" idx="12"/>
          </p:nvPr>
        </p:nvSpPr>
        <p:spPr/>
        <p:txBody>
          <a:bodyPr/>
          <a:lstStyle/>
          <a:p>
            <a:fld id="{6C134E2B-604F-4C25-806C-E2483AA3BDB3}" type="slidenum">
              <a:rPr lang="en-GB" smtClean="0"/>
              <a:pPr/>
              <a:t>‹#›</a:t>
            </a:fld>
            <a:endParaRPr lang="en-GB"/>
          </a:p>
        </p:txBody>
      </p:sp>
    </p:spTree>
    <p:extLst>
      <p:ext uri="{BB962C8B-B14F-4D97-AF65-F5344CB8AC3E}">
        <p14:creationId xmlns:p14="http://schemas.microsoft.com/office/powerpoint/2010/main" val="523213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958316" y="2730155"/>
            <a:ext cx="6093260" cy="2909993"/>
          </a:xfrm>
        </p:spPr>
        <p:txBody>
          <a:bodyPr>
            <a:normAutofit/>
          </a:bodyPr>
          <a:lstStyle>
            <a:lvl1pPr>
              <a:defRPr sz="9600">
                <a:solidFill>
                  <a:schemeClr val="accent2">
                    <a:lumMod val="60000"/>
                    <a:lumOff val="40000"/>
                  </a:schemeClr>
                </a:solidFill>
              </a:defRPr>
            </a:lvl1pPr>
          </a:lstStyle>
          <a:p>
            <a:pPr lvl="0"/>
            <a:r>
              <a:rPr lang="en-GB" dirty="0" smtClean="0"/>
              <a:t>DRAFT</a:t>
            </a:r>
            <a:endParaRPr lang="en-GB" dirty="0"/>
          </a:p>
        </p:txBody>
      </p:sp>
      <p:pic>
        <p:nvPicPr>
          <p:cNvPr id="4" name="Picture 3" descr="TW_LOGO_RGB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rgbClr val="009FDF"/>
                </a:solidFill>
              </a:defRPr>
            </a:lvl1pPr>
            <a:lvl2pPr marL="0" indent="0" algn="ctr">
              <a:spcBef>
                <a:spcPts val="0"/>
              </a:spcBef>
              <a:buFontTx/>
              <a:buNone/>
              <a:defRPr sz="2700">
                <a:solidFill>
                  <a:srgbClr val="009FDF"/>
                </a:solidFill>
              </a:defRPr>
            </a:lvl2pPr>
            <a:lvl3pPr marL="0" indent="0" algn="ctr">
              <a:spcBef>
                <a:spcPts val="2000"/>
              </a:spcBef>
              <a:buFontTx/>
              <a:buNone/>
              <a:defRPr sz="1600" b="1">
                <a:solidFill>
                  <a:srgbClr val="009FDF"/>
                </a:solidFill>
              </a:defRPr>
            </a:lvl3pPr>
            <a:lvl4pPr marL="0" indent="0">
              <a:spcBef>
                <a:spcPts val="0"/>
              </a:spcBef>
              <a:buFontTx/>
              <a:buNone/>
              <a:defRPr/>
            </a:lvl4pPr>
            <a:lvl5pPr marL="0" indent="0">
              <a:spcBef>
                <a:spcPts val="0"/>
              </a:spcBef>
              <a:buFontTx/>
              <a:buNone/>
              <a:defRPr/>
            </a:lvl5pPr>
          </a:lstStyle>
          <a:p>
            <a:pPr lvl="0"/>
            <a:r>
              <a:rPr lang="en-GB" dirty="0" smtClean="0"/>
              <a:t>[Title slide: v1]</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269233967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solidFill>
          <a:srgbClr val="009FDF"/>
        </a:solidFill>
        <a:effectLst/>
      </p:bgPr>
    </p:bg>
    <p:spTree>
      <p:nvGrpSpPr>
        <p:cNvPr id="1" name=""/>
        <p:cNvGrpSpPr/>
        <p:nvPr/>
      </p:nvGrpSpPr>
      <p:grpSpPr>
        <a:xfrm>
          <a:off x="0" y="0"/>
          <a:ext cx="0" cy="0"/>
          <a:chOff x="0" y="0"/>
          <a:chExt cx="0" cy="0"/>
        </a:xfrm>
      </p:grpSpPr>
      <p:pic>
        <p:nvPicPr>
          <p:cNvPr id="4" name="Picture 3"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chemeClr val="bg1"/>
                </a:solidFill>
              </a:defRPr>
            </a:lvl1pPr>
            <a:lvl2pPr marL="0" indent="0" algn="ctr">
              <a:spcBef>
                <a:spcPts val="0"/>
              </a:spcBef>
              <a:buFontTx/>
              <a:buNone/>
              <a:defRPr sz="2700">
                <a:solidFill>
                  <a:schemeClr val="bg1"/>
                </a:solidFill>
              </a:defRPr>
            </a:lvl2pPr>
            <a:lvl3pPr marL="0" indent="0" algn="ctr">
              <a:spcBef>
                <a:spcPts val="2000"/>
              </a:spcBef>
              <a:buFontTx/>
              <a:buNone/>
              <a:defRPr sz="1600" b="1">
                <a:solidFill>
                  <a:schemeClr val="bg1"/>
                </a:solidFill>
              </a:defRPr>
            </a:lvl3pPr>
            <a:lvl4pPr marL="0" indent="0">
              <a:spcBef>
                <a:spcPts val="0"/>
              </a:spcBef>
              <a:buFontTx/>
              <a:buNone/>
              <a:defRPr/>
            </a:lvl4pPr>
            <a:lvl5pPr marL="0" indent="0">
              <a:spcBef>
                <a:spcPts val="0"/>
              </a:spcBef>
              <a:buFontTx/>
              <a:buNone/>
              <a:defRPr/>
            </a:lvl5pPr>
          </a:lstStyle>
          <a:p>
            <a:pPr lvl="0"/>
            <a:r>
              <a:rPr lang="en-GB" dirty="0" smtClean="0"/>
              <a:t>[Title slide: v2]</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13189211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and content]</a:t>
            </a:r>
            <a:endParaRPr lang="en-US" dirty="0"/>
          </a:p>
        </p:txBody>
      </p:sp>
      <p:sp>
        <p:nvSpPr>
          <p:cNvPr id="3" name="Content Placeholder 2"/>
          <p:cNvSpPr>
            <a:spLocks noGrp="1"/>
          </p:cNvSpPr>
          <p:nvPr>
            <p:ph idx="1"/>
          </p:nvPr>
        </p:nvSpPr>
        <p:spPr/>
        <p:txBody>
          <a:bodyPr/>
          <a:lstStyle>
            <a:lvl1pPr>
              <a:defRPr>
                <a:solidFill>
                  <a:srgbClr val="009FDF"/>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7259234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v1">
    <p:bg>
      <p:bgPr>
        <a:solidFill>
          <a:srgbClr val="7FBA00"/>
        </a:solidFill>
        <a:effectLst/>
      </p:bgPr>
    </p:bg>
    <p:spTree>
      <p:nvGrpSpPr>
        <p:cNvPr id="1" name=""/>
        <p:cNvGrpSpPr/>
        <p:nvPr/>
      </p:nvGrpSpPr>
      <p:grpSpPr>
        <a:xfrm>
          <a:off x="0" y="0"/>
          <a:ext cx="0" cy="0"/>
          <a:chOff x="0" y="0"/>
          <a:chExt cx="0" cy="0"/>
        </a:xfrm>
      </p:grpSpPr>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v1]</a:t>
            </a:r>
            <a:endParaRPr lang="en-US" dirty="0"/>
          </a:p>
        </p:txBody>
      </p:sp>
      <p:sp>
        <p:nvSpPr>
          <p:cNvPr id="3"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306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v2">
    <p:bg>
      <p:bgPr>
        <a:solidFill>
          <a:srgbClr val="009F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4500" y="6071129"/>
            <a:ext cx="595796" cy="595796"/>
          </a:xfrm>
          <a:prstGeom prst="rect">
            <a:avLst/>
          </a:prstGeom>
        </p:spPr>
      </p:pic>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17830090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3280125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and content]</a:t>
            </a:r>
            <a:endParaRPr lang="en-US" dirty="0"/>
          </a:p>
        </p:txBody>
      </p:sp>
      <p:sp>
        <p:nvSpPr>
          <p:cNvPr id="3" name="Content Placeholder 2"/>
          <p:cNvSpPr>
            <a:spLocks noGrp="1"/>
          </p:cNvSpPr>
          <p:nvPr>
            <p:ph idx="1"/>
          </p:nvPr>
        </p:nvSpPr>
        <p:spPr/>
        <p:txBody>
          <a:bodyPr/>
          <a:lstStyle>
            <a:lvl1pPr>
              <a:defRPr>
                <a:solidFill>
                  <a:srgbClr val="009FDF"/>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A51B110-8DDC-184A-BF2F-80FCA82F27B6}" type="slidenum">
              <a:rPr lang="en-US" smtClean="0"/>
              <a:pPr/>
              <a:t>‹#›</a:t>
            </a:fld>
            <a:endParaRPr lang="en-US"/>
          </a:p>
        </p:txBody>
      </p:sp>
    </p:spTree>
    <p:extLst>
      <p:ext uri="{BB962C8B-B14F-4D97-AF65-F5344CB8AC3E}">
        <p14:creationId xmlns:p14="http://schemas.microsoft.com/office/powerpoint/2010/main" val="217499949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v3">
    <p:bg>
      <p:bgPr>
        <a:solidFill>
          <a:srgbClr val="F07D2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v3]</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Tree>
    <p:extLst>
      <p:ext uri="{BB962C8B-B14F-4D97-AF65-F5344CB8AC3E}">
        <p14:creationId xmlns:p14="http://schemas.microsoft.com/office/powerpoint/2010/main" val="361315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v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rgbClr val="009FDF"/>
                </a:solidFill>
              </a:defRPr>
            </a:lvl1pPr>
          </a:lstStyle>
          <a:p>
            <a:r>
              <a:rPr lang="en-GB" dirty="0" smtClean="0"/>
              <a:t>[Section header: v4]</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p>
            <a:fld id="{CA51B110-8DDC-184A-BF2F-80FCA82F27B6}" type="slidenum">
              <a:rPr lang="en-US" smtClean="0"/>
              <a:pPr/>
              <a:t>‹#›</a:t>
            </a:fld>
            <a:endParaRPr lang="en-US" dirty="0"/>
          </a:p>
        </p:txBody>
      </p:sp>
      <p:sp>
        <p:nvSpPr>
          <p:cNvPr id="7"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rgbClr val="009FD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419857739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[Two content]</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dirty="0"/>
          </a:p>
        </p:txBody>
      </p:sp>
      <p:sp>
        <p:nvSpPr>
          <p:cNvPr id="10" name="Content Placeholder 3"/>
          <p:cNvSpPr>
            <a:spLocks noGrp="1"/>
          </p:cNvSpPr>
          <p:nvPr>
            <p:ph sz="half" idx="2"/>
          </p:nvPr>
        </p:nvSpPr>
        <p:spPr>
          <a:xfrm>
            <a:off x="53975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13"/>
          </p:nvPr>
        </p:nvSpPr>
        <p:spPr>
          <a:xfrm>
            <a:off x="473591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51676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20699"/>
            <a:ext cx="8064500" cy="780662"/>
          </a:xfrm>
        </p:spPr>
        <p:txBody>
          <a:bodyPr/>
          <a:lstStyle/>
          <a:p>
            <a:r>
              <a:rPr lang="en-GB" dirty="0" smtClean="0"/>
              <a:t>[Text and image]</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dirty="0"/>
          </a:p>
        </p:txBody>
      </p:sp>
      <p:sp>
        <p:nvSpPr>
          <p:cNvPr id="10" name="Content Placeholder 3"/>
          <p:cNvSpPr>
            <a:spLocks noGrp="1"/>
          </p:cNvSpPr>
          <p:nvPr>
            <p:ph sz="half" idx="2"/>
          </p:nvPr>
        </p:nvSpPr>
        <p:spPr>
          <a:xfrm>
            <a:off x="539750" y="1511999"/>
            <a:ext cx="3446096"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8"/>
          <p:cNvSpPr>
            <a:spLocks noGrp="1"/>
          </p:cNvSpPr>
          <p:nvPr>
            <p:ph type="pic" sz="quarter" idx="14" hasCustomPrompt="1"/>
          </p:nvPr>
        </p:nvSpPr>
        <p:spPr>
          <a:xfrm>
            <a:off x="4212250" y="1511999"/>
            <a:ext cx="4392000" cy="4392000"/>
          </a:xfrm>
        </p:spPr>
        <p:txBody>
          <a:bodyPr>
            <a:normAutofit/>
          </a:bodyPr>
          <a:lstStyle>
            <a:lvl1pPr algn="ctr">
              <a:defRPr sz="1200" baseline="0">
                <a:solidFill>
                  <a:srgbClr val="D8117D"/>
                </a:solidFill>
              </a:defRPr>
            </a:lvl1pPr>
          </a:lstStyle>
          <a:p>
            <a:r>
              <a:rPr lang="en-US" dirty="0" smtClean="0"/>
              <a:t>Insert the photo into this placeholder. With the image still selected go to the &lt;Format&gt; tab and under &lt;Picture Tools&gt; in the &lt;Size&gt; Group click the arrow under &lt;Crop&gt; and select &lt;Crop to Shape&gt;. Choose the circle to change the shape.</a:t>
            </a:r>
            <a:endParaRPr lang="en-US" dirty="0"/>
          </a:p>
        </p:txBody>
      </p:sp>
    </p:spTree>
    <p:extLst>
      <p:ext uri="{BB962C8B-B14F-4D97-AF65-F5344CB8AC3E}">
        <p14:creationId xmlns:p14="http://schemas.microsoft.com/office/powerpoint/2010/main" val="9341204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only]</a:t>
            </a:r>
            <a:endParaRPr lang="en-US" dirty="0"/>
          </a:p>
        </p:txBody>
      </p:sp>
      <p:sp>
        <p:nvSpPr>
          <p:cNvPr id="5" name="Slide Number Placeholder 4"/>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5480681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v1">
    <p:bg>
      <p:bgPr>
        <a:solidFill>
          <a:srgbClr val="009FDF"/>
        </a:solidFill>
        <a:effectLst/>
      </p:bgPr>
    </p:bg>
    <p:spTree>
      <p:nvGrpSpPr>
        <p:cNvPr id="1" name=""/>
        <p:cNvGrpSpPr/>
        <p:nvPr/>
      </p:nvGrpSpPr>
      <p:grpSpPr>
        <a:xfrm>
          <a:off x="0" y="0"/>
          <a:ext cx="0" cy="0"/>
          <a:chOff x="0" y="0"/>
          <a:chExt cx="0" cy="0"/>
        </a:xfrm>
      </p:grpSpPr>
      <p:pic>
        <p:nvPicPr>
          <p:cNvPr id="5" name="Picture 4"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2954" y="4314404"/>
            <a:ext cx="1800000" cy="1800000"/>
          </a:xfrm>
          <a:prstGeom prst="rect">
            <a:avLst/>
          </a:prstGeom>
        </p:spPr>
      </p:pic>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chemeClr val="bg1"/>
                </a:solidFill>
              </a:defRPr>
            </a:lvl1pPr>
          </a:lstStyle>
          <a:p>
            <a:r>
              <a:rPr lang="en-GB" dirty="0" smtClean="0"/>
              <a:t>[End slide: v1]</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5496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rgbClr val="009FDF"/>
                </a:solidFill>
              </a:defRPr>
            </a:lvl1pPr>
          </a:lstStyle>
          <a:p>
            <a:r>
              <a:rPr lang="en-GB" dirty="0" smtClean="0"/>
              <a:t>[End slide: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rgbClr val="575756"/>
                </a:solidFill>
              </a:defRPr>
            </a:lvl1pPr>
          </a:lstStyle>
          <a:p>
            <a:fld id="{CA51B110-8DDC-184A-BF2F-80FCA82F27B6}" type="slidenum">
              <a:rPr lang="en-US" smtClean="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3774" y="4314404"/>
            <a:ext cx="1799180" cy="1799180"/>
          </a:xfrm>
          <a:prstGeom prst="rect">
            <a:avLst/>
          </a:prstGeom>
        </p:spPr>
      </p:pic>
    </p:spTree>
    <p:extLst>
      <p:ext uri="{BB962C8B-B14F-4D97-AF65-F5344CB8AC3E}">
        <p14:creationId xmlns:p14="http://schemas.microsoft.com/office/powerpoint/2010/main" val="218807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25825838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299450" y="6448427"/>
            <a:ext cx="556036" cy="268384"/>
          </a:xfrm>
          <a:prstGeom prst="rect">
            <a:avLst/>
          </a:prstGeom>
        </p:spPr>
        <p:txBody>
          <a:bodyPr/>
          <a:lstStyle/>
          <a:p>
            <a:pPr defTabSz="457200"/>
            <a:fld id="{640834F5-6B84-4B01-B1C3-146F82B714F6}" type="datetimeFigureOut">
              <a:rPr lang="en-GB">
                <a:solidFill>
                  <a:prstClr val="black">
                    <a:tint val="75000"/>
                  </a:prstClr>
                </a:solidFill>
              </a:rPr>
              <a:pPr defTabSz="457200"/>
              <a:t>28/01/2019</a:t>
            </a:fld>
            <a:endParaRPr lang="en-GB">
              <a:solidFill>
                <a:prstClr val="black">
                  <a:tint val="75000"/>
                </a:prstClr>
              </a:solidFill>
            </a:endParaRPr>
          </a:p>
        </p:txBody>
      </p:sp>
      <p:sp>
        <p:nvSpPr>
          <p:cNvPr id="5" name="Footer Placeholder 4"/>
          <p:cNvSpPr>
            <a:spLocks noGrp="1"/>
          </p:cNvSpPr>
          <p:nvPr>
            <p:ph type="ftr" sz="quarter" idx="11"/>
          </p:nvPr>
        </p:nvSpPr>
        <p:spPr>
          <a:xfrm>
            <a:off x="5878286" y="6448428"/>
            <a:ext cx="2314022" cy="268385"/>
          </a:xfrm>
          <a:prstGeom prst="rect">
            <a:avLst/>
          </a:prstGeom>
        </p:spPr>
        <p:txBody>
          <a:bodyPr/>
          <a:lstStyle/>
          <a:p>
            <a:pPr defTabSz="4572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7558C5-F963-49CC-A36E-EC3D7EE8E8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1062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958316" y="2730155"/>
            <a:ext cx="6093260" cy="2909993"/>
          </a:xfrm>
        </p:spPr>
        <p:txBody>
          <a:bodyPr>
            <a:normAutofit/>
          </a:bodyPr>
          <a:lstStyle>
            <a:lvl1pPr>
              <a:defRPr sz="9600">
                <a:solidFill>
                  <a:schemeClr val="accent2">
                    <a:lumMod val="60000"/>
                    <a:lumOff val="40000"/>
                  </a:schemeClr>
                </a:solidFill>
              </a:defRPr>
            </a:lvl1pPr>
          </a:lstStyle>
          <a:p>
            <a:pPr lvl="0"/>
            <a:r>
              <a:rPr lang="en-GB" dirty="0" smtClean="0"/>
              <a:t>DRAFT</a:t>
            </a:r>
            <a:endParaRPr lang="en-GB" dirty="0"/>
          </a:p>
        </p:txBody>
      </p:sp>
      <p:pic>
        <p:nvPicPr>
          <p:cNvPr id="4" name="Picture 3" descr="TW_LOGO_RGB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rgbClr val="009FDF"/>
                </a:solidFill>
              </a:defRPr>
            </a:lvl1pPr>
            <a:lvl2pPr marL="0" indent="0" algn="ctr">
              <a:spcBef>
                <a:spcPts val="0"/>
              </a:spcBef>
              <a:buFontTx/>
              <a:buNone/>
              <a:defRPr sz="2700">
                <a:solidFill>
                  <a:srgbClr val="009FDF"/>
                </a:solidFill>
              </a:defRPr>
            </a:lvl2pPr>
            <a:lvl3pPr marL="0" indent="0" algn="ctr">
              <a:spcBef>
                <a:spcPts val="2000"/>
              </a:spcBef>
              <a:buFontTx/>
              <a:buNone/>
              <a:defRPr sz="1600" b="1">
                <a:solidFill>
                  <a:srgbClr val="009FDF"/>
                </a:solidFill>
              </a:defRPr>
            </a:lvl3pPr>
            <a:lvl4pPr marL="0" indent="0">
              <a:spcBef>
                <a:spcPts val="0"/>
              </a:spcBef>
              <a:buFontTx/>
              <a:buNone/>
              <a:defRPr/>
            </a:lvl4pPr>
            <a:lvl5pPr marL="0" indent="0">
              <a:spcBef>
                <a:spcPts val="0"/>
              </a:spcBef>
              <a:buFontTx/>
              <a:buNone/>
              <a:defRPr/>
            </a:lvl5pPr>
          </a:lstStyle>
          <a:p>
            <a:pPr lvl="0"/>
            <a:r>
              <a:rPr lang="en-GB" dirty="0" smtClean="0"/>
              <a:t>[Title slide: v1]</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823461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v1">
    <p:spTree>
      <p:nvGrpSpPr>
        <p:cNvPr id="1" name=""/>
        <p:cNvGrpSpPr/>
        <p:nvPr/>
      </p:nvGrpSpPr>
      <p:grpSpPr>
        <a:xfrm>
          <a:off x="0" y="0"/>
          <a:ext cx="0" cy="0"/>
          <a:chOff x="0" y="0"/>
          <a:chExt cx="0" cy="0"/>
        </a:xfrm>
      </p:grpSpPr>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v1]</a:t>
            </a:r>
            <a:endParaRPr lang="en-US" dirty="0"/>
          </a:p>
        </p:txBody>
      </p:sp>
      <p:sp>
        <p:nvSpPr>
          <p:cNvPr id="3"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08061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solidFill>
          <a:srgbClr val="009FDF"/>
        </a:solidFill>
        <a:effectLst/>
      </p:bgPr>
    </p:bg>
    <p:spTree>
      <p:nvGrpSpPr>
        <p:cNvPr id="1" name=""/>
        <p:cNvGrpSpPr/>
        <p:nvPr/>
      </p:nvGrpSpPr>
      <p:grpSpPr>
        <a:xfrm>
          <a:off x="0" y="0"/>
          <a:ext cx="0" cy="0"/>
          <a:chOff x="0" y="0"/>
          <a:chExt cx="0" cy="0"/>
        </a:xfrm>
      </p:grpSpPr>
      <p:pic>
        <p:nvPicPr>
          <p:cNvPr id="4" name="Picture 3"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41700" y="880208"/>
            <a:ext cx="2243328" cy="2243328"/>
          </a:xfrm>
          <a:prstGeom prst="rect">
            <a:avLst/>
          </a:prstGeom>
        </p:spPr>
      </p:pic>
      <p:sp>
        <p:nvSpPr>
          <p:cNvPr id="3" name="Subtitle 2"/>
          <p:cNvSpPr>
            <a:spLocks noGrp="1"/>
          </p:cNvSpPr>
          <p:nvPr>
            <p:ph type="subTitle" idx="1" hasCustomPrompt="1"/>
          </p:nvPr>
        </p:nvSpPr>
        <p:spPr>
          <a:xfrm>
            <a:off x="539750" y="5908430"/>
            <a:ext cx="8064500" cy="681647"/>
          </a:xfrm>
        </p:spPr>
        <p:txBody>
          <a:bodyPr anchor="b" anchorCtr="0">
            <a:normAutofit/>
          </a:bodyPr>
          <a:lstStyle>
            <a:lvl1pPr marL="0" indent="0" algn="ctr">
              <a:spcBef>
                <a:spcPts val="0"/>
              </a:spcBef>
              <a:spcAft>
                <a:spcPts val="400"/>
              </a:spcAft>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Presenter name</a:t>
            </a:r>
          </a:p>
          <a:p>
            <a:r>
              <a:rPr lang="en-GB" dirty="0" smtClean="0"/>
              <a:t>Job title</a:t>
            </a:r>
            <a:endParaRPr lang="en-US" dirty="0"/>
          </a:p>
        </p:txBody>
      </p:sp>
      <p:sp>
        <p:nvSpPr>
          <p:cNvPr id="10" name="Text Placeholder 9"/>
          <p:cNvSpPr>
            <a:spLocks noGrp="1"/>
          </p:cNvSpPr>
          <p:nvPr>
            <p:ph type="body" sz="quarter" idx="10" hasCustomPrompt="1"/>
          </p:nvPr>
        </p:nvSpPr>
        <p:spPr>
          <a:xfrm>
            <a:off x="539750" y="3698019"/>
            <a:ext cx="8064500" cy="2144713"/>
          </a:xfrm>
        </p:spPr>
        <p:txBody>
          <a:bodyPr/>
          <a:lstStyle>
            <a:lvl1pPr algn="ctr">
              <a:defRPr sz="4300" b="1" baseline="0">
                <a:solidFill>
                  <a:schemeClr val="bg1"/>
                </a:solidFill>
              </a:defRPr>
            </a:lvl1pPr>
            <a:lvl2pPr marL="0" indent="0" algn="ctr">
              <a:spcBef>
                <a:spcPts val="0"/>
              </a:spcBef>
              <a:buFontTx/>
              <a:buNone/>
              <a:defRPr sz="2700">
                <a:solidFill>
                  <a:schemeClr val="bg1"/>
                </a:solidFill>
              </a:defRPr>
            </a:lvl2pPr>
            <a:lvl3pPr marL="0" indent="0" algn="ctr">
              <a:spcBef>
                <a:spcPts val="2000"/>
              </a:spcBef>
              <a:buFontTx/>
              <a:buNone/>
              <a:defRPr sz="1600" b="1">
                <a:solidFill>
                  <a:schemeClr val="bg1"/>
                </a:solidFill>
              </a:defRPr>
            </a:lvl3pPr>
            <a:lvl4pPr marL="0" indent="0">
              <a:spcBef>
                <a:spcPts val="0"/>
              </a:spcBef>
              <a:buFontTx/>
              <a:buNone/>
              <a:defRPr/>
            </a:lvl4pPr>
            <a:lvl5pPr marL="0" indent="0">
              <a:spcBef>
                <a:spcPts val="0"/>
              </a:spcBef>
              <a:buFontTx/>
              <a:buNone/>
              <a:defRPr/>
            </a:lvl5pPr>
          </a:lstStyle>
          <a:p>
            <a:pPr lvl="0"/>
            <a:r>
              <a:rPr lang="en-GB" dirty="0" smtClean="0"/>
              <a:t>[Title slide: v2]</a:t>
            </a:r>
          </a:p>
          <a:p>
            <a:pPr lvl="1"/>
            <a:r>
              <a:rPr lang="en-GB" dirty="0" smtClean="0"/>
              <a:t>Subheading</a:t>
            </a:r>
          </a:p>
          <a:p>
            <a:pPr lvl="2"/>
            <a:r>
              <a:rPr lang="en-GB" dirty="0" smtClean="0"/>
              <a:t>DD Month YYYY</a:t>
            </a:r>
            <a:endParaRPr lang="en-US" dirty="0"/>
          </a:p>
        </p:txBody>
      </p:sp>
    </p:spTree>
    <p:extLst>
      <p:ext uri="{BB962C8B-B14F-4D97-AF65-F5344CB8AC3E}">
        <p14:creationId xmlns:p14="http://schemas.microsoft.com/office/powerpoint/2010/main" val="24838457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and content]</a:t>
            </a:r>
            <a:endParaRPr lang="en-US" dirty="0"/>
          </a:p>
        </p:txBody>
      </p:sp>
      <p:sp>
        <p:nvSpPr>
          <p:cNvPr id="3" name="Content Placeholder 2"/>
          <p:cNvSpPr>
            <a:spLocks noGrp="1"/>
          </p:cNvSpPr>
          <p:nvPr>
            <p:ph idx="1"/>
          </p:nvPr>
        </p:nvSpPr>
        <p:spPr/>
        <p:txBody>
          <a:bodyPr/>
          <a:lstStyle>
            <a:lvl1pPr>
              <a:defRPr>
                <a:solidFill>
                  <a:srgbClr val="009FDF"/>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28123839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v1">
    <p:bg>
      <p:bgPr>
        <a:solidFill>
          <a:srgbClr val="7FBA00"/>
        </a:solidFill>
        <a:effectLst/>
      </p:bgPr>
    </p:bg>
    <p:spTree>
      <p:nvGrpSpPr>
        <p:cNvPr id="1" name=""/>
        <p:cNvGrpSpPr/>
        <p:nvPr/>
      </p:nvGrpSpPr>
      <p:grpSpPr>
        <a:xfrm>
          <a:off x="0" y="0"/>
          <a:ext cx="0" cy="0"/>
          <a:chOff x="0" y="0"/>
          <a:chExt cx="0" cy="0"/>
        </a:xfrm>
      </p:grpSpPr>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v1]</a:t>
            </a:r>
            <a:endParaRPr lang="en-US" dirty="0"/>
          </a:p>
        </p:txBody>
      </p:sp>
      <p:sp>
        <p:nvSpPr>
          <p:cNvPr id="3"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2035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v2">
    <p:bg>
      <p:bgPr>
        <a:solidFill>
          <a:srgbClr val="009F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4500" y="6071129"/>
            <a:ext cx="595796" cy="595796"/>
          </a:xfrm>
          <a:prstGeom prst="rect">
            <a:avLst/>
          </a:prstGeom>
        </p:spPr>
      </p:pic>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309214585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1048019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v3">
    <p:bg>
      <p:bgPr>
        <a:solidFill>
          <a:srgbClr val="F07D2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v3]</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Tree>
    <p:extLst>
      <p:ext uri="{BB962C8B-B14F-4D97-AF65-F5344CB8AC3E}">
        <p14:creationId xmlns:p14="http://schemas.microsoft.com/office/powerpoint/2010/main" val="3406639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v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rgbClr val="009FDF"/>
                </a:solidFill>
              </a:defRPr>
            </a:lvl1pPr>
          </a:lstStyle>
          <a:p>
            <a:r>
              <a:rPr lang="en-GB" dirty="0" smtClean="0"/>
              <a:t>[Section header: v4]</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p>
            <a:fld id="{CA51B110-8DDC-184A-BF2F-80FCA82F27B6}" type="slidenum">
              <a:rPr lang="en-US" smtClean="0"/>
              <a:pPr/>
              <a:t>‹#›</a:t>
            </a:fld>
            <a:endParaRPr lang="en-US" dirty="0"/>
          </a:p>
        </p:txBody>
      </p:sp>
      <p:sp>
        <p:nvSpPr>
          <p:cNvPr id="7"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rgbClr val="009FD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399575596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[Two content]</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dirty="0"/>
          </a:p>
        </p:txBody>
      </p:sp>
      <p:sp>
        <p:nvSpPr>
          <p:cNvPr id="10" name="Content Placeholder 3"/>
          <p:cNvSpPr>
            <a:spLocks noGrp="1"/>
          </p:cNvSpPr>
          <p:nvPr>
            <p:ph sz="half" idx="2"/>
          </p:nvPr>
        </p:nvSpPr>
        <p:spPr>
          <a:xfrm>
            <a:off x="53975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13"/>
          </p:nvPr>
        </p:nvSpPr>
        <p:spPr>
          <a:xfrm>
            <a:off x="473591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93582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20699"/>
            <a:ext cx="8064500" cy="780662"/>
          </a:xfrm>
        </p:spPr>
        <p:txBody>
          <a:bodyPr/>
          <a:lstStyle/>
          <a:p>
            <a:r>
              <a:rPr lang="en-GB" dirty="0" smtClean="0"/>
              <a:t>[Text and image]</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dirty="0"/>
          </a:p>
        </p:txBody>
      </p:sp>
      <p:sp>
        <p:nvSpPr>
          <p:cNvPr id="10" name="Content Placeholder 3"/>
          <p:cNvSpPr>
            <a:spLocks noGrp="1"/>
          </p:cNvSpPr>
          <p:nvPr>
            <p:ph sz="half" idx="2"/>
          </p:nvPr>
        </p:nvSpPr>
        <p:spPr>
          <a:xfrm>
            <a:off x="539750" y="1511999"/>
            <a:ext cx="3446096"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8"/>
          <p:cNvSpPr>
            <a:spLocks noGrp="1"/>
          </p:cNvSpPr>
          <p:nvPr>
            <p:ph type="pic" sz="quarter" idx="14" hasCustomPrompt="1"/>
          </p:nvPr>
        </p:nvSpPr>
        <p:spPr>
          <a:xfrm>
            <a:off x="4212250" y="1511999"/>
            <a:ext cx="4392000" cy="4392000"/>
          </a:xfrm>
        </p:spPr>
        <p:txBody>
          <a:bodyPr>
            <a:normAutofit/>
          </a:bodyPr>
          <a:lstStyle>
            <a:lvl1pPr algn="ctr">
              <a:defRPr sz="1200" baseline="0">
                <a:solidFill>
                  <a:srgbClr val="D8117D"/>
                </a:solidFill>
              </a:defRPr>
            </a:lvl1pPr>
          </a:lstStyle>
          <a:p>
            <a:r>
              <a:rPr lang="en-US" dirty="0" smtClean="0"/>
              <a:t>Insert the photo into this placeholder. With the image still selected go to the &lt;Format&gt; tab and under &lt;Picture Tools&gt; in the &lt;Size&gt; Group click the arrow under &lt;Crop&gt; and select &lt;Crop to Shape&gt;. Choose the circle to change the shape.</a:t>
            </a:r>
            <a:endParaRPr lang="en-US" dirty="0"/>
          </a:p>
        </p:txBody>
      </p:sp>
    </p:spTree>
    <p:extLst>
      <p:ext uri="{BB962C8B-B14F-4D97-AF65-F5344CB8AC3E}">
        <p14:creationId xmlns:p14="http://schemas.microsoft.com/office/powerpoint/2010/main" val="223829717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only]</a:t>
            </a:r>
            <a:endParaRPr lang="en-US" dirty="0"/>
          </a:p>
        </p:txBody>
      </p:sp>
      <p:sp>
        <p:nvSpPr>
          <p:cNvPr id="5" name="Slide Number Placeholder 4"/>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12183753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4500" y="6071129"/>
            <a:ext cx="595796" cy="595796"/>
          </a:xfrm>
          <a:prstGeom prst="rect">
            <a:avLst/>
          </a:prstGeom>
        </p:spPr>
      </p:pic>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224534166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v1">
    <p:bg>
      <p:bgPr>
        <a:solidFill>
          <a:srgbClr val="009FDF"/>
        </a:solidFill>
        <a:effectLst/>
      </p:bgPr>
    </p:bg>
    <p:spTree>
      <p:nvGrpSpPr>
        <p:cNvPr id="1" name=""/>
        <p:cNvGrpSpPr/>
        <p:nvPr/>
      </p:nvGrpSpPr>
      <p:grpSpPr>
        <a:xfrm>
          <a:off x="0" y="0"/>
          <a:ext cx="0" cy="0"/>
          <a:chOff x="0" y="0"/>
          <a:chExt cx="0" cy="0"/>
        </a:xfrm>
      </p:grpSpPr>
      <p:pic>
        <p:nvPicPr>
          <p:cNvPr id="5" name="Picture 4" descr="TW_LOGO_NE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2954" y="4314404"/>
            <a:ext cx="1800000" cy="1800000"/>
          </a:xfrm>
          <a:prstGeom prst="rect">
            <a:avLst/>
          </a:prstGeom>
        </p:spPr>
      </p:pic>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chemeClr val="bg1"/>
                </a:solidFill>
              </a:defRPr>
            </a:lvl1pPr>
          </a:lstStyle>
          <a:p>
            <a:r>
              <a:rPr lang="en-GB" dirty="0" smtClean="0"/>
              <a:t>[End slide: v1]</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10868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1324708"/>
            <a:ext cx="8064500" cy="2796442"/>
          </a:xfrm>
        </p:spPr>
        <p:txBody>
          <a:bodyPr anchor="ctr" anchorCtr="0"/>
          <a:lstStyle>
            <a:lvl1pPr algn="ctr">
              <a:defRPr sz="4500">
                <a:solidFill>
                  <a:srgbClr val="009FDF"/>
                </a:solidFill>
              </a:defRPr>
            </a:lvl1pPr>
          </a:lstStyle>
          <a:p>
            <a:r>
              <a:rPr lang="en-GB" dirty="0" smtClean="0"/>
              <a:t>[End slide: v2]</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rgbClr val="575756"/>
                </a:solidFill>
              </a:defRPr>
            </a:lvl1pPr>
          </a:lstStyle>
          <a:p>
            <a:fld id="{CA51B110-8DDC-184A-BF2F-80FCA82F27B6}" type="slidenum">
              <a:rPr lang="en-US" smtClean="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3774" y="4314404"/>
            <a:ext cx="1799180" cy="1799180"/>
          </a:xfrm>
          <a:prstGeom prst="rect">
            <a:avLst/>
          </a:prstGeom>
        </p:spPr>
      </p:pic>
    </p:spTree>
    <p:extLst>
      <p:ext uri="{BB962C8B-B14F-4D97-AF65-F5344CB8AC3E}">
        <p14:creationId xmlns:p14="http://schemas.microsoft.com/office/powerpoint/2010/main" val="4256598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9471024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bwMode="auto">
          <a:xfrm>
            <a:off x="690563" y="704850"/>
            <a:ext cx="7993062" cy="904875"/>
          </a:xfrm>
          <a:prstGeom prst="rect">
            <a:avLst/>
          </a:prstGeom>
          <a:noFill/>
          <a:ln w="9525">
            <a:noFill/>
            <a:miter lim="800000"/>
            <a:headEnd/>
            <a:tailEnd/>
          </a:ln>
        </p:spPr>
        <p:txBody>
          <a:bodyPr/>
          <a:lstStyle/>
          <a:p>
            <a:pPr lvl="0"/>
            <a:endParaRPr lang="en-GB" dirty="0"/>
          </a:p>
        </p:txBody>
      </p:sp>
      <p:sp>
        <p:nvSpPr>
          <p:cNvPr id="5" name="Rectangle 16"/>
          <p:cNvSpPr>
            <a:spLocks noGrp="1" noChangeArrowheads="1"/>
          </p:cNvSpPr>
          <p:nvPr>
            <p:ph idx="1"/>
          </p:nvPr>
        </p:nvSpPr>
        <p:spPr bwMode="auto">
          <a:xfrm>
            <a:off x="685801" y="2063750"/>
            <a:ext cx="7873999" cy="3768725"/>
          </a:xfrm>
          <a:prstGeom prst="rect">
            <a:avLst/>
          </a:prstGeom>
          <a:noFill/>
          <a:ln w="9525">
            <a:noFill/>
            <a:miter lim="800000"/>
            <a:headEnd/>
            <a:tailEnd/>
          </a:ln>
        </p:spPr>
        <p:txBody>
          <a:bodyPr/>
          <a:lstStyle>
            <a:lvl1pPr>
              <a:defRPr sz="2200"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4"/>
            <a:endParaRPr lang="en-US" noProof="0" dirty="0"/>
          </a:p>
        </p:txBody>
      </p:sp>
    </p:spTree>
    <p:extLst>
      <p:ext uri="{BB962C8B-B14F-4D97-AF65-F5344CB8AC3E}">
        <p14:creationId xmlns:p14="http://schemas.microsoft.com/office/powerpoint/2010/main" val="1560628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4"/>
          <p:cNvSpPr>
            <a:spLocks noGrp="1" noChangeArrowheads="1"/>
          </p:cNvSpPr>
          <p:nvPr>
            <p:ph type="title"/>
          </p:nvPr>
        </p:nvSpPr>
        <p:spPr bwMode="auto">
          <a:xfrm>
            <a:off x="690563" y="704850"/>
            <a:ext cx="7993062" cy="904875"/>
          </a:xfrm>
          <a:prstGeom prst="rect">
            <a:avLst/>
          </a:prstGeom>
          <a:noFill/>
          <a:ln w="9525">
            <a:noFill/>
            <a:miter lim="800000"/>
            <a:headEnd/>
            <a:tailEnd/>
          </a:ln>
        </p:spPr>
        <p:txBody>
          <a:bodyPr/>
          <a:lstStyle/>
          <a:p>
            <a:pPr lvl="0"/>
            <a:endParaRPr lang="en-GB" dirty="0"/>
          </a:p>
        </p:txBody>
      </p:sp>
    </p:spTree>
    <p:extLst>
      <p:ext uri="{BB962C8B-B14F-4D97-AF65-F5344CB8AC3E}">
        <p14:creationId xmlns:p14="http://schemas.microsoft.com/office/powerpoint/2010/main" val="1503084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3592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v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chemeClr val="bg1"/>
                </a:solidFill>
              </a:defRPr>
            </a:lvl1pPr>
          </a:lstStyle>
          <a:p>
            <a:r>
              <a:rPr lang="en-GB" dirty="0" smtClean="0"/>
              <a:t>[Section header: v3]</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lvl1pPr>
              <a:defRPr>
                <a:solidFill>
                  <a:schemeClr val="bg1"/>
                </a:solidFill>
              </a:defRPr>
            </a:lvl1pPr>
          </a:lstStyle>
          <a:p>
            <a:fld id="{CA51B110-8DDC-184A-BF2F-80FCA82F27B6}" type="slidenum">
              <a:rPr lang="en-US" smtClean="0">
                <a:solidFill>
                  <a:srgbClr val="FFFFFF"/>
                </a:solidFill>
              </a:rPr>
              <a:pPr/>
              <a:t>‹#›</a:t>
            </a:fld>
            <a:endParaRPr lang="en-US">
              <a:solidFill>
                <a:srgbClr val="FFFFFF"/>
              </a:solidFill>
            </a:endParaRPr>
          </a:p>
        </p:txBody>
      </p:sp>
      <p:sp>
        <p:nvSpPr>
          <p:cNvPr id="11"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pic>
        <p:nvPicPr>
          <p:cNvPr id="7" name="Picture 6" descr="TW_LOGO_RGB_BLUE17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Tree>
    <p:extLst>
      <p:ext uri="{BB962C8B-B14F-4D97-AF65-F5344CB8AC3E}">
        <p14:creationId xmlns:p14="http://schemas.microsoft.com/office/powerpoint/2010/main" val="233157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040"/>
            <a:ext cx="8064500" cy="2306982"/>
          </a:xfrm>
        </p:spPr>
        <p:txBody>
          <a:bodyPr anchor="b"/>
          <a:lstStyle>
            <a:lvl1pPr algn="ctr">
              <a:defRPr sz="3600">
                <a:solidFill>
                  <a:srgbClr val="009FDF"/>
                </a:solidFill>
              </a:defRPr>
            </a:lvl1pPr>
          </a:lstStyle>
          <a:p>
            <a:r>
              <a:rPr lang="en-GB" dirty="0" smtClean="0"/>
              <a:t>[Section header: v4]</a:t>
            </a:r>
            <a:endParaRPr lang="en-US" dirty="0"/>
          </a:p>
        </p:txBody>
      </p:sp>
      <p:sp>
        <p:nvSpPr>
          <p:cNvPr id="8" name="Slide Number Placeholder 5"/>
          <p:cNvSpPr>
            <a:spLocks noGrp="1"/>
          </p:cNvSpPr>
          <p:nvPr>
            <p:ph type="sldNum" sz="quarter" idx="12"/>
          </p:nvPr>
        </p:nvSpPr>
        <p:spPr>
          <a:xfrm>
            <a:off x="542925" y="6448426"/>
            <a:ext cx="482600" cy="268385"/>
          </a:xfrm>
        </p:spPr>
        <p:txBody>
          <a:bodyPr/>
          <a:lstStyle/>
          <a:p>
            <a:fld id="{CA51B110-8DDC-184A-BF2F-80FCA82F27B6}" type="slidenum">
              <a:rPr lang="en-US" smtClean="0"/>
              <a:pPr/>
              <a:t>‹#›</a:t>
            </a:fld>
            <a:endParaRPr lang="en-US"/>
          </a:p>
        </p:txBody>
      </p:sp>
      <p:sp>
        <p:nvSpPr>
          <p:cNvPr id="7" name="Text Placeholder 2"/>
          <p:cNvSpPr>
            <a:spLocks noGrp="1"/>
          </p:cNvSpPr>
          <p:nvPr>
            <p:ph type="body" idx="1" hasCustomPrompt="1"/>
          </p:nvPr>
        </p:nvSpPr>
        <p:spPr>
          <a:xfrm>
            <a:off x="539750" y="2945547"/>
            <a:ext cx="8064500" cy="2505684"/>
          </a:xfrm>
        </p:spPr>
        <p:txBody>
          <a:bodyPr>
            <a:normAutofit/>
          </a:bodyPr>
          <a:lstStyle>
            <a:lvl1pPr marL="0" indent="0" algn="ctr">
              <a:spcBef>
                <a:spcPts val="0"/>
              </a:spcBef>
              <a:buNone/>
              <a:defRPr sz="1800" baseline="0">
                <a:solidFill>
                  <a:srgbClr val="009FD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Subheading</a:t>
            </a:r>
          </a:p>
          <a:p>
            <a:pPr lvl="0"/>
            <a:r>
              <a:rPr lang="en-GB" dirty="0" smtClean="0"/>
              <a:t>Presenter name</a:t>
            </a:r>
          </a:p>
          <a:p>
            <a:pPr lvl="0"/>
            <a:r>
              <a:rPr lang="en-GB" dirty="0" smtClean="0"/>
              <a:t>Job title</a:t>
            </a:r>
          </a:p>
        </p:txBody>
      </p:sp>
    </p:spTree>
    <p:extLst>
      <p:ext uri="{BB962C8B-B14F-4D97-AF65-F5344CB8AC3E}">
        <p14:creationId xmlns:p14="http://schemas.microsoft.com/office/powerpoint/2010/main" val="10184581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[Two content]</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a:p>
        </p:txBody>
      </p:sp>
      <p:sp>
        <p:nvSpPr>
          <p:cNvPr id="10" name="Content Placeholder 3"/>
          <p:cNvSpPr>
            <a:spLocks noGrp="1"/>
          </p:cNvSpPr>
          <p:nvPr>
            <p:ph sz="half" idx="2"/>
          </p:nvPr>
        </p:nvSpPr>
        <p:spPr>
          <a:xfrm>
            <a:off x="53975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13"/>
          </p:nvPr>
        </p:nvSpPr>
        <p:spPr>
          <a:xfrm>
            <a:off x="4735910" y="1511999"/>
            <a:ext cx="3868340"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43156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20699"/>
            <a:ext cx="8064500" cy="780662"/>
          </a:xfrm>
        </p:spPr>
        <p:txBody>
          <a:bodyPr/>
          <a:lstStyle/>
          <a:p>
            <a:r>
              <a:rPr lang="en-GB" dirty="0" smtClean="0"/>
              <a:t>[Text and image]</a:t>
            </a:r>
            <a:endParaRPr lang="en-US" dirty="0"/>
          </a:p>
        </p:txBody>
      </p:sp>
      <p:sp>
        <p:nvSpPr>
          <p:cNvPr id="7" name="Slide Number Placeholder 6"/>
          <p:cNvSpPr>
            <a:spLocks noGrp="1"/>
          </p:cNvSpPr>
          <p:nvPr>
            <p:ph type="sldNum" sz="quarter" idx="12"/>
          </p:nvPr>
        </p:nvSpPr>
        <p:spPr/>
        <p:txBody>
          <a:bodyPr/>
          <a:lstStyle/>
          <a:p>
            <a:fld id="{CA51B110-8DDC-184A-BF2F-80FCA82F27B6}" type="slidenum">
              <a:rPr lang="en-US" smtClean="0"/>
              <a:pPr/>
              <a:t>‹#›</a:t>
            </a:fld>
            <a:endParaRPr lang="en-US"/>
          </a:p>
        </p:txBody>
      </p:sp>
      <p:sp>
        <p:nvSpPr>
          <p:cNvPr id="10" name="Content Placeholder 3"/>
          <p:cNvSpPr>
            <a:spLocks noGrp="1"/>
          </p:cNvSpPr>
          <p:nvPr>
            <p:ph sz="half" idx="2"/>
          </p:nvPr>
        </p:nvSpPr>
        <p:spPr>
          <a:xfrm>
            <a:off x="539750" y="1511999"/>
            <a:ext cx="3446096" cy="4244031"/>
          </a:xfrm>
        </p:spPr>
        <p:txBody>
          <a:bodyPr/>
          <a:lstStyle>
            <a:lvl1pPr>
              <a:spcBef>
                <a:spcPts val="2400"/>
              </a:spcBef>
              <a:defRPr/>
            </a:lvl1pPr>
            <a:lvl2pPr>
              <a:spcBef>
                <a:spcPts val="12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8"/>
          <p:cNvSpPr>
            <a:spLocks noGrp="1"/>
          </p:cNvSpPr>
          <p:nvPr>
            <p:ph type="pic" sz="quarter" idx="14" hasCustomPrompt="1"/>
          </p:nvPr>
        </p:nvSpPr>
        <p:spPr>
          <a:xfrm>
            <a:off x="4212250" y="1511999"/>
            <a:ext cx="4392000" cy="4392000"/>
          </a:xfrm>
        </p:spPr>
        <p:txBody>
          <a:bodyPr>
            <a:normAutofit/>
          </a:bodyPr>
          <a:lstStyle>
            <a:lvl1pPr algn="ctr">
              <a:defRPr sz="1200" baseline="0">
                <a:solidFill>
                  <a:srgbClr val="D8117D"/>
                </a:solidFill>
              </a:defRPr>
            </a:lvl1pPr>
          </a:lstStyle>
          <a:p>
            <a:r>
              <a:rPr lang="en-US" dirty="0" smtClean="0"/>
              <a:t>Insert the photo into this placeholder. With the image still selected go to the &lt;Format&gt; tab and under &lt;Picture Tools&gt; in the &lt;Size&gt; Group click the arrow under &lt;Crop&gt; and select &lt;Crop to Shape&gt;. Choose the circle to change the shape.</a:t>
            </a:r>
            <a:endParaRPr lang="en-US" dirty="0"/>
          </a:p>
        </p:txBody>
      </p:sp>
    </p:spTree>
    <p:extLst>
      <p:ext uri="{BB962C8B-B14F-4D97-AF65-F5344CB8AC3E}">
        <p14:creationId xmlns:p14="http://schemas.microsoft.com/office/powerpoint/2010/main" val="23281544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W_LOGO_RGB_BLUE17mm.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Placeholder 1"/>
          <p:cNvSpPr>
            <a:spLocks noGrp="1"/>
          </p:cNvSpPr>
          <p:nvPr>
            <p:ph type="title"/>
          </p:nvPr>
        </p:nvSpPr>
        <p:spPr>
          <a:xfrm>
            <a:off x="539750" y="520699"/>
            <a:ext cx="8064500" cy="78066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39750" y="1512000"/>
            <a:ext cx="8064500" cy="435133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42925" y="6448426"/>
            <a:ext cx="482600" cy="268385"/>
          </a:xfrm>
          <a:prstGeom prst="rect">
            <a:avLst/>
          </a:prstGeom>
        </p:spPr>
        <p:txBody>
          <a:bodyPr vert="horz" lIns="0" tIns="0" rIns="0" bIns="0" rtlCol="0" anchor="t" anchorCtr="0"/>
          <a:lstStyle>
            <a:lvl1pPr algn="l">
              <a:defRPr sz="1000">
                <a:solidFill>
                  <a:srgbClr val="575756"/>
                </a:solidFill>
              </a:defRPr>
            </a:lvl1p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1901636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p:titleStyle>
    <p:bodyStyle>
      <a:lvl1pPr marL="0" indent="0" algn="l" defTabSz="914400" rtl="0" eaLnBrk="1" latinLnBrk="0" hangingPunct="1">
        <a:lnSpc>
          <a:spcPct val="100000"/>
        </a:lnSpc>
        <a:spcBef>
          <a:spcPts val="2400"/>
        </a:spcBef>
        <a:buFontTx/>
        <a:buNone/>
        <a:defRPr sz="1800" kern="1200">
          <a:solidFill>
            <a:srgbClr val="009FDF"/>
          </a:solidFill>
          <a:latin typeface="+mn-lt"/>
          <a:ea typeface="+mn-ea"/>
          <a:cs typeface="+mn-cs"/>
        </a:defRPr>
      </a:lvl1pPr>
      <a:lvl2pPr marL="180000" indent="-180000" algn="l" defTabSz="914400" rtl="0" eaLnBrk="1" latinLnBrk="0" hangingPunct="1">
        <a:lnSpc>
          <a:spcPct val="100000"/>
        </a:lnSpc>
        <a:spcBef>
          <a:spcPts val="1200"/>
        </a:spcBef>
        <a:buClr>
          <a:schemeClr val="bg2"/>
        </a:buClr>
        <a:buFont typeface="Arial" charset="0"/>
        <a:buChar char="•"/>
        <a:defRPr sz="1600" kern="1200">
          <a:solidFill>
            <a:schemeClr val="tx1"/>
          </a:solidFill>
          <a:latin typeface="+mn-lt"/>
          <a:ea typeface="+mn-ea"/>
          <a:cs typeface="+mn-cs"/>
        </a:defRPr>
      </a:lvl2pPr>
      <a:lvl3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3pPr>
      <a:lvl4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4pPr>
      <a:lvl5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2" userDrawn="1">
          <p15:clr>
            <a:srgbClr val="F26B43"/>
          </p15:clr>
        </p15:guide>
        <p15:guide id="2" pos="2880" userDrawn="1">
          <p15:clr>
            <a:srgbClr val="F26B43"/>
          </p15:clr>
        </p15:guide>
        <p15:guide id="3" pos="340" userDrawn="1">
          <p15:clr>
            <a:srgbClr val="F26B43"/>
          </p15:clr>
        </p15:guide>
        <p15:guide id="4" pos="5420" userDrawn="1">
          <p15:clr>
            <a:srgbClr val="F26B43"/>
          </p15:clr>
        </p15:guide>
        <p15:guide id="5" orient="horz" pos="41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W_LOGO_RGB_BLUE17mm.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Placeholder 1"/>
          <p:cNvSpPr>
            <a:spLocks noGrp="1"/>
          </p:cNvSpPr>
          <p:nvPr>
            <p:ph type="title"/>
          </p:nvPr>
        </p:nvSpPr>
        <p:spPr>
          <a:xfrm>
            <a:off x="539750" y="520699"/>
            <a:ext cx="8064500" cy="78066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39750" y="1512000"/>
            <a:ext cx="8064500" cy="435133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42925" y="6448426"/>
            <a:ext cx="482600" cy="268385"/>
          </a:xfrm>
          <a:prstGeom prst="rect">
            <a:avLst/>
          </a:prstGeom>
        </p:spPr>
        <p:txBody>
          <a:bodyPr vert="horz" lIns="0" tIns="0" rIns="0" bIns="0" rtlCol="0" anchor="t" anchorCtr="0"/>
          <a:lstStyle>
            <a:lvl1pPr algn="l">
              <a:defRPr sz="1000">
                <a:solidFill>
                  <a:srgbClr val="575756"/>
                </a:solidFill>
              </a:defRPr>
            </a:lvl1p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770081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14" r:id="rId15"/>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p:titleStyle>
    <p:bodyStyle>
      <a:lvl1pPr marL="0" indent="0" algn="l" defTabSz="914400" rtl="0" eaLnBrk="1" latinLnBrk="0" hangingPunct="1">
        <a:lnSpc>
          <a:spcPct val="100000"/>
        </a:lnSpc>
        <a:spcBef>
          <a:spcPts val="2400"/>
        </a:spcBef>
        <a:buFontTx/>
        <a:buNone/>
        <a:defRPr sz="1800" kern="1200">
          <a:solidFill>
            <a:srgbClr val="009FDF"/>
          </a:solidFill>
          <a:latin typeface="+mn-lt"/>
          <a:ea typeface="+mn-ea"/>
          <a:cs typeface="+mn-cs"/>
        </a:defRPr>
      </a:lvl1pPr>
      <a:lvl2pPr marL="180000" indent="-180000" algn="l" defTabSz="914400" rtl="0" eaLnBrk="1" latinLnBrk="0" hangingPunct="1">
        <a:lnSpc>
          <a:spcPct val="100000"/>
        </a:lnSpc>
        <a:spcBef>
          <a:spcPts val="1200"/>
        </a:spcBef>
        <a:buClr>
          <a:schemeClr val="bg2"/>
        </a:buClr>
        <a:buFont typeface="Arial" charset="0"/>
        <a:buChar char="•"/>
        <a:defRPr sz="1600" kern="1200">
          <a:solidFill>
            <a:schemeClr val="tx1"/>
          </a:solidFill>
          <a:latin typeface="+mn-lt"/>
          <a:ea typeface="+mn-ea"/>
          <a:cs typeface="+mn-cs"/>
        </a:defRPr>
      </a:lvl2pPr>
      <a:lvl3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3pPr>
      <a:lvl4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4pPr>
      <a:lvl5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2" userDrawn="1">
          <p15:clr>
            <a:srgbClr val="F26B43"/>
          </p15:clr>
        </p15:guide>
        <p15:guide id="2" pos="2880" userDrawn="1">
          <p15:clr>
            <a:srgbClr val="F26B43"/>
          </p15:clr>
        </p15:guide>
        <p15:guide id="3" pos="340" userDrawn="1">
          <p15:clr>
            <a:srgbClr val="F26B43"/>
          </p15:clr>
        </p15:guide>
        <p15:guide id="4" pos="5420" userDrawn="1">
          <p15:clr>
            <a:srgbClr val="F26B43"/>
          </p15:clr>
        </p15:guide>
        <p15:guide id="5" orient="horz" pos="41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W_LOGO_RGB_BLUE17mm.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240696" y="6097632"/>
            <a:ext cx="609600" cy="609600"/>
          </a:xfrm>
          <a:prstGeom prst="rect">
            <a:avLst/>
          </a:prstGeom>
        </p:spPr>
      </p:pic>
      <p:sp>
        <p:nvSpPr>
          <p:cNvPr id="2" name="Title Placeholder 1"/>
          <p:cNvSpPr>
            <a:spLocks noGrp="1"/>
          </p:cNvSpPr>
          <p:nvPr>
            <p:ph type="title"/>
          </p:nvPr>
        </p:nvSpPr>
        <p:spPr>
          <a:xfrm>
            <a:off x="539750" y="520699"/>
            <a:ext cx="8064500" cy="78066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39750" y="1512000"/>
            <a:ext cx="8064500" cy="435133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42925" y="6448426"/>
            <a:ext cx="482600" cy="268385"/>
          </a:xfrm>
          <a:prstGeom prst="rect">
            <a:avLst/>
          </a:prstGeom>
        </p:spPr>
        <p:txBody>
          <a:bodyPr vert="horz" lIns="0" tIns="0" rIns="0" bIns="0" rtlCol="0" anchor="t" anchorCtr="0"/>
          <a:lstStyle>
            <a:lvl1pPr algn="l">
              <a:defRPr sz="1000">
                <a:solidFill>
                  <a:srgbClr val="575756"/>
                </a:solidFill>
              </a:defRPr>
            </a:lvl1pPr>
          </a:lstStyle>
          <a:p>
            <a:fld id="{CA51B110-8DDC-184A-BF2F-80FCA82F27B6}" type="slidenum">
              <a:rPr lang="en-US" smtClean="0"/>
              <a:pPr/>
              <a:t>‹#›</a:t>
            </a:fld>
            <a:endParaRPr lang="en-US" dirty="0"/>
          </a:p>
        </p:txBody>
      </p:sp>
    </p:spTree>
    <p:extLst>
      <p:ext uri="{BB962C8B-B14F-4D97-AF65-F5344CB8AC3E}">
        <p14:creationId xmlns:p14="http://schemas.microsoft.com/office/powerpoint/2010/main" val="24125217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p:titleStyle>
    <p:bodyStyle>
      <a:lvl1pPr marL="0" indent="0" algn="l" defTabSz="914400" rtl="0" eaLnBrk="1" latinLnBrk="0" hangingPunct="1">
        <a:lnSpc>
          <a:spcPct val="100000"/>
        </a:lnSpc>
        <a:spcBef>
          <a:spcPts val="2400"/>
        </a:spcBef>
        <a:buFontTx/>
        <a:buNone/>
        <a:defRPr sz="1800" kern="1200">
          <a:solidFill>
            <a:srgbClr val="009FDF"/>
          </a:solidFill>
          <a:latin typeface="+mn-lt"/>
          <a:ea typeface="+mn-ea"/>
          <a:cs typeface="+mn-cs"/>
        </a:defRPr>
      </a:lvl1pPr>
      <a:lvl2pPr marL="180000" indent="-180000" algn="l" defTabSz="914400" rtl="0" eaLnBrk="1" latinLnBrk="0" hangingPunct="1">
        <a:lnSpc>
          <a:spcPct val="100000"/>
        </a:lnSpc>
        <a:spcBef>
          <a:spcPts val="1200"/>
        </a:spcBef>
        <a:buClr>
          <a:schemeClr val="bg2"/>
        </a:buClr>
        <a:buFont typeface="Arial" charset="0"/>
        <a:buChar char="•"/>
        <a:defRPr sz="1600" kern="1200">
          <a:solidFill>
            <a:schemeClr val="tx1"/>
          </a:solidFill>
          <a:latin typeface="+mn-lt"/>
          <a:ea typeface="+mn-ea"/>
          <a:cs typeface="+mn-cs"/>
        </a:defRPr>
      </a:lvl2pPr>
      <a:lvl3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3pPr>
      <a:lvl4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4pPr>
      <a:lvl5pPr marL="396000" indent="-216000" algn="l" defTabSz="914400" rtl="0" eaLnBrk="1" latinLnBrk="0" hangingPunct="1">
        <a:lnSpc>
          <a:spcPct val="100000"/>
        </a:lnSpc>
        <a:spcBef>
          <a:spcPts val="600"/>
        </a:spcBef>
        <a:buFont typeface=".HelveticaNeueDeskInterface-Regular"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2" userDrawn="1">
          <p15:clr>
            <a:srgbClr val="F26B43"/>
          </p15:clr>
        </p15:guide>
        <p15:guide id="2" pos="2880" userDrawn="1">
          <p15:clr>
            <a:srgbClr val="F26B43"/>
          </p15:clr>
        </p15:guide>
        <p15:guide id="3" pos="340" userDrawn="1">
          <p15:clr>
            <a:srgbClr val="F26B43"/>
          </p15:clr>
        </p15:guide>
        <p15:guide id="4" pos="5420" userDrawn="1">
          <p15:clr>
            <a:srgbClr val="F26B43"/>
          </p15:clr>
        </p15:guide>
        <p15:guide id="5" orient="horz" pos="41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90563" y="704850"/>
            <a:ext cx="79930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GB" altLang="en-US" smtClean="0"/>
          </a:p>
        </p:txBody>
      </p:sp>
      <p:sp>
        <p:nvSpPr>
          <p:cNvPr id="1031" name="Rectangle 16"/>
          <p:cNvSpPr>
            <a:spLocks noGrp="1" noChangeArrowheads="1"/>
          </p:cNvSpPr>
          <p:nvPr>
            <p:ph type="body" idx="1"/>
          </p:nvPr>
        </p:nvSpPr>
        <p:spPr bwMode="auto">
          <a:xfrm>
            <a:off x="685800" y="2063750"/>
            <a:ext cx="78740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a:p>
            <a:pPr lvl="4"/>
            <a:endParaRPr lang="en-US" altLang="en-US" smtClean="0"/>
          </a:p>
        </p:txBody>
      </p:sp>
      <p:pic>
        <p:nvPicPr>
          <p:cNvPr id="1028" name="Picture 12" descr="Age UK New Name Peterborough Logo EZ CMYK C"/>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08900" y="5973763"/>
            <a:ext cx="105568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3" descr="Age UK Peterborough Logo CMYK C"/>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9875" y="5954713"/>
            <a:ext cx="14303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71238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tmplLst>
          <p:tmpl>
            <p:tnLst>
              <p:par>
                <p:cTn presetID="10" presetClass="entr" presetSubtype="0" fill="hold" nodeType="afterEffect">
                  <p:stCondLst>
                    <p:cond delay="0"/>
                  </p:stCondLst>
                  <p:childTnLst>
                    <p:set>
                      <p:cBhvr>
                        <p:cTn dur="1" fill="hold">
                          <p:stCondLst>
                            <p:cond delay="0"/>
                          </p:stCondLst>
                        </p:cTn>
                        <p:tgtEl>
                          <p:spTgt spid="1031"/>
                        </p:tgtEl>
                        <p:attrNameLst>
                          <p:attrName>style.visibility</p:attrName>
                        </p:attrNameLst>
                      </p:cBhvr>
                      <p:to>
                        <p:strVal val="visible"/>
                      </p:to>
                    </p:set>
                    <p:animEffect transition="in" filter="fade">
                      <p:cBhvr>
                        <p:cTn dur="500"/>
                        <p:tgtEl>
                          <p:spTgt spid="1031"/>
                        </p:tgtEl>
                      </p:cBhvr>
                    </p:animEffect>
                  </p:childTnLst>
                </p:cTn>
              </p:par>
            </p:tnLst>
          </p:tmpl>
        </p:tmplLst>
      </p:bldP>
    </p:bldLst>
  </p:timing>
  <p:txStyles>
    <p:titleStyle>
      <a:lvl1pPr algn="l" rtl="0" eaLnBrk="0" fontAlgn="base" hangingPunct="0">
        <a:spcBef>
          <a:spcPct val="0"/>
        </a:spcBef>
        <a:spcAft>
          <a:spcPct val="0"/>
        </a:spcAft>
        <a:defRPr sz="2800" b="1">
          <a:solidFill>
            <a:srgbClr val="1E2264"/>
          </a:solidFill>
          <a:latin typeface="Arial" charset="0"/>
          <a:ea typeface="Geneva" charset="-128"/>
          <a:cs typeface="Geneva" charset="-128"/>
        </a:defRPr>
      </a:lvl1pPr>
      <a:lvl2pPr algn="l" rtl="0" eaLnBrk="0" fontAlgn="base" hangingPunct="0">
        <a:spcBef>
          <a:spcPct val="0"/>
        </a:spcBef>
        <a:spcAft>
          <a:spcPct val="0"/>
        </a:spcAft>
        <a:defRPr sz="2800" b="1">
          <a:solidFill>
            <a:srgbClr val="1E2264"/>
          </a:solidFill>
          <a:latin typeface="Arial" charset="0"/>
          <a:ea typeface="Geneva" charset="-128"/>
          <a:cs typeface="Geneva" charset="-128"/>
        </a:defRPr>
      </a:lvl2pPr>
      <a:lvl3pPr algn="l" rtl="0" eaLnBrk="0" fontAlgn="base" hangingPunct="0">
        <a:spcBef>
          <a:spcPct val="0"/>
        </a:spcBef>
        <a:spcAft>
          <a:spcPct val="0"/>
        </a:spcAft>
        <a:defRPr sz="2800" b="1">
          <a:solidFill>
            <a:srgbClr val="1E2264"/>
          </a:solidFill>
          <a:latin typeface="Arial" charset="0"/>
          <a:ea typeface="Geneva" charset="-128"/>
          <a:cs typeface="Geneva" charset="-128"/>
        </a:defRPr>
      </a:lvl3pPr>
      <a:lvl4pPr algn="l" rtl="0" eaLnBrk="0" fontAlgn="base" hangingPunct="0">
        <a:spcBef>
          <a:spcPct val="0"/>
        </a:spcBef>
        <a:spcAft>
          <a:spcPct val="0"/>
        </a:spcAft>
        <a:defRPr sz="2800" b="1">
          <a:solidFill>
            <a:srgbClr val="1E2264"/>
          </a:solidFill>
          <a:latin typeface="Arial" charset="0"/>
          <a:ea typeface="Geneva" charset="-128"/>
          <a:cs typeface="Geneva" charset="-128"/>
        </a:defRPr>
      </a:lvl4pPr>
      <a:lvl5pPr algn="l" rtl="0" eaLnBrk="0" fontAlgn="base" hangingPunct="0">
        <a:spcBef>
          <a:spcPct val="0"/>
        </a:spcBef>
        <a:spcAft>
          <a:spcPct val="0"/>
        </a:spcAft>
        <a:defRPr sz="2800" b="1">
          <a:solidFill>
            <a:srgbClr val="1E2264"/>
          </a:solidFill>
          <a:latin typeface="Arial" charset="0"/>
          <a:ea typeface="Geneva" charset="-128"/>
          <a:cs typeface="Geneva" charset="-128"/>
        </a:defRPr>
      </a:lvl5pPr>
      <a:lvl6pPr marL="457200" algn="l" rtl="0" fontAlgn="base">
        <a:spcBef>
          <a:spcPct val="0"/>
        </a:spcBef>
        <a:spcAft>
          <a:spcPct val="0"/>
        </a:spcAft>
        <a:defRPr sz="2800">
          <a:solidFill>
            <a:srgbClr val="466E8C"/>
          </a:solidFill>
          <a:latin typeface="Arial" charset="0"/>
        </a:defRPr>
      </a:lvl6pPr>
      <a:lvl7pPr marL="914400" algn="l" rtl="0" fontAlgn="base">
        <a:spcBef>
          <a:spcPct val="0"/>
        </a:spcBef>
        <a:spcAft>
          <a:spcPct val="0"/>
        </a:spcAft>
        <a:defRPr sz="2800">
          <a:solidFill>
            <a:srgbClr val="466E8C"/>
          </a:solidFill>
          <a:latin typeface="Arial" charset="0"/>
        </a:defRPr>
      </a:lvl7pPr>
      <a:lvl8pPr marL="1371600" algn="l" rtl="0" fontAlgn="base">
        <a:spcBef>
          <a:spcPct val="0"/>
        </a:spcBef>
        <a:spcAft>
          <a:spcPct val="0"/>
        </a:spcAft>
        <a:defRPr sz="2800">
          <a:solidFill>
            <a:srgbClr val="466E8C"/>
          </a:solidFill>
          <a:latin typeface="Arial" charset="0"/>
        </a:defRPr>
      </a:lvl8pPr>
      <a:lvl9pPr marL="1828800" algn="l" rtl="0" fontAlgn="base">
        <a:spcBef>
          <a:spcPct val="0"/>
        </a:spcBef>
        <a:spcAft>
          <a:spcPct val="0"/>
        </a:spcAft>
        <a:defRPr sz="2800">
          <a:solidFill>
            <a:srgbClr val="466E8C"/>
          </a:solidFill>
          <a:latin typeface="Arial" charset="0"/>
        </a:defRPr>
      </a:lvl9pPr>
    </p:titleStyle>
    <p:bodyStyle>
      <a:lvl1pPr marL="342900" indent="-342900" algn="l" rtl="0" eaLnBrk="0" fontAlgn="base" hangingPunct="0">
        <a:spcBef>
          <a:spcPct val="35000"/>
        </a:spcBef>
        <a:spcAft>
          <a:spcPct val="0"/>
        </a:spcAft>
        <a:buFont typeface="Wingdings" panose="05000000000000000000" pitchFamily="2" charset="2"/>
        <a:buChar char="•"/>
        <a:defRPr sz="2200">
          <a:solidFill>
            <a:srgbClr val="1E2264"/>
          </a:solidFill>
          <a:latin typeface="Arial" charset="0"/>
          <a:ea typeface="Geneva" charset="-128"/>
          <a:cs typeface="Geneva" charset="-128"/>
        </a:defRPr>
      </a:lvl1pPr>
      <a:lvl2pPr marL="742950" indent="-295275" algn="l" rtl="0" eaLnBrk="0" fontAlgn="base" hangingPunct="0">
        <a:spcBef>
          <a:spcPct val="35000"/>
        </a:spcBef>
        <a:spcAft>
          <a:spcPct val="0"/>
        </a:spcAft>
        <a:buChar char="–"/>
        <a:defRPr sz="2200">
          <a:solidFill>
            <a:srgbClr val="1E2264"/>
          </a:solidFill>
          <a:latin typeface="Arial" charset="0"/>
          <a:ea typeface="Geneva" charset="-128"/>
        </a:defRPr>
      </a:lvl2pPr>
      <a:lvl3pPr marL="1150938" indent="-228600" algn="l" rtl="0" eaLnBrk="0" fontAlgn="base" hangingPunct="0">
        <a:spcBef>
          <a:spcPct val="35000"/>
        </a:spcBef>
        <a:spcAft>
          <a:spcPct val="0"/>
        </a:spcAft>
        <a:buChar char="•"/>
        <a:defRPr sz="2200">
          <a:solidFill>
            <a:srgbClr val="1E2264"/>
          </a:solidFill>
          <a:latin typeface="Arial" charset="0"/>
          <a:ea typeface="Geneva" charset="-128"/>
        </a:defRPr>
      </a:lvl3pPr>
      <a:lvl4pPr marL="1600200" indent="-228600" algn="l" rtl="0" eaLnBrk="0" fontAlgn="base" hangingPunct="0">
        <a:spcBef>
          <a:spcPct val="35000"/>
        </a:spcBef>
        <a:spcAft>
          <a:spcPct val="0"/>
        </a:spcAft>
        <a:buChar char="–"/>
        <a:defRPr sz="2200">
          <a:solidFill>
            <a:srgbClr val="1E2264"/>
          </a:solidFill>
          <a:latin typeface="Arial" charset="0"/>
          <a:ea typeface="Geneva" charset="-128"/>
        </a:defRPr>
      </a:lvl4pPr>
      <a:lvl5pPr marL="2057400" indent="-228600" algn="l" rtl="0" eaLnBrk="0" fontAlgn="base" hangingPunct="0">
        <a:spcBef>
          <a:spcPct val="35000"/>
        </a:spcBef>
        <a:spcAft>
          <a:spcPct val="0"/>
        </a:spcAft>
        <a:buChar char="»"/>
        <a:defRPr sz="2200">
          <a:solidFill>
            <a:srgbClr val="1E2264"/>
          </a:solidFill>
          <a:latin typeface="Arial" charset="0"/>
          <a:ea typeface="Geneva" charset="-128"/>
        </a:defRPr>
      </a:lvl5pPr>
      <a:lvl6pPr marL="2514600" indent="-228600" algn="l" rtl="0" fontAlgn="base">
        <a:lnSpc>
          <a:spcPct val="130000"/>
        </a:lnSpc>
        <a:spcBef>
          <a:spcPct val="50000"/>
        </a:spcBef>
        <a:spcAft>
          <a:spcPct val="0"/>
        </a:spcAft>
        <a:buChar char="»"/>
        <a:defRPr sz="1200">
          <a:solidFill>
            <a:schemeClr val="tx1"/>
          </a:solidFill>
          <a:latin typeface="+mn-lt"/>
        </a:defRPr>
      </a:lvl6pPr>
      <a:lvl7pPr marL="2971800" indent="-228600" algn="l" rtl="0" fontAlgn="base">
        <a:lnSpc>
          <a:spcPct val="130000"/>
        </a:lnSpc>
        <a:spcBef>
          <a:spcPct val="50000"/>
        </a:spcBef>
        <a:spcAft>
          <a:spcPct val="0"/>
        </a:spcAft>
        <a:buChar char="»"/>
        <a:defRPr sz="1200">
          <a:solidFill>
            <a:schemeClr val="tx1"/>
          </a:solidFill>
          <a:latin typeface="+mn-lt"/>
        </a:defRPr>
      </a:lvl7pPr>
      <a:lvl8pPr marL="3429000" indent="-228600" algn="l" rtl="0" fontAlgn="base">
        <a:lnSpc>
          <a:spcPct val="130000"/>
        </a:lnSpc>
        <a:spcBef>
          <a:spcPct val="50000"/>
        </a:spcBef>
        <a:spcAft>
          <a:spcPct val="0"/>
        </a:spcAft>
        <a:buChar char="»"/>
        <a:defRPr sz="1200">
          <a:solidFill>
            <a:schemeClr val="tx1"/>
          </a:solidFill>
          <a:latin typeface="+mn-lt"/>
        </a:defRPr>
      </a:lvl8pPr>
      <a:lvl9pPr marL="3886200" indent="-228600" algn="l" rtl="0" fontAlgn="base">
        <a:lnSpc>
          <a:spcPct val="130000"/>
        </a:lnSpc>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3.png"/><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56.png"/><Relationship Id="rId7"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6.png"/><Relationship Id="rId7"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7.xml"/><Relationship Id="rId6" Type="http://schemas.openxmlformats.org/officeDocument/2006/relationships/image" Target="../media/image59.png"/><Relationship Id="rId11" Type="http://schemas.openxmlformats.org/officeDocument/2006/relationships/image" Target="../media/image71.png"/><Relationship Id="rId5" Type="http://schemas.openxmlformats.org/officeDocument/2006/relationships/image" Target="../media/image58.png"/><Relationship Id="rId10" Type="http://schemas.openxmlformats.org/officeDocument/2006/relationships/image" Target="../media/image70.jpg"/><Relationship Id="rId4" Type="http://schemas.openxmlformats.org/officeDocument/2006/relationships/image" Target="../media/image57.png"/><Relationship Id="rId9" Type="http://schemas.openxmlformats.org/officeDocument/2006/relationships/image" Target="../media/image69.jpe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6.png"/><Relationship Id="rId7"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56.png"/><Relationship Id="rId7"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6.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56.png"/><Relationship Id="rId7" Type="http://schemas.openxmlformats.org/officeDocument/2006/relationships/image" Target="../media/image79.jp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youtu.be/52vTOvossWc" TargetMode="External"/><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hart" Target="../charts/chart1.xml"/><Relationship Id="rId7"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37.xml"/><Relationship Id="rId6" Type="http://schemas.openxmlformats.org/officeDocument/2006/relationships/chart" Target="../charts/chart3.xml"/><Relationship Id="rId5" Type="http://schemas.openxmlformats.org/officeDocument/2006/relationships/image" Target="../media/image82.png"/><Relationship Id="rId10" Type="http://schemas.openxmlformats.org/officeDocument/2006/relationships/image" Target="../media/image59.png"/><Relationship Id="rId4" Type="http://schemas.openxmlformats.org/officeDocument/2006/relationships/chart" Target="../charts/chart2.xml"/><Relationship Id="rId9"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0.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38.xml"/><Relationship Id="rId6"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image" Target="../media/image88.png"/><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95.jpeg"/><Relationship Id="rId5" Type="http://schemas.openxmlformats.org/officeDocument/2006/relationships/hyperlink" Target="https://thameswater.chillivault.tv/libraries/e982038a12cef8e389dda7b258384ad6" TargetMode="External"/><Relationship Id="rId4" Type="http://schemas.openxmlformats.org/officeDocument/2006/relationships/image" Target="../media/image94.jpeg"/><Relationship Id="rId9" Type="http://schemas.openxmlformats.org/officeDocument/2006/relationships/image" Target="../media/image97.png"/></Relationships>
</file>

<file path=ppt/slides/_rels/slide6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9.png"/><Relationship Id="rId1" Type="http://schemas.openxmlformats.org/officeDocument/2006/relationships/slideLayout" Target="../slideLayouts/slideLayout26.xml"/><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33.xml"/><Relationship Id="rId5" Type="http://schemas.openxmlformats.org/officeDocument/2006/relationships/image" Target="../media/image95.jpeg"/><Relationship Id="rId4" Type="http://schemas.openxmlformats.org/officeDocument/2006/relationships/hyperlink" Target="https://thameswater.chillivault.tv/libraries/e982038a12cef8e389dda7b258384ad6"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33.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5.png"/><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18" Type="http://schemas.openxmlformats.org/officeDocument/2006/relationships/image" Target="../media/image127.jpeg"/><Relationship Id="rId26" Type="http://schemas.openxmlformats.org/officeDocument/2006/relationships/image" Target="../media/image133.png"/><Relationship Id="rId3" Type="http://schemas.openxmlformats.org/officeDocument/2006/relationships/image" Target="../media/image115.png"/><Relationship Id="rId21" Type="http://schemas.openxmlformats.org/officeDocument/2006/relationships/image" Target="../media/image129.png"/><Relationship Id="rId7" Type="http://schemas.openxmlformats.org/officeDocument/2006/relationships/image" Target="../media/image119.jpeg"/><Relationship Id="rId12" Type="http://schemas.openxmlformats.org/officeDocument/2006/relationships/image" Target="../media/image123.png"/><Relationship Id="rId17" Type="http://schemas.openxmlformats.org/officeDocument/2006/relationships/image" Target="cid:image004.jpg@01D44C1B.69AA1850" TargetMode="External"/><Relationship Id="rId25" Type="http://schemas.openxmlformats.org/officeDocument/2006/relationships/image" Target="../media/image132.png"/><Relationship Id="rId2" Type="http://schemas.openxmlformats.org/officeDocument/2006/relationships/notesSlide" Target="../notesSlides/notesSlide60.xml"/><Relationship Id="rId16" Type="http://schemas.openxmlformats.org/officeDocument/2006/relationships/image" Target="../media/image126.jpeg"/><Relationship Id="rId20" Type="http://schemas.openxmlformats.org/officeDocument/2006/relationships/image" Target="../media/image128.PNG"/><Relationship Id="rId1" Type="http://schemas.openxmlformats.org/officeDocument/2006/relationships/slideLayout" Target="../slideLayouts/slideLayout38.xml"/><Relationship Id="rId6" Type="http://schemas.openxmlformats.org/officeDocument/2006/relationships/image" Target="../media/image118.PNG"/><Relationship Id="rId11" Type="http://schemas.openxmlformats.org/officeDocument/2006/relationships/image" Target="../media/image122.gif"/><Relationship Id="rId24" Type="http://schemas.openxmlformats.org/officeDocument/2006/relationships/image" Target="../media/image131.png"/><Relationship Id="rId5" Type="http://schemas.openxmlformats.org/officeDocument/2006/relationships/image" Target="../media/image117.PNG"/><Relationship Id="rId15" Type="http://schemas.openxmlformats.org/officeDocument/2006/relationships/image" Target="cid:image004.jpg@01D46A09.E1F867B0" TargetMode="External"/><Relationship Id="rId23" Type="http://schemas.openxmlformats.org/officeDocument/2006/relationships/image" Target="../media/image130.png"/><Relationship Id="rId10" Type="http://schemas.openxmlformats.org/officeDocument/2006/relationships/hyperlink" Target="https://www.sovereign.org.uk/" TargetMode="External"/><Relationship Id="rId19" Type="http://schemas.openxmlformats.org/officeDocument/2006/relationships/image" Target="cid:image003.jpg@01D44C1A.E19CD740" TargetMode="External"/><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5.jpeg"/><Relationship Id="rId22" Type="http://schemas.openxmlformats.org/officeDocument/2006/relationships/image" Target="../media/image93.png"/><Relationship Id="rId27" Type="http://schemas.openxmlformats.org/officeDocument/2006/relationships/image" Target="../media/image134.png"/></Relationships>
</file>

<file path=ppt/slides/_rels/slide73.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3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8.xml"/><Relationship Id="rId5" Type="http://schemas.openxmlformats.org/officeDocument/2006/relationships/image" Target="../media/image145.pn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6.PNG"/><Relationship Id="rId1" Type="http://schemas.openxmlformats.org/officeDocument/2006/relationships/slideLayout" Target="../slideLayouts/slideLayout38.xml"/><Relationship Id="rId5" Type="http://schemas.openxmlformats.org/officeDocument/2006/relationships/image" Target="../media/image148.png"/><Relationship Id="rId4" Type="http://schemas.openxmlformats.org/officeDocument/2006/relationships/image" Target="../media/image147.jpg"/></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image" Target="../media/image151.jpeg"/><Relationship Id="rId1" Type="http://schemas.openxmlformats.org/officeDocument/2006/relationships/slideLayout" Target="../slideLayouts/slideLayout2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7.png"/><Relationship Id="rId1" Type="http://schemas.openxmlformats.org/officeDocument/2006/relationships/slideLayout" Target="../slideLayouts/slideLayout26.xml"/><Relationship Id="rId4" Type="http://schemas.openxmlformats.org/officeDocument/2006/relationships/image" Target="../media/image15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64.xml"/><Relationship Id="rId1" Type="http://schemas.openxmlformats.org/officeDocument/2006/relationships/slideLayout" Target="../slideLayouts/slideLayout42.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27.xml"/><Relationship Id="rId5" Type="http://schemas.openxmlformats.org/officeDocument/2006/relationships/image" Target="../media/image172.png"/><Relationship Id="rId4" Type="http://schemas.openxmlformats.org/officeDocument/2006/relationships/image" Target="../media/image171.png"/></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7.xml"/><Relationship Id="rId1" Type="http://schemas.openxmlformats.org/officeDocument/2006/relationships/slideLayout" Target="../slideLayouts/slideLayout4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92.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hyperlink" Target="http://www.waterandsteam.org.uk/" TargetMode="External"/><Relationship Id="rId7" Type="http://schemas.openxmlformats.org/officeDocument/2006/relationships/image" Target="../media/image190.png"/><Relationship Id="rId2" Type="http://schemas.openxmlformats.org/officeDocument/2006/relationships/notesSlide" Target="../notesSlides/notesSlide70.xml"/><Relationship Id="rId1" Type="http://schemas.openxmlformats.org/officeDocument/2006/relationships/slideLayout" Target="../slideLayouts/slideLayout4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hyperlink" Target="http://www.crossness.org.uk/" TargetMode="External"/><Relationship Id="rId10" Type="http://schemas.openxmlformats.org/officeDocument/2006/relationships/image" Target="../media/image193.png"/><Relationship Id="rId4" Type="http://schemas.openxmlformats.org/officeDocument/2006/relationships/hyperlink" Target="http://www.kemptonsteam.org/" TargetMode="External"/><Relationship Id="rId9" Type="http://schemas.openxmlformats.org/officeDocument/2006/relationships/image" Target="../media/image192.png"/></Relationships>
</file>

<file path=ppt/slides/_rels/slide93.xml.rels><?xml version="1.0" encoding="UTF-8" standalone="yes"?>
<Relationships xmlns="http://schemas.openxmlformats.org/package/2006/relationships"><Relationship Id="rId3" Type="http://schemas.openxmlformats.org/officeDocument/2006/relationships/hyperlink" Target="http://www.ifootpath.com/" TargetMode="External"/><Relationship Id="rId2" Type="http://schemas.openxmlformats.org/officeDocument/2006/relationships/notesSlide" Target="../notesSlides/notesSlide71.xml"/><Relationship Id="rId1" Type="http://schemas.openxmlformats.org/officeDocument/2006/relationships/slideLayout" Target="../slideLayouts/slideLayout2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ln/>
        </p:spPr>
        <p:txBody>
          <a:bodyPr/>
          <a:lstStyle/>
          <a:p>
            <a:r>
              <a:rPr lang="en-US" altLang="en-US" smtClean="0">
                <a:latin typeface="Verdana" panose="020B0604030504040204" pitchFamily="34" charset="0"/>
              </a:rPr>
              <a:t> </a:t>
            </a:r>
          </a:p>
        </p:txBody>
      </p:sp>
      <p:pic>
        <p:nvPicPr>
          <p:cNvPr id="3075" name="Content Placeholder 16" descr="Background.jpg"/>
          <p:cNvPicPr>
            <a:picLocks noChangeAspect="1"/>
          </p:cNvPicPr>
          <p:nvPr/>
        </p:nvPicPr>
        <p:blipFill>
          <a:blip r:embed="rId3">
            <a:extLst>
              <a:ext uri="{28A0092B-C50C-407E-A947-70E740481C1C}">
                <a14:useLocalDpi xmlns:a14="http://schemas.microsoft.com/office/drawing/2010/main" val="0"/>
              </a:ext>
            </a:extLst>
          </a:blip>
          <a:srcRect l="-13254" r="-13254"/>
          <a:stretch>
            <a:fillRect/>
          </a:stretch>
        </p:blipFill>
        <p:spPr bwMode="auto">
          <a:xfrm>
            <a:off x="-846138" y="228600"/>
            <a:ext cx="10814051"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690563" y="608013"/>
            <a:ext cx="7993062"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5000"/>
              </a:spcBef>
              <a:buFont typeface="Wingdings" panose="05000000000000000000" pitchFamily="2" charset="2"/>
              <a:buChar char="•"/>
              <a:defRPr sz="2200">
                <a:solidFill>
                  <a:srgbClr val="1E2264"/>
                </a:solidFill>
                <a:latin typeface="Arial" panose="020B0604020202020204" pitchFamily="34" charset="0"/>
                <a:ea typeface="Geneva" charset="-128"/>
              </a:defRPr>
            </a:lvl1pPr>
            <a:lvl2pPr marL="742950" indent="-285750">
              <a:spcBef>
                <a:spcPct val="35000"/>
              </a:spcBef>
              <a:buChar char="–"/>
              <a:defRPr sz="2200">
                <a:solidFill>
                  <a:srgbClr val="1E2264"/>
                </a:solidFill>
                <a:latin typeface="Arial" panose="020B0604020202020204" pitchFamily="34" charset="0"/>
                <a:ea typeface="Geneva" charset="-128"/>
              </a:defRPr>
            </a:lvl2pPr>
            <a:lvl3pPr marL="1143000" indent="-228600">
              <a:spcBef>
                <a:spcPct val="35000"/>
              </a:spcBef>
              <a:buChar char="•"/>
              <a:defRPr sz="2200">
                <a:solidFill>
                  <a:srgbClr val="1E2264"/>
                </a:solidFill>
                <a:latin typeface="Arial" panose="020B0604020202020204" pitchFamily="34" charset="0"/>
                <a:ea typeface="Geneva" charset="-128"/>
              </a:defRPr>
            </a:lvl3pPr>
            <a:lvl4pPr marL="1600200" indent="-228600">
              <a:spcBef>
                <a:spcPct val="35000"/>
              </a:spcBef>
              <a:buChar char="–"/>
              <a:defRPr sz="2200">
                <a:solidFill>
                  <a:srgbClr val="1E2264"/>
                </a:solidFill>
                <a:latin typeface="Arial" panose="020B0604020202020204" pitchFamily="34" charset="0"/>
                <a:ea typeface="Geneva" charset="-128"/>
              </a:defRPr>
            </a:lvl4pPr>
            <a:lvl5pPr marL="2057400" indent="-228600">
              <a:spcBef>
                <a:spcPct val="35000"/>
              </a:spcBef>
              <a:buChar char="»"/>
              <a:defRPr sz="2200">
                <a:solidFill>
                  <a:srgbClr val="1E2264"/>
                </a:solidFill>
                <a:latin typeface="Arial" panose="020B0604020202020204" pitchFamily="34" charset="0"/>
                <a:ea typeface="Geneva" charset="-128"/>
              </a:defRPr>
            </a:lvl5pPr>
            <a:lvl6pPr marL="25146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6pPr>
            <a:lvl7pPr marL="29718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7pPr>
            <a:lvl8pPr marL="34290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8pPr>
            <a:lvl9pPr marL="38862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9pPr>
          </a:lstStyle>
          <a:p>
            <a:pPr marL="0" marR="0" lvl="0" indent="0" algn="l" defTabSz="914400" rtl="0" eaLnBrk="1" fontAlgn="base" latinLnBrk="0" hangingPunct="1">
              <a:lnSpc>
                <a:spcPct val="100000"/>
              </a:lnSpc>
              <a:spcBef>
                <a:spcPct val="0"/>
              </a:spcBef>
              <a:spcAft>
                <a:spcPts val="2400"/>
              </a:spcAft>
              <a:buClrTx/>
              <a:buSzTx/>
              <a:buFontTx/>
              <a:buNone/>
              <a:tabLst/>
              <a:defRPr/>
            </a:pPr>
            <a:endParaRPr kumimoji="0" lang="en-US" altLang="en-US" sz="3400" b="0" i="0" u="none" strike="noStrike" kern="1200" cap="none" spc="0" normalizeH="0" baseline="30000" noProof="0" smtClean="0">
              <a:ln>
                <a:noFill/>
              </a:ln>
              <a:solidFill>
                <a:srgbClr val="FFFFFF"/>
              </a:solidFill>
              <a:effectLst/>
              <a:uLnTx/>
              <a:uFillTx/>
              <a:latin typeface="Arial" panose="020B0604020202020204" pitchFamily="34" charset="0"/>
              <a:ea typeface="Geneva" charset="-128"/>
              <a:cs typeface="+mn-cs"/>
            </a:endParaRPr>
          </a:p>
        </p:txBody>
      </p:sp>
      <p:sp>
        <p:nvSpPr>
          <p:cNvPr id="3077" name="TextBox 1"/>
          <p:cNvSpPr txBox="1">
            <a:spLocks noChangeArrowheads="1"/>
          </p:cNvSpPr>
          <p:nvPr/>
        </p:nvSpPr>
        <p:spPr bwMode="auto">
          <a:xfrm>
            <a:off x="338138" y="519113"/>
            <a:ext cx="642302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Font typeface="Wingdings" panose="05000000000000000000" pitchFamily="2" charset="2"/>
              <a:buChar char="•"/>
              <a:defRPr sz="2200">
                <a:solidFill>
                  <a:srgbClr val="1E2264"/>
                </a:solidFill>
                <a:latin typeface="Arial" panose="020B0604020202020204" pitchFamily="34" charset="0"/>
                <a:ea typeface="Geneva" charset="-128"/>
              </a:defRPr>
            </a:lvl1pPr>
            <a:lvl2pPr marL="742950" indent="-285750">
              <a:spcBef>
                <a:spcPct val="35000"/>
              </a:spcBef>
              <a:buChar char="–"/>
              <a:defRPr sz="2200">
                <a:solidFill>
                  <a:srgbClr val="1E2264"/>
                </a:solidFill>
                <a:latin typeface="Arial" panose="020B0604020202020204" pitchFamily="34" charset="0"/>
                <a:ea typeface="Geneva" charset="-128"/>
              </a:defRPr>
            </a:lvl2pPr>
            <a:lvl3pPr marL="1143000" indent="-228600">
              <a:spcBef>
                <a:spcPct val="35000"/>
              </a:spcBef>
              <a:buChar char="•"/>
              <a:defRPr sz="2200">
                <a:solidFill>
                  <a:srgbClr val="1E2264"/>
                </a:solidFill>
                <a:latin typeface="Arial" panose="020B0604020202020204" pitchFamily="34" charset="0"/>
                <a:ea typeface="Geneva" charset="-128"/>
              </a:defRPr>
            </a:lvl3pPr>
            <a:lvl4pPr marL="1600200" indent="-228600">
              <a:spcBef>
                <a:spcPct val="35000"/>
              </a:spcBef>
              <a:buChar char="–"/>
              <a:defRPr sz="2200">
                <a:solidFill>
                  <a:srgbClr val="1E2264"/>
                </a:solidFill>
                <a:latin typeface="Arial" panose="020B0604020202020204" pitchFamily="34" charset="0"/>
                <a:ea typeface="Geneva" charset="-128"/>
              </a:defRPr>
            </a:lvl4pPr>
            <a:lvl5pPr marL="2057400" indent="-228600">
              <a:spcBef>
                <a:spcPct val="35000"/>
              </a:spcBef>
              <a:buChar char="»"/>
              <a:defRPr sz="2200">
                <a:solidFill>
                  <a:srgbClr val="1E2264"/>
                </a:solidFill>
                <a:latin typeface="Arial" panose="020B0604020202020204" pitchFamily="34" charset="0"/>
                <a:ea typeface="Geneva" charset="-128"/>
              </a:defRPr>
            </a:lvl5pPr>
            <a:lvl6pPr marL="25146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6pPr>
            <a:lvl7pPr marL="29718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7pPr>
            <a:lvl8pPr marL="34290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8pPr>
            <a:lvl9pPr marL="3886200" indent="-228600" eaLnBrk="0" fontAlgn="base" hangingPunct="0">
              <a:spcBef>
                <a:spcPct val="35000"/>
              </a:spcBef>
              <a:spcAft>
                <a:spcPct val="0"/>
              </a:spcAft>
              <a:buChar char="»"/>
              <a:defRPr sz="2200">
                <a:solidFill>
                  <a:srgbClr val="1E2264"/>
                </a:solidFill>
                <a:latin typeface="Arial" panose="020B0604020202020204" pitchFamily="34" charset="0"/>
                <a:ea typeface="Geneva"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FFFFFF"/>
                </a:solidFill>
                <a:effectLst/>
                <a:uLnTx/>
                <a:uFillTx/>
                <a:latin typeface="Foco" pitchFamily="34" charset="0"/>
                <a:ea typeface="Geneva" charset="-128"/>
                <a:cs typeface="+mn-cs"/>
              </a:rPr>
              <a:t>London’s Water Supply and Power Distribution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800" b="1" i="0" u="none" strike="noStrike" kern="1200" cap="none" spc="0" normalizeH="0" baseline="0" noProof="0" smtClean="0">
              <a:ln>
                <a:noFill/>
              </a:ln>
              <a:solidFill>
                <a:srgbClr val="FFFFFF"/>
              </a:solidFill>
              <a:effectLst/>
              <a:uLnTx/>
              <a:uFillTx/>
              <a:latin typeface="Foco" pitchFamily="34" charset="0"/>
              <a:ea typeface="Geneva"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smtClean="0">
                <a:ln>
                  <a:noFill/>
                </a:ln>
                <a:solidFill>
                  <a:srgbClr val="FFFFFF"/>
                </a:solidFill>
                <a:effectLst/>
                <a:uLnTx/>
                <a:uFillTx/>
                <a:latin typeface="Foco" pitchFamily="34" charset="0"/>
                <a:ea typeface="Geneva" charset="-128"/>
                <a:cs typeface="+mn-cs"/>
              </a:rPr>
              <a:t>Thames Water and Age UK London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smtClean="0">
                <a:ln>
                  <a:noFill/>
                </a:ln>
                <a:solidFill>
                  <a:srgbClr val="FFFFFF"/>
                </a:solidFill>
                <a:effectLst/>
                <a:uLnTx/>
                <a:uFillTx/>
                <a:latin typeface="Foco" pitchFamily="34" charset="0"/>
                <a:ea typeface="Geneva" charset="-128"/>
                <a:cs typeface="+mn-cs"/>
              </a:rPr>
              <a:t>Supporting Vulnerable Customers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1" i="0" u="none" strike="noStrike" kern="1200" cap="none" spc="0" normalizeH="0" baseline="0" noProof="0" smtClean="0">
              <a:ln>
                <a:noFill/>
              </a:ln>
              <a:solidFill>
                <a:srgbClr val="FFFFFF"/>
              </a:solidFill>
              <a:effectLst/>
              <a:uLnTx/>
              <a:uFillTx/>
              <a:latin typeface="Foco" pitchFamily="34" charset="0"/>
              <a:ea typeface="Geneva"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smtClean="0">
                <a:ln>
                  <a:noFill/>
                </a:ln>
                <a:solidFill>
                  <a:srgbClr val="FFFFFF"/>
                </a:solidFill>
                <a:effectLst/>
                <a:uLnTx/>
                <a:uFillTx/>
                <a:latin typeface="Foco" pitchFamily="34" charset="0"/>
                <a:ea typeface="Geneva" charset="-128"/>
                <a:cs typeface="+mn-cs"/>
              </a:rPr>
              <a:t>#LDNWater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1" i="0" u="none" strike="noStrike" kern="1200" cap="none" spc="0" normalizeH="0" baseline="0" noProof="0" smtClean="0">
              <a:ln>
                <a:noFill/>
              </a:ln>
              <a:solidFill>
                <a:srgbClr val="FFFFFF"/>
              </a:solidFill>
              <a:effectLst/>
              <a:uLnTx/>
              <a:uFillTx/>
              <a:latin typeface="Foco" pitchFamily="34" charset="0"/>
              <a:ea typeface="Geneva"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1" i="0" u="none" strike="noStrike" kern="1200" cap="none" spc="0" normalizeH="0" baseline="0" noProof="0" smtClean="0">
              <a:ln>
                <a:noFill/>
              </a:ln>
              <a:solidFill>
                <a:srgbClr val="FFFFFF"/>
              </a:solidFill>
              <a:effectLst/>
              <a:uLnTx/>
              <a:uFillTx/>
              <a:latin typeface="Foco" pitchFamily="34" charset="0"/>
              <a:ea typeface="Geneva"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smtClean="0">
                <a:ln>
                  <a:noFill/>
                </a:ln>
                <a:solidFill>
                  <a:srgbClr val="FFFFFF"/>
                </a:solidFill>
                <a:effectLst/>
                <a:uLnTx/>
                <a:uFillTx/>
                <a:latin typeface="Foco" pitchFamily="34" charset="0"/>
                <a:ea typeface="Geneva" charset="-128"/>
                <a:cs typeface="+mn-cs"/>
              </a:rPr>
              <a:t>25</a:t>
            </a:r>
            <a:r>
              <a:rPr kumimoji="0" lang="en-GB" altLang="en-US" sz="2000" b="1" i="0" u="none" strike="noStrike" kern="1200" cap="none" spc="0" normalizeH="0" baseline="30000" noProof="0" smtClean="0">
                <a:ln>
                  <a:noFill/>
                </a:ln>
                <a:solidFill>
                  <a:srgbClr val="FFFFFF"/>
                </a:solidFill>
                <a:effectLst/>
                <a:uLnTx/>
                <a:uFillTx/>
                <a:latin typeface="Foco" pitchFamily="34" charset="0"/>
                <a:ea typeface="Geneva" charset="-128"/>
                <a:cs typeface="+mn-cs"/>
              </a:rPr>
              <a:t>th</a:t>
            </a:r>
            <a:r>
              <a:rPr kumimoji="0" lang="en-GB" altLang="en-US" sz="2000" b="1" i="0" u="none" strike="noStrike" kern="1200" cap="none" spc="0" normalizeH="0" baseline="0" noProof="0" smtClean="0">
                <a:ln>
                  <a:noFill/>
                </a:ln>
                <a:solidFill>
                  <a:srgbClr val="FFFFFF"/>
                </a:solidFill>
                <a:effectLst/>
                <a:uLnTx/>
                <a:uFillTx/>
                <a:latin typeface="Foco" pitchFamily="34" charset="0"/>
                <a:ea typeface="Geneva" charset="-128"/>
                <a:cs typeface="+mn-cs"/>
              </a:rPr>
              <a:t> January 2019</a:t>
            </a:r>
          </a:p>
        </p:txBody>
      </p:sp>
      <p:sp>
        <p:nvSpPr>
          <p:cNvPr id="3" name="Rectangle 2"/>
          <p:cNvSpPr/>
          <p:nvPr/>
        </p:nvSpPr>
        <p:spPr>
          <a:xfrm>
            <a:off x="7661275" y="5956300"/>
            <a:ext cx="1216025" cy="76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07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413" y="5876925"/>
            <a:ext cx="8334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06493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729853"/>
            <a:ext cx="9015211" cy="5476530"/>
          </a:xfrm>
          <a:prstGeom prst="rect">
            <a:avLst/>
          </a:prstGeom>
        </p:spPr>
      </p:pic>
    </p:spTree>
    <p:extLst>
      <p:ext uri="{BB962C8B-B14F-4D97-AF65-F5344CB8AC3E}">
        <p14:creationId xmlns:p14="http://schemas.microsoft.com/office/powerpoint/2010/main" val="1875755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73488"/>
            <a:ext cx="9135884" cy="6098146"/>
          </a:xfrm>
          <a:prstGeom prst="rect">
            <a:avLst/>
          </a:prstGeom>
        </p:spPr>
      </p:pic>
    </p:spTree>
    <p:extLst>
      <p:ext uri="{BB962C8B-B14F-4D97-AF65-F5344CB8AC3E}">
        <p14:creationId xmlns:p14="http://schemas.microsoft.com/office/powerpoint/2010/main" val="3381580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499360"/>
            <a:ext cx="7025640" cy="4358640"/>
          </a:xfrm>
          <a:prstGeom prst="rect">
            <a:avLst/>
          </a:prstGeom>
        </p:spPr>
      </p:pic>
      <p:pic>
        <p:nvPicPr>
          <p:cNvPr id="5" name="Picture 4"/>
          <p:cNvPicPr>
            <a:picLocks noChangeAspect="1"/>
          </p:cNvPicPr>
          <p:nvPr/>
        </p:nvPicPr>
        <p:blipFill>
          <a:blip r:embed="rId4"/>
          <a:stretch>
            <a:fillRect/>
          </a:stretch>
        </p:blipFill>
        <p:spPr>
          <a:xfrm>
            <a:off x="4248150" y="128789"/>
            <a:ext cx="4803121" cy="3412901"/>
          </a:xfrm>
          <a:prstGeom prst="rect">
            <a:avLst/>
          </a:prstGeom>
        </p:spPr>
      </p:pic>
    </p:spTree>
    <p:extLst>
      <p:ext uri="{BB962C8B-B14F-4D97-AF65-F5344CB8AC3E}">
        <p14:creationId xmlns:p14="http://schemas.microsoft.com/office/powerpoint/2010/main" val="3940947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486215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2277" y="643943"/>
            <a:ext cx="8059254" cy="5727388"/>
          </a:xfrm>
          <a:prstGeom prst="rect">
            <a:avLst/>
          </a:prstGeom>
        </p:spPr>
      </p:pic>
    </p:spTree>
    <p:extLst>
      <p:ext uri="{BB962C8B-B14F-4D97-AF65-F5344CB8AC3E}">
        <p14:creationId xmlns:p14="http://schemas.microsoft.com/office/powerpoint/2010/main" val="1259960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858"/>
          <a:stretch/>
        </p:blipFill>
        <p:spPr>
          <a:xfrm>
            <a:off x="2231800" y="25720"/>
            <a:ext cx="4664299" cy="6832280"/>
          </a:xfrm>
          <a:prstGeom prst="rect">
            <a:avLst/>
          </a:prstGeom>
        </p:spPr>
      </p:pic>
    </p:spTree>
    <p:extLst>
      <p:ext uri="{BB962C8B-B14F-4D97-AF65-F5344CB8AC3E}">
        <p14:creationId xmlns:p14="http://schemas.microsoft.com/office/powerpoint/2010/main" val="4224131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9110" y="1108549"/>
            <a:ext cx="3181618" cy="4730928"/>
          </a:xfrm>
          <a:prstGeom prst="rect">
            <a:avLst/>
          </a:prstGeom>
        </p:spPr>
      </p:pic>
    </p:spTree>
    <p:extLst>
      <p:ext uri="{BB962C8B-B14F-4D97-AF65-F5344CB8AC3E}">
        <p14:creationId xmlns:p14="http://schemas.microsoft.com/office/powerpoint/2010/main" val="527072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0761" y="785611"/>
            <a:ext cx="8448639" cy="5160843"/>
          </a:xfrm>
          <a:prstGeom prst="rect">
            <a:avLst/>
          </a:prstGeom>
        </p:spPr>
      </p:pic>
    </p:spTree>
    <p:extLst>
      <p:ext uri="{BB962C8B-B14F-4D97-AF65-F5344CB8AC3E}">
        <p14:creationId xmlns:p14="http://schemas.microsoft.com/office/powerpoint/2010/main" val="328610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5677" y="1146220"/>
            <a:ext cx="5725382" cy="4713668"/>
          </a:xfrm>
          <a:prstGeom prst="rect">
            <a:avLst/>
          </a:prstGeom>
        </p:spPr>
      </p:pic>
    </p:spTree>
    <p:extLst>
      <p:ext uri="{BB962C8B-B14F-4D97-AF65-F5344CB8AC3E}">
        <p14:creationId xmlns:p14="http://schemas.microsoft.com/office/powerpoint/2010/main" val="3949309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7132" y="1313645"/>
            <a:ext cx="5821890" cy="4193147"/>
          </a:xfrm>
          <a:prstGeom prst="rect">
            <a:avLst/>
          </a:prstGeom>
        </p:spPr>
      </p:pic>
    </p:spTree>
    <p:extLst>
      <p:ext uri="{BB962C8B-B14F-4D97-AF65-F5344CB8AC3E}">
        <p14:creationId xmlns:p14="http://schemas.microsoft.com/office/powerpoint/2010/main" val="1359538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GB" dirty="0"/>
          </a:p>
        </p:txBody>
      </p:sp>
      <p:sp>
        <p:nvSpPr>
          <p:cNvPr id="3" name="Text Placeholder 2"/>
          <p:cNvSpPr>
            <a:spLocks noGrp="1"/>
          </p:cNvSpPr>
          <p:nvPr>
            <p:ph type="body" sz="quarter" idx="10"/>
          </p:nvPr>
        </p:nvSpPr>
        <p:spPr/>
        <p:txBody>
          <a:bodyPr/>
          <a:lstStyle/>
          <a:p>
            <a:pPr lvl="0"/>
            <a:r>
              <a:rPr lang="en-GB" dirty="0" smtClean="0"/>
              <a:t>WELCOME </a:t>
            </a:r>
            <a:endParaRPr lang="en-GB" dirty="0"/>
          </a:p>
          <a:p>
            <a:pPr lvl="1"/>
            <a:endParaRPr lang="en-GB" dirty="0"/>
          </a:p>
          <a:p>
            <a:pPr lvl="2"/>
            <a:endParaRPr lang="en-US" dirty="0"/>
          </a:p>
        </p:txBody>
      </p:sp>
    </p:spTree>
    <p:extLst>
      <p:ext uri="{BB962C8B-B14F-4D97-AF65-F5344CB8AC3E}">
        <p14:creationId xmlns:p14="http://schemas.microsoft.com/office/powerpoint/2010/main" val="133166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20461" y="828259"/>
            <a:ext cx="6864439" cy="5230923"/>
          </a:xfrm>
          <a:prstGeom prst="rect">
            <a:avLst/>
          </a:prstGeom>
        </p:spPr>
      </p:pic>
    </p:spTree>
    <p:extLst>
      <p:ext uri="{BB962C8B-B14F-4D97-AF65-F5344CB8AC3E}">
        <p14:creationId xmlns:p14="http://schemas.microsoft.com/office/powerpoint/2010/main" val="3168976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7865" y="1339403"/>
            <a:ext cx="7653878" cy="4224271"/>
          </a:xfrm>
          <a:prstGeom prst="rect">
            <a:avLst/>
          </a:prstGeom>
        </p:spPr>
      </p:pic>
    </p:spTree>
    <p:extLst>
      <p:ext uri="{BB962C8B-B14F-4D97-AF65-F5344CB8AC3E}">
        <p14:creationId xmlns:p14="http://schemas.microsoft.com/office/powerpoint/2010/main" val="3060980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3560" y="0"/>
            <a:ext cx="5516880" cy="6858000"/>
          </a:xfrm>
          <a:prstGeom prst="rect">
            <a:avLst/>
          </a:prstGeom>
        </p:spPr>
      </p:pic>
    </p:spTree>
    <p:extLst>
      <p:ext uri="{BB962C8B-B14F-4D97-AF65-F5344CB8AC3E}">
        <p14:creationId xmlns:p14="http://schemas.microsoft.com/office/powerpoint/2010/main" val="4197387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81836" y="971997"/>
            <a:ext cx="3966693" cy="4701266"/>
          </a:xfrm>
          <a:prstGeom prst="rect">
            <a:avLst/>
          </a:prstGeom>
        </p:spPr>
      </p:pic>
    </p:spTree>
    <p:extLst>
      <p:ext uri="{BB962C8B-B14F-4D97-AF65-F5344CB8AC3E}">
        <p14:creationId xmlns:p14="http://schemas.microsoft.com/office/powerpoint/2010/main" val="502017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40391"/>
            <a:ext cx="9144000" cy="4931058"/>
          </a:xfrm>
          <a:prstGeom prst="rect">
            <a:avLst/>
          </a:prstGeom>
        </p:spPr>
      </p:pic>
    </p:spTree>
    <p:extLst>
      <p:ext uri="{BB962C8B-B14F-4D97-AF65-F5344CB8AC3E}">
        <p14:creationId xmlns:p14="http://schemas.microsoft.com/office/powerpoint/2010/main" val="3823897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0913" y="365183"/>
            <a:ext cx="8152326" cy="6060611"/>
          </a:xfrm>
          <a:prstGeom prst="rect">
            <a:avLst/>
          </a:prstGeom>
        </p:spPr>
      </p:pic>
    </p:spTree>
    <p:extLst>
      <p:ext uri="{BB962C8B-B14F-4D97-AF65-F5344CB8AC3E}">
        <p14:creationId xmlns:p14="http://schemas.microsoft.com/office/powerpoint/2010/main" val="2437583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34340"/>
            <a:ext cx="9144000" cy="5989320"/>
          </a:xfrm>
          <a:prstGeom prst="rect">
            <a:avLst/>
          </a:prstGeom>
        </p:spPr>
      </p:pic>
    </p:spTree>
    <p:extLst>
      <p:ext uri="{BB962C8B-B14F-4D97-AF65-F5344CB8AC3E}">
        <p14:creationId xmlns:p14="http://schemas.microsoft.com/office/powerpoint/2010/main" val="2664953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69712" y="404074"/>
            <a:ext cx="4202162" cy="6203979"/>
          </a:xfrm>
          <a:prstGeom prst="rect">
            <a:avLst/>
          </a:prstGeom>
        </p:spPr>
      </p:pic>
    </p:spTree>
    <p:extLst>
      <p:ext uri="{BB962C8B-B14F-4D97-AF65-F5344CB8AC3E}">
        <p14:creationId xmlns:p14="http://schemas.microsoft.com/office/powerpoint/2010/main" val="1420249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2998" y="742025"/>
            <a:ext cx="8018574" cy="5414075"/>
          </a:xfrm>
          <a:prstGeom prst="rect">
            <a:avLst/>
          </a:prstGeom>
        </p:spPr>
      </p:pic>
    </p:spTree>
    <p:extLst>
      <p:ext uri="{BB962C8B-B14F-4D97-AF65-F5344CB8AC3E}">
        <p14:creationId xmlns:p14="http://schemas.microsoft.com/office/powerpoint/2010/main" val="1063757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840" y="830580"/>
            <a:ext cx="8656320" cy="5196840"/>
          </a:xfrm>
          <a:prstGeom prst="rect">
            <a:avLst/>
          </a:prstGeom>
        </p:spPr>
      </p:pic>
    </p:spTree>
    <p:extLst>
      <p:ext uri="{BB962C8B-B14F-4D97-AF65-F5344CB8AC3E}">
        <p14:creationId xmlns:p14="http://schemas.microsoft.com/office/powerpoint/2010/main" val="142814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Peter Cotton</a:t>
            </a:r>
            <a:endParaRPr lang="en-US" dirty="0"/>
          </a:p>
        </p:txBody>
      </p:sp>
      <p:sp>
        <p:nvSpPr>
          <p:cNvPr id="8" name="Text Placeholder 7"/>
          <p:cNvSpPr>
            <a:spLocks noGrp="1"/>
          </p:cNvSpPr>
          <p:nvPr>
            <p:ph type="body" idx="1"/>
          </p:nvPr>
        </p:nvSpPr>
        <p:spPr>
          <a:xfrm>
            <a:off x="539750" y="2945547"/>
            <a:ext cx="8064500" cy="367496"/>
          </a:xfrm>
        </p:spPr>
        <p:txBody>
          <a:bodyPr>
            <a:noAutofit/>
          </a:bodyPr>
          <a:lstStyle/>
          <a:p>
            <a:r>
              <a:rPr lang="en-US" sz="2700" dirty="0" smtClean="0"/>
              <a:t>Our history</a:t>
            </a:r>
          </a:p>
        </p:txBody>
      </p:sp>
      <p:sp>
        <p:nvSpPr>
          <p:cNvPr id="6" name="Slide Number Placeholder 5"/>
          <p:cNvSpPr>
            <a:spLocks noGrp="1"/>
          </p:cNvSpPr>
          <p:nvPr>
            <p:ph type="sldNum" sz="quarter" idx="12"/>
          </p:nvPr>
        </p:nvSpPr>
        <p:spPr/>
        <p:txBody>
          <a:bodyPr/>
          <a:lstStyle/>
          <a:p>
            <a:fld id="{CA51B110-8DDC-184A-BF2F-80FCA82F27B6}" type="slidenum">
              <a:rPr lang="en-US" smtClean="0"/>
              <a:pPr/>
              <a:t>3</a:t>
            </a:fld>
            <a:endParaRPr lang="en-US" dirty="0"/>
          </a:p>
        </p:txBody>
      </p:sp>
    </p:spTree>
    <p:extLst>
      <p:ext uri="{BB962C8B-B14F-4D97-AF65-F5344CB8AC3E}">
        <p14:creationId xmlns:p14="http://schemas.microsoft.com/office/powerpoint/2010/main" val="1505304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 y="0"/>
            <a:ext cx="9595930" cy="6648450"/>
          </a:xfrm>
          <a:prstGeom prst="rect">
            <a:avLst/>
          </a:prstGeom>
        </p:spPr>
      </p:pic>
    </p:spTree>
    <p:extLst>
      <p:ext uri="{BB962C8B-B14F-4D97-AF65-F5344CB8AC3E}">
        <p14:creationId xmlns:p14="http://schemas.microsoft.com/office/powerpoint/2010/main" val="1936721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5337" y="1567745"/>
            <a:ext cx="6353654" cy="3558046"/>
          </a:xfrm>
          <a:prstGeom prst="rect">
            <a:avLst/>
          </a:prstGeom>
        </p:spPr>
      </p:pic>
    </p:spTree>
    <p:extLst>
      <p:ext uri="{BB962C8B-B14F-4D97-AF65-F5344CB8AC3E}">
        <p14:creationId xmlns:p14="http://schemas.microsoft.com/office/powerpoint/2010/main" val="3483473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5610" y="1168499"/>
            <a:ext cx="7972023" cy="4464333"/>
          </a:xfrm>
          <a:prstGeom prst="rect">
            <a:avLst/>
          </a:prstGeom>
        </p:spPr>
      </p:pic>
    </p:spTree>
    <p:extLst>
      <p:ext uri="{BB962C8B-B14F-4D97-AF65-F5344CB8AC3E}">
        <p14:creationId xmlns:p14="http://schemas.microsoft.com/office/powerpoint/2010/main" val="2771291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00011" y="1365161"/>
            <a:ext cx="5834205" cy="4064815"/>
          </a:xfrm>
          <a:prstGeom prst="rect">
            <a:avLst/>
          </a:prstGeom>
        </p:spPr>
      </p:pic>
    </p:spTree>
    <p:extLst>
      <p:ext uri="{BB962C8B-B14F-4D97-AF65-F5344CB8AC3E}">
        <p14:creationId xmlns:p14="http://schemas.microsoft.com/office/powerpoint/2010/main" val="3531650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797" y="1777285"/>
            <a:ext cx="6282865" cy="3331823"/>
          </a:xfrm>
          <a:prstGeom prst="rect">
            <a:avLst/>
          </a:prstGeom>
        </p:spPr>
      </p:pic>
    </p:spTree>
    <p:extLst>
      <p:ext uri="{BB962C8B-B14F-4D97-AF65-F5344CB8AC3E}">
        <p14:creationId xmlns:p14="http://schemas.microsoft.com/office/powerpoint/2010/main" val="1623064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0127" y="1644975"/>
            <a:ext cx="5873557" cy="3892939"/>
          </a:xfrm>
          <a:prstGeom prst="rect">
            <a:avLst/>
          </a:prstGeom>
        </p:spPr>
      </p:pic>
    </p:spTree>
    <p:extLst>
      <p:ext uri="{BB962C8B-B14F-4D97-AF65-F5344CB8AC3E}">
        <p14:creationId xmlns:p14="http://schemas.microsoft.com/office/powerpoint/2010/main" val="22072012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 y="83820"/>
            <a:ext cx="8915400" cy="6690360"/>
          </a:xfrm>
          <a:prstGeom prst="rect">
            <a:avLst/>
          </a:prstGeom>
        </p:spPr>
      </p:pic>
    </p:spTree>
    <p:extLst>
      <p:ext uri="{BB962C8B-B14F-4D97-AF65-F5344CB8AC3E}">
        <p14:creationId xmlns:p14="http://schemas.microsoft.com/office/powerpoint/2010/main" val="116526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0600"/>
            <a:ext cx="9144000" cy="4876800"/>
          </a:xfrm>
          <a:prstGeom prst="rect">
            <a:avLst/>
          </a:prstGeom>
        </p:spPr>
      </p:pic>
    </p:spTree>
    <p:extLst>
      <p:ext uri="{BB962C8B-B14F-4D97-AF65-F5344CB8AC3E}">
        <p14:creationId xmlns:p14="http://schemas.microsoft.com/office/powerpoint/2010/main" val="2435490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41" b="10201"/>
          <a:stretch/>
        </p:blipFill>
        <p:spPr>
          <a:xfrm>
            <a:off x="12879" y="354276"/>
            <a:ext cx="9131121" cy="6007887"/>
          </a:xfrm>
          <a:prstGeom prst="rect">
            <a:avLst/>
          </a:prstGeom>
        </p:spPr>
      </p:pic>
    </p:spTree>
    <p:extLst>
      <p:ext uri="{BB962C8B-B14F-4D97-AF65-F5344CB8AC3E}">
        <p14:creationId xmlns:p14="http://schemas.microsoft.com/office/powerpoint/2010/main" val="1496896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1394460"/>
            <a:ext cx="6096000" cy="4069080"/>
          </a:xfrm>
          <a:prstGeom prst="rect">
            <a:avLst/>
          </a:prstGeom>
        </p:spPr>
      </p:pic>
    </p:spTree>
    <p:extLst>
      <p:ext uri="{BB962C8B-B14F-4D97-AF65-F5344CB8AC3E}">
        <p14:creationId xmlns:p14="http://schemas.microsoft.com/office/powerpoint/2010/main" val="54675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339340"/>
            <a:ext cx="9144000" cy="2179320"/>
          </a:xfrm>
          <a:prstGeom prst="rect">
            <a:avLst/>
          </a:prstGeom>
        </p:spPr>
      </p:pic>
    </p:spTree>
    <p:extLst>
      <p:ext uri="{BB962C8B-B14F-4D97-AF65-F5344CB8AC3E}">
        <p14:creationId xmlns:p14="http://schemas.microsoft.com/office/powerpoint/2010/main" val="4979192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9615"/>
          <a:stretch/>
        </p:blipFill>
        <p:spPr>
          <a:xfrm>
            <a:off x="0" y="403431"/>
            <a:ext cx="9144000" cy="6074643"/>
          </a:xfrm>
          <a:prstGeom prst="rect">
            <a:avLst/>
          </a:prstGeom>
        </p:spPr>
      </p:pic>
    </p:spTree>
    <p:extLst>
      <p:ext uri="{BB962C8B-B14F-4D97-AF65-F5344CB8AC3E}">
        <p14:creationId xmlns:p14="http://schemas.microsoft.com/office/powerpoint/2010/main" val="1690069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9377068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460" y="198120"/>
            <a:ext cx="8641080" cy="6461760"/>
          </a:xfrm>
          <a:prstGeom prst="rect">
            <a:avLst/>
          </a:prstGeom>
        </p:spPr>
      </p:pic>
    </p:spTree>
    <p:extLst>
      <p:ext uri="{BB962C8B-B14F-4D97-AF65-F5344CB8AC3E}">
        <p14:creationId xmlns:p14="http://schemas.microsoft.com/office/powerpoint/2010/main" val="207518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6039" y="1365161"/>
            <a:ext cx="7573032" cy="4275785"/>
          </a:xfrm>
          <a:prstGeom prst="rect">
            <a:avLst/>
          </a:prstGeom>
        </p:spPr>
      </p:pic>
    </p:spTree>
    <p:extLst>
      <p:ext uri="{BB962C8B-B14F-4D97-AF65-F5344CB8AC3E}">
        <p14:creationId xmlns:p14="http://schemas.microsoft.com/office/powerpoint/2010/main" val="455310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261341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27747489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5634"/>
          <a:stretch/>
        </p:blipFill>
        <p:spPr>
          <a:xfrm>
            <a:off x="0" y="811369"/>
            <a:ext cx="9144000" cy="5100034"/>
          </a:xfrm>
          <a:prstGeom prst="rect">
            <a:avLst/>
          </a:prstGeom>
        </p:spPr>
      </p:pic>
    </p:spTree>
    <p:extLst>
      <p:ext uri="{BB962C8B-B14F-4D97-AF65-F5344CB8AC3E}">
        <p14:creationId xmlns:p14="http://schemas.microsoft.com/office/powerpoint/2010/main" val="1208345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Kerry Potter</a:t>
            </a:r>
            <a:endParaRPr lang="en-US" dirty="0"/>
          </a:p>
        </p:txBody>
      </p:sp>
      <p:sp>
        <p:nvSpPr>
          <p:cNvPr id="8" name="Text Placeholder 7"/>
          <p:cNvSpPr>
            <a:spLocks noGrp="1"/>
          </p:cNvSpPr>
          <p:nvPr>
            <p:ph type="body" idx="1"/>
          </p:nvPr>
        </p:nvSpPr>
        <p:spPr>
          <a:xfrm>
            <a:off x="539750" y="2945547"/>
            <a:ext cx="8064500" cy="367496"/>
          </a:xfrm>
        </p:spPr>
        <p:txBody>
          <a:bodyPr>
            <a:noAutofit/>
          </a:bodyPr>
          <a:lstStyle/>
          <a:p>
            <a:r>
              <a:rPr lang="en-US" sz="2700" dirty="0" smtClean="0"/>
              <a:t>London’s power infrastructure</a:t>
            </a:r>
          </a:p>
        </p:txBody>
      </p:sp>
      <p:sp>
        <p:nvSpPr>
          <p:cNvPr id="6" name="Slide Number Placeholder 5"/>
          <p:cNvSpPr>
            <a:spLocks noGrp="1"/>
          </p:cNvSpPr>
          <p:nvPr>
            <p:ph type="sldNum" sz="quarter" idx="12"/>
          </p:nvPr>
        </p:nvSpPr>
        <p:spPr/>
        <p:txBody>
          <a:bodyPr/>
          <a:lstStyle/>
          <a:p>
            <a:fld id="{CA51B110-8DDC-184A-BF2F-80FCA82F27B6}" type="slidenum">
              <a:rPr lang="en-US" smtClean="0"/>
              <a:pPr/>
              <a:t>47</a:t>
            </a:fld>
            <a:endParaRPr lang="en-US" dirty="0"/>
          </a:p>
        </p:txBody>
      </p:sp>
    </p:spTree>
    <p:extLst>
      <p:ext uri="{BB962C8B-B14F-4D97-AF65-F5344CB8AC3E}">
        <p14:creationId xmlns:p14="http://schemas.microsoft.com/office/powerpoint/2010/main" val="220276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37" y="0"/>
            <a:ext cx="9144000" cy="6858000"/>
          </a:xfrm>
          <a:prstGeom prst="rect">
            <a:avLst/>
          </a:prstGeom>
        </p:spPr>
      </p:pic>
      <p:grpSp>
        <p:nvGrpSpPr>
          <p:cNvPr id="4" name="Group 3"/>
          <p:cNvGrpSpPr/>
          <p:nvPr/>
        </p:nvGrpSpPr>
        <p:grpSpPr>
          <a:xfrm>
            <a:off x="0" y="5578012"/>
            <a:ext cx="9153938" cy="1279989"/>
            <a:chOff x="0" y="5578011"/>
            <a:chExt cx="12205250" cy="1279989"/>
          </a:xfrm>
        </p:grpSpPr>
        <p:grpSp>
          <p:nvGrpSpPr>
            <p:cNvPr id="5" name="Group 4"/>
            <p:cNvGrpSpPr/>
            <p:nvPr/>
          </p:nvGrpSpPr>
          <p:grpSpPr>
            <a:xfrm>
              <a:off x="0" y="5578011"/>
              <a:ext cx="12205250" cy="1279989"/>
              <a:chOff x="0" y="5578011"/>
              <a:chExt cx="12205250" cy="1279989"/>
            </a:xfrm>
          </p:grpSpPr>
          <p:sp>
            <p:nvSpPr>
              <p:cNvPr id="9" name="Flowchart: Manual Input 8"/>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srcRect b="73815"/>
              <a:stretch/>
            </p:blipFill>
            <p:spPr>
              <a:xfrm>
                <a:off x="0" y="5578011"/>
                <a:ext cx="12205250" cy="325660"/>
              </a:xfrm>
              <a:prstGeom prst="rect">
                <a:avLst/>
              </a:prstGeom>
            </p:spPr>
          </p:pic>
        </p:grpSp>
        <p:pic>
          <p:nvPicPr>
            <p:cNvPr id="6" name="Picture 5"/>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7" name="Picture 6"/>
            <p:cNvPicPr>
              <a:picLocks noChangeAspect="1"/>
            </p:cNvPicPr>
            <p:nvPr/>
          </p:nvPicPr>
          <p:blipFill>
            <a:blip r:embed="rId5"/>
            <a:stretch>
              <a:fillRect/>
            </a:stretch>
          </p:blipFill>
          <p:spPr>
            <a:xfrm>
              <a:off x="254939" y="5955183"/>
              <a:ext cx="779664" cy="779664"/>
            </a:xfrm>
            <a:prstGeom prst="rect">
              <a:avLst/>
            </a:prstGeom>
          </p:spPr>
        </p:pic>
        <p:pic>
          <p:nvPicPr>
            <p:cNvPr id="8" name="Picture 7"/>
            <p:cNvPicPr>
              <a:picLocks noChangeAspect="1"/>
            </p:cNvPicPr>
            <p:nvPr/>
          </p:nvPicPr>
          <p:blipFill>
            <a:blip r:embed="rId6"/>
            <a:stretch>
              <a:fillRect/>
            </a:stretch>
          </p:blipFill>
          <p:spPr>
            <a:xfrm>
              <a:off x="1289543" y="5955183"/>
              <a:ext cx="1549074" cy="774537"/>
            </a:xfrm>
            <a:prstGeom prst="rect">
              <a:avLst/>
            </a:prstGeom>
          </p:spPr>
        </p:pic>
      </p:grpSp>
      <p:sp>
        <p:nvSpPr>
          <p:cNvPr id="12" name="Rectangle 11"/>
          <p:cNvSpPr/>
          <p:nvPr/>
        </p:nvSpPr>
        <p:spPr>
          <a:xfrm>
            <a:off x="2824368" y="3544237"/>
            <a:ext cx="3515140" cy="1619251"/>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2485609" y="3105470"/>
            <a:ext cx="4172782" cy="2937084"/>
          </a:xfrm>
        </p:spPr>
        <p:txBody>
          <a:bodyPr>
            <a:normAutofit/>
          </a:bodyPr>
          <a:lstStyle/>
          <a:p>
            <a:pPr algn="ctr"/>
            <a:endParaRPr lang="en-US" sz="3800" dirty="0" smtClean="0">
              <a:solidFill>
                <a:schemeClr val="bg1"/>
              </a:solidFill>
            </a:endParaRPr>
          </a:p>
          <a:p>
            <a:pPr algn="ctr"/>
            <a:r>
              <a:rPr lang="en-US" sz="3800" dirty="0" smtClean="0">
                <a:solidFill>
                  <a:schemeClr val="bg1"/>
                </a:solidFill>
              </a:rPr>
              <a:t>UK Power Networks</a:t>
            </a:r>
          </a:p>
          <a:p>
            <a:pPr algn="ctr"/>
            <a:r>
              <a:rPr lang="en-US" sz="2800" dirty="0" smtClean="0">
                <a:solidFill>
                  <a:schemeClr val="bg1"/>
                </a:solidFill>
              </a:rPr>
              <a:t>Delivering your electricity </a:t>
            </a:r>
            <a:endParaRPr lang="en-US" sz="2800" dirty="0">
              <a:solidFill>
                <a:schemeClr val="bg1"/>
              </a:solidFill>
            </a:endParaRPr>
          </a:p>
        </p:txBody>
      </p:sp>
    </p:spTree>
    <p:extLst>
      <p:ext uri="{BB962C8B-B14F-4D97-AF65-F5344CB8AC3E}">
        <p14:creationId xmlns:p14="http://schemas.microsoft.com/office/powerpoint/2010/main" val="1246663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8403586"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05" y="1429443"/>
            <a:ext cx="2434466" cy="3774926"/>
          </a:xfrm>
          <a:prstGeom prst="rect">
            <a:avLst/>
          </a:prstGeom>
          <a:ln w="28575">
            <a:solidFill>
              <a:schemeClr val="tx1"/>
            </a:solidFill>
          </a:ln>
        </p:spPr>
      </p:pic>
      <p:sp>
        <p:nvSpPr>
          <p:cNvPr id="11" name="TextBox 10"/>
          <p:cNvSpPr txBox="1"/>
          <p:nvPr/>
        </p:nvSpPr>
        <p:spPr>
          <a:xfrm>
            <a:off x="2699792" y="1443548"/>
            <a:ext cx="4182558" cy="3785652"/>
          </a:xfrm>
          <a:prstGeom prst="rect">
            <a:avLst/>
          </a:prstGeom>
          <a:noFill/>
        </p:spPr>
        <p:txBody>
          <a:bodyPr wrap="square" rtlCol="0">
            <a:spAutoFit/>
          </a:bodyPr>
          <a:lstStyle/>
          <a:p>
            <a:r>
              <a:rPr lang="en-GB" sz="2000" dirty="0" smtClean="0"/>
              <a:t>The father of Electricity London resident </a:t>
            </a:r>
            <a:r>
              <a:rPr lang="en-GB" sz="2000" b="1" dirty="0" smtClean="0"/>
              <a:t>Michael Faraday</a:t>
            </a:r>
            <a:r>
              <a:rPr lang="en-GB" sz="2000" dirty="0" smtClean="0"/>
              <a:t>, remembered for his scientific discoveries in electricity which are seen as laying the basis for modern electrical engineering.  </a:t>
            </a:r>
          </a:p>
          <a:p>
            <a:endParaRPr lang="en-GB" sz="2000" dirty="0" smtClean="0"/>
          </a:p>
          <a:p>
            <a:r>
              <a:rPr lang="en-GB" sz="2000" dirty="0" smtClean="0"/>
              <a:t>His scientific justifications of the Great Stink and the cholera outbreak led to the sanctions of the new sewer system – improving the quality of the </a:t>
            </a:r>
            <a:r>
              <a:rPr lang="en-GB" sz="2000" b="1" dirty="0" smtClean="0"/>
              <a:t>Thames</a:t>
            </a:r>
            <a:endParaRPr lang="en-GB" sz="2000" dirty="0" smtClean="0"/>
          </a:p>
        </p:txBody>
      </p:sp>
      <p:pic>
        <p:nvPicPr>
          <p:cNvPr id="12" name="Picture 11"/>
          <p:cNvPicPr>
            <a:picLocks noChangeAspect="1"/>
          </p:cNvPicPr>
          <p:nvPr/>
        </p:nvPicPr>
        <p:blipFill>
          <a:blip r:embed="rId8"/>
          <a:stretch>
            <a:fillRect/>
          </a:stretch>
        </p:blipFill>
        <p:spPr>
          <a:xfrm>
            <a:off x="7013538" y="1429442"/>
            <a:ext cx="1957819" cy="3774927"/>
          </a:xfrm>
          <a:prstGeom prst="rect">
            <a:avLst/>
          </a:prstGeom>
          <a:ln w="28575">
            <a:solidFill>
              <a:schemeClr val="tx1"/>
            </a:solidFill>
          </a:ln>
        </p:spPr>
      </p:pic>
      <p:sp>
        <p:nvSpPr>
          <p:cNvPr id="13" name="Rectangle 12"/>
          <p:cNvSpPr/>
          <p:nvPr/>
        </p:nvSpPr>
        <p:spPr>
          <a:xfrm>
            <a:off x="467544" y="735087"/>
            <a:ext cx="1659429" cy="461665"/>
          </a:xfrm>
          <a:prstGeom prst="rect">
            <a:avLst/>
          </a:prstGeom>
        </p:spPr>
        <p:txBody>
          <a:bodyPr wrap="none">
            <a:spAutoFit/>
          </a:bodyPr>
          <a:lstStyle/>
          <a:p>
            <a:r>
              <a:rPr lang="en-GB" sz="2400" b="1" dirty="0" smtClean="0">
                <a:solidFill>
                  <a:srgbClr val="C00000"/>
                </a:solidFill>
                <a:effectLst/>
              </a:rPr>
              <a:t>1791-1867</a:t>
            </a:r>
            <a:endParaRPr lang="en-GB" sz="2400" b="1" dirty="0">
              <a:solidFill>
                <a:srgbClr val="C00000"/>
              </a:solidFill>
            </a:endParaRPr>
          </a:p>
        </p:txBody>
      </p:sp>
    </p:spTree>
    <p:extLst>
      <p:ext uri="{BB962C8B-B14F-4D97-AF65-F5344CB8AC3E}">
        <p14:creationId xmlns:p14="http://schemas.microsoft.com/office/powerpoint/2010/main" val="2913513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80315" y="3641"/>
            <a:ext cx="5370491" cy="6867186"/>
          </a:xfrm>
          <a:prstGeom prst="rect">
            <a:avLst/>
          </a:prstGeom>
        </p:spPr>
      </p:pic>
    </p:spTree>
    <p:extLst>
      <p:ext uri="{BB962C8B-B14F-4D97-AF65-F5344CB8AC3E}">
        <p14:creationId xmlns:p14="http://schemas.microsoft.com/office/powerpoint/2010/main" val="3505111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6170222"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1" y="1545909"/>
            <a:ext cx="5301905" cy="4154984"/>
          </a:xfrm>
          <a:prstGeom prst="rect">
            <a:avLst/>
          </a:prstGeom>
          <a:noFill/>
        </p:spPr>
        <p:txBody>
          <a:bodyPr wrap="square" rtlCol="0">
            <a:spAutoFit/>
          </a:bodyPr>
          <a:lstStyle/>
          <a:p>
            <a:r>
              <a:rPr lang="en-GB" sz="2400" b="1" dirty="0" smtClean="0"/>
              <a:t>Power Stations</a:t>
            </a:r>
          </a:p>
          <a:p>
            <a:r>
              <a:rPr lang="en-GB" sz="2400" dirty="0"/>
              <a:t>Holborn </a:t>
            </a:r>
            <a:r>
              <a:rPr lang="en-GB" sz="2400" dirty="0" smtClean="0"/>
              <a:t>Viaduct, </a:t>
            </a:r>
            <a:r>
              <a:rPr lang="en-GB" sz="2400" dirty="0"/>
              <a:t>named the Edison Electric Light Station, was the world's first </a:t>
            </a:r>
            <a:r>
              <a:rPr lang="en-GB" sz="2400" b="1" dirty="0"/>
              <a:t>coal-fired</a:t>
            </a:r>
            <a:r>
              <a:rPr lang="en-GB" sz="2400" dirty="0"/>
              <a:t> power station, generating electricity for public </a:t>
            </a:r>
            <a:r>
              <a:rPr lang="en-GB" sz="2400" dirty="0" smtClean="0"/>
              <a:t>use</a:t>
            </a:r>
          </a:p>
          <a:p>
            <a:endParaRPr lang="en-GB" sz="2400" dirty="0" smtClean="0">
              <a:effectLst/>
            </a:endParaRPr>
          </a:p>
          <a:p>
            <a:r>
              <a:rPr lang="en-GB" sz="2400" dirty="0" smtClean="0">
                <a:effectLst/>
              </a:rPr>
              <a:t>The Holborn Viaduct project was preceded by two months by an electricity supply from a water wheel in Godalming, Surrey – the world's first public electricity supply</a:t>
            </a:r>
            <a:endParaRPr lang="en-GB" sz="2400" dirty="0" smtClean="0"/>
          </a:p>
        </p:txBody>
      </p:sp>
      <p:sp>
        <p:nvSpPr>
          <p:cNvPr id="13" name="Rectangle 12"/>
          <p:cNvSpPr/>
          <p:nvPr/>
        </p:nvSpPr>
        <p:spPr>
          <a:xfrm>
            <a:off x="2941366" y="1084245"/>
            <a:ext cx="870751" cy="461665"/>
          </a:xfrm>
          <a:prstGeom prst="rect">
            <a:avLst/>
          </a:prstGeom>
        </p:spPr>
        <p:txBody>
          <a:bodyPr wrap="none">
            <a:spAutoFit/>
          </a:bodyPr>
          <a:lstStyle/>
          <a:p>
            <a:r>
              <a:rPr lang="en-GB" sz="2400" b="1" dirty="0" smtClean="0">
                <a:solidFill>
                  <a:srgbClr val="C00000"/>
                </a:solidFill>
              </a:rPr>
              <a:t>1878</a:t>
            </a:r>
            <a:endParaRPr lang="en-GB" sz="2400" b="1" dirty="0">
              <a:solidFill>
                <a:srgbClr val="C00000"/>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728" y="1387093"/>
            <a:ext cx="2112715" cy="3636432"/>
          </a:xfrm>
          <a:prstGeom prst="rect">
            <a:avLst/>
          </a:prstGeom>
          <a:ln w="28575">
            <a:solidFill>
              <a:schemeClr val="tx1"/>
            </a:solidFill>
          </a:ln>
        </p:spPr>
      </p:pic>
    </p:spTree>
    <p:extLst>
      <p:ext uri="{BB962C8B-B14F-4D97-AF65-F5344CB8AC3E}">
        <p14:creationId xmlns:p14="http://schemas.microsoft.com/office/powerpoint/2010/main" val="1616729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342" y="821329"/>
            <a:ext cx="2363980" cy="4047831"/>
          </a:xfrm>
          <a:prstGeom prst="rect">
            <a:avLst/>
          </a:prstGeom>
          <a:ln w="28575">
            <a:solidFill>
              <a:schemeClr val="tx1"/>
            </a:solidFill>
          </a:ln>
        </p:spPr>
      </p:pic>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5"/>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6"/>
            <a:stretch>
              <a:fillRect/>
            </a:stretch>
          </p:blipFill>
          <p:spPr>
            <a:xfrm>
              <a:off x="254939" y="5955183"/>
              <a:ext cx="779664" cy="779664"/>
            </a:xfrm>
            <a:prstGeom prst="rect">
              <a:avLst/>
            </a:prstGeom>
          </p:spPr>
        </p:pic>
        <p:pic>
          <p:nvPicPr>
            <p:cNvPr id="6" name="Picture 5"/>
            <p:cNvPicPr>
              <a:picLocks noChangeAspect="1"/>
            </p:cNvPicPr>
            <p:nvPr/>
          </p:nvPicPr>
          <p:blipFill>
            <a:blip r:embed="rId7"/>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6170222"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627784" y="1196752"/>
            <a:ext cx="3887316" cy="3477875"/>
          </a:xfrm>
          <a:prstGeom prst="rect">
            <a:avLst/>
          </a:prstGeom>
          <a:noFill/>
        </p:spPr>
        <p:txBody>
          <a:bodyPr wrap="square" rtlCol="0">
            <a:spAutoFit/>
          </a:bodyPr>
          <a:lstStyle/>
          <a:p>
            <a:r>
              <a:rPr lang="en-GB" sz="2000" b="1" dirty="0" smtClean="0"/>
              <a:t>Street lighting and Transport</a:t>
            </a:r>
          </a:p>
          <a:p>
            <a:endParaRPr lang="en-GB" sz="2000" dirty="0" smtClean="0"/>
          </a:p>
          <a:p>
            <a:r>
              <a:rPr lang="en-GB" sz="2000" dirty="0" smtClean="0"/>
              <a:t>The </a:t>
            </a:r>
            <a:r>
              <a:rPr lang="en-GB" sz="2000" dirty="0"/>
              <a:t>first streets in London lit with </a:t>
            </a:r>
            <a:r>
              <a:rPr lang="en-GB" sz="2000" dirty="0" smtClean="0"/>
              <a:t>the </a:t>
            </a:r>
            <a:r>
              <a:rPr lang="en-GB" sz="2000" dirty="0"/>
              <a:t>electrical arc lamp were by the </a:t>
            </a:r>
            <a:r>
              <a:rPr lang="en-GB" sz="2000" dirty="0" smtClean="0"/>
              <a:t>Holborn </a:t>
            </a:r>
            <a:r>
              <a:rPr lang="en-GB" sz="2000" dirty="0"/>
              <a:t>Viaduct </a:t>
            </a:r>
            <a:r>
              <a:rPr lang="en-GB" sz="2000" dirty="0" smtClean="0"/>
              <a:t>and </a:t>
            </a:r>
            <a:r>
              <a:rPr lang="en-GB" sz="2000" dirty="0"/>
              <a:t>Thames Embankment in </a:t>
            </a:r>
            <a:r>
              <a:rPr lang="en-GB" sz="2000" dirty="0" smtClean="0"/>
              <a:t>1878</a:t>
            </a:r>
          </a:p>
          <a:p>
            <a:endParaRPr lang="en-GB" sz="2000" dirty="0"/>
          </a:p>
          <a:p>
            <a:r>
              <a:rPr lang="en-GB" sz="2000" dirty="0" smtClean="0"/>
              <a:t>The </a:t>
            </a:r>
            <a:r>
              <a:rPr lang="en-GB" sz="2000" b="1" dirty="0" smtClean="0"/>
              <a:t>first deep-level tube </a:t>
            </a:r>
            <a:r>
              <a:rPr lang="en-GB" sz="2000" dirty="0" smtClean="0"/>
              <a:t>line, the City and South London Railway, opened in 1890 with electric trains</a:t>
            </a:r>
          </a:p>
        </p:txBody>
      </p:sp>
      <p:sp>
        <p:nvSpPr>
          <p:cNvPr id="13" name="Rectangle 12"/>
          <p:cNvSpPr/>
          <p:nvPr/>
        </p:nvSpPr>
        <p:spPr>
          <a:xfrm>
            <a:off x="3707904" y="735087"/>
            <a:ext cx="1829347" cy="461665"/>
          </a:xfrm>
          <a:prstGeom prst="rect">
            <a:avLst/>
          </a:prstGeom>
        </p:spPr>
        <p:txBody>
          <a:bodyPr wrap="none">
            <a:spAutoFit/>
          </a:bodyPr>
          <a:lstStyle/>
          <a:p>
            <a:r>
              <a:rPr lang="en-GB" sz="2400" b="1" dirty="0" smtClean="0">
                <a:solidFill>
                  <a:srgbClr val="C00000"/>
                </a:solidFill>
                <a:effectLst/>
              </a:rPr>
              <a:t>1878 - 1900</a:t>
            </a:r>
            <a:endParaRPr lang="en-GB" sz="2400" b="1" dirty="0">
              <a:solidFill>
                <a:srgbClr val="C00000"/>
              </a:solidFill>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145" y="1545911"/>
            <a:ext cx="2231615" cy="2069616"/>
          </a:xfrm>
          <a:prstGeom prst="rect">
            <a:avLst/>
          </a:prstGeom>
          <a:ln w="28575">
            <a:solidFill>
              <a:schemeClr val="tx1"/>
            </a:solidFill>
          </a:ln>
        </p:spPr>
      </p:pic>
    </p:spTree>
    <p:extLst>
      <p:ext uri="{BB962C8B-B14F-4D97-AF65-F5344CB8AC3E}">
        <p14:creationId xmlns:p14="http://schemas.microsoft.com/office/powerpoint/2010/main" val="1569257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6170222"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684300" y="1542703"/>
            <a:ext cx="4153711" cy="4093428"/>
          </a:xfrm>
          <a:prstGeom prst="rect">
            <a:avLst/>
          </a:prstGeom>
          <a:noFill/>
        </p:spPr>
        <p:txBody>
          <a:bodyPr wrap="square" rtlCol="0">
            <a:spAutoFit/>
          </a:bodyPr>
          <a:lstStyle/>
          <a:p>
            <a:r>
              <a:rPr lang="en-GB" sz="2000" b="1" dirty="0" smtClean="0"/>
              <a:t>Introducing domestic </a:t>
            </a:r>
            <a:r>
              <a:rPr lang="en-GB" sz="2000" b="1" dirty="0"/>
              <a:t>e</a:t>
            </a:r>
            <a:r>
              <a:rPr lang="en-GB" sz="2000" b="1" dirty="0" smtClean="0"/>
              <a:t>lectricity networks</a:t>
            </a:r>
          </a:p>
          <a:p>
            <a:endParaRPr lang="en-GB" sz="2000" dirty="0" smtClean="0"/>
          </a:p>
          <a:p>
            <a:r>
              <a:rPr lang="en-GB" sz="2000" dirty="0" smtClean="0"/>
              <a:t>London </a:t>
            </a:r>
            <a:r>
              <a:rPr lang="en-GB" sz="2000" dirty="0"/>
              <a:t>Electric Supply Corporation </a:t>
            </a:r>
            <a:r>
              <a:rPr lang="en-GB" sz="2000" dirty="0" smtClean="0"/>
              <a:t>opened </a:t>
            </a:r>
            <a:r>
              <a:rPr lang="en-GB" sz="2000" dirty="0"/>
              <a:t>Deptford Power Station, </a:t>
            </a:r>
            <a:r>
              <a:rPr lang="en-GB" sz="2000" b="1" dirty="0"/>
              <a:t>UK's first</a:t>
            </a:r>
            <a:r>
              <a:rPr lang="en-GB" sz="2000" dirty="0"/>
              <a:t> AC power system</a:t>
            </a:r>
            <a:r>
              <a:rPr lang="en-GB" sz="2000" dirty="0" smtClean="0"/>
              <a:t>, and the </a:t>
            </a:r>
            <a:r>
              <a:rPr lang="en-GB" sz="2000" b="1" dirty="0" smtClean="0"/>
              <a:t>worlds first HV power station.</a:t>
            </a:r>
          </a:p>
          <a:p>
            <a:endParaRPr lang="en-GB" sz="2000" dirty="0" smtClean="0"/>
          </a:p>
          <a:p>
            <a:r>
              <a:rPr lang="en-GB" sz="2000" b="1" dirty="0"/>
              <a:t>Electric </a:t>
            </a:r>
            <a:r>
              <a:rPr lang="en-GB" sz="2000" b="1" dirty="0" smtClean="0"/>
              <a:t>Avenue</a:t>
            </a:r>
            <a:r>
              <a:rPr lang="en-GB" sz="2000" dirty="0" smtClean="0"/>
              <a:t> in Brixton, </a:t>
            </a:r>
            <a:r>
              <a:rPr lang="en-GB" sz="2000" dirty="0"/>
              <a:t>named because is was </a:t>
            </a:r>
            <a:r>
              <a:rPr lang="en-GB" sz="2000" dirty="0" smtClean="0"/>
              <a:t>one of the </a:t>
            </a:r>
            <a:r>
              <a:rPr lang="en-GB" sz="2000" dirty="0"/>
              <a:t>first </a:t>
            </a:r>
            <a:r>
              <a:rPr lang="en-GB" sz="2000" dirty="0" smtClean="0"/>
              <a:t>streets </a:t>
            </a:r>
            <a:r>
              <a:rPr lang="en-GB" sz="2000" dirty="0"/>
              <a:t>in </a:t>
            </a:r>
            <a:r>
              <a:rPr lang="en-GB" sz="2000" dirty="0" smtClean="0"/>
              <a:t>London to use electricity</a:t>
            </a:r>
          </a:p>
          <a:p>
            <a:endParaRPr lang="en-GB" sz="2000" dirty="0"/>
          </a:p>
        </p:txBody>
      </p:sp>
      <p:sp>
        <p:nvSpPr>
          <p:cNvPr id="13" name="Rectangle 12"/>
          <p:cNvSpPr/>
          <p:nvPr/>
        </p:nvSpPr>
        <p:spPr>
          <a:xfrm>
            <a:off x="3390725" y="692696"/>
            <a:ext cx="1829347" cy="461665"/>
          </a:xfrm>
          <a:prstGeom prst="rect">
            <a:avLst/>
          </a:prstGeom>
        </p:spPr>
        <p:txBody>
          <a:bodyPr wrap="none">
            <a:spAutoFit/>
          </a:bodyPr>
          <a:lstStyle/>
          <a:p>
            <a:r>
              <a:rPr lang="en-GB" sz="2400" b="1" dirty="0" smtClean="0">
                <a:solidFill>
                  <a:srgbClr val="C00000"/>
                </a:solidFill>
                <a:effectLst/>
              </a:rPr>
              <a:t>1878 - 1900</a:t>
            </a:r>
            <a:endParaRPr lang="en-GB" sz="2400" b="1" dirty="0">
              <a:solidFill>
                <a:srgbClr val="C00000"/>
              </a:solidFill>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585" y="2155041"/>
            <a:ext cx="2374191" cy="2374191"/>
          </a:xfrm>
          <a:prstGeom prst="rect">
            <a:avLst/>
          </a:prstGeom>
          <a:ln w="28575">
            <a:solidFill>
              <a:schemeClr val="tx1"/>
            </a:solidFill>
          </a:ln>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7706" y="2060848"/>
            <a:ext cx="2162082" cy="2428063"/>
          </a:xfrm>
          <a:prstGeom prst="rect">
            <a:avLst/>
          </a:prstGeom>
          <a:ln w="28575">
            <a:solidFill>
              <a:schemeClr val="tx1"/>
            </a:solidFill>
          </a:ln>
        </p:spPr>
      </p:pic>
    </p:spTree>
    <p:extLst>
      <p:ext uri="{BB962C8B-B14F-4D97-AF65-F5344CB8AC3E}">
        <p14:creationId xmlns:p14="http://schemas.microsoft.com/office/powerpoint/2010/main" val="41312518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6170222"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726417" y="1545909"/>
            <a:ext cx="4072175" cy="1569660"/>
          </a:xfrm>
          <a:prstGeom prst="rect">
            <a:avLst/>
          </a:prstGeom>
          <a:noFill/>
        </p:spPr>
        <p:txBody>
          <a:bodyPr wrap="square" rtlCol="0">
            <a:spAutoFit/>
          </a:bodyPr>
          <a:lstStyle/>
          <a:p>
            <a:r>
              <a:rPr lang="en-GB" sz="2400" dirty="0" smtClean="0"/>
              <a:t>Demand, destruction and demand widespread electrification of industry and homes</a:t>
            </a:r>
            <a:endParaRPr lang="en-GB" sz="3200" dirty="0"/>
          </a:p>
        </p:txBody>
      </p:sp>
      <p:sp>
        <p:nvSpPr>
          <p:cNvPr id="13" name="Rectangle 12"/>
          <p:cNvSpPr/>
          <p:nvPr/>
        </p:nvSpPr>
        <p:spPr>
          <a:xfrm>
            <a:off x="3390725" y="735087"/>
            <a:ext cx="1829347" cy="461665"/>
          </a:xfrm>
          <a:prstGeom prst="rect">
            <a:avLst/>
          </a:prstGeom>
        </p:spPr>
        <p:txBody>
          <a:bodyPr wrap="none">
            <a:spAutoFit/>
          </a:bodyPr>
          <a:lstStyle/>
          <a:p>
            <a:r>
              <a:rPr lang="en-GB" sz="2400" b="1" dirty="0" smtClean="0">
                <a:solidFill>
                  <a:srgbClr val="C00000"/>
                </a:solidFill>
                <a:effectLst/>
              </a:rPr>
              <a:t>1915 - 1950</a:t>
            </a:r>
            <a:endParaRPr lang="en-GB" sz="2400" b="1" dirty="0">
              <a:solidFill>
                <a:srgbClr val="C00000"/>
              </a:solidFill>
            </a:endParaRPr>
          </a:p>
        </p:txBody>
      </p:sp>
      <p:pic>
        <p:nvPicPr>
          <p:cNvPr id="10" name="Picture 9"/>
          <p:cNvPicPr>
            <a:picLocks noChangeAspect="1"/>
          </p:cNvPicPr>
          <p:nvPr/>
        </p:nvPicPr>
        <p:blipFill>
          <a:blip r:embed="rId7"/>
          <a:stretch>
            <a:fillRect/>
          </a:stretch>
        </p:blipFill>
        <p:spPr>
          <a:xfrm>
            <a:off x="302013" y="1250259"/>
            <a:ext cx="2175164" cy="1995850"/>
          </a:xfrm>
          <a:prstGeom prst="rect">
            <a:avLst/>
          </a:prstGeom>
          <a:ln w="28575">
            <a:solidFill>
              <a:schemeClr val="tx1"/>
            </a:solidFill>
          </a:ln>
        </p:spPr>
      </p:pic>
      <p:pic>
        <p:nvPicPr>
          <p:cNvPr id="15" name="Picture 14"/>
          <p:cNvPicPr>
            <a:picLocks noChangeAspect="1"/>
          </p:cNvPicPr>
          <p:nvPr/>
        </p:nvPicPr>
        <p:blipFill>
          <a:blip r:embed="rId8"/>
          <a:stretch>
            <a:fillRect/>
          </a:stretch>
        </p:blipFill>
        <p:spPr>
          <a:xfrm>
            <a:off x="7086600" y="1149137"/>
            <a:ext cx="1800225" cy="4224078"/>
          </a:xfrm>
          <a:prstGeom prst="rect">
            <a:avLst/>
          </a:prstGeom>
          <a:ln w="28575">
            <a:solidFill>
              <a:schemeClr val="tx1"/>
            </a:solidFill>
          </a:ln>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628" y="3447371"/>
            <a:ext cx="2143549" cy="1925845"/>
          </a:xfrm>
          <a:prstGeom prst="rect">
            <a:avLst/>
          </a:prstGeom>
          <a:ln w="28575">
            <a:solidFill>
              <a:schemeClr val="tx1"/>
            </a:solidFill>
          </a:ln>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7204" y="3441829"/>
            <a:ext cx="2116588" cy="1931386"/>
          </a:xfrm>
          <a:prstGeom prst="rect">
            <a:avLst/>
          </a:prstGeom>
          <a:ln w="28575">
            <a:solidFill>
              <a:schemeClr val="tx1"/>
            </a:solidFill>
            <a:prstDash val="solid"/>
          </a:ln>
        </p:spPr>
      </p:pic>
      <p:pic>
        <p:nvPicPr>
          <p:cNvPr id="22" name="Picture 21"/>
          <p:cNvPicPr>
            <a:picLocks noChangeAspect="1"/>
          </p:cNvPicPr>
          <p:nvPr/>
        </p:nvPicPr>
        <p:blipFill>
          <a:blip r:embed="rId11"/>
          <a:stretch>
            <a:fillRect/>
          </a:stretch>
        </p:blipFill>
        <p:spPr>
          <a:xfrm>
            <a:off x="4978026" y="3441830"/>
            <a:ext cx="1963897" cy="1931386"/>
          </a:xfrm>
          <a:prstGeom prst="rect">
            <a:avLst/>
          </a:prstGeom>
          <a:ln w="19050">
            <a:solidFill>
              <a:schemeClr val="tx1"/>
            </a:solidFill>
          </a:ln>
        </p:spPr>
      </p:pic>
    </p:spTree>
    <p:extLst>
      <p:ext uri="{BB962C8B-B14F-4D97-AF65-F5344CB8AC3E}">
        <p14:creationId xmlns:p14="http://schemas.microsoft.com/office/powerpoint/2010/main" val="13654244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7971538" cy="88969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a:t>
            </a:r>
          </a:p>
          <a:p>
            <a:r>
              <a:rPr lang="en-GB" sz="2800" b="1" dirty="0" smtClean="0">
                <a:solidFill>
                  <a:srgbClr val="C00000"/>
                </a:solidFill>
              </a:rPr>
              <a:t>1948 </a:t>
            </a:r>
            <a:r>
              <a:rPr lang="en-GB" sz="2800" b="1" dirty="0">
                <a:solidFill>
                  <a:srgbClr val="C00000"/>
                </a:solidFill>
              </a:rPr>
              <a:t>– London Electricity Board &amp; National Grid</a:t>
            </a:r>
          </a:p>
          <a:p>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0" y="1545909"/>
            <a:ext cx="4072175" cy="4124206"/>
          </a:xfrm>
          <a:prstGeom prst="rect">
            <a:avLst/>
          </a:prstGeom>
          <a:noFill/>
        </p:spPr>
        <p:txBody>
          <a:bodyPr wrap="square" rtlCol="0">
            <a:spAutoFit/>
          </a:bodyPr>
          <a:lstStyle/>
          <a:p>
            <a:r>
              <a:rPr lang="en-GB" sz="2000" b="1" dirty="0" smtClean="0"/>
              <a:t>London Electric Supply Corporation</a:t>
            </a:r>
          </a:p>
          <a:p>
            <a:endParaRPr lang="en-GB" sz="2000" b="1" dirty="0" smtClean="0"/>
          </a:p>
          <a:p>
            <a:r>
              <a:rPr lang="en-GB" sz="2000" b="1" dirty="0" smtClean="0"/>
              <a:t>Growth in demand for electricity </a:t>
            </a:r>
          </a:p>
          <a:p>
            <a:r>
              <a:rPr lang="en-GB" sz="2000" b="1" dirty="0" smtClean="0"/>
              <a:t>19 independent companies form London Electricity Board </a:t>
            </a:r>
          </a:p>
          <a:p>
            <a:r>
              <a:rPr lang="en-GB" sz="2000" dirty="0" smtClean="0">
                <a:effectLst/>
              </a:rPr>
              <a:t>Formed as the London Electricity Board on 1 April 1948 as part of the nationalisation of the electricity industry by the Electricity Act 1947.</a:t>
            </a:r>
          </a:p>
          <a:p>
            <a:endParaRPr lang="en-GB" sz="2400" b="1" dirty="0"/>
          </a:p>
          <a:p>
            <a:endParaRPr lang="en-GB" dirty="0" smtClean="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198" y="1289602"/>
            <a:ext cx="1801595" cy="4083614"/>
          </a:xfrm>
          <a:prstGeom prst="rect">
            <a:avLst/>
          </a:prstGeom>
          <a:ln w="28575">
            <a:solidFill>
              <a:schemeClr val="tx1"/>
            </a:solidFill>
          </a:ln>
        </p:spPr>
      </p:pic>
      <p:pic>
        <p:nvPicPr>
          <p:cNvPr id="15" name="Picture 14"/>
          <p:cNvPicPr>
            <a:picLocks noChangeAspect="1"/>
          </p:cNvPicPr>
          <p:nvPr/>
        </p:nvPicPr>
        <p:blipFill>
          <a:blip r:embed="rId8"/>
          <a:stretch>
            <a:fillRect/>
          </a:stretch>
        </p:blipFill>
        <p:spPr>
          <a:xfrm>
            <a:off x="6927692" y="1759462"/>
            <a:ext cx="2104817" cy="2864220"/>
          </a:xfrm>
          <a:prstGeom prst="rect">
            <a:avLst/>
          </a:prstGeom>
        </p:spPr>
      </p:pic>
    </p:spTree>
    <p:extLst>
      <p:ext uri="{BB962C8B-B14F-4D97-AF65-F5344CB8AC3E}">
        <p14:creationId xmlns:p14="http://schemas.microsoft.com/office/powerpoint/2010/main" val="37085947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8187562"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a:t>
            </a:r>
          </a:p>
          <a:p>
            <a:r>
              <a:rPr lang="en-GB" sz="2800" b="1" dirty="0" smtClean="0">
                <a:solidFill>
                  <a:srgbClr val="C00000"/>
                </a:solidFill>
              </a:rPr>
              <a:t>1952 </a:t>
            </a:r>
            <a:r>
              <a:rPr lang="en-GB" sz="2800" b="1" dirty="0">
                <a:solidFill>
                  <a:srgbClr val="C00000"/>
                </a:solidFill>
              </a:rPr>
              <a:t>– the Great Smog</a:t>
            </a:r>
          </a:p>
          <a:p>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0" y="1545909"/>
            <a:ext cx="4072175" cy="3847207"/>
          </a:xfrm>
          <a:prstGeom prst="rect">
            <a:avLst/>
          </a:prstGeom>
          <a:noFill/>
        </p:spPr>
        <p:txBody>
          <a:bodyPr wrap="square" rtlCol="0">
            <a:spAutoFit/>
          </a:bodyPr>
          <a:lstStyle/>
          <a:p>
            <a:r>
              <a:rPr lang="en-GB" sz="2000" dirty="0" smtClean="0">
                <a:effectLst/>
              </a:rPr>
              <a:t>The </a:t>
            </a:r>
            <a:r>
              <a:rPr lang="en-GB" sz="2000" b="1" dirty="0" smtClean="0">
                <a:effectLst/>
              </a:rPr>
              <a:t>Great Smog of London</a:t>
            </a:r>
            <a:r>
              <a:rPr lang="en-GB" sz="2000" dirty="0" smtClean="0">
                <a:effectLst/>
              </a:rPr>
              <a:t>, severe air-pollution affecting London in early December 1952.</a:t>
            </a:r>
          </a:p>
          <a:p>
            <a:r>
              <a:rPr lang="en-GB" sz="2000" dirty="0" smtClean="0">
                <a:effectLst/>
              </a:rPr>
              <a:t> </a:t>
            </a:r>
          </a:p>
          <a:p>
            <a:r>
              <a:rPr lang="en-GB" sz="2000" dirty="0" smtClean="0">
                <a:effectLst/>
              </a:rPr>
              <a:t>Cold weather, windless conditions </a:t>
            </a:r>
          </a:p>
          <a:p>
            <a:r>
              <a:rPr lang="en-GB" sz="2000" dirty="0" smtClean="0">
                <a:effectLst/>
              </a:rPr>
              <a:t>and airborne pollutants arising </a:t>
            </a:r>
          </a:p>
          <a:p>
            <a:r>
              <a:rPr lang="en-GB" sz="2000" dirty="0" smtClean="0">
                <a:effectLst/>
              </a:rPr>
              <a:t>mostly from the use of coal formed </a:t>
            </a:r>
          </a:p>
          <a:p>
            <a:r>
              <a:rPr lang="en-GB" sz="2000" dirty="0" smtClean="0">
                <a:effectLst/>
              </a:rPr>
              <a:t>a thick fog over London.</a:t>
            </a:r>
          </a:p>
          <a:p>
            <a:r>
              <a:rPr lang="en-GB" sz="2000" dirty="0" smtClean="0">
                <a:effectLst/>
              </a:rPr>
              <a:t> </a:t>
            </a:r>
          </a:p>
          <a:p>
            <a:r>
              <a:rPr lang="en-GB" sz="2000" dirty="0" smtClean="0">
                <a:effectLst/>
              </a:rPr>
              <a:t>It led to several changes in practices and regulations, including the Clean Air Act 1956</a:t>
            </a:r>
            <a:r>
              <a:rPr lang="en-GB" sz="2400" dirty="0" smtClean="0">
                <a:effectLst/>
              </a:rPr>
              <a:t>. </a:t>
            </a:r>
            <a:endParaRPr lang="en-GB" sz="2400" dirty="0" smtClean="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4349" y="836712"/>
            <a:ext cx="2202147" cy="1971752"/>
          </a:xfrm>
          <a:prstGeom prst="rect">
            <a:avLst/>
          </a:prstGeom>
          <a:ln w="28575">
            <a:solidFill>
              <a:schemeClr val="tx1"/>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028" y="1315076"/>
            <a:ext cx="2229533" cy="3817796"/>
          </a:xfrm>
          <a:prstGeom prst="rect">
            <a:avLst/>
          </a:prstGeom>
          <a:ln w="28575">
            <a:solidFill>
              <a:schemeClr val="tx1"/>
            </a:solidFill>
          </a:ln>
        </p:spPr>
      </p:pic>
    </p:spTree>
    <p:extLst>
      <p:ext uri="{BB962C8B-B14F-4D97-AF65-F5344CB8AC3E}">
        <p14:creationId xmlns:p14="http://schemas.microsoft.com/office/powerpoint/2010/main" val="2880730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8331578" cy="88969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a:t>
            </a:r>
          </a:p>
          <a:p>
            <a:r>
              <a:rPr lang="en-GB" sz="2800" b="1" dirty="0" smtClean="0">
                <a:solidFill>
                  <a:srgbClr val="C00000"/>
                </a:solidFill>
              </a:rPr>
              <a:t>1970’s </a:t>
            </a:r>
            <a:r>
              <a:rPr lang="en-GB" sz="2800" b="1" dirty="0">
                <a:solidFill>
                  <a:srgbClr val="C00000"/>
                </a:solidFill>
              </a:rPr>
              <a:t>– Peak Load shedding – the Miners Strikes</a:t>
            </a:r>
          </a:p>
          <a:p>
            <a:endParaRPr lang="en-US" altLang="en-US" sz="2800" b="1" dirty="0" smtClean="0">
              <a:solidFill>
                <a:srgbClr val="C00000"/>
              </a:solidFill>
              <a:latin typeface="Arial" panose="020B0604020202020204" pitchFamily="34" charset="0"/>
              <a:cs typeface="Arial" panose="020B0604020202020204" pitchFamily="34" charset="0"/>
            </a:endParaRPr>
          </a:p>
          <a:p>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0" y="1268760"/>
            <a:ext cx="4072175" cy="4401205"/>
          </a:xfrm>
          <a:prstGeom prst="rect">
            <a:avLst/>
          </a:prstGeom>
          <a:noFill/>
        </p:spPr>
        <p:txBody>
          <a:bodyPr wrap="square" rtlCol="0">
            <a:spAutoFit/>
          </a:bodyPr>
          <a:lstStyle/>
          <a:p>
            <a:r>
              <a:rPr lang="en-GB" sz="2000" dirty="0" smtClean="0">
                <a:effectLst/>
              </a:rPr>
              <a:t>The </a:t>
            </a:r>
            <a:r>
              <a:rPr lang="en-GB" sz="2000" b="1" dirty="0" smtClean="0"/>
              <a:t>t</a:t>
            </a:r>
            <a:r>
              <a:rPr lang="en-GB" sz="2000" b="1" dirty="0" smtClean="0">
                <a:effectLst/>
              </a:rPr>
              <a:t>hree-day </a:t>
            </a:r>
            <a:r>
              <a:rPr lang="en-GB" sz="2000" b="1" dirty="0"/>
              <a:t>w</a:t>
            </a:r>
            <a:r>
              <a:rPr lang="en-GB" sz="2000" b="1" dirty="0" smtClean="0">
                <a:effectLst/>
              </a:rPr>
              <a:t>eek</a:t>
            </a:r>
            <a:r>
              <a:rPr lang="en-GB" sz="2000" dirty="0" smtClean="0">
                <a:effectLst/>
              </a:rPr>
              <a:t> one of several measures introduced to conserve electricity, the generation of which was severely restricted owing to industrial action by coal miners.</a:t>
            </a:r>
          </a:p>
          <a:p>
            <a:r>
              <a:rPr lang="en-GB" sz="2000" dirty="0" smtClean="0">
                <a:effectLst/>
              </a:rPr>
              <a:t> </a:t>
            </a:r>
          </a:p>
          <a:p>
            <a:r>
              <a:rPr lang="en-GB" sz="2000" dirty="0" smtClean="0">
                <a:effectLst/>
              </a:rPr>
              <a:t>From 1 January until 7 March 1974 commercial users of electricity were limited to three specified consecutive days consumption each week and prohibited from working longer hours on those days. </a:t>
            </a:r>
            <a:endParaRPr lang="en-GB" sz="2000" dirty="0" smtClean="0"/>
          </a:p>
        </p:txBody>
      </p:sp>
      <p:pic>
        <p:nvPicPr>
          <p:cNvPr id="10" name="Picture 9"/>
          <p:cNvPicPr>
            <a:picLocks noChangeAspect="1"/>
          </p:cNvPicPr>
          <p:nvPr/>
        </p:nvPicPr>
        <p:blipFill>
          <a:blip r:embed="rId7"/>
          <a:stretch>
            <a:fillRect/>
          </a:stretch>
        </p:blipFill>
        <p:spPr>
          <a:xfrm>
            <a:off x="189119" y="1839747"/>
            <a:ext cx="2452744" cy="2442614"/>
          </a:xfrm>
          <a:prstGeom prst="rect">
            <a:avLst/>
          </a:prstGeom>
          <a:ln w="38100">
            <a:solidFill>
              <a:schemeClr val="tx1"/>
            </a:solidFill>
          </a:ln>
        </p:spPr>
      </p:pic>
      <p:pic>
        <p:nvPicPr>
          <p:cNvPr id="12" name="Picture 11"/>
          <p:cNvPicPr>
            <a:picLocks noChangeAspect="1"/>
          </p:cNvPicPr>
          <p:nvPr/>
        </p:nvPicPr>
        <p:blipFill>
          <a:blip r:embed="rId8"/>
          <a:stretch>
            <a:fillRect/>
          </a:stretch>
        </p:blipFill>
        <p:spPr>
          <a:xfrm>
            <a:off x="6709441" y="1597421"/>
            <a:ext cx="2146791" cy="2733996"/>
          </a:xfrm>
          <a:prstGeom prst="rect">
            <a:avLst/>
          </a:prstGeom>
          <a:ln w="28575">
            <a:solidFill>
              <a:schemeClr val="tx1"/>
            </a:solidFill>
          </a:ln>
        </p:spPr>
      </p:pic>
    </p:spTree>
    <p:extLst>
      <p:ext uri="{BB962C8B-B14F-4D97-AF65-F5344CB8AC3E}">
        <p14:creationId xmlns:p14="http://schemas.microsoft.com/office/powerpoint/2010/main" val="34450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7" y="311019"/>
            <a:ext cx="8665939"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 </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395536" y="957812"/>
            <a:ext cx="6793463" cy="830997"/>
          </a:xfrm>
          <a:prstGeom prst="rect">
            <a:avLst/>
          </a:prstGeom>
        </p:spPr>
        <p:txBody>
          <a:bodyPr wrap="none">
            <a:spAutoFit/>
          </a:bodyPr>
          <a:lstStyle/>
          <a:p>
            <a:r>
              <a:rPr lang="en-GB" sz="2400" b="1" dirty="0" smtClean="0">
                <a:solidFill>
                  <a:srgbClr val="C00000"/>
                </a:solidFill>
                <a:effectLst/>
              </a:rPr>
              <a:t>1980’s and 1990’s Digitisation of the network </a:t>
            </a:r>
          </a:p>
          <a:p>
            <a:r>
              <a:rPr lang="en-GB" sz="2400" dirty="0" smtClean="0">
                <a:effectLst/>
              </a:rPr>
              <a:t> – a game changer for customer performance </a:t>
            </a:r>
            <a:endParaRPr lang="en-GB" sz="2400" dirty="0"/>
          </a:p>
        </p:txBody>
      </p:sp>
      <p:pic>
        <p:nvPicPr>
          <p:cNvPr id="14" name="Picture 13"/>
          <p:cNvPicPr>
            <a:picLocks noChangeAspect="1"/>
          </p:cNvPicPr>
          <p:nvPr/>
        </p:nvPicPr>
        <p:blipFill>
          <a:blip r:embed="rId7"/>
          <a:stretch>
            <a:fillRect/>
          </a:stretch>
        </p:blipFill>
        <p:spPr>
          <a:xfrm>
            <a:off x="744429" y="2058856"/>
            <a:ext cx="7652397" cy="3071734"/>
          </a:xfrm>
          <a:prstGeom prst="rect">
            <a:avLst/>
          </a:prstGeom>
        </p:spPr>
      </p:pic>
    </p:spTree>
    <p:extLst>
      <p:ext uri="{BB962C8B-B14F-4D97-AF65-F5344CB8AC3E}">
        <p14:creationId xmlns:p14="http://schemas.microsoft.com/office/powerpoint/2010/main" val="261739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8331578"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London’s history</a:t>
            </a:r>
          </a:p>
          <a:p>
            <a:r>
              <a:rPr lang="en-GB" sz="2800" b="1" dirty="0" smtClean="0">
                <a:solidFill>
                  <a:srgbClr val="C00000"/>
                </a:solidFill>
              </a:rPr>
              <a:t>2003 </a:t>
            </a:r>
            <a:r>
              <a:rPr lang="en-GB" sz="2800" b="1" dirty="0">
                <a:solidFill>
                  <a:srgbClr val="C00000"/>
                </a:solidFill>
              </a:rPr>
              <a:t>– The big power cut  </a:t>
            </a:r>
          </a:p>
          <a:p>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0" y="1545909"/>
            <a:ext cx="4072175" cy="3170099"/>
          </a:xfrm>
          <a:prstGeom prst="rect">
            <a:avLst/>
          </a:prstGeom>
          <a:noFill/>
        </p:spPr>
        <p:txBody>
          <a:bodyPr wrap="square" rtlCol="0">
            <a:spAutoFit/>
          </a:bodyPr>
          <a:lstStyle/>
          <a:p>
            <a:r>
              <a:rPr lang="en-GB" sz="2000" dirty="0" smtClean="0"/>
              <a:t>The </a:t>
            </a:r>
            <a:r>
              <a:rPr lang="en-GB" sz="2000" b="1" dirty="0" smtClean="0"/>
              <a:t>2003 London blackout</a:t>
            </a:r>
            <a:r>
              <a:rPr lang="en-GB" sz="2000" dirty="0" smtClean="0"/>
              <a:t> was a serious power outage that occurred in parts of southern London and north-west Kent on 28 August 2003 affecting an estimated 500,000 people.</a:t>
            </a:r>
          </a:p>
          <a:p>
            <a:r>
              <a:rPr lang="en-GB" sz="2000" dirty="0" smtClean="0"/>
              <a:t> </a:t>
            </a:r>
          </a:p>
          <a:p>
            <a:r>
              <a:rPr lang="en-GB" sz="2000" dirty="0" smtClean="0"/>
              <a:t>Power went off at about 18:26 and came back on after 34 minutes at 19:00</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3155" y="1346000"/>
            <a:ext cx="1982598" cy="395520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878" y="1415492"/>
            <a:ext cx="2233199" cy="2229532"/>
          </a:xfrm>
          <a:prstGeom prst="rect">
            <a:avLst/>
          </a:prstGeom>
          <a:ln w="28575">
            <a:solidFill>
              <a:schemeClr val="tx1"/>
            </a:solidFill>
          </a:ln>
        </p:spPr>
      </p:pic>
    </p:spTree>
    <p:extLst>
      <p:ext uri="{BB962C8B-B14F-4D97-AF65-F5344CB8AC3E}">
        <p14:creationId xmlns:p14="http://schemas.microsoft.com/office/powerpoint/2010/main" val="11112393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578012"/>
            <a:ext cx="9153938" cy="1279989"/>
            <a:chOff x="0" y="5578011"/>
            <a:chExt cx="12205250" cy="1279989"/>
          </a:xfrm>
        </p:grpSpPr>
        <p:grpSp>
          <p:nvGrpSpPr>
            <p:cNvPr id="3" name="Group 2"/>
            <p:cNvGrpSpPr/>
            <p:nvPr/>
          </p:nvGrpSpPr>
          <p:grpSpPr>
            <a:xfrm>
              <a:off x="0" y="5578011"/>
              <a:ext cx="12205250" cy="1279989"/>
              <a:chOff x="0" y="5578011"/>
              <a:chExt cx="12205250" cy="1279989"/>
            </a:xfrm>
          </p:grpSpPr>
          <p:sp>
            <p:nvSpPr>
              <p:cNvPr id="7" name="Flowchart: Manual Input 6"/>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b="73815"/>
              <a:stretch/>
            </p:blipFill>
            <p:spPr>
              <a:xfrm>
                <a:off x="0" y="5578011"/>
                <a:ext cx="12205250" cy="325660"/>
              </a:xfrm>
              <a:prstGeom prst="rect">
                <a:avLst/>
              </a:prstGeom>
            </p:spPr>
          </p:pic>
        </p:grpSp>
        <p:pic>
          <p:nvPicPr>
            <p:cNvPr id="4" name="Picture 3"/>
            <p:cNvPicPr>
              <a:picLocks noChangeAspect="1"/>
            </p:cNvPicPr>
            <p:nvPr/>
          </p:nvPicPr>
          <p:blipFill rotWithShape="1">
            <a:blip r:embed="rId4"/>
            <a:srcRect t="29078" b="29600"/>
            <a:stretch/>
          </p:blipFill>
          <p:spPr>
            <a:xfrm>
              <a:off x="10377115" y="6042554"/>
              <a:ext cx="1637306" cy="676563"/>
            </a:xfrm>
            <a:prstGeom prst="rect">
              <a:avLst/>
            </a:prstGeom>
          </p:spPr>
        </p:pic>
        <p:pic>
          <p:nvPicPr>
            <p:cNvPr id="5" name="Picture 4"/>
            <p:cNvPicPr>
              <a:picLocks noChangeAspect="1"/>
            </p:cNvPicPr>
            <p:nvPr/>
          </p:nvPicPr>
          <p:blipFill>
            <a:blip r:embed="rId5"/>
            <a:stretch>
              <a:fillRect/>
            </a:stretch>
          </p:blipFill>
          <p:spPr>
            <a:xfrm>
              <a:off x="254939" y="5955183"/>
              <a:ext cx="779664" cy="779664"/>
            </a:xfrm>
            <a:prstGeom prst="rect">
              <a:avLst/>
            </a:prstGeom>
          </p:spPr>
        </p:pic>
        <p:pic>
          <p:nvPicPr>
            <p:cNvPr id="6" name="Picture 5"/>
            <p:cNvPicPr>
              <a:picLocks noChangeAspect="1"/>
            </p:cNvPicPr>
            <p:nvPr/>
          </p:nvPicPr>
          <p:blipFill>
            <a:blip r:embed="rId6"/>
            <a:stretch>
              <a:fillRect/>
            </a:stretch>
          </p:blipFill>
          <p:spPr>
            <a:xfrm>
              <a:off x="1289543" y="5955183"/>
              <a:ext cx="1549074" cy="774537"/>
            </a:xfrm>
            <a:prstGeom prst="rect">
              <a:avLst/>
            </a:prstGeom>
          </p:spPr>
        </p:pic>
      </p:grpSp>
      <p:sp>
        <p:nvSpPr>
          <p:cNvPr id="9" name="Title 1"/>
          <p:cNvSpPr txBox="1">
            <a:spLocks/>
          </p:cNvSpPr>
          <p:nvPr/>
        </p:nvSpPr>
        <p:spPr>
          <a:xfrm>
            <a:off x="344878" y="311019"/>
            <a:ext cx="8331578" cy="8896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C00000"/>
                </a:solidFill>
                <a:latin typeface="Arial" panose="020B0604020202020204" pitchFamily="34" charset="0"/>
                <a:cs typeface="Arial" panose="020B0604020202020204" pitchFamily="34" charset="0"/>
              </a:rPr>
              <a:t>Delivering your electricity; London today and tomorrow</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2830980" y="2341329"/>
            <a:ext cx="4072175" cy="1015663"/>
          </a:xfrm>
          <a:prstGeom prst="rect">
            <a:avLst/>
          </a:prstGeom>
          <a:noFill/>
        </p:spPr>
        <p:txBody>
          <a:bodyPr wrap="square" rtlCol="0">
            <a:spAutoFit/>
          </a:bodyPr>
          <a:lstStyle/>
          <a:p>
            <a:pPr lvl="0" fontAlgn="base">
              <a:spcBef>
                <a:spcPct val="0"/>
              </a:spcBef>
              <a:spcAft>
                <a:spcPct val="0"/>
              </a:spcAft>
            </a:pPr>
            <a:r>
              <a:rPr lang="en-GB" altLang="en-US" sz="2000" dirty="0" smtClean="0">
                <a:latin typeface="Times New Roman" pitchFamily="18" charset="0"/>
                <a:ea typeface="Calibri" pitchFamily="34" charset="0"/>
                <a:cs typeface="Times New Roman" pitchFamily="18" charset="0"/>
                <a:hlinkClick r:id="rId7"/>
              </a:rPr>
              <a:t>PLAY</a:t>
            </a:r>
          </a:p>
          <a:p>
            <a:pPr lvl="0" fontAlgn="base">
              <a:spcBef>
                <a:spcPct val="0"/>
              </a:spcBef>
              <a:spcAft>
                <a:spcPct val="0"/>
              </a:spcAft>
            </a:pPr>
            <a:endParaRPr lang="en-GB" altLang="en-US" sz="2000" dirty="0" smtClean="0">
              <a:latin typeface="Times New Roman" pitchFamily="18" charset="0"/>
              <a:ea typeface="Calibri" pitchFamily="34" charset="0"/>
              <a:cs typeface="Times New Roman" pitchFamily="18" charset="0"/>
              <a:hlinkClick r:id="rId7"/>
            </a:endParaRPr>
          </a:p>
          <a:p>
            <a:pPr lvl="0" fontAlgn="base">
              <a:spcBef>
                <a:spcPct val="0"/>
              </a:spcBef>
              <a:spcAft>
                <a:spcPct val="0"/>
              </a:spcAft>
            </a:pPr>
            <a:endParaRPr lang="en-GB" altLang="en-US" sz="2000" dirty="0" smtClean="0">
              <a:latin typeface="Times New Roman" pitchFamily="18" charset="0"/>
              <a:ea typeface="Calibri" pitchFamily="34" charset="0"/>
              <a:cs typeface="Times New Roman" pitchFamily="18" charset="0"/>
              <a:hlinkClick r:id="rId7"/>
            </a:endParaRPr>
          </a:p>
        </p:txBody>
      </p:sp>
    </p:spTree>
    <p:extLst>
      <p:ext uri="{BB962C8B-B14F-4D97-AF65-F5344CB8AC3E}">
        <p14:creationId xmlns:p14="http://schemas.microsoft.com/office/powerpoint/2010/main" val="3024658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1150" b="6479"/>
          <a:stretch/>
        </p:blipFill>
        <p:spPr>
          <a:xfrm>
            <a:off x="2112135" y="0"/>
            <a:ext cx="4559122" cy="6883525"/>
          </a:xfrm>
          <a:prstGeom prst="rect">
            <a:avLst/>
          </a:prstGeom>
        </p:spPr>
      </p:pic>
    </p:spTree>
    <p:extLst>
      <p:ext uri="{BB962C8B-B14F-4D97-AF65-F5344CB8AC3E}">
        <p14:creationId xmlns:p14="http://schemas.microsoft.com/office/powerpoint/2010/main" val="35914082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44878" y="1345774"/>
            <a:ext cx="4471988" cy="3715869"/>
          </a:xfrm>
        </p:spPr>
        <p:txBody>
          <a:bodyPr>
            <a:normAutofit fontScale="92500" lnSpcReduction="20000"/>
          </a:bodyPr>
          <a:lstStyle/>
          <a:p>
            <a:r>
              <a:rPr lang="en-GB" sz="2400" b="1" dirty="0">
                <a:solidFill>
                  <a:schemeClr val="tx1"/>
                </a:solidFill>
                <a:latin typeface="Arial" panose="020B0604020202020204" pitchFamily="34" charset="0"/>
                <a:cs typeface="Arial" panose="020B0604020202020204" pitchFamily="34" charset="0"/>
              </a:rPr>
              <a:t>187,992km – </a:t>
            </a:r>
            <a:r>
              <a:rPr lang="en-GB" sz="2400" dirty="0">
                <a:solidFill>
                  <a:schemeClr val="tx1"/>
                </a:solidFill>
                <a:latin typeface="Arial" panose="020B0604020202020204" pitchFamily="34" charset="0"/>
                <a:cs typeface="Arial" panose="020B0604020202020204" pitchFamily="34" charset="0"/>
              </a:rPr>
              <a:t>total cable </a:t>
            </a:r>
            <a:r>
              <a:rPr lang="en-GB" sz="2400" dirty="0" smtClean="0">
                <a:solidFill>
                  <a:schemeClr val="tx1"/>
                </a:solidFill>
                <a:latin typeface="Arial" panose="020B0604020202020204" pitchFamily="34" charset="0"/>
                <a:cs typeface="Arial" panose="020B0604020202020204" pitchFamily="34" charset="0"/>
              </a:rPr>
              <a:t>length and </a:t>
            </a:r>
            <a:r>
              <a:rPr lang="en-GB" sz="2400" b="1" dirty="0" smtClean="0">
                <a:solidFill>
                  <a:schemeClr val="tx1"/>
                </a:solidFill>
                <a:latin typeface="Arial" panose="020B0604020202020204" pitchFamily="34" charset="0"/>
                <a:cs typeface="Arial" panose="020B0604020202020204" pitchFamily="34" charset="0"/>
              </a:rPr>
              <a:t>120,000</a:t>
            </a:r>
            <a:r>
              <a:rPr lang="en-GB" sz="2400" b="1" dirty="0">
                <a:solidFill>
                  <a:schemeClr val="tx1"/>
                </a:solidFill>
                <a:latin typeface="Arial" panose="020B0604020202020204" pitchFamily="34" charset="0"/>
                <a:cs typeface="Arial" panose="020B0604020202020204" pitchFamily="34" charset="0"/>
              </a:rPr>
              <a:t>+ </a:t>
            </a:r>
            <a:r>
              <a:rPr lang="en-GB" sz="2400" dirty="0" smtClean="0">
                <a:solidFill>
                  <a:schemeClr val="tx1"/>
                </a:solidFill>
                <a:latin typeface="Arial" panose="020B0604020202020204" pitchFamily="34" charset="0"/>
                <a:cs typeface="Arial" panose="020B0604020202020204" pitchFamily="34" charset="0"/>
              </a:rPr>
              <a:t>substations</a:t>
            </a:r>
          </a:p>
          <a:p>
            <a:pPr marL="0" indent="0">
              <a:buNone/>
            </a:pPr>
            <a:endParaRPr lang="en-GB" sz="2400" b="1" dirty="0" smtClean="0">
              <a:solidFill>
                <a:schemeClr val="tx1"/>
              </a:solidFill>
              <a:latin typeface="Arial" panose="020B0604020202020204" pitchFamily="34" charset="0"/>
              <a:cs typeface="Arial" panose="020B0604020202020204" pitchFamily="34" charset="0"/>
            </a:endParaRPr>
          </a:p>
          <a:p>
            <a:r>
              <a:rPr lang="en-GB" sz="2400" b="1" dirty="0" smtClean="0">
                <a:solidFill>
                  <a:schemeClr val="tx1"/>
                </a:solidFill>
                <a:latin typeface="Arial" panose="020B0604020202020204" pitchFamily="34" charset="0"/>
                <a:cs typeface="Arial" panose="020B0604020202020204" pitchFamily="34" charset="0"/>
              </a:rPr>
              <a:t>8.3 </a:t>
            </a:r>
            <a:r>
              <a:rPr lang="en-GB" sz="2400" b="1" dirty="0">
                <a:solidFill>
                  <a:schemeClr val="tx1"/>
                </a:solidFill>
                <a:latin typeface="Arial" panose="020B0604020202020204" pitchFamily="34" charset="0"/>
                <a:cs typeface="Arial" panose="020B0604020202020204" pitchFamily="34" charset="0"/>
              </a:rPr>
              <a:t>million </a:t>
            </a:r>
            <a:r>
              <a:rPr lang="en-GB" sz="2400" dirty="0">
                <a:solidFill>
                  <a:schemeClr val="tx1"/>
                </a:solidFill>
                <a:latin typeface="Arial" panose="020B0604020202020204" pitchFamily="34" charset="0"/>
                <a:cs typeface="Arial" panose="020B0604020202020204" pitchFamily="34" charset="0"/>
              </a:rPr>
              <a:t>homes and </a:t>
            </a:r>
            <a:r>
              <a:rPr lang="en-GB" sz="2400" dirty="0" smtClean="0">
                <a:solidFill>
                  <a:schemeClr val="tx1"/>
                </a:solidFill>
                <a:latin typeface="Arial" panose="020B0604020202020204" pitchFamily="34" charset="0"/>
                <a:cs typeface="Arial" panose="020B0604020202020204" pitchFamily="34" charset="0"/>
              </a:rPr>
              <a:t>businesses of which </a:t>
            </a:r>
            <a:r>
              <a:rPr lang="en-GB" sz="2400" b="1" dirty="0" smtClean="0">
                <a:solidFill>
                  <a:schemeClr val="tx1"/>
                </a:solidFill>
                <a:latin typeface="Arial" panose="020B0604020202020204" pitchFamily="34" charset="0"/>
                <a:cs typeface="Arial" panose="020B0604020202020204" pitchFamily="34" charset="0"/>
              </a:rPr>
              <a:t>1.6 million </a:t>
            </a:r>
            <a:r>
              <a:rPr lang="en-GB" sz="2400" dirty="0" smtClean="0">
                <a:solidFill>
                  <a:schemeClr val="tx1"/>
                </a:solidFill>
                <a:latin typeface="Arial" panose="020B0604020202020204" pitchFamily="34" charset="0"/>
                <a:cs typeface="Arial" panose="020B0604020202020204" pitchFamily="34" charset="0"/>
              </a:rPr>
              <a:t>are on our Priority Services Register</a:t>
            </a:r>
          </a:p>
          <a:p>
            <a:endParaRPr lang="en-GB" sz="2400" dirty="0">
              <a:solidFill>
                <a:schemeClr val="tx1"/>
              </a:solidFill>
              <a:latin typeface="Arial" panose="020B0604020202020204" pitchFamily="34" charset="0"/>
              <a:cs typeface="Arial" panose="020B0604020202020204" pitchFamily="34" charset="0"/>
            </a:endParaRPr>
          </a:p>
          <a:p>
            <a:r>
              <a:rPr lang="en-GB" sz="2400" b="1" dirty="0">
                <a:solidFill>
                  <a:schemeClr val="tx1"/>
                </a:solidFill>
                <a:latin typeface="Arial" panose="020B0604020202020204" pitchFamily="34" charset="0"/>
                <a:cs typeface="Arial" panose="020B0604020202020204" pitchFamily="34" charset="0"/>
              </a:rPr>
              <a:t>18 million + </a:t>
            </a:r>
            <a:r>
              <a:rPr lang="en-GB" sz="2400" dirty="0">
                <a:solidFill>
                  <a:schemeClr val="tx1"/>
                </a:solidFill>
                <a:latin typeface="Arial" panose="020B0604020202020204" pitchFamily="34" charset="0"/>
                <a:cs typeface="Arial" panose="020B0604020202020204" pitchFamily="34" charset="0"/>
              </a:rPr>
              <a:t>people rely on our service every </a:t>
            </a:r>
            <a:r>
              <a:rPr lang="en-GB" sz="2400" dirty="0" smtClean="0">
                <a:solidFill>
                  <a:schemeClr val="tx1"/>
                </a:solidFill>
                <a:latin typeface="Arial" panose="020B0604020202020204" pitchFamily="34" charset="0"/>
                <a:cs typeface="Arial" panose="020B0604020202020204" pitchFamily="34" charset="0"/>
              </a:rPr>
              <a:t>day</a:t>
            </a:r>
          </a:p>
          <a:p>
            <a:endParaRPr lang="en-GB" sz="2400" dirty="0">
              <a:latin typeface="Arial" panose="020B0604020202020204" pitchFamily="34" charset="0"/>
              <a:cs typeface="Arial" panose="020B0604020202020204" pitchFamily="34" charset="0"/>
            </a:endParaRPr>
          </a:p>
          <a:p>
            <a:endParaRPr lang="en-GB" sz="2000" dirty="0"/>
          </a:p>
          <a:p>
            <a:endParaRPr lang="en-GB" sz="2000" dirty="0"/>
          </a:p>
        </p:txBody>
      </p:sp>
      <p:sp>
        <p:nvSpPr>
          <p:cNvPr id="7" name="Title 1"/>
          <p:cNvSpPr>
            <a:spLocks noGrp="1"/>
          </p:cNvSpPr>
          <p:nvPr>
            <p:ph type="title"/>
          </p:nvPr>
        </p:nvSpPr>
        <p:spPr>
          <a:xfrm>
            <a:off x="344878" y="311019"/>
            <a:ext cx="6723006" cy="889691"/>
          </a:xfrm>
        </p:spPr>
        <p:txBody>
          <a:bodyPr>
            <a:normAutofit/>
          </a:bodyPr>
          <a:lstStyle/>
          <a:p>
            <a:r>
              <a:rPr lang="en-US" altLang="en-US" sz="2800" b="1" dirty="0" smtClean="0">
                <a:solidFill>
                  <a:srgbClr val="C00000"/>
                </a:solidFill>
                <a:latin typeface="Arial" panose="020B0604020202020204" pitchFamily="34" charset="0"/>
                <a:cs typeface="Arial" panose="020B0604020202020204" pitchFamily="34" charset="0"/>
              </a:rPr>
              <a:t>UK Power Networks – Who we are; </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8" name="Picture 25" descr="Map.png"/>
          <p:cNvPicPr>
            <a:picLocks noChangeAspect="1"/>
          </p:cNvPicPr>
          <p:nvPr/>
        </p:nvPicPr>
        <p:blipFill rotWithShape="1">
          <a:blip r:embed="rId3">
            <a:clrChange>
              <a:clrFrom>
                <a:srgbClr val="FCFDFD"/>
              </a:clrFrom>
              <a:clrTo>
                <a:srgbClr val="FCFDFD">
                  <a:alpha val="0"/>
                </a:srgbClr>
              </a:clrTo>
            </a:clrChange>
            <a:extLst>
              <a:ext uri="{28A0092B-C50C-407E-A947-70E740481C1C}">
                <a14:useLocalDpi xmlns:a14="http://schemas.microsoft.com/office/drawing/2010/main" val="0"/>
              </a:ext>
            </a:extLst>
          </a:blip>
          <a:srcRect l="1540" t="13928"/>
          <a:stretch/>
        </p:blipFill>
        <p:spPr bwMode="auto">
          <a:xfrm>
            <a:off x="5124953" y="634447"/>
            <a:ext cx="3885863" cy="524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0" y="5578012"/>
            <a:ext cx="9153938" cy="1279989"/>
            <a:chOff x="0" y="5578011"/>
            <a:chExt cx="12205250" cy="1279989"/>
          </a:xfrm>
        </p:grpSpPr>
        <p:grpSp>
          <p:nvGrpSpPr>
            <p:cNvPr id="9" name="Group 8"/>
            <p:cNvGrpSpPr/>
            <p:nvPr/>
          </p:nvGrpSpPr>
          <p:grpSpPr>
            <a:xfrm>
              <a:off x="0" y="5578011"/>
              <a:ext cx="12205250" cy="1279989"/>
              <a:chOff x="0" y="5578011"/>
              <a:chExt cx="12205250" cy="1279989"/>
            </a:xfrm>
          </p:grpSpPr>
          <p:sp>
            <p:nvSpPr>
              <p:cNvPr id="13" name="Flowchart: Manual Input 12"/>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srcRect b="73815"/>
              <a:stretch/>
            </p:blipFill>
            <p:spPr>
              <a:xfrm>
                <a:off x="0" y="5578011"/>
                <a:ext cx="12205250" cy="325660"/>
              </a:xfrm>
              <a:prstGeom prst="rect">
                <a:avLst/>
              </a:prstGeom>
            </p:spPr>
          </p:pic>
        </p:grpSp>
        <p:pic>
          <p:nvPicPr>
            <p:cNvPr id="10" name="Picture 9"/>
            <p:cNvPicPr>
              <a:picLocks noChangeAspect="1"/>
            </p:cNvPicPr>
            <p:nvPr/>
          </p:nvPicPr>
          <p:blipFill rotWithShape="1">
            <a:blip r:embed="rId5"/>
            <a:srcRect t="29078" b="29600"/>
            <a:stretch/>
          </p:blipFill>
          <p:spPr>
            <a:xfrm>
              <a:off x="10377115" y="6042554"/>
              <a:ext cx="1637306" cy="676563"/>
            </a:xfrm>
            <a:prstGeom prst="rect">
              <a:avLst/>
            </a:prstGeom>
          </p:spPr>
        </p:pic>
        <p:pic>
          <p:nvPicPr>
            <p:cNvPr id="11" name="Picture 10"/>
            <p:cNvPicPr>
              <a:picLocks noChangeAspect="1"/>
            </p:cNvPicPr>
            <p:nvPr/>
          </p:nvPicPr>
          <p:blipFill>
            <a:blip r:embed="rId6"/>
            <a:stretch>
              <a:fillRect/>
            </a:stretch>
          </p:blipFill>
          <p:spPr>
            <a:xfrm>
              <a:off x="254939" y="5955183"/>
              <a:ext cx="779664" cy="779664"/>
            </a:xfrm>
            <a:prstGeom prst="rect">
              <a:avLst/>
            </a:prstGeom>
          </p:spPr>
        </p:pic>
        <p:pic>
          <p:nvPicPr>
            <p:cNvPr id="12" name="Picture 11"/>
            <p:cNvPicPr>
              <a:picLocks noChangeAspect="1"/>
            </p:cNvPicPr>
            <p:nvPr/>
          </p:nvPicPr>
          <p:blipFill>
            <a:blip r:embed="rId7"/>
            <a:stretch>
              <a:fillRect/>
            </a:stretch>
          </p:blipFill>
          <p:spPr>
            <a:xfrm>
              <a:off x="1289543" y="5955183"/>
              <a:ext cx="1549074" cy="774537"/>
            </a:xfrm>
            <a:prstGeom prst="rect">
              <a:avLst/>
            </a:prstGeom>
          </p:spPr>
        </p:pic>
      </p:grpSp>
    </p:spTree>
    <p:extLst>
      <p:ext uri="{BB962C8B-B14F-4D97-AF65-F5344CB8AC3E}">
        <p14:creationId xmlns:p14="http://schemas.microsoft.com/office/powerpoint/2010/main" val="493655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
          <p:cNvSpPr txBox="1">
            <a:spLocks noChangeArrowheads="1"/>
          </p:cNvSpPr>
          <p:nvPr/>
        </p:nvSpPr>
        <p:spPr bwMode="auto">
          <a:xfrm>
            <a:off x="284454" y="254986"/>
            <a:ext cx="82479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rgbClr val="202020"/>
                </a:solidFill>
                <a:latin typeface="Arial" pitchFamily="34" charset="0"/>
                <a:ea typeface="MS PGothic" pitchFamily="34" charset="-128"/>
                <a:cs typeface="Geneva" charset="0"/>
              </a:defRPr>
            </a:lvl1pPr>
            <a:lvl2pPr marL="742950" indent="-285750">
              <a:defRPr sz="2400">
                <a:solidFill>
                  <a:srgbClr val="202020"/>
                </a:solidFill>
                <a:latin typeface="Arial" pitchFamily="34" charset="0"/>
                <a:ea typeface="Geneva" charset="0"/>
                <a:cs typeface="Geneva" charset="0"/>
              </a:defRPr>
            </a:lvl2pPr>
            <a:lvl3pPr marL="1143000" indent="-228600">
              <a:defRPr sz="2400">
                <a:solidFill>
                  <a:srgbClr val="202020"/>
                </a:solidFill>
                <a:latin typeface="Arial" pitchFamily="34" charset="0"/>
                <a:ea typeface="Geneva" charset="0"/>
                <a:cs typeface="Geneva" charset="0"/>
              </a:defRPr>
            </a:lvl3pPr>
            <a:lvl4pPr marL="1600200" indent="-228600">
              <a:defRPr sz="2400">
                <a:solidFill>
                  <a:srgbClr val="202020"/>
                </a:solidFill>
                <a:latin typeface="Arial" pitchFamily="34" charset="0"/>
                <a:ea typeface="Geneva" charset="0"/>
                <a:cs typeface="Geneva" charset="0"/>
              </a:defRPr>
            </a:lvl4pPr>
            <a:lvl5pPr marL="2057400" indent="-228600">
              <a:defRPr sz="2400">
                <a:solidFill>
                  <a:srgbClr val="202020"/>
                </a:solidFill>
                <a:latin typeface="Arial" pitchFamily="34" charset="0"/>
                <a:ea typeface="Geneva" charset="0"/>
                <a:cs typeface="Geneva" charset="0"/>
              </a:defRPr>
            </a:lvl5pPr>
            <a:lvl6pPr eaLnBrk="0" fontAlgn="base" hangingPunct="0">
              <a:spcAft>
                <a:spcPct val="0"/>
              </a:spcAft>
              <a:buClr>
                <a:schemeClr val="accent2"/>
              </a:buClr>
              <a:buFont typeface="Arial" pitchFamily="34" charset="0"/>
              <a:buChar char="»"/>
              <a:defRPr sz="2400">
                <a:solidFill>
                  <a:srgbClr val="202020"/>
                </a:solidFill>
                <a:latin typeface="Arial" pitchFamily="34" charset="0"/>
                <a:ea typeface="Geneva" charset="0"/>
                <a:cs typeface="Geneva" charset="0"/>
              </a:defRPr>
            </a:lvl6pPr>
            <a:lvl7pPr eaLnBrk="0" fontAlgn="base" hangingPunct="0">
              <a:spcAft>
                <a:spcPct val="0"/>
              </a:spcAft>
              <a:buClr>
                <a:schemeClr val="accent2"/>
              </a:buClr>
              <a:buFont typeface="Arial" pitchFamily="34" charset="0"/>
              <a:buChar char="»"/>
              <a:defRPr sz="2400">
                <a:solidFill>
                  <a:srgbClr val="202020"/>
                </a:solidFill>
                <a:latin typeface="Arial" pitchFamily="34" charset="0"/>
                <a:ea typeface="Geneva" charset="0"/>
                <a:cs typeface="Geneva" charset="0"/>
              </a:defRPr>
            </a:lvl7pPr>
            <a:lvl8pPr eaLnBrk="0" fontAlgn="base" hangingPunct="0">
              <a:spcAft>
                <a:spcPct val="0"/>
              </a:spcAft>
              <a:buClr>
                <a:schemeClr val="accent2"/>
              </a:buClr>
              <a:buFont typeface="Arial" pitchFamily="34" charset="0"/>
              <a:buChar char="»"/>
              <a:defRPr sz="2400">
                <a:solidFill>
                  <a:srgbClr val="202020"/>
                </a:solidFill>
                <a:latin typeface="Arial" pitchFamily="34" charset="0"/>
                <a:ea typeface="Geneva" charset="0"/>
                <a:cs typeface="Geneva" charset="0"/>
              </a:defRPr>
            </a:lvl8pPr>
            <a:lvl9pPr eaLnBrk="0" fontAlgn="base" hangingPunct="0">
              <a:spcAft>
                <a:spcPct val="0"/>
              </a:spcAft>
              <a:buClr>
                <a:schemeClr val="accent2"/>
              </a:buClr>
              <a:buFont typeface="Arial" pitchFamily="34" charset="0"/>
              <a:buChar char="»"/>
              <a:defRPr sz="2400">
                <a:solidFill>
                  <a:srgbClr val="202020"/>
                </a:solidFill>
                <a:latin typeface="Arial" pitchFamily="34" charset="0"/>
                <a:ea typeface="Geneva" charset="0"/>
                <a:cs typeface="Geneva" charset="0"/>
              </a:defRPr>
            </a:lvl9pPr>
          </a:lstStyle>
          <a:p>
            <a:pPr defTabSz="342889">
              <a:defRPr/>
            </a:pPr>
            <a:r>
              <a:rPr lang="en-US" sz="2800" b="1" dirty="0">
                <a:solidFill>
                  <a:srgbClr val="C00000"/>
                </a:solidFill>
                <a:latin typeface="Arial" charset="0"/>
                <a:ea typeface="Geneva" charset="-128"/>
              </a:rPr>
              <a:t>Serving our customers – a strong track record</a:t>
            </a:r>
          </a:p>
        </p:txBody>
      </p:sp>
      <p:sp>
        <p:nvSpPr>
          <p:cNvPr id="13" name="TextBox 12"/>
          <p:cNvSpPr txBox="1"/>
          <p:nvPr/>
        </p:nvSpPr>
        <p:spPr>
          <a:xfrm>
            <a:off x="2486075" y="787755"/>
            <a:ext cx="833331" cy="500080"/>
          </a:xfrm>
          <a:prstGeom prst="rect">
            <a:avLst/>
          </a:prstGeom>
          <a:noFill/>
        </p:spPr>
        <p:txBody>
          <a:bodyPr wrap="square" lIns="68523" tIns="34262" rIns="68523" bIns="34262" rtlCol="0">
            <a:spAutoFit/>
          </a:bodyPr>
          <a:lstStyle/>
          <a:p>
            <a:pPr algn="ctr" defTabSz="342561">
              <a:defRPr/>
            </a:pPr>
            <a:r>
              <a:rPr lang="en-GB" sz="1400" b="1" dirty="0">
                <a:solidFill>
                  <a:srgbClr val="FAAA28"/>
                </a:solidFill>
                <a:latin typeface="Arial"/>
              </a:rPr>
              <a:t>The safest</a:t>
            </a:r>
          </a:p>
        </p:txBody>
      </p:sp>
      <p:graphicFrame>
        <p:nvGraphicFramePr>
          <p:cNvPr id="14" name="Chart 13"/>
          <p:cNvGraphicFramePr>
            <a:graphicFrameLocks/>
          </p:cNvGraphicFramePr>
          <p:nvPr>
            <p:extLst>
              <p:ext uri="{D42A27DB-BD31-4B8C-83A1-F6EECF244321}">
                <p14:modId xmlns:p14="http://schemas.microsoft.com/office/powerpoint/2010/main" val="2024337581"/>
              </p:ext>
            </p:extLst>
          </p:nvPr>
        </p:nvGraphicFramePr>
        <p:xfrm>
          <a:off x="1497222" y="3664309"/>
          <a:ext cx="2915798" cy="15751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993789" y="5295084"/>
            <a:ext cx="1922663" cy="400110"/>
          </a:xfrm>
          <a:prstGeom prst="rect">
            <a:avLst/>
          </a:prstGeom>
          <a:noFill/>
        </p:spPr>
        <p:txBody>
          <a:bodyPr wrap="square" rtlCol="0">
            <a:spAutoFit/>
          </a:bodyPr>
          <a:lstStyle/>
          <a:p>
            <a:pPr algn="ctr" defTabSz="685332">
              <a:defRPr/>
            </a:pPr>
            <a:r>
              <a:rPr lang="en-GB" sz="1000" dirty="0">
                <a:solidFill>
                  <a:srgbClr val="4D4D4D"/>
                </a:solidFill>
                <a:latin typeface="Arial"/>
              </a:rPr>
              <a:t>Customer interruptions per 100 customers</a:t>
            </a:r>
          </a:p>
        </p:txBody>
      </p:sp>
      <p:sp>
        <p:nvSpPr>
          <p:cNvPr id="16" name="TextBox 15"/>
          <p:cNvSpPr txBox="1"/>
          <p:nvPr/>
        </p:nvSpPr>
        <p:spPr>
          <a:xfrm>
            <a:off x="548641" y="4280406"/>
            <a:ext cx="808715" cy="1277273"/>
          </a:xfrm>
          <a:prstGeom prst="rect">
            <a:avLst/>
          </a:prstGeom>
          <a:noFill/>
        </p:spPr>
        <p:txBody>
          <a:bodyPr wrap="square" rtlCol="0">
            <a:spAutoFit/>
          </a:bodyPr>
          <a:lstStyle/>
          <a:p>
            <a:pPr algn="ctr" defTabSz="685743"/>
            <a:r>
              <a:rPr lang="en-GB" sz="2800" b="1" dirty="0">
                <a:solidFill>
                  <a:srgbClr val="06AAA0"/>
                </a:solidFill>
                <a:latin typeface="Arial"/>
              </a:rPr>
              <a:t>42% </a:t>
            </a:r>
            <a:r>
              <a:rPr lang="en-GB" sz="1050" b="1" dirty="0">
                <a:solidFill>
                  <a:srgbClr val="06AAA0"/>
                </a:solidFill>
                <a:latin typeface="Arial"/>
              </a:rPr>
              <a:t>improvement</a:t>
            </a:r>
          </a:p>
        </p:txBody>
      </p:sp>
      <p:sp>
        <p:nvSpPr>
          <p:cNvPr id="17" name="TextBox 16"/>
          <p:cNvSpPr txBox="1"/>
          <p:nvPr/>
        </p:nvSpPr>
        <p:spPr>
          <a:xfrm>
            <a:off x="1660069" y="3318302"/>
            <a:ext cx="2789540" cy="500080"/>
          </a:xfrm>
          <a:prstGeom prst="rect">
            <a:avLst/>
          </a:prstGeom>
          <a:noFill/>
        </p:spPr>
        <p:txBody>
          <a:bodyPr wrap="square" lIns="68523" tIns="34262" rIns="68523" bIns="34262" rtlCol="0">
            <a:spAutoFit/>
          </a:bodyPr>
          <a:lstStyle/>
          <a:p>
            <a:pPr algn="ctr" defTabSz="342561">
              <a:defRPr/>
            </a:pPr>
            <a:r>
              <a:rPr lang="en-GB" sz="1400" b="1" dirty="0">
                <a:solidFill>
                  <a:srgbClr val="FAAA28"/>
                </a:solidFill>
                <a:latin typeface="Arial"/>
              </a:rPr>
              <a:t>Reduction in the frequency of power cuts</a:t>
            </a:r>
          </a:p>
        </p:txBody>
      </p:sp>
      <p:sp>
        <p:nvSpPr>
          <p:cNvPr id="18" name="TextBox 17"/>
          <p:cNvSpPr txBox="1"/>
          <p:nvPr/>
        </p:nvSpPr>
        <p:spPr>
          <a:xfrm>
            <a:off x="4764767" y="3313157"/>
            <a:ext cx="2720724" cy="500080"/>
          </a:xfrm>
          <a:prstGeom prst="rect">
            <a:avLst/>
          </a:prstGeom>
          <a:noFill/>
        </p:spPr>
        <p:txBody>
          <a:bodyPr wrap="square" lIns="68523" tIns="34262" rIns="68523" bIns="34262" rtlCol="0">
            <a:spAutoFit/>
          </a:bodyPr>
          <a:lstStyle/>
          <a:p>
            <a:pPr algn="ctr" defTabSz="342561">
              <a:defRPr/>
            </a:pPr>
            <a:r>
              <a:rPr lang="en-GB" sz="1400" b="1" dirty="0">
                <a:solidFill>
                  <a:srgbClr val="FAAA28"/>
                </a:solidFill>
                <a:latin typeface="Arial"/>
              </a:rPr>
              <a:t>Reduction in the duration of power cuts</a:t>
            </a:r>
          </a:p>
        </p:txBody>
      </p:sp>
      <p:sp>
        <p:nvSpPr>
          <p:cNvPr id="19" name="TextBox 18"/>
          <p:cNvSpPr txBox="1"/>
          <p:nvPr/>
        </p:nvSpPr>
        <p:spPr>
          <a:xfrm>
            <a:off x="5149858" y="5308854"/>
            <a:ext cx="1922663" cy="400110"/>
          </a:xfrm>
          <a:prstGeom prst="rect">
            <a:avLst/>
          </a:prstGeom>
          <a:noFill/>
        </p:spPr>
        <p:txBody>
          <a:bodyPr wrap="square" rtlCol="0">
            <a:spAutoFit/>
          </a:bodyPr>
          <a:lstStyle/>
          <a:p>
            <a:pPr algn="ctr" defTabSz="685332">
              <a:defRPr/>
            </a:pPr>
            <a:r>
              <a:rPr lang="en-GB" sz="1000" dirty="0">
                <a:solidFill>
                  <a:srgbClr val="4D4D4D"/>
                </a:solidFill>
                <a:latin typeface="Arial"/>
              </a:rPr>
              <a:t>Customer minutes lost per customer</a:t>
            </a:r>
          </a:p>
        </p:txBody>
      </p:sp>
      <p:sp>
        <p:nvSpPr>
          <p:cNvPr id="20" name="TextBox 19"/>
          <p:cNvSpPr txBox="1"/>
          <p:nvPr/>
        </p:nvSpPr>
        <p:spPr>
          <a:xfrm>
            <a:off x="7384100" y="4268587"/>
            <a:ext cx="1785983" cy="684803"/>
          </a:xfrm>
          <a:prstGeom prst="rect">
            <a:avLst/>
          </a:prstGeom>
          <a:noFill/>
        </p:spPr>
        <p:txBody>
          <a:bodyPr wrap="square" rtlCol="0">
            <a:spAutoFit/>
          </a:bodyPr>
          <a:lstStyle/>
          <a:p>
            <a:pPr algn="ctr" defTabSz="685743"/>
            <a:r>
              <a:rPr lang="en-GB" sz="2800" b="1" dirty="0">
                <a:solidFill>
                  <a:srgbClr val="06AAA0"/>
                </a:solidFill>
                <a:latin typeface="Arial"/>
              </a:rPr>
              <a:t>48%</a:t>
            </a:r>
            <a:br>
              <a:rPr lang="en-GB" sz="2800" b="1" dirty="0">
                <a:solidFill>
                  <a:srgbClr val="06AAA0"/>
                </a:solidFill>
                <a:latin typeface="Arial"/>
              </a:rPr>
            </a:br>
            <a:r>
              <a:rPr lang="en-GB" sz="1050" b="1" dirty="0">
                <a:solidFill>
                  <a:srgbClr val="06AAA0"/>
                </a:solidFill>
                <a:latin typeface="Arial"/>
              </a:rPr>
              <a:t>improvement</a:t>
            </a:r>
          </a:p>
        </p:txBody>
      </p:sp>
      <p:sp>
        <p:nvSpPr>
          <p:cNvPr id="21" name="TextBox 20"/>
          <p:cNvSpPr txBox="1"/>
          <p:nvPr/>
        </p:nvSpPr>
        <p:spPr>
          <a:xfrm>
            <a:off x="7663354" y="1774916"/>
            <a:ext cx="1227476" cy="623248"/>
          </a:xfrm>
          <a:prstGeom prst="rect">
            <a:avLst/>
          </a:prstGeom>
          <a:noFill/>
        </p:spPr>
        <p:txBody>
          <a:bodyPr wrap="square" rtlCol="0">
            <a:spAutoFit/>
          </a:bodyPr>
          <a:lstStyle/>
          <a:p>
            <a:pPr algn="ctr" defTabSz="685743"/>
            <a:r>
              <a:rPr lang="en-GB" sz="2400" b="1" dirty="0">
                <a:solidFill>
                  <a:srgbClr val="96141E"/>
                </a:solidFill>
                <a:latin typeface="Arial"/>
              </a:rPr>
              <a:t>18%</a:t>
            </a:r>
          </a:p>
          <a:p>
            <a:pPr algn="ctr" defTabSz="685743"/>
            <a:r>
              <a:rPr lang="en-GB" sz="1050" b="1" dirty="0">
                <a:solidFill>
                  <a:srgbClr val="96141E"/>
                </a:solidFill>
                <a:latin typeface="Arial"/>
              </a:rPr>
              <a:t>improvement</a:t>
            </a:r>
          </a:p>
        </p:txBody>
      </p:sp>
      <p:sp>
        <p:nvSpPr>
          <p:cNvPr id="24" name="TextBox 23"/>
          <p:cNvSpPr txBox="1"/>
          <p:nvPr/>
        </p:nvSpPr>
        <p:spPr>
          <a:xfrm>
            <a:off x="4734019" y="797426"/>
            <a:ext cx="2782225" cy="500080"/>
          </a:xfrm>
          <a:prstGeom prst="rect">
            <a:avLst/>
          </a:prstGeom>
          <a:noFill/>
        </p:spPr>
        <p:txBody>
          <a:bodyPr wrap="square" lIns="68523" tIns="34262" rIns="68523" bIns="34262" rtlCol="0">
            <a:spAutoFit/>
          </a:bodyPr>
          <a:lstStyle/>
          <a:p>
            <a:pPr algn="ctr" defTabSz="342561">
              <a:defRPr/>
            </a:pPr>
            <a:r>
              <a:rPr lang="en-GB" sz="1400" b="1" dirty="0">
                <a:solidFill>
                  <a:srgbClr val="FAAA28"/>
                </a:solidFill>
                <a:latin typeface="Arial"/>
              </a:rPr>
              <a:t>Our best ever customer satisfaction score</a:t>
            </a:r>
          </a:p>
        </p:txBody>
      </p:sp>
      <p:graphicFrame>
        <p:nvGraphicFramePr>
          <p:cNvPr id="28" name="Chart 27"/>
          <p:cNvGraphicFramePr>
            <a:graphicFrameLocks/>
          </p:cNvGraphicFramePr>
          <p:nvPr>
            <p:extLst>
              <p:ext uri="{D42A27DB-BD31-4B8C-83A1-F6EECF244321}">
                <p14:modId xmlns:p14="http://schemas.microsoft.com/office/powerpoint/2010/main" val="3330882180"/>
              </p:ext>
            </p:extLst>
          </p:nvPr>
        </p:nvGraphicFramePr>
        <p:xfrm>
          <a:off x="4734019" y="3662124"/>
          <a:ext cx="2990197" cy="1582398"/>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5074294" y="2874409"/>
            <a:ext cx="2184851" cy="400110"/>
          </a:xfrm>
          <a:prstGeom prst="rect">
            <a:avLst/>
          </a:prstGeom>
          <a:noFill/>
        </p:spPr>
        <p:txBody>
          <a:bodyPr wrap="square" rtlCol="0">
            <a:spAutoFit/>
          </a:bodyPr>
          <a:lstStyle/>
          <a:p>
            <a:pPr defTabSz="685332">
              <a:defRPr/>
            </a:pPr>
            <a:r>
              <a:rPr lang="en-GB" sz="1000" dirty="0">
                <a:solidFill>
                  <a:srgbClr val="4D4D4D"/>
                </a:solidFill>
                <a:latin typeface="Arial"/>
              </a:rPr>
              <a:t>Ofgem broad measure of customer satisfaction</a:t>
            </a:r>
          </a:p>
        </p:txBody>
      </p:sp>
      <p:sp>
        <p:nvSpPr>
          <p:cNvPr id="33" name="TextBox 32"/>
          <p:cNvSpPr txBox="1"/>
          <p:nvPr/>
        </p:nvSpPr>
        <p:spPr>
          <a:xfrm>
            <a:off x="1666479" y="2852575"/>
            <a:ext cx="2683576" cy="400110"/>
          </a:xfrm>
          <a:prstGeom prst="rect">
            <a:avLst/>
          </a:prstGeom>
          <a:noFill/>
        </p:spPr>
        <p:txBody>
          <a:bodyPr wrap="square" rtlCol="0">
            <a:spAutoFit/>
          </a:bodyPr>
          <a:lstStyle/>
          <a:p>
            <a:pPr defTabSz="685332">
              <a:defRPr/>
            </a:pPr>
            <a:r>
              <a:rPr lang="en-GB" sz="1000" dirty="0">
                <a:solidFill>
                  <a:srgbClr val="4D4D4D"/>
                </a:solidFill>
                <a:latin typeface="Arial"/>
              </a:rPr>
              <a:t>Lost Time Incident Frequency Rate (per 100k hours worked)</a:t>
            </a:r>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6181" y="993986"/>
            <a:ext cx="3202592" cy="1924774"/>
          </a:xfrm>
          <a:prstGeom prst="rect">
            <a:avLst/>
          </a:prstGeom>
        </p:spPr>
      </p:pic>
      <p:sp>
        <p:nvSpPr>
          <p:cNvPr id="30" name="TextBox 29"/>
          <p:cNvSpPr txBox="1"/>
          <p:nvPr/>
        </p:nvSpPr>
        <p:spPr>
          <a:xfrm>
            <a:off x="284454" y="1783697"/>
            <a:ext cx="1375616" cy="623248"/>
          </a:xfrm>
          <a:prstGeom prst="rect">
            <a:avLst/>
          </a:prstGeom>
          <a:noFill/>
        </p:spPr>
        <p:txBody>
          <a:bodyPr wrap="square" rtlCol="0">
            <a:spAutoFit/>
          </a:bodyPr>
          <a:lstStyle/>
          <a:p>
            <a:pPr algn="ctr" defTabSz="685811"/>
            <a:r>
              <a:rPr lang="en-GB" sz="2400" b="1" dirty="0">
                <a:solidFill>
                  <a:srgbClr val="E66327"/>
                </a:solidFill>
                <a:latin typeface="Arial"/>
              </a:rPr>
              <a:t>87%</a:t>
            </a:r>
          </a:p>
          <a:p>
            <a:pPr algn="ctr" defTabSz="685811"/>
            <a:r>
              <a:rPr lang="en-GB" sz="1050" b="1" dirty="0">
                <a:solidFill>
                  <a:srgbClr val="E66327"/>
                </a:solidFill>
                <a:latin typeface="Arial"/>
              </a:rPr>
              <a:t>improvement</a:t>
            </a:r>
          </a:p>
        </p:txBody>
      </p:sp>
      <p:graphicFrame>
        <p:nvGraphicFramePr>
          <p:cNvPr id="31" name="Chart 30"/>
          <p:cNvGraphicFramePr>
            <a:graphicFrameLocks/>
          </p:cNvGraphicFramePr>
          <p:nvPr>
            <p:extLst/>
          </p:nvPr>
        </p:nvGraphicFramePr>
        <p:xfrm>
          <a:off x="4644660" y="1258961"/>
          <a:ext cx="2933060" cy="1738988"/>
        </p:xfrm>
        <a:graphic>
          <a:graphicData uri="http://schemas.openxmlformats.org/drawingml/2006/chart">
            <c:chart xmlns:c="http://schemas.openxmlformats.org/drawingml/2006/chart" xmlns:r="http://schemas.openxmlformats.org/officeDocument/2006/relationships" r:id="rId6"/>
          </a:graphicData>
        </a:graphic>
      </p:graphicFrame>
      <p:grpSp>
        <p:nvGrpSpPr>
          <p:cNvPr id="37" name="Group 36"/>
          <p:cNvGrpSpPr/>
          <p:nvPr/>
        </p:nvGrpSpPr>
        <p:grpSpPr>
          <a:xfrm>
            <a:off x="0" y="5578012"/>
            <a:ext cx="9153938" cy="1279989"/>
            <a:chOff x="0" y="5578011"/>
            <a:chExt cx="12205250" cy="1279989"/>
          </a:xfrm>
        </p:grpSpPr>
        <p:grpSp>
          <p:nvGrpSpPr>
            <p:cNvPr id="38" name="Group 37"/>
            <p:cNvGrpSpPr/>
            <p:nvPr/>
          </p:nvGrpSpPr>
          <p:grpSpPr>
            <a:xfrm>
              <a:off x="0" y="5578011"/>
              <a:ext cx="12205250" cy="1279989"/>
              <a:chOff x="0" y="5578011"/>
              <a:chExt cx="12205250" cy="1279989"/>
            </a:xfrm>
          </p:grpSpPr>
          <p:sp>
            <p:nvSpPr>
              <p:cNvPr id="42" name="Flowchart: Manual Input 41"/>
              <p:cNvSpPr/>
              <p:nvPr/>
            </p:nvSpPr>
            <p:spPr>
              <a:xfrm>
                <a:off x="0" y="5629523"/>
                <a:ext cx="12192000" cy="1228477"/>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3" name="Picture 42"/>
              <p:cNvPicPr>
                <a:picLocks noChangeAspect="1"/>
              </p:cNvPicPr>
              <p:nvPr/>
            </p:nvPicPr>
            <p:blipFill rotWithShape="1">
              <a:blip r:embed="rId7"/>
              <a:srcRect b="73815"/>
              <a:stretch/>
            </p:blipFill>
            <p:spPr>
              <a:xfrm>
                <a:off x="0" y="5578011"/>
                <a:ext cx="12205250" cy="325660"/>
              </a:xfrm>
              <a:prstGeom prst="rect">
                <a:avLst/>
              </a:prstGeom>
            </p:spPr>
          </p:pic>
        </p:grpSp>
        <p:pic>
          <p:nvPicPr>
            <p:cNvPr id="39" name="Picture 38"/>
            <p:cNvPicPr>
              <a:picLocks noChangeAspect="1"/>
            </p:cNvPicPr>
            <p:nvPr/>
          </p:nvPicPr>
          <p:blipFill rotWithShape="1">
            <a:blip r:embed="rId8"/>
            <a:srcRect t="29078" b="29600"/>
            <a:stretch/>
          </p:blipFill>
          <p:spPr>
            <a:xfrm>
              <a:off x="10377115" y="6042554"/>
              <a:ext cx="1637306" cy="676563"/>
            </a:xfrm>
            <a:prstGeom prst="rect">
              <a:avLst/>
            </a:prstGeom>
          </p:spPr>
        </p:pic>
        <p:pic>
          <p:nvPicPr>
            <p:cNvPr id="40" name="Picture 39"/>
            <p:cNvPicPr>
              <a:picLocks noChangeAspect="1"/>
            </p:cNvPicPr>
            <p:nvPr/>
          </p:nvPicPr>
          <p:blipFill>
            <a:blip r:embed="rId9"/>
            <a:stretch>
              <a:fillRect/>
            </a:stretch>
          </p:blipFill>
          <p:spPr>
            <a:xfrm>
              <a:off x="254939" y="5955183"/>
              <a:ext cx="779664" cy="779664"/>
            </a:xfrm>
            <a:prstGeom prst="rect">
              <a:avLst/>
            </a:prstGeom>
          </p:spPr>
        </p:pic>
        <p:pic>
          <p:nvPicPr>
            <p:cNvPr id="41" name="Picture 40"/>
            <p:cNvPicPr>
              <a:picLocks noChangeAspect="1"/>
            </p:cNvPicPr>
            <p:nvPr/>
          </p:nvPicPr>
          <p:blipFill>
            <a:blip r:embed="rId10"/>
            <a:stretch>
              <a:fillRect/>
            </a:stretch>
          </p:blipFill>
          <p:spPr>
            <a:xfrm>
              <a:off x="1289543" y="5955183"/>
              <a:ext cx="1549074" cy="774537"/>
            </a:xfrm>
            <a:prstGeom prst="rect">
              <a:avLst/>
            </a:prstGeom>
          </p:spPr>
        </p:pic>
      </p:grpSp>
    </p:spTree>
    <p:extLst>
      <p:ext uri="{BB962C8B-B14F-4D97-AF65-F5344CB8AC3E}">
        <p14:creationId xmlns:p14="http://schemas.microsoft.com/office/powerpoint/2010/main" val="25003130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Olivia Johnson &amp; Kerry Potter</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9" name="Text Placeholder 7"/>
          <p:cNvSpPr>
            <a:spLocks noGrp="1"/>
          </p:cNvSpPr>
          <p:nvPr>
            <p:ph type="body" idx="1"/>
          </p:nvPr>
        </p:nvSpPr>
        <p:spPr>
          <a:xfrm>
            <a:off x="539750" y="2945547"/>
            <a:ext cx="8064500" cy="367496"/>
          </a:xfrm>
        </p:spPr>
        <p:txBody>
          <a:bodyPr>
            <a:noAutofit/>
          </a:bodyPr>
          <a:lstStyle/>
          <a:p>
            <a:r>
              <a:rPr lang="en-US" sz="2700" dirty="0" smtClean="0"/>
              <a:t>Supporting customers</a:t>
            </a:r>
          </a:p>
        </p:txBody>
      </p:sp>
      <p:pic>
        <p:nvPicPr>
          <p:cNvPr id="3" name="Picture 2"/>
          <p:cNvPicPr>
            <a:picLocks noChangeAspect="1"/>
          </p:cNvPicPr>
          <p:nvPr/>
        </p:nvPicPr>
        <p:blipFill>
          <a:blip r:embed="rId2"/>
          <a:stretch>
            <a:fillRect/>
          </a:stretch>
        </p:blipFill>
        <p:spPr>
          <a:xfrm>
            <a:off x="4418303" y="5807443"/>
            <a:ext cx="1976885" cy="909367"/>
          </a:xfrm>
          <a:prstGeom prst="rect">
            <a:avLst/>
          </a:prstGeom>
        </p:spPr>
      </p:pic>
      <p:pic>
        <p:nvPicPr>
          <p:cNvPr id="7" name="Picture 6"/>
          <p:cNvPicPr>
            <a:picLocks noChangeAspect="1"/>
          </p:cNvPicPr>
          <p:nvPr/>
        </p:nvPicPr>
        <p:blipFill>
          <a:blip r:embed="rId3"/>
          <a:stretch>
            <a:fillRect/>
          </a:stretch>
        </p:blipFill>
        <p:spPr>
          <a:xfrm>
            <a:off x="3298285" y="5807443"/>
            <a:ext cx="1130369" cy="909367"/>
          </a:xfrm>
          <a:prstGeom prst="rect">
            <a:avLst/>
          </a:prstGeom>
        </p:spPr>
      </p:pic>
      <p:pic>
        <p:nvPicPr>
          <p:cNvPr id="8" name="Picture 7"/>
          <p:cNvPicPr>
            <a:picLocks noChangeAspect="1"/>
          </p:cNvPicPr>
          <p:nvPr/>
        </p:nvPicPr>
        <p:blipFill>
          <a:blip r:embed="rId4"/>
          <a:stretch>
            <a:fillRect/>
          </a:stretch>
        </p:blipFill>
        <p:spPr>
          <a:xfrm>
            <a:off x="4428654" y="5807443"/>
            <a:ext cx="1966534" cy="927080"/>
          </a:xfrm>
          <a:prstGeom prst="rect">
            <a:avLst/>
          </a:prstGeom>
        </p:spPr>
      </p:pic>
    </p:spTree>
    <p:extLst>
      <p:ext uri="{BB962C8B-B14F-4D97-AF65-F5344CB8AC3E}">
        <p14:creationId xmlns:p14="http://schemas.microsoft.com/office/powerpoint/2010/main" val="2512829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8100392" y="3654318"/>
            <a:ext cx="929945" cy="1629326"/>
          </a:xfrm>
          <a:prstGeom prst="rect">
            <a:avLst/>
          </a:prstGeom>
        </p:spPr>
      </p:pic>
      <p:pic>
        <p:nvPicPr>
          <p:cNvPr id="27" name="Picture 26"/>
          <p:cNvPicPr>
            <a:picLocks noChangeAspect="1"/>
          </p:cNvPicPr>
          <p:nvPr/>
        </p:nvPicPr>
        <p:blipFill>
          <a:blip r:embed="rId3"/>
          <a:stretch>
            <a:fillRect/>
          </a:stretch>
        </p:blipFill>
        <p:spPr>
          <a:xfrm>
            <a:off x="3619586" y="3752400"/>
            <a:ext cx="1231123" cy="1671617"/>
          </a:xfrm>
          <a:prstGeom prst="rect">
            <a:avLst/>
          </a:prstGeom>
        </p:spPr>
      </p:pic>
      <p:sp>
        <p:nvSpPr>
          <p:cNvPr id="13" name="Title 1"/>
          <p:cNvSpPr txBox="1">
            <a:spLocks/>
          </p:cNvSpPr>
          <p:nvPr/>
        </p:nvSpPr>
        <p:spPr>
          <a:xfrm>
            <a:off x="467544" y="260648"/>
            <a:ext cx="8064500" cy="956904"/>
          </a:xfrm>
          <a:prstGeom prst="rect">
            <a:avLst/>
          </a:prstGeom>
        </p:spPr>
        <p:txBody>
          <a:bodyPr vert="horz" lIns="0" tIns="0" rIns="0" bIns="0" rtlCol="0" anchor="b" anchorCtr="0">
            <a:noAutofit/>
          </a:bodyPr>
          <a:lstStyle>
            <a:lvl1pPr algn="ctr" defTabSz="914400" rtl="0" eaLnBrk="1" latinLnBrk="0" hangingPunct="1">
              <a:lnSpc>
                <a:spcPct val="85000"/>
              </a:lnSpc>
              <a:spcBef>
                <a:spcPct val="0"/>
              </a:spcBef>
              <a:buNone/>
              <a:defRPr sz="6000" b="1" kern="1200">
                <a:solidFill>
                  <a:srgbClr val="009FDF"/>
                </a:solidFill>
                <a:latin typeface="+mj-lt"/>
                <a:ea typeface="+mj-ea"/>
                <a:cs typeface="+mj-cs"/>
              </a:defRPr>
            </a:lvl1pPr>
          </a:lstStyle>
          <a:p>
            <a:pPr algn="l"/>
            <a:r>
              <a:rPr lang="en-US" sz="2400" dirty="0" smtClean="0"/>
              <a:t>What does it mean to be in a vulnerable circumstance?</a:t>
            </a:r>
            <a:r>
              <a:rPr lang="en-US" dirty="0" smtClean="0">
                <a:solidFill>
                  <a:schemeClr val="bg2"/>
                </a:solidFill>
              </a:rPr>
              <a:t/>
            </a:r>
            <a:br>
              <a:rPr lang="en-US" dirty="0" smtClean="0">
                <a:solidFill>
                  <a:schemeClr val="bg2"/>
                </a:solidFill>
              </a:rPr>
            </a:br>
            <a:r>
              <a:rPr lang="en-US" sz="2400" dirty="0" smtClean="0">
                <a:solidFill>
                  <a:srgbClr val="FFC000"/>
                </a:solidFill>
              </a:rPr>
              <a:t>Stop and think….</a:t>
            </a:r>
            <a:endParaRPr lang="en-US" sz="2400"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389094"/>
            <a:ext cx="1472843" cy="147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204091" y="2820339"/>
            <a:ext cx="3618522" cy="3139321"/>
          </a:xfrm>
          <a:prstGeom prst="rect">
            <a:avLst/>
          </a:prstGeom>
          <a:noFill/>
        </p:spPr>
        <p:txBody>
          <a:bodyPr wrap="square" rtlCol="0">
            <a:spAutoFit/>
          </a:bodyPr>
          <a:lstStyle/>
          <a:p>
            <a:r>
              <a:rPr lang="en-GB" dirty="0" smtClean="0">
                <a:solidFill>
                  <a:srgbClr val="00B0F0"/>
                </a:solidFill>
              </a:rPr>
              <a:t>And what about communication needs? </a:t>
            </a:r>
          </a:p>
          <a:p>
            <a:endParaRPr lang="en-GB" dirty="0" smtClean="0">
              <a:solidFill>
                <a:srgbClr val="00B0F0"/>
              </a:solidFill>
            </a:endParaRPr>
          </a:p>
          <a:p>
            <a:pPr marL="285750" indent="-285750">
              <a:buFont typeface="Arial" panose="020B0604020202020204" pitchFamily="34" charset="0"/>
              <a:buChar char="•"/>
            </a:pPr>
            <a:r>
              <a:rPr lang="en-GB" sz="1600" dirty="0" smtClean="0">
                <a:solidFill>
                  <a:srgbClr val="00B0F0"/>
                </a:solidFill>
              </a:rPr>
              <a:t>Deaf of hard of hearing</a:t>
            </a:r>
          </a:p>
          <a:p>
            <a:pPr marL="285750" indent="-285750">
              <a:buFont typeface="Arial" panose="020B0604020202020204" pitchFamily="34" charset="0"/>
              <a:buChar char="•"/>
            </a:pPr>
            <a:r>
              <a:rPr lang="en-GB" sz="1600" dirty="0" smtClean="0">
                <a:solidFill>
                  <a:srgbClr val="00B0F0"/>
                </a:solidFill>
              </a:rPr>
              <a:t>Blind or partially sighted </a:t>
            </a:r>
          </a:p>
          <a:p>
            <a:pPr marL="285750" indent="-285750">
              <a:buFont typeface="Arial" panose="020B0604020202020204" pitchFamily="34" charset="0"/>
              <a:buChar char="•"/>
            </a:pPr>
            <a:r>
              <a:rPr lang="en-GB" sz="1600" dirty="0" smtClean="0">
                <a:solidFill>
                  <a:srgbClr val="00B0F0"/>
                </a:solidFill>
              </a:rPr>
              <a:t>Unable to speak in English</a:t>
            </a:r>
          </a:p>
          <a:p>
            <a:pPr marL="285750" indent="-285750">
              <a:buFont typeface="Arial" panose="020B0604020202020204" pitchFamily="34" charset="0"/>
              <a:buChar char="•"/>
            </a:pPr>
            <a:r>
              <a:rPr lang="en-GB" sz="1600" dirty="0" smtClean="0">
                <a:solidFill>
                  <a:srgbClr val="00B0F0"/>
                </a:solidFill>
              </a:rPr>
              <a:t>Speech difficulties</a:t>
            </a:r>
          </a:p>
          <a:p>
            <a:pPr marL="285750" indent="-285750">
              <a:buFont typeface="Arial" panose="020B0604020202020204" pitchFamily="34" charset="0"/>
              <a:buChar char="•"/>
            </a:pPr>
            <a:r>
              <a:rPr lang="en-GB" sz="1600" dirty="0" smtClean="0">
                <a:solidFill>
                  <a:srgbClr val="00B0F0"/>
                </a:solidFill>
              </a:rPr>
              <a:t>Developmental conditions including Downs Syndrome &amp; Autism</a:t>
            </a:r>
          </a:p>
          <a:p>
            <a:endParaRPr lang="en-GB" sz="1600" dirty="0" smtClean="0">
              <a:solidFill>
                <a:schemeClr val="accent2">
                  <a:lumMod val="75000"/>
                </a:schemeClr>
              </a:solidFill>
            </a:endParaRPr>
          </a:p>
          <a:p>
            <a:pPr marL="285750" indent="-285750">
              <a:buFont typeface="Arial" panose="020B0604020202020204" pitchFamily="34" charset="0"/>
              <a:buChar char="•"/>
            </a:pPr>
            <a:endParaRPr lang="en-GB" sz="1600" b="1" dirty="0" smtClean="0">
              <a:solidFill>
                <a:srgbClr val="00B0F0"/>
              </a:solidFill>
            </a:endParaRPr>
          </a:p>
        </p:txBody>
      </p:sp>
      <p:sp>
        <p:nvSpPr>
          <p:cNvPr id="18" name="Rectangle 17"/>
          <p:cNvSpPr/>
          <p:nvPr/>
        </p:nvSpPr>
        <p:spPr>
          <a:xfrm>
            <a:off x="5430083" y="1670254"/>
            <a:ext cx="3563888" cy="646331"/>
          </a:xfrm>
          <a:prstGeom prst="rect">
            <a:avLst/>
          </a:prstGeom>
        </p:spPr>
        <p:txBody>
          <a:bodyPr wrap="square">
            <a:spAutoFit/>
          </a:bodyPr>
          <a:lstStyle/>
          <a:p>
            <a:r>
              <a:rPr lang="en-GB" dirty="0">
                <a:solidFill>
                  <a:srgbClr val="00B0F0"/>
                </a:solidFill>
              </a:rPr>
              <a:t>Life changes eg. Bereavement </a:t>
            </a:r>
          </a:p>
          <a:p>
            <a:r>
              <a:rPr lang="en-GB" dirty="0" smtClean="0">
                <a:solidFill>
                  <a:srgbClr val="00B0F0"/>
                </a:solidFill>
              </a:rPr>
              <a:t>Struggling </a:t>
            </a:r>
            <a:r>
              <a:rPr lang="en-GB" dirty="0">
                <a:solidFill>
                  <a:srgbClr val="00B0F0"/>
                </a:solidFill>
              </a:rPr>
              <a:t>to pay </a:t>
            </a:r>
            <a:r>
              <a:rPr lang="en-GB" dirty="0" smtClean="0">
                <a:solidFill>
                  <a:srgbClr val="00B0F0"/>
                </a:solidFill>
              </a:rPr>
              <a:t>bills?</a:t>
            </a:r>
            <a:endParaRPr lang="en-GB" dirty="0">
              <a:solidFill>
                <a:srgbClr val="00B0F0"/>
              </a:solidFill>
            </a:endParaRPr>
          </a:p>
        </p:txBody>
      </p:sp>
      <p:pic>
        <p:nvPicPr>
          <p:cNvPr id="19" name="Picture 18"/>
          <p:cNvPicPr>
            <a:picLocks noChangeAspect="1"/>
          </p:cNvPicPr>
          <p:nvPr/>
        </p:nvPicPr>
        <p:blipFill>
          <a:blip r:embed="rId5"/>
          <a:stretch>
            <a:fillRect/>
          </a:stretch>
        </p:blipFill>
        <p:spPr>
          <a:xfrm>
            <a:off x="3708433" y="6014688"/>
            <a:ext cx="913816" cy="735153"/>
          </a:xfrm>
          <a:prstGeom prst="rect">
            <a:avLst/>
          </a:prstGeom>
        </p:spPr>
      </p:pic>
      <p:pic>
        <p:nvPicPr>
          <p:cNvPr id="21" name="Picture 20"/>
          <p:cNvPicPr>
            <a:picLocks noChangeAspect="1"/>
          </p:cNvPicPr>
          <p:nvPr/>
        </p:nvPicPr>
        <p:blipFill>
          <a:blip r:embed="rId6"/>
          <a:stretch>
            <a:fillRect/>
          </a:stretch>
        </p:blipFill>
        <p:spPr>
          <a:xfrm>
            <a:off x="316047" y="2663818"/>
            <a:ext cx="762576" cy="647852"/>
          </a:xfrm>
          <a:prstGeom prst="rect">
            <a:avLst/>
          </a:prstGeom>
        </p:spPr>
      </p:pic>
      <p:pic>
        <p:nvPicPr>
          <p:cNvPr id="23" name="Picture 22"/>
          <p:cNvPicPr>
            <a:picLocks noChangeAspect="1"/>
          </p:cNvPicPr>
          <p:nvPr/>
        </p:nvPicPr>
        <p:blipFill>
          <a:blip r:embed="rId7"/>
          <a:stretch>
            <a:fillRect/>
          </a:stretch>
        </p:blipFill>
        <p:spPr>
          <a:xfrm>
            <a:off x="435940" y="4642361"/>
            <a:ext cx="629214" cy="854231"/>
          </a:xfrm>
          <a:prstGeom prst="rect">
            <a:avLst/>
          </a:prstGeom>
        </p:spPr>
      </p:pic>
      <p:pic>
        <p:nvPicPr>
          <p:cNvPr id="24" name="Picture 23"/>
          <p:cNvPicPr>
            <a:picLocks noChangeAspect="1"/>
          </p:cNvPicPr>
          <p:nvPr/>
        </p:nvPicPr>
        <p:blipFill>
          <a:blip r:embed="rId8"/>
          <a:stretch>
            <a:fillRect/>
          </a:stretch>
        </p:blipFill>
        <p:spPr>
          <a:xfrm>
            <a:off x="369133" y="3526977"/>
            <a:ext cx="656403" cy="896550"/>
          </a:xfrm>
          <a:prstGeom prst="rect">
            <a:avLst/>
          </a:prstGeom>
        </p:spPr>
      </p:pic>
      <p:pic>
        <p:nvPicPr>
          <p:cNvPr id="25" name="Picture 24"/>
          <p:cNvPicPr>
            <a:picLocks noChangeAspect="1"/>
          </p:cNvPicPr>
          <p:nvPr/>
        </p:nvPicPr>
        <p:blipFill>
          <a:blip r:embed="rId9"/>
          <a:stretch>
            <a:fillRect/>
          </a:stretch>
        </p:blipFill>
        <p:spPr>
          <a:xfrm>
            <a:off x="322285" y="1562669"/>
            <a:ext cx="607755" cy="885842"/>
          </a:xfrm>
          <a:prstGeom prst="rect">
            <a:avLst/>
          </a:prstGeom>
        </p:spPr>
      </p:pic>
      <p:sp>
        <p:nvSpPr>
          <p:cNvPr id="26" name="TextBox 25"/>
          <p:cNvSpPr txBox="1"/>
          <p:nvPr/>
        </p:nvSpPr>
        <p:spPr>
          <a:xfrm>
            <a:off x="1164855" y="1667660"/>
            <a:ext cx="2670498" cy="4062651"/>
          </a:xfrm>
          <a:prstGeom prst="rect">
            <a:avLst/>
          </a:prstGeom>
          <a:noFill/>
        </p:spPr>
        <p:txBody>
          <a:bodyPr wrap="square" rtlCol="0">
            <a:spAutoFit/>
          </a:bodyPr>
          <a:lstStyle/>
          <a:p>
            <a:r>
              <a:rPr lang="en-GB" sz="1600" dirty="0" smtClean="0">
                <a:solidFill>
                  <a:srgbClr val="00B0F0"/>
                </a:solidFill>
              </a:rPr>
              <a:t>Rely upon medical equipment</a:t>
            </a:r>
          </a:p>
          <a:p>
            <a:endParaRPr lang="en-GB" sz="1600" dirty="0" smtClean="0">
              <a:solidFill>
                <a:srgbClr val="00B0F0"/>
              </a:solidFill>
            </a:endParaRPr>
          </a:p>
          <a:p>
            <a:r>
              <a:rPr lang="en-GB" sz="1600" dirty="0" smtClean="0">
                <a:solidFill>
                  <a:srgbClr val="00B0F0"/>
                </a:solidFill>
              </a:rPr>
              <a:t>Chronic or serious illness eg. Kidney disease,  diabetes or cancer</a:t>
            </a:r>
          </a:p>
          <a:p>
            <a:endParaRPr lang="en-GB" sz="1600" dirty="0" smtClean="0">
              <a:solidFill>
                <a:srgbClr val="00B0F0"/>
              </a:solidFill>
            </a:endParaRPr>
          </a:p>
          <a:p>
            <a:r>
              <a:rPr lang="en-GB" sz="1600" dirty="0" smtClean="0">
                <a:solidFill>
                  <a:srgbClr val="00B0F0"/>
                </a:solidFill>
              </a:rPr>
              <a:t>Poor or restricted mobility </a:t>
            </a:r>
          </a:p>
          <a:p>
            <a:endParaRPr lang="en-GB" sz="1600" dirty="0" smtClean="0">
              <a:solidFill>
                <a:srgbClr val="00B0F0"/>
              </a:solidFill>
            </a:endParaRPr>
          </a:p>
          <a:p>
            <a:r>
              <a:rPr lang="en-GB" sz="1600" dirty="0" smtClean="0">
                <a:solidFill>
                  <a:srgbClr val="00B0F0"/>
                </a:solidFill>
              </a:rPr>
              <a:t>Living with dementia</a:t>
            </a:r>
          </a:p>
          <a:p>
            <a:endParaRPr lang="en-GB" sz="1600" dirty="0" smtClean="0">
              <a:solidFill>
                <a:srgbClr val="00B0F0"/>
              </a:solidFill>
            </a:endParaRPr>
          </a:p>
          <a:p>
            <a:r>
              <a:rPr lang="en-GB" sz="1600" dirty="0" smtClean="0">
                <a:solidFill>
                  <a:srgbClr val="00B0F0"/>
                </a:solidFill>
              </a:rPr>
              <a:t>Living with mental health difficulties  </a:t>
            </a:r>
          </a:p>
          <a:p>
            <a:endParaRPr lang="en-GB" sz="1600" dirty="0">
              <a:solidFill>
                <a:srgbClr val="00B0F0"/>
              </a:solidFill>
            </a:endParaRPr>
          </a:p>
          <a:p>
            <a:r>
              <a:rPr lang="en-GB" sz="1600" dirty="0" smtClean="0">
                <a:solidFill>
                  <a:srgbClr val="00B0F0"/>
                </a:solidFill>
              </a:rPr>
              <a:t>Are of pensionable age </a:t>
            </a:r>
          </a:p>
          <a:p>
            <a:endParaRPr lang="en-GB" dirty="0"/>
          </a:p>
        </p:txBody>
      </p:sp>
      <p:pic>
        <p:nvPicPr>
          <p:cNvPr id="28" name="Picture 27"/>
          <p:cNvPicPr>
            <a:picLocks noChangeAspect="1"/>
          </p:cNvPicPr>
          <p:nvPr/>
        </p:nvPicPr>
        <p:blipFill>
          <a:blip r:embed="rId10"/>
          <a:stretch>
            <a:fillRect/>
          </a:stretch>
        </p:blipFill>
        <p:spPr>
          <a:xfrm>
            <a:off x="4625428" y="5992945"/>
            <a:ext cx="1609309" cy="758674"/>
          </a:xfrm>
          <a:prstGeom prst="rect">
            <a:avLst/>
          </a:prstGeom>
        </p:spPr>
      </p:pic>
    </p:spTree>
    <p:extLst>
      <p:ext uri="{BB962C8B-B14F-4D97-AF65-F5344CB8AC3E}">
        <p14:creationId xmlns:p14="http://schemas.microsoft.com/office/powerpoint/2010/main" val="2259715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Priority Services Register</a:t>
            </a:r>
            <a:br>
              <a:rPr lang="en-GB" dirty="0" smtClean="0"/>
            </a:br>
            <a:r>
              <a:rPr lang="en-GB" dirty="0" smtClean="0">
                <a:solidFill>
                  <a:schemeClr val="bg1">
                    <a:lumMod val="50000"/>
                  </a:schemeClr>
                </a:solidFill>
              </a:rPr>
              <a:t>Why we hold a priority register</a:t>
            </a:r>
            <a:endParaRPr lang="en-US" dirty="0">
              <a:solidFill>
                <a:schemeClr val="bg1">
                  <a:lumMod val="50000"/>
                </a:schemeClr>
              </a:solidFill>
            </a:endParaRPr>
          </a:p>
        </p:txBody>
      </p:sp>
      <p:sp>
        <p:nvSpPr>
          <p:cNvPr id="8" name="Rectangle 7"/>
          <p:cNvSpPr/>
          <p:nvPr/>
        </p:nvSpPr>
        <p:spPr>
          <a:xfrm>
            <a:off x="4056521" y="6025861"/>
            <a:ext cx="990235" cy="67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820" y="6011020"/>
            <a:ext cx="1001348" cy="8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le 18"/>
          <p:cNvSpPr/>
          <p:nvPr/>
        </p:nvSpPr>
        <p:spPr>
          <a:xfrm>
            <a:off x="836021" y="1593670"/>
            <a:ext cx="3409406" cy="3349806"/>
          </a:xfrm>
          <a:prstGeom prst="roundRect">
            <a:avLst/>
          </a:prstGeom>
          <a:no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63" y="1321290"/>
            <a:ext cx="1002880" cy="1002880"/>
          </a:xfrm>
          <a:prstGeom prst="rect">
            <a:avLst/>
          </a:prstGeom>
        </p:spPr>
      </p:pic>
      <p:sp>
        <p:nvSpPr>
          <p:cNvPr id="20" name="Rounded Rectangle 19"/>
          <p:cNvSpPr/>
          <p:nvPr/>
        </p:nvSpPr>
        <p:spPr>
          <a:xfrm>
            <a:off x="4916126" y="1576252"/>
            <a:ext cx="3409406" cy="3367223"/>
          </a:xfrm>
          <a:prstGeom prst="roundRect">
            <a:avLst/>
          </a:prstGeom>
          <a:no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8" descr="quote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409" y="1247525"/>
            <a:ext cx="1002880" cy="10028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36021" y="2312258"/>
            <a:ext cx="3409405" cy="2893100"/>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Provides visibility of who will be impacted in an incident and this can be taken into consideration during planned works or an emergency.</a:t>
            </a:r>
          </a:p>
          <a:p>
            <a:pPr marL="285750" indent="-285750">
              <a:buFont typeface="Arial" panose="020B0604020202020204" pitchFamily="34" charset="0"/>
              <a:buChar char="•"/>
            </a:pPr>
            <a:r>
              <a:rPr lang="en-GB" sz="1400" dirty="0" smtClean="0"/>
              <a:t>Ability to proactively offer additional support for eg alternative water or power supplies to those with specific needs</a:t>
            </a:r>
          </a:p>
          <a:p>
            <a:pPr marL="285750" indent="-285750">
              <a:buFont typeface="Arial" panose="020B0604020202020204" pitchFamily="34" charset="0"/>
              <a:buChar char="•"/>
            </a:pPr>
            <a:r>
              <a:rPr lang="en-GB" sz="1400" dirty="0" smtClean="0"/>
              <a:t>Proactive engagement regarding supply interruption enables these customers to make alternative arrangements</a:t>
            </a:r>
          </a:p>
          <a:p>
            <a:pPr marL="285750" indent="-285750">
              <a:buFont typeface="Arial" panose="020B0604020202020204" pitchFamily="34" charset="0"/>
              <a:buChar char="•"/>
            </a:pPr>
            <a:endParaRPr lang="en-GB" sz="1400" dirty="0"/>
          </a:p>
        </p:txBody>
      </p:sp>
      <p:sp>
        <p:nvSpPr>
          <p:cNvPr id="23" name="TextBox 22"/>
          <p:cNvSpPr txBox="1"/>
          <p:nvPr/>
        </p:nvSpPr>
        <p:spPr>
          <a:xfrm>
            <a:off x="4916126" y="2382645"/>
            <a:ext cx="3409406"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Enables staff to be sensitive to needs of customer’s condition</a:t>
            </a:r>
          </a:p>
          <a:p>
            <a:pPr marL="285750" indent="-285750">
              <a:buFont typeface="Arial" panose="020B0604020202020204" pitchFamily="34" charset="0"/>
              <a:buChar char="•"/>
            </a:pPr>
            <a:r>
              <a:rPr lang="en-GB" sz="1400" dirty="0" smtClean="0"/>
              <a:t>Allows us to keep in contact with customers prior to, during and after an event</a:t>
            </a:r>
          </a:p>
          <a:p>
            <a:pPr marL="285750" indent="-285750">
              <a:buFont typeface="Arial" panose="020B0604020202020204" pitchFamily="34" charset="0"/>
              <a:buChar char="•"/>
            </a:pPr>
            <a:r>
              <a:rPr lang="en-GB" sz="1400" dirty="0" smtClean="0"/>
              <a:t>Allows storage of important details such as mobility, to allow services such as ‘knock and wait’ or requirements for bills or outage notices in different formats.</a:t>
            </a:r>
          </a:p>
          <a:p>
            <a:pPr marL="285750" indent="-285750">
              <a:buFont typeface="Arial" panose="020B0604020202020204" pitchFamily="34" charset="0"/>
              <a:buChar char="•"/>
            </a:pPr>
            <a:endParaRPr lang="en-GB" sz="1400" dirty="0"/>
          </a:p>
        </p:txBody>
      </p:sp>
      <p:sp>
        <p:nvSpPr>
          <p:cNvPr id="3" name="TextBox 2"/>
          <p:cNvSpPr txBox="1"/>
          <p:nvPr/>
        </p:nvSpPr>
        <p:spPr>
          <a:xfrm>
            <a:off x="1300166" y="1593669"/>
            <a:ext cx="2226238" cy="369332"/>
          </a:xfrm>
          <a:prstGeom prst="rect">
            <a:avLst/>
          </a:prstGeom>
          <a:noFill/>
        </p:spPr>
        <p:txBody>
          <a:bodyPr wrap="square" rtlCol="0">
            <a:spAutoFit/>
          </a:bodyPr>
          <a:lstStyle/>
          <a:p>
            <a:pPr algn="ctr"/>
            <a:r>
              <a:rPr lang="en-GB" b="1" dirty="0" smtClean="0">
                <a:solidFill>
                  <a:srgbClr val="009FDF"/>
                </a:solidFill>
              </a:rPr>
              <a:t>Supply </a:t>
            </a:r>
            <a:endParaRPr lang="en-GB" b="1" dirty="0">
              <a:solidFill>
                <a:srgbClr val="009FDF"/>
              </a:solidFill>
            </a:endParaRPr>
          </a:p>
        </p:txBody>
      </p:sp>
      <p:sp>
        <p:nvSpPr>
          <p:cNvPr id="15" name="TextBox 14"/>
          <p:cNvSpPr txBox="1"/>
          <p:nvPr/>
        </p:nvSpPr>
        <p:spPr>
          <a:xfrm>
            <a:off x="5332171" y="1593669"/>
            <a:ext cx="2226238" cy="369332"/>
          </a:xfrm>
          <a:prstGeom prst="rect">
            <a:avLst/>
          </a:prstGeom>
          <a:noFill/>
        </p:spPr>
        <p:txBody>
          <a:bodyPr wrap="square" rtlCol="0">
            <a:spAutoFit/>
          </a:bodyPr>
          <a:lstStyle/>
          <a:p>
            <a:pPr algn="ctr"/>
            <a:r>
              <a:rPr lang="en-GB" b="1" dirty="0" smtClean="0">
                <a:solidFill>
                  <a:srgbClr val="009FDF"/>
                </a:solidFill>
              </a:rPr>
              <a:t>Communication </a:t>
            </a:r>
            <a:endParaRPr lang="en-GB" b="1" dirty="0">
              <a:solidFill>
                <a:srgbClr val="009FDF"/>
              </a:solidFill>
            </a:endParaRPr>
          </a:p>
        </p:txBody>
      </p:sp>
      <p:sp>
        <p:nvSpPr>
          <p:cNvPr id="16" name="Rounded Rectangle 15"/>
          <p:cNvSpPr/>
          <p:nvPr/>
        </p:nvSpPr>
        <p:spPr>
          <a:xfrm>
            <a:off x="836164" y="5100638"/>
            <a:ext cx="7489368" cy="899098"/>
          </a:xfrm>
          <a:prstGeom prst="roundRect">
            <a:avLst/>
          </a:prstGeom>
          <a:no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38" descr="buildingspn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8149" y="4995891"/>
            <a:ext cx="685972" cy="68597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99303" y="5101489"/>
            <a:ext cx="2226238" cy="369332"/>
          </a:xfrm>
          <a:prstGeom prst="rect">
            <a:avLst/>
          </a:prstGeom>
          <a:noFill/>
        </p:spPr>
        <p:txBody>
          <a:bodyPr wrap="square" rtlCol="0">
            <a:spAutoFit/>
          </a:bodyPr>
          <a:lstStyle/>
          <a:p>
            <a:pPr algn="ctr"/>
            <a:r>
              <a:rPr lang="en-GB" b="1" dirty="0" smtClean="0">
                <a:solidFill>
                  <a:srgbClr val="009FDF"/>
                </a:solidFill>
              </a:rPr>
              <a:t>Non-Household </a:t>
            </a:r>
            <a:endParaRPr lang="en-GB" b="1" dirty="0">
              <a:solidFill>
                <a:srgbClr val="009FDF"/>
              </a:solidFill>
            </a:endParaRPr>
          </a:p>
        </p:txBody>
      </p:sp>
      <p:sp>
        <p:nvSpPr>
          <p:cNvPr id="25" name="TextBox 24"/>
          <p:cNvSpPr txBox="1"/>
          <p:nvPr/>
        </p:nvSpPr>
        <p:spPr>
          <a:xfrm>
            <a:off x="836164" y="5429018"/>
            <a:ext cx="7489367" cy="523220"/>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Commercial properties such as hospitals, prisons, schools, farms etc.</a:t>
            </a:r>
          </a:p>
          <a:p>
            <a:pPr marL="285750" indent="-285750">
              <a:buFont typeface="Arial" panose="020B0604020202020204" pitchFamily="34" charset="0"/>
              <a:buChar char="•"/>
            </a:pPr>
            <a:r>
              <a:rPr lang="en-GB" sz="1400" dirty="0" smtClean="0"/>
              <a:t>Specific arrangements eg. alternative electricity or water for public health interests</a:t>
            </a:r>
            <a:endParaRPr lang="en-GB" sz="1400" dirty="0"/>
          </a:p>
        </p:txBody>
      </p:sp>
      <p:pic>
        <p:nvPicPr>
          <p:cNvPr id="4" name="Picture 3"/>
          <p:cNvPicPr>
            <a:picLocks noChangeAspect="1"/>
          </p:cNvPicPr>
          <p:nvPr/>
        </p:nvPicPr>
        <p:blipFill>
          <a:blip r:embed="rId8"/>
          <a:stretch>
            <a:fillRect/>
          </a:stretch>
        </p:blipFill>
        <p:spPr>
          <a:xfrm>
            <a:off x="4716016" y="6059824"/>
            <a:ext cx="1467444" cy="691795"/>
          </a:xfrm>
          <a:prstGeom prst="rect">
            <a:avLst/>
          </a:prstGeom>
        </p:spPr>
      </p:pic>
      <p:pic>
        <p:nvPicPr>
          <p:cNvPr id="5" name="Picture 4"/>
          <p:cNvPicPr>
            <a:picLocks noChangeAspect="1"/>
          </p:cNvPicPr>
          <p:nvPr/>
        </p:nvPicPr>
        <p:blipFill>
          <a:blip r:embed="rId9"/>
          <a:stretch>
            <a:fillRect/>
          </a:stretch>
        </p:blipFill>
        <p:spPr>
          <a:xfrm>
            <a:off x="3242297" y="1196751"/>
            <a:ext cx="1438072" cy="1181551"/>
          </a:xfrm>
          <a:prstGeom prst="rect">
            <a:avLst/>
          </a:prstGeom>
        </p:spPr>
      </p:pic>
    </p:spTree>
    <p:extLst>
      <p:ext uri="{BB962C8B-B14F-4D97-AF65-F5344CB8AC3E}">
        <p14:creationId xmlns:p14="http://schemas.microsoft.com/office/powerpoint/2010/main" val="15391002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6"/>
                </a:solidFill>
              </a:rPr>
              <a:t>UK Power Networks </a:t>
            </a:r>
            <a:br>
              <a:rPr lang="en-GB" dirty="0" smtClean="0">
                <a:solidFill>
                  <a:schemeClr val="accent6"/>
                </a:solidFill>
              </a:rPr>
            </a:br>
            <a:r>
              <a:rPr lang="en-GB" dirty="0" smtClean="0">
                <a:solidFill>
                  <a:schemeClr val="accent6"/>
                </a:solidFill>
              </a:rPr>
              <a:t>- Our services including priority services </a:t>
            </a:r>
            <a:endParaRPr lang="en-GB" dirty="0">
              <a:solidFill>
                <a:schemeClr val="accent6"/>
              </a:solidFill>
            </a:endParaRPr>
          </a:p>
        </p:txBody>
      </p:sp>
      <p:pic>
        <p:nvPicPr>
          <p:cNvPr id="6" name="Picture 5"/>
          <p:cNvPicPr>
            <a:picLocks noChangeAspect="1"/>
          </p:cNvPicPr>
          <p:nvPr/>
        </p:nvPicPr>
        <p:blipFill>
          <a:blip r:embed="rId2"/>
          <a:stretch>
            <a:fillRect/>
          </a:stretch>
        </p:blipFill>
        <p:spPr>
          <a:xfrm>
            <a:off x="3851921" y="6064585"/>
            <a:ext cx="1611460" cy="759688"/>
          </a:xfrm>
          <a:prstGeom prst="rect">
            <a:avLst/>
          </a:prstGeom>
        </p:spPr>
      </p:pic>
      <p:grpSp>
        <p:nvGrpSpPr>
          <p:cNvPr id="7" name="Group 6"/>
          <p:cNvGrpSpPr/>
          <p:nvPr/>
        </p:nvGrpSpPr>
        <p:grpSpPr>
          <a:xfrm>
            <a:off x="325561" y="2276872"/>
            <a:ext cx="3915135" cy="3256575"/>
            <a:chOff x="339665" y="1877301"/>
            <a:chExt cx="4394352" cy="3374398"/>
          </a:xfrm>
        </p:grpSpPr>
        <p:pic>
          <p:nvPicPr>
            <p:cNvPr id="8" name="Picture 7"/>
            <p:cNvPicPr>
              <a:picLocks noChangeAspect="1"/>
            </p:cNvPicPr>
            <p:nvPr/>
          </p:nvPicPr>
          <p:blipFill>
            <a:blip r:embed="rId3"/>
            <a:stretch>
              <a:fillRect/>
            </a:stretch>
          </p:blipFill>
          <p:spPr>
            <a:xfrm>
              <a:off x="3582375" y="3705870"/>
              <a:ext cx="1151642" cy="1545829"/>
            </a:xfrm>
            <a:prstGeom prst="rect">
              <a:avLst/>
            </a:prstGeom>
          </p:spPr>
        </p:pic>
        <p:grpSp>
          <p:nvGrpSpPr>
            <p:cNvPr id="9" name="Group 8"/>
            <p:cNvGrpSpPr/>
            <p:nvPr/>
          </p:nvGrpSpPr>
          <p:grpSpPr>
            <a:xfrm>
              <a:off x="2707618" y="1877301"/>
              <a:ext cx="1949196" cy="1645247"/>
              <a:chOff x="2735889" y="1882937"/>
              <a:chExt cx="1949196" cy="1645247"/>
            </a:xfrm>
          </p:grpSpPr>
          <p:pic>
            <p:nvPicPr>
              <p:cNvPr id="14" name="Picture 13"/>
              <p:cNvPicPr>
                <a:picLocks noChangeAspect="1"/>
              </p:cNvPicPr>
              <p:nvPr/>
            </p:nvPicPr>
            <p:blipFill>
              <a:blip r:embed="rId4"/>
              <a:stretch>
                <a:fillRect/>
              </a:stretch>
            </p:blipFill>
            <p:spPr>
              <a:xfrm>
                <a:off x="3132557" y="2288370"/>
                <a:ext cx="938982" cy="539914"/>
              </a:xfrm>
              <a:prstGeom prst="rect">
                <a:avLst/>
              </a:prstGeom>
            </p:spPr>
          </p:pic>
          <p:pic>
            <p:nvPicPr>
              <p:cNvPr id="15" name="Content Placeholder 3"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761935" y="1915827"/>
                <a:ext cx="736122" cy="46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7972" y="1906406"/>
                <a:ext cx="443374" cy="443374"/>
              </a:xfrm>
              <a:prstGeom prst="rect">
                <a:avLst/>
              </a:prstGeom>
            </p:spPr>
          </p:pic>
          <p:pic>
            <p:nvPicPr>
              <p:cNvPr id="17" name="Picture 16"/>
              <p:cNvPicPr>
                <a:picLocks noChangeAspect="1"/>
              </p:cNvPicPr>
              <p:nvPr/>
            </p:nvPicPr>
            <p:blipFill>
              <a:blip r:embed="rId7"/>
              <a:stretch>
                <a:fillRect/>
              </a:stretch>
            </p:blipFill>
            <p:spPr>
              <a:xfrm>
                <a:off x="4231588" y="1882937"/>
                <a:ext cx="453497" cy="1645247"/>
              </a:xfrm>
              <a:prstGeom prst="rect">
                <a:avLst/>
              </a:prstGeom>
            </p:spPr>
          </p:pic>
          <p:pic>
            <p:nvPicPr>
              <p:cNvPr id="18" name="Picture 17"/>
              <p:cNvPicPr>
                <a:picLocks noChangeAspect="1"/>
              </p:cNvPicPr>
              <p:nvPr/>
            </p:nvPicPr>
            <p:blipFill>
              <a:blip r:embed="rId8"/>
              <a:stretch>
                <a:fillRect/>
              </a:stretch>
            </p:blipFill>
            <p:spPr>
              <a:xfrm>
                <a:off x="2735889" y="2790811"/>
                <a:ext cx="1450578" cy="514721"/>
              </a:xfrm>
              <a:prstGeom prst="rect">
                <a:avLst/>
              </a:prstGeom>
            </p:spPr>
          </p:pic>
          <p:pic>
            <p:nvPicPr>
              <p:cNvPr id="19" name="Picture 18"/>
              <p:cNvPicPr>
                <a:picLocks noChangeAspect="1"/>
              </p:cNvPicPr>
              <p:nvPr/>
            </p:nvPicPr>
            <p:blipFill>
              <a:blip r:embed="rId9"/>
              <a:stretch>
                <a:fillRect/>
              </a:stretch>
            </p:blipFill>
            <p:spPr>
              <a:xfrm>
                <a:off x="2763833" y="3275200"/>
                <a:ext cx="1349392" cy="245344"/>
              </a:xfrm>
              <a:prstGeom prst="rect">
                <a:avLst/>
              </a:prstGeom>
            </p:spPr>
          </p:pic>
        </p:grpSp>
        <p:pic>
          <p:nvPicPr>
            <p:cNvPr id="10" name="Content Placeholder 3"/>
            <p:cNvPicPr>
              <a:picLocks noChangeAspect="1"/>
            </p:cNvPicPr>
            <p:nvPr/>
          </p:nvPicPr>
          <p:blipFill>
            <a:blip r:embed="rId10"/>
            <a:stretch>
              <a:fillRect/>
            </a:stretch>
          </p:blipFill>
          <p:spPr>
            <a:xfrm>
              <a:off x="441514" y="4189432"/>
              <a:ext cx="1926809" cy="1016598"/>
            </a:xfrm>
            <a:prstGeom prst="rect">
              <a:avLst/>
            </a:prstGeom>
          </p:spPr>
        </p:pic>
        <p:pic>
          <p:nvPicPr>
            <p:cNvPr id="11" name="Picture 10"/>
            <p:cNvPicPr>
              <a:picLocks noChangeAspect="1"/>
            </p:cNvPicPr>
            <p:nvPr/>
          </p:nvPicPr>
          <p:blipFill>
            <a:blip r:embed="rId11"/>
            <a:stretch>
              <a:fillRect/>
            </a:stretch>
          </p:blipFill>
          <p:spPr>
            <a:xfrm>
              <a:off x="427750" y="1955574"/>
              <a:ext cx="2024391" cy="1344322"/>
            </a:xfrm>
            <a:prstGeom prst="rect">
              <a:avLst/>
            </a:prstGeom>
          </p:spPr>
        </p:pic>
        <p:pic>
          <p:nvPicPr>
            <p:cNvPr id="12" name="Picture 11"/>
            <p:cNvPicPr>
              <a:picLocks noChangeAspect="1"/>
            </p:cNvPicPr>
            <p:nvPr/>
          </p:nvPicPr>
          <p:blipFill>
            <a:blip r:embed="rId12"/>
            <a:stretch>
              <a:fillRect/>
            </a:stretch>
          </p:blipFill>
          <p:spPr>
            <a:xfrm>
              <a:off x="2452141" y="3671876"/>
              <a:ext cx="1085263" cy="1554067"/>
            </a:xfrm>
            <a:prstGeom prst="rect">
              <a:avLst/>
            </a:prstGeom>
          </p:spPr>
        </p:pic>
        <p:pic>
          <p:nvPicPr>
            <p:cNvPr id="13" name="Picture 12"/>
            <p:cNvPicPr>
              <a:picLocks noChangeAspect="1"/>
            </p:cNvPicPr>
            <p:nvPr/>
          </p:nvPicPr>
          <p:blipFill>
            <a:blip r:embed="rId13"/>
            <a:stretch>
              <a:fillRect/>
            </a:stretch>
          </p:blipFill>
          <p:spPr>
            <a:xfrm>
              <a:off x="339665" y="3337975"/>
              <a:ext cx="2089916" cy="651309"/>
            </a:xfrm>
            <a:prstGeom prst="rect">
              <a:avLst/>
            </a:prstGeom>
          </p:spPr>
        </p:pic>
      </p:grpSp>
      <p:sp>
        <p:nvSpPr>
          <p:cNvPr id="20" name="Content Placeholder 19"/>
          <p:cNvSpPr txBox="1">
            <a:spLocks noGrp="1"/>
          </p:cNvSpPr>
          <p:nvPr>
            <p:ph idx="1"/>
          </p:nvPr>
        </p:nvSpPr>
        <p:spPr>
          <a:xfrm>
            <a:off x="231000" y="1546281"/>
            <a:ext cx="4104258" cy="1723549"/>
          </a:xfrm>
          <a:prstGeom prst="rect">
            <a:avLst/>
          </a:prstGeom>
          <a:noFill/>
        </p:spPr>
        <p:txBody>
          <a:bodyPr wrap="square" rtlCol="0">
            <a:spAutoFit/>
          </a:bodyPr>
          <a:lstStyle/>
          <a:p>
            <a:pPr algn="ctr"/>
            <a:r>
              <a:rPr lang="en-GB" b="1" dirty="0" smtClean="0">
                <a:solidFill>
                  <a:schemeClr val="accent2"/>
                </a:solidFill>
              </a:rPr>
              <a:t>Ways we ensure that we are easily accessible to all of our communities </a:t>
            </a:r>
          </a:p>
          <a:p>
            <a:pPr algn="ctr"/>
            <a:endParaRPr lang="en-GB" b="1" dirty="0" smtClean="0">
              <a:solidFill>
                <a:srgbClr val="FFC000"/>
              </a:solidFill>
            </a:endParaRPr>
          </a:p>
          <a:p>
            <a:pPr marL="285750" indent="-285750">
              <a:buFont typeface="Arial" panose="020B0604020202020204" pitchFamily="34" charset="0"/>
              <a:buChar char="•"/>
            </a:pPr>
            <a:endParaRPr lang="en-GB" dirty="0" smtClean="0">
              <a:solidFill>
                <a:schemeClr val="accent1">
                  <a:lumMod val="75000"/>
                </a:schemeClr>
              </a:solidFill>
            </a:endParaRPr>
          </a:p>
        </p:txBody>
      </p:sp>
      <p:sp>
        <p:nvSpPr>
          <p:cNvPr id="22" name="Rectangle 21"/>
          <p:cNvSpPr/>
          <p:nvPr/>
        </p:nvSpPr>
        <p:spPr>
          <a:xfrm>
            <a:off x="4677454" y="1549135"/>
            <a:ext cx="4143018" cy="3877985"/>
          </a:xfrm>
          <a:prstGeom prst="rect">
            <a:avLst/>
          </a:prstGeom>
        </p:spPr>
        <p:txBody>
          <a:bodyPr wrap="square">
            <a:spAutoFit/>
          </a:bodyPr>
          <a:lstStyle/>
          <a:p>
            <a:pPr lvl="0"/>
            <a:r>
              <a:rPr lang="en-GB" b="1" dirty="0">
                <a:solidFill>
                  <a:schemeClr val="accent2"/>
                </a:solidFill>
                <a:latin typeface="Calibri"/>
              </a:rPr>
              <a:t>Inclusive services that provide peace of </a:t>
            </a:r>
            <a:r>
              <a:rPr lang="en-GB" b="1" dirty="0" smtClean="0">
                <a:solidFill>
                  <a:schemeClr val="accent2"/>
                </a:solidFill>
                <a:latin typeface="Calibri"/>
              </a:rPr>
              <a:t>mind in 2018 we; </a:t>
            </a:r>
            <a:endParaRPr lang="en-GB" b="1" dirty="0">
              <a:solidFill>
                <a:schemeClr val="accent2"/>
              </a:solidFill>
              <a:latin typeface="Calibri"/>
            </a:endParaRPr>
          </a:p>
          <a:p>
            <a:pPr marL="285750" indent="-285750">
              <a:buFont typeface="Arial" panose="020B0604020202020204" pitchFamily="34" charset="0"/>
              <a:buChar char="•"/>
            </a:pPr>
            <a:r>
              <a:rPr lang="en-GB" sz="1600" dirty="0">
                <a:solidFill>
                  <a:schemeClr val="accent2"/>
                </a:solidFill>
                <a:latin typeface="Calibri"/>
              </a:rPr>
              <a:t>over 430,000 customers helped in how to be better prepared if they experience a power cut </a:t>
            </a:r>
          </a:p>
          <a:p>
            <a:pPr marL="285750" indent="-285750">
              <a:buFont typeface="Arial" panose="020B0604020202020204" pitchFamily="34" charset="0"/>
              <a:buChar char="•"/>
            </a:pPr>
            <a:r>
              <a:rPr lang="en-GB" sz="1600" dirty="0">
                <a:solidFill>
                  <a:schemeClr val="accent2"/>
                </a:solidFill>
                <a:latin typeface="Calibri"/>
              </a:rPr>
              <a:t>over 700,000 customers supported during a power cut </a:t>
            </a:r>
          </a:p>
          <a:p>
            <a:pPr marL="285750" indent="-285750">
              <a:buFont typeface="Arial" panose="020B0604020202020204" pitchFamily="34" charset="0"/>
              <a:buChar char="•"/>
            </a:pPr>
            <a:r>
              <a:rPr lang="en-GB" sz="1600" dirty="0">
                <a:solidFill>
                  <a:schemeClr val="accent2"/>
                </a:solidFill>
                <a:latin typeface="Calibri"/>
              </a:rPr>
              <a:t>resulting in a satisfaction rating of </a:t>
            </a:r>
            <a:r>
              <a:rPr lang="en-GB" sz="1600" dirty="0" smtClean="0">
                <a:solidFill>
                  <a:schemeClr val="accent2"/>
                </a:solidFill>
                <a:latin typeface="Calibri"/>
              </a:rPr>
              <a:t>9.23/10</a:t>
            </a:r>
            <a:endParaRPr lang="en-GB" sz="1600" dirty="0">
              <a:solidFill>
                <a:schemeClr val="accent2"/>
              </a:solidFill>
              <a:latin typeface="Calibri"/>
            </a:endParaRPr>
          </a:p>
          <a:p>
            <a:pPr lvl="0"/>
            <a:endParaRPr lang="en-GB" b="1" dirty="0" smtClean="0">
              <a:solidFill>
                <a:srgbClr val="F7941E"/>
              </a:solidFill>
              <a:latin typeface="Calibri"/>
            </a:endParaRPr>
          </a:p>
          <a:p>
            <a:pPr lvl="0"/>
            <a:endParaRPr lang="en-GB" sz="1600" b="1" dirty="0" smtClean="0">
              <a:solidFill>
                <a:schemeClr val="accent2"/>
              </a:solidFill>
              <a:latin typeface="Calibri"/>
            </a:endParaRPr>
          </a:p>
          <a:p>
            <a:pPr lvl="0"/>
            <a:r>
              <a:rPr lang="en-GB" sz="1600" b="1" dirty="0" smtClean="0">
                <a:solidFill>
                  <a:schemeClr val="accent2"/>
                </a:solidFill>
                <a:latin typeface="Calibri"/>
              </a:rPr>
              <a:t>We’re </a:t>
            </a:r>
            <a:r>
              <a:rPr lang="en-GB" sz="1600" b="1" dirty="0">
                <a:solidFill>
                  <a:schemeClr val="accent2"/>
                </a:solidFill>
                <a:latin typeface="Calibri"/>
              </a:rPr>
              <a:t>here to help and not just in a power cut</a:t>
            </a:r>
          </a:p>
          <a:p>
            <a:pPr marL="285750" indent="-285750">
              <a:buFont typeface="Arial" panose="020B0604020202020204" pitchFamily="34" charset="0"/>
              <a:buChar char="•"/>
            </a:pPr>
            <a:r>
              <a:rPr lang="en-GB" sz="1600" dirty="0" smtClean="0">
                <a:solidFill>
                  <a:schemeClr val="accent2"/>
                </a:solidFill>
                <a:latin typeface="Calibri"/>
              </a:rPr>
              <a:t>In 2018 we provided </a:t>
            </a:r>
            <a:r>
              <a:rPr lang="en-GB" sz="1600" dirty="0">
                <a:solidFill>
                  <a:schemeClr val="accent2"/>
                </a:solidFill>
                <a:latin typeface="Calibri"/>
              </a:rPr>
              <a:t>over 300,000 customers with energy advice and practical measures to address the underlying causes of fuel poverty </a:t>
            </a:r>
            <a:endParaRPr lang="en-GB" sz="1400" dirty="0">
              <a:solidFill>
                <a:schemeClr val="accent2"/>
              </a:solidFill>
              <a:latin typeface="Calibri"/>
            </a:endParaRPr>
          </a:p>
        </p:txBody>
      </p:sp>
    </p:spTree>
    <p:extLst>
      <p:ext uri="{BB962C8B-B14F-4D97-AF65-F5344CB8AC3E}">
        <p14:creationId xmlns:p14="http://schemas.microsoft.com/office/powerpoint/2010/main" val="15138393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solidFill>
              </a:rPr>
              <a:t>UK Power Networks </a:t>
            </a:r>
            <a:br>
              <a:rPr lang="en-GB" dirty="0">
                <a:solidFill>
                  <a:schemeClr val="accent6"/>
                </a:solidFill>
              </a:rPr>
            </a:br>
            <a:r>
              <a:rPr lang="en-GB" dirty="0">
                <a:solidFill>
                  <a:schemeClr val="accent6"/>
                </a:solidFill>
              </a:rPr>
              <a:t>- </a:t>
            </a:r>
            <a:r>
              <a:rPr lang="en-GB" dirty="0" smtClean="0">
                <a:solidFill>
                  <a:schemeClr val="accent6"/>
                </a:solidFill>
              </a:rPr>
              <a:t>and if there is a power cut?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7495" y="485789"/>
            <a:ext cx="2088232" cy="2089448"/>
          </a:xfrm>
          <a:prstGeom prst="rect">
            <a:avLst/>
          </a:prstGeom>
        </p:spPr>
      </p:pic>
      <p:pic>
        <p:nvPicPr>
          <p:cNvPr id="6" name="Picture 5"/>
          <p:cNvPicPr>
            <a:picLocks noChangeAspect="1"/>
          </p:cNvPicPr>
          <p:nvPr/>
        </p:nvPicPr>
        <p:blipFill>
          <a:blip r:embed="rId3"/>
          <a:stretch>
            <a:fillRect/>
          </a:stretch>
        </p:blipFill>
        <p:spPr>
          <a:xfrm>
            <a:off x="3995936" y="5991785"/>
            <a:ext cx="1609309" cy="758674"/>
          </a:xfrm>
          <a:prstGeom prst="rect">
            <a:avLst/>
          </a:prstGeom>
        </p:spPr>
      </p:pic>
      <p:pic>
        <p:nvPicPr>
          <p:cNvPr id="7" name="Content Placeholder 6"/>
          <p:cNvPicPr>
            <a:picLocks noGrp="1" noChangeAspect="1"/>
          </p:cNvPicPr>
          <p:nvPr>
            <p:ph idx="1"/>
          </p:nvPr>
        </p:nvPicPr>
        <p:blipFill>
          <a:blip r:embed="rId4"/>
          <a:stretch>
            <a:fillRect/>
          </a:stretch>
        </p:blipFill>
        <p:spPr>
          <a:xfrm>
            <a:off x="5904148" y="4410484"/>
            <a:ext cx="2954927" cy="1791018"/>
          </a:xfrm>
          <a:prstGeom prst="rect">
            <a:avLst/>
          </a:prstGeom>
        </p:spPr>
      </p:pic>
      <p:sp>
        <p:nvSpPr>
          <p:cNvPr id="8" name="Content Placeholder 2"/>
          <p:cNvSpPr txBox="1">
            <a:spLocks/>
          </p:cNvSpPr>
          <p:nvPr/>
        </p:nvSpPr>
        <p:spPr>
          <a:xfrm>
            <a:off x="534529" y="1530513"/>
            <a:ext cx="5802966" cy="3775480"/>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2400"/>
              </a:spcBef>
              <a:buFontTx/>
              <a:buNone/>
              <a:defRPr sz="1800" kern="1200">
                <a:solidFill>
                  <a:srgbClr val="009FDF"/>
                </a:solidFill>
                <a:latin typeface="+mn-lt"/>
                <a:ea typeface="+mn-ea"/>
                <a:cs typeface="+mn-cs"/>
              </a:defRPr>
            </a:lvl1pPr>
            <a:lvl2pPr marL="180000" indent="-180000" algn="l" defTabSz="914400" rtl="0" eaLnBrk="1" latinLnBrk="0" hangingPunct="1">
              <a:lnSpc>
                <a:spcPct val="100000"/>
              </a:lnSpc>
              <a:spcBef>
                <a:spcPts val="1200"/>
              </a:spcBef>
              <a:buClr>
                <a:schemeClr val="bg2"/>
              </a:buClr>
              <a:buFont typeface="Arial" charset="0"/>
              <a:buChar char="•"/>
              <a:defRPr sz="1600" kern="1200">
                <a:solidFill>
                  <a:schemeClr val="tx2"/>
                </a:solidFill>
                <a:latin typeface="+mn-lt"/>
                <a:ea typeface="+mn-ea"/>
                <a:cs typeface="+mn-cs"/>
              </a:defRPr>
            </a:lvl2pPr>
            <a:lvl3pPr marL="396000" indent="-216000" algn="l" defTabSz="914400" rtl="0" eaLnBrk="1" latinLnBrk="0" hangingPunct="1">
              <a:lnSpc>
                <a:spcPct val="100000"/>
              </a:lnSpc>
              <a:spcBef>
                <a:spcPts val="600"/>
              </a:spcBef>
              <a:buFont typeface=".HelveticaNeueDeskInterface-Regular" charset="0"/>
              <a:buChar char="−"/>
              <a:defRPr sz="1600" kern="1200">
                <a:solidFill>
                  <a:schemeClr val="tx2"/>
                </a:solidFill>
                <a:latin typeface="+mn-lt"/>
                <a:ea typeface="+mn-ea"/>
                <a:cs typeface="+mn-cs"/>
              </a:defRPr>
            </a:lvl3pPr>
            <a:lvl4pPr marL="396000" indent="-216000" algn="l" defTabSz="914400" rtl="0" eaLnBrk="1" latinLnBrk="0" hangingPunct="1">
              <a:lnSpc>
                <a:spcPct val="100000"/>
              </a:lnSpc>
              <a:spcBef>
                <a:spcPts val="600"/>
              </a:spcBef>
              <a:buFont typeface=".HelveticaNeueDeskInterface-Regular" charset="0"/>
              <a:buChar char="−"/>
              <a:defRPr sz="1600" kern="1200">
                <a:solidFill>
                  <a:schemeClr val="tx2"/>
                </a:solidFill>
                <a:latin typeface="+mn-lt"/>
                <a:ea typeface="+mn-ea"/>
                <a:cs typeface="+mn-cs"/>
              </a:defRPr>
            </a:lvl4pPr>
            <a:lvl5pPr marL="396000" indent="-216000" algn="l" defTabSz="914400" rtl="0" eaLnBrk="1" latinLnBrk="0" hangingPunct="1">
              <a:lnSpc>
                <a:spcPct val="100000"/>
              </a:lnSpc>
              <a:spcBef>
                <a:spcPts val="600"/>
              </a:spcBef>
              <a:buFont typeface=".HelveticaNeueDeskInterface-Regular"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smtClean="0">
                <a:solidFill>
                  <a:schemeClr val="accent2"/>
                </a:solidFill>
              </a:rPr>
              <a:t>We will contact you where we know that your electricity supply is affected </a:t>
            </a:r>
          </a:p>
          <a:p>
            <a:r>
              <a:rPr lang="en-GB" sz="1900" dirty="0" smtClean="0">
                <a:solidFill>
                  <a:schemeClr val="accent2"/>
                </a:solidFill>
              </a:rPr>
              <a:t>A priority number that you can call 24 hours a day</a:t>
            </a:r>
          </a:p>
          <a:p>
            <a:r>
              <a:rPr lang="en-GB" sz="1900" dirty="0" smtClean="0">
                <a:solidFill>
                  <a:schemeClr val="accent2"/>
                </a:solidFill>
              </a:rPr>
              <a:t>A dedicated team who will contact you to keep you updated during a power cut</a:t>
            </a:r>
          </a:p>
          <a:p>
            <a:pPr>
              <a:defRPr/>
            </a:pPr>
            <a:r>
              <a:rPr lang="en-GB" altLang="en-US" sz="1900" dirty="0" smtClean="0">
                <a:solidFill>
                  <a:schemeClr val="accent2"/>
                </a:solidFill>
              </a:rPr>
              <a:t>Tailored support including hot meals, practical help and keeping your friends and relatives updated</a:t>
            </a:r>
          </a:p>
          <a:p>
            <a:pPr>
              <a:defRPr/>
            </a:pPr>
            <a:r>
              <a:rPr lang="en-GB" altLang="en-US" sz="1900" dirty="0" smtClean="0">
                <a:solidFill>
                  <a:schemeClr val="accent2"/>
                </a:solidFill>
              </a:rPr>
              <a:t>Password scheme – if you are worried about your personal safety</a:t>
            </a:r>
            <a:endParaRPr lang="en-GB" sz="1900" dirty="0" smtClean="0">
              <a:solidFill>
                <a:schemeClr val="accent2"/>
              </a:solidFill>
            </a:endParaRPr>
          </a:p>
          <a:p>
            <a:r>
              <a:rPr lang="en-GB" sz="1900" dirty="0" smtClean="0">
                <a:solidFill>
                  <a:schemeClr val="accent2"/>
                </a:solidFill>
              </a:rPr>
              <a:t>In certain scenarios we may also provide a temporary generator or offer a free hotel overnight and transport to the hotel</a:t>
            </a:r>
          </a:p>
          <a:p>
            <a:r>
              <a:rPr lang="en-GB" sz="1900" dirty="0" smtClean="0">
                <a:solidFill>
                  <a:schemeClr val="accent2"/>
                </a:solidFill>
              </a:rPr>
              <a:t>Interpreter support for over 200 languages, video relay in BSL and our operational teams have translation tools </a:t>
            </a:r>
          </a:p>
          <a:p>
            <a:pPr marL="285750" indent="-285750">
              <a:defRPr/>
            </a:pPr>
            <a:endParaRPr lang="en-GB" altLang="en-US" sz="2000" dirty="0" smtClean="0">
              <a:solidFill>
                <a:srgbClr val="4F565C"/>
              </a:solidFill>
            </a:endParaRPr>
          </a:p>
          <a:p>
            <a:endParaRPr lang="en-GB" sz="2800" dirty="0" smtClean="0"/>
          </a:p>
          <a:p>
            <a:endParaRPr lang="en-GB" dirty="0"/>
          </a:p>
        </p:txBody>
      </p:sp>
    </p:spTree>
    <p:extLst>
      <p:ext uri="{BB962C8B-B14F-4D97-AF65-F5344CB8AC3E}">
        <p14:creationId xmlns:p14="http://schemas.microsoft.com/office/powerpoint/2010/main" val="15733176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Services for customers in vulnerable </a:t>
            </a:r>
            <a:r>
              <a:rPr lang="en-GB" dirty="0"/>
              <a:t>c</a:t>
            </a:r>
            <a:r>
              <a:rPr lang="en-GB" dirty="0" smtClean="0"/>
              <a:t>ircumstances</a:t>
            </a:r>
            <a:endParaRPr lang="en-GB" dirty="0"/>
          </a:p>
        </p:txBody>
      </p:sp>
    </p:spTree>
    <p:extLst>
      <p:ext uri="{BB962C8B-B14F-4D97-AF65-F5344CB8AC3E}">
        <p14:creationId xmlns:p14="http://schemas.microsoft.com/office/powerpoint/2010/main" val="2008827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200" y="260648"/>
            <a:ext cx="1308104" cy="1308104"/>
          </a:xfrm>
          <a:prstGeom prst="rect">
            <a:avLst/>
          </a:prstGeom>
        </p:spPr>
      </p:pic>
      <p:pic>
        <p:nvPicPr>
          <p:cNvPr id="8" name="Picture 28" descr="quot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942" y="980728"/>
            <a:ext cx="1264381" cy="12643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1925" y="188599"/>
            <a:ext cx="8064500" cy="1008799"/>
          </a:xfrm>
        </p:spPr>
        <p:txBody>
          <a:bodyPr/>
          <a:lstStyle/>
          <a:p>
            <a:r>
              <a:rPr lang="en-GB" dirty="0" smtClean="0"/>
              <a:t>What are the services we offer?</a:t>
            </a:r>
            <a:endParaRPr lang="en-GB" sz="2800" dirty="0">
              <a:solidFill>
                <a:schemeClr val="bg2"/>
              </a:solidFill>
            </a:endParaRPr>
          </a:p>
        </p:txBody>
      </p:sp>
      <p:sp>
        <p:nvSpPr>
          <p:cNvPr id="3" name="Slide Number Placeholder 2"/>
          <p:cNvSpPr>
            <a:spLocks noGrp="1"/>
          </p:cNvSpPr>
          <p:nvPr>
            <p:ph type="sldNum" sz="quarter" idx="12"/>
          </p:nvPr>
        </p:nvSpPr>
        <p:spPr/>
        <p:txBody>
          <a:bodyPr/>
          <a:lstStyle/>
          <a:p>
            <a:endParaRPr lang="en-US" dirty="0"/>
          </a:p>
        </p:txBody>
      </p:sp>
      <p:sp>
        <p:nvSpPr>
          <p:cNvPr id="11" name="Rounded Rectangle 10"/>
          <p:cNvSpPr/>
          <p:nvPr/>
        </p:nvSpPr>
        <p:spPr>
          <a:xfrm>
            <a:off x="982692" y="2636912"/>
            <a:ext cx="3949348" cy="34563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fontAlgn="base">
              <a:spcBef>
                <a:spcPct val="0"/>
              </a:spcBef>
              <a:spcAft>
                <a:spcPct val="0"/>
              </a:spcAft>
              <a:buFont typeface="Arial" panose="020B0604020202020204" pitchFamily="34" charset="0"/>
              <a:buChar char="•"/>
            </a:pPr>
            <a:r>
              <a:rPr lang="en-GB" sz="1400" dirty="0">
                <a:solidFill>
                  <a:schemeClr val="bg1"/>
                </a:solidFill>
                <a:sym typeface="Lucida Grande" charset="0"/>
              </a:rPr>
              <a:t>Alternative </a:t>
            </a:r>
            <a:r>
              <a:rPr lang="en-GB" sz="1400" dirty="0" smtClean="0">
                <a:solidFill>
                  <a:schemeClr val="bg1"/>
                </a:solidFill>
                <a:sym typeface="Lucida Grande" charset="0"/>
              </a:rPr>
              <a:t>bill &amp; letter </a:t>
            </a:r>
            <a:r>
              <a:rPr lang="en-GB" sz="1400" dirty="0">
                <a:solidFill>
                  <a:schemeClr val="bg1"/>
                </a:solidFill>
                <a:sym typeface="Lucida Grande" charset="0"/>
              </a:rPr>
              <a:t>formats </a:t>
            </a:r>
            <a:endParaRPr lang="en-GB" sz="1400" dirty="0" smtClean="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Doorstep </a:t>
            </a:r>
            <a:r>
              <a:rPr lang="en-GB" sz="1400" dirty="0">
                <a:solidFill>
                  <a:schemeClr val="bg1"/>
                </a:solidFill>
                <a:sym typeface="Lucida Grande" charset="0"/>
              </a:rPr>
              <a:t>password </a:t>
            </a:r>
            <a:endParaRPr lang="en-GB" sz="1400" dirty="0" smtClean="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endParaRPr lang="en-GB" sz="1400" dirty="0" smtClean="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Priority phone line – Feb</a:t>
            </a:r>
          </a:p>
          <a:p>
            <a:pPr marL="177800" indent="-177800" fontAlgn="base">
              <a:spcBef>
                <a:spcPct val="0"/>
              </a:spcBef>
              <a:spcAft>
                <a:spcPct val="0"/>
              </a:spcAft>
              <a:buFont typeface="Arial" panose="020B0604020202020204" pitchFamily="34" charset="0"/>
              <a:buChar char="•"/>
            </a:pP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Over the phone language interpretation</a:t>
            </a:r>
          </a:p>
          <a:p>
            <a:pPr marL="177800" indent="-177800" fontAlgn="base">
              <a:spcBef>
                <a:spcPct val="0"/>
              </a:spcBef>
              <a:spcAft>
                <a:spcPct val="0"/>
              </a:spcAft>
              <a:buFont typeface="Arial" panose="020B0604020202020204" pitchFamily="34" charset="0"/>
              <a:buChar char="•"/>
            </a:pP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Nominated contact on your account</a:t>
            </a:r>
          </a:p>
          <a:p>
            <a:pPr marL="177800" indent="-177800" fontAlgn="base">
              <a:spcBef>
                <a:spcPct val="0"/>
              </a:spcBef>
              <a:spcAft>
                <a:spcPct val="0"/>
              </a:spcAft>
              <a:buFont typeface="Arial" panose="020B0604020202020204" pitchFamily="34" charset="0"/>
              <a:buChar char="•"/>
            </a:pP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a:solidFill>
                  <a:schemeClr val="bg1"/>
                </a:solidFill>
                <a:sym typeface="Lucida Grande" charset="0"/>
              </a:rPr>
              <a:t>Website accessibility</a:t>
            </a:r>
          </a:p>
        </p:txBody>
      </p:sp>
      <p:sp>
        <p:nvSpPr>
          <p:cNvPr id="12" name="Oval 11"/>
          <p:cNvSpPr/>
          <p:nvPr/>
        </p:nvSpPr>
        <p:spPr>
          <a:xfrm>
            <a:off x="120521" y="1861600"/>
            <a:ext cx="2025952" cy="958725"/>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Comms</a:t>
            </a:r>
            <a:endParaRPr lang="en-GB" dirty="0"/>
          </a:p>
        </p:txBody>
      </p:sp>
      <p:sp>
        <p:nvSpPr>
          <p:cNvPr id="13" name="Rounded Rectangle 12"/>
          <p:cNvSpPr/>
          <p:nvPr/>
        </p:nvSpPr>
        <p:spPr>
          <a:xfrm>
            <a:off x="5220072" y="2060848"/>
            <a:ext cx="3823609" cy="3024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fontAlgn="base">
              <a:spcBef>
                <a:spcPct val="0"/>
              </a:spcBef>
              <a:spcAft>
                <a:spcPct val="0"/>
              </a:spcAft>
              <a:buFont typeface="Arial" panose="020B0604020202020204" pitchFamily="34" charset="0"/>
              <a:buChar char="•"/>
            </a:pPr>
            <a:r>
              <a:rPr lang="en-GB" sz="1400" dirty="0">
                <a:solidFill>
                  <a:schemeClr val="bg1"/>
                </a:solidFill>
                <a:sym typeface="Lucida Grande" charset="0"/>
              </a:rPr>
              <a:t>Notify </a:t>
            </a:r>
            <a:r>
              <a:rPr lang="en-GB" sz="1400" dirty="0" smtClean="0">
                <a:solidFill>
                  <a:schemeClr val="bg1"/>
                </a:solidFill>
                <a:sym typeface="Lucida Grande" charset="0"/>
              </a:rPr>
              <a:t>you of planned work = </a:t>
            </a:r>
            <a:r>
              <a:rPr lang="en-GB" sz="1400" dirty="0">
                <a:solidFill>
                  <a:schemeClr val="bg1"/>
                </a:solidFill>
                <a:sym typeface="Lucida Grande" charset="0"/>
              </a:rPr>
              <a:t>w</a:t>
            </a:r>
            <a:r>
              <a:rPr lang="en-GB" sz="1400" dirty="0" smtClean="0">
                <a:solidFill>
                  <a:schemeClr val="bg1"/>
                </a:solidFill>
                <a:sym typeface="Lucida Grande" charset="0"/>
              </a:rPr>
              <a:t>ater </a:t>
            </a:r>
            <a:r>
              <a:rPr lang="en-GB" sz="1400" dirty="0">
                <a:solidFill>
                  <a:schemeClr val="bg1"/>
                </a:solidFill>
                <a:sym typeface="Lucida Grande" charset="0"/>
              </a:rPr>
              <a:t>dependant, </a:t>
            </a:r>
            <a:r>
              <a:rPr lang="en-GB" sz="1400" dirty="0" smtClean="0">
                <a:solidFill>
                  <a:schemeClr val="bg1"/>
                </a:solidFill>
                <a:sym typeface="Lucida Grande" charset="0"/>
              </a:rPr>
              <a:t>Dialysis</a:t>
            </a: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endParaRPr lang="en-GB" sz="1400" dirty="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24hr </a:t>
            </a:r>
            <a:r>
              <a:rPr lang="en-GB" sz="1400" dirty="0">
                <a:solidFill>
                  <a:schemeClr val="bg1"/>
                </a:solidFill>
                <a:sym typeface="Lucida Grande" charset="0"/>
              </a:rPr>
              <a:t>Team/NST/Customer Rep attempt contact and assist </a:t>
            </a:r>
            <a:r>
              <a:rPr lang="en-GB" sz="1400" dirty="0" smtClean="0">
                <a:solidFill>
                  <a:schemeClr val="bg1"/>
                </a:solidFill>
                <a:sym typeface="Lucida Grande" charset="0"/>
              </a:rPr>
              <a:t>those who are on the register and prioritise them in an incident</a:t>
            </a:r>
          </a:p>
          <a:p>
            <a:pPr marL="177800" indent="-177800" fontAlgn="base">
              <a:spcBef>
                <a:spcPct val="0"/>
              </a:spcBef>
              <a:spcAft>
                <a:spcPct val="0"/>
              </a:spcAft>
              <a:buFont typeface="Arial" panose="020B0604020202020204" pitchFamily="34" charset="0"/>
              <a:buChar char="•"/>
            </a:pPr>
            <a:endParaRPr lang="en-GB" sz="1400" dirty="0" smtClean="0">
              <a:solidFill>
                <a:schemeClr val="bg1"/>
              </a:solidFill>
              <a:sym typeface="Lucida Grande" charset="0"/>
            </a:endParaRPr>
          </a:p>
          <a:p>
            <a:pPr marL="177800" indent="-177800" fontAlgn="base">
              <a:spcBef>
                <a:spcPct val="0"/>
              </a:spcBef>
              <a:spcAft>
                <a:spcPct val="0"/>
              </a:spcAft>
              <a:buFont typeface="Arial" panose="020B0604020202020204" pitchFamily="34" charset="0"/>
              <a:buChar char="•"/>
            </a:pPr>
            <a:r>
              <a:rPr lang="en-GB" sz="1400" dirty="0" smtClean="0">
                <a:solidFill>
                  <a:schemeClr val="bg1"/>
                </a:solidFill>
                <a:sym typeface="Lucida Grande" charset="0"/>
              </a:rPr>
              <a:t>We aim to deliver bottled water  to your door  or check you know where you can go to collect it if able</a:t>
            </a:r>
            <a:endParaRPr lang="en-GB" sz="1400" dirty="0">
              <a:solidFill>
                <a:schemeClr val="bg1"/>
              </a:solidFill>
              <a:sym typeface="Lucida Grande" charset="0"/>
            </a:endParaRPr>
          </a:p>
        </p:txBody>
      </p:sp>
      <p:sp>
        <p:nvSpPr>
          <p:cNvPr id="14" name="Oval 13"/>
          <p:cNvSpPr/>
          <p:nvPr/>
        </p:nvSpPr>
        <p:spPr>
          <a:xfrm>
            <a:off x="4478871" y="1209641"/>
            <a:ext cx="1961450" cy="99187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Alternative water</a:t>
            </a:r>
            <a:endParaRPr lang="en-GB" dirty="0"/>
          </a:p>
        </p:txBody>
      </p:sp>
    </p:spTree>
    <p:extLst>
      <p:ext uri="{BB962C8B-B14F-4D97-AF65-F5344CB8AC3E}">
        <p14:creationId xmlns:p14="http://schemas.microsoft.com/office/powerpoint/2010/main" val="15512822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28" b="33410"/>
          <a:stretch/>
        </p:blipFill>
        <p:spPr>
          <a:xfrm>
            <a:off x="5975558" y="1916832"/>
            <a:ext cx="2726381" cy="2592288"/>
          </a:xfrm>
          <a:prstGeom prst="rect">
            <a:avLst/>
          </a:prstGeom>
          <a:ln w="952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287890"/>
            <a:ext cx="3259946" cy="4589382"/>
          </a:xfrm>
          <a:prstGeom prst="rect">
            <a:avLst/>
          </a:prstGeom>
          <a:ln w="9525">
            <a:solidFill>
              <a:schemeClr val="tx1"/>
            </a:solidFill>
          </a:ln>
        </p:spPr>
      </p:pic>
      <p:sp>
        <p:nvSpPr>
          <p:cNvPr id="2" name="Title 1"/>
          <p:cNvSpPr>
            <a:spLocks noGrp="1"/>
          </p:cNvSpPr>
          <p:nvPr>
            <p:ph type="title"/>
          </p:nvPr>
        </p:nvSpPr>
        <p:spPr>
          <a:xfrm>
            <a:off x="331925" y="188599"/>
            <a:ext cx="8064500" cy="1008799"/>
          </a:xfrm>
        </p:spPr>
        <p:txBody>
          <a:bodyPr/>
          <a:lstStyle/>
          <a:p>
            <a:r>
              <a:rPr lang="en-GB" dirty="0" smtClean="0"/>
              <a:t>What are the services we offer? </a:t>
            </a:r>
            <a:endParaRPr lang="en-GB" sz="2800" dirty="0">
              <a:solidFill>
                <a:schemeClr val="tx2">
                  <a:lumMod val="40000"/>
                  <a:lumOff val="60000"/>
                </a:schemeClr>
              </a:solidFill>
            </a:endParaRPr>
          </a:p>
        </p:txBody>
      </p:sp>
      <p:sp>
        <p:nvSpPr>
          <p:cNvPr id="3" name="Slide Number Placeholder 2"/>
          <p:cNvSpPr>
            <a:spLocks noGrp="1"/>
          </p:cNvSpPr>
          <p:nvPr>
            <p:ph type="sldNum" sz="quarter" idx="12"/>
          </p:nvPr>
        </p:nvSpPr>
        <p:spPr/>
        <p:txBody>
          <a:bodyPr/>
          <a:lstStyle/>
          <a:p>
            <a:fld id="{CA51B110-8DDC-184A-BF2F-80FCA82F27B6}" type="slidenum">
              <a:rPr lang="en-US" smtClean="0"/>
              <a:t>69</a:t>
            </a:fld>
            <a:endParaRPr lang="en-US"/>
          </a:p>
        </p:txBody>
      </p:sp>
      <p:sp>
        <p:nvSpPr>
          <p:cNvPr id="9" name="Rounded Rectangle 8"/>
          <p:cNvSpPr/>
          <p:nvPr/>
        </p:nvSpPr>
        <p:spPr>
          <a:xfrm>
            <a:off x="542925" y="1666611"/>
            <a:ext cx="3377880" cy="42888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fontAlgn="base">
              <a:spcAft>
                <a:spcPct val="0"/>
              </a:spcAft>
              <a:buFont typeface="Arial" panose="020B0604020202020204" pitchFamily="34" charset="0"/>
              <a:buChar char="•"/>
            </a:pPr>
            <a:r>
              <a:rPr lang="en-GB" sz="1600" dirty="0" smtClean="0">
                <a:solidFill>
                  <a:schemeClr val="bg1"/>
                </a:solidFill>
                <a:sym typeface="Lucida Grande" charset="0"/>
              </a:rPr>
              <a:t>WaterSure Plus Social Tariff  - discounts for low incomes</a:t>
            </a:r>
          </a:p>
          <a:p>
            <a:pPr marL="177800" indent="-177800" fontAlgn="base">
              <a:spcAft>
                <a:spcPct val="0"/>
              </a:spcAft>
              <a:buFont typeface="Arial" panose="020B0604020202020204" pitchFamily="34" charset="0"/>
              <a:buChar char="•"/>
            </a:pPr>
            <a:r>
              <a:rPr lang="en-GB" sz="1600" dirty="0">
                <a:solidFill>
                  <a:schemeClr val="bg1"/>
                </a:solidFill>
                <a:sym typeface="Lucida Grande" charset="0"/>
              </a:rPr>
              <a:t>WaterSure – capped bills for </a:t>
            </a:r>
            <a:r>
              <a:rPr lang="en-GB" sz="1600" dirty="0" smtClean="0">
                <a:solidFill>
                  <a:schemeClr val="bg1"/>
                </a:solidFill>
                <a:sym typeface="Lucida Grande" charset="0"/>
              </a:rPr>
              <a:t>metered high use </a:t>
            </a:r>
            <a:r>
              <a:rPr lang="en-GB" sz="1600" dirty="0">
                <a:solidFill>
                  <a:schemeClr val="bg1"/>
                </a:solidFill>
                <a:sym typeface="Lucida Grande" charset="0"/>
              </a:rPr>
              <a:t>due to medical </a:t>
            </a:r>
            <a:r>
              <a:rPr lang="en-GB" sz="1600" dirty="0" smtClean="0">
                <a:solidFill>
                  <a:schemeClr val="bg1"/>
                </a:solidFill>
                <a:sym typeface="Lucida Grande" charset="0"/>
              </a:rPr>
              <a:t>need / large family </a:t>
            </a:r>
          </a:p>
          <a:p>
            <a:pPr marL="177800" lvl="0" indent="-177800" fontAlgn="base">
              <a:spcAft>
                <a:spcPct val="0"/>
              </a:spcAft>
              <a:buFont typeface="Arial" panose="020B0604020202020204" pitchFamily="34" charset="0"/>
              <a:buChar char="•"/>
            </a:pPr>
            <a:r>
              <a:rPr lang="en-GB" sz="1600" dirty="0">
                <a:solidFill>
                  <a:schemeClr val="bg1"/>
                </a:solidFill>
                <a:sym typeface="Lucida Grande" charset="0"/>
              </a:rPr>
              <a:t>Customer Assistance Fund – </a:t>
            </a:r>
            <a:r>
              <a:rPr lang="en-GB" sz="1600" dirty="0" smtClean="0">
                <a:solidFill>
                  <a:schemeClr val="bg1"/>
                </a:solidFill>
                <a:sym typeface="Lucida Grande" charset="0"/>
              </a:rPr>
              <a:t>Financial help </a:t>
            </a:r>
            <a:r>
              <a:rPr lang="en-GB" sz="1600" dirty="0">
                <a:solidFill>
                  <a:schemeClr val="bg1"/>
                </a:solidFill>
                <a:sym typeface="Lucida Grande" charset="0"/>
              </a:rPr>
              <a:t>and advice if in </a:t>
            </a:r>
            <a:r>
              <a:rPr lang="en-GB" sz="1600" dirty="0" smtClean="0">
                <a:solidFill>
                  <a:schemeClr val="bg1"/>
                </a:solidFill>
                <a:sym typeface="Lucida Grande" charset="0"/>
              </a:rPr>
              <a:t>debt</a:t>
            </a:r>
          </a:p>
          <a:p>
            <a:pPr marL="177800" lvl="0" indent="-177800" fontAlgn="base">
              <a:spcAft>
                <a:spcPct val="0"/>
              </a:spcAft>
              <a:buFont typeface="Arial" panose="020B0604020202020204" pitchFamily="34" charset="0"/>
              <a:buChar char="•"/>
            </a:pPr>
            <a:r>
              <a:rPr lang="en-GB" sz="1600" dirty="0">
                <a:solidFill>
                  <a:schemeClr val="bg1"/>
                </a:solidFill>
                <a:sym typeface="Lucida Grande" charset="0"/>
              </a:rPr>
              <a:t>Thames Water Trust Fund – emergency grants</a:t>
            </a:r>
          </a:p>
          <a:p>
            <a:pPr marL="177800" lvl="0" indent="-177800" fontAlgn="base">
              <a:spcAft>
                <a:spcPct val="0"/>
              </a:spcAft>
              <a:buFont typeface="Arial" panose="020B0604020202020204" pitchFamily="34" charset="0"/>
              <a:buChar char="•"/>
            </a:pPr>
            <a:r>
              <a:rPr lang="en-GB" sz="1600" dirty="0" smtClean="0">
                <a:solidFill>
                  <a:schemeClr val="bg1"/>
                </a:solidFill>
                <a:sym typeface="Lucida Grande" charset="0"/>
              </a:rPr>
              <a:t>Water Direct – bills paid directly from benefits</a:t>
            </a:r>
            <a:endParaRPr lang="en-GB" sz="1600" dirty="0">
              <a:solidFill>
                <a:schemeClr val="bg1"/>
              </a:solidFill>
              <a:sym typeface="Lucida Grande" charset="0"/>
            </a:endParaRPr>
          </a:p>
          <a:p>
            <a:pPr marL="177800" lvl="0" indent="-177800" fontAlgn="base">
              <a:spcAft>
                <a:spcPct val="0"/>
              </a:spcAft>
              <a:buFont typeface="Arial" panose="020B0604020202020204" pitchFamily="34" charset="0"/>
              <a:buChar char="•"/>
            </a:pPr>
            <a:r>
              <a:rPr lang="en-GB" sz="1600" dirty="0" smtClean="0">
                <a:solidFill>
                  <a:schemeClr val="bg1"/>
                </a:solidFill>
                <a:sym typeface="Lucida Grande" charset="0"/>
              </a:rPr>
              <a:t>Water Efficiency – Smarter Home Visits, free devices, water metering  </a:t>
            </a:r>
          </a:p>
          <a:p>
            <a:pPr marL="177800" lvl="0" indent="-177800" fontAlgn="base">
              <a:spcAft>
                <a:spcPct val="0"/>
              </a:spcAft>
              <a:buFont typeface="Arial" panose="020B0604020202020204" pitchFamily="34" charset="0"/>
              <a:buChar char="•"/>
            </a:pPr>
            <a:r>
              <a:rPr lang="en-GB" sz="1600" dirty="0" smtClean="0">
                <a:solidFill>
                  <a:schemeClr val="bg1"/>
                </a:solidFill>
                <a:sym typeface="Lucida Grande" charset="0"/>
              </a:rPr>
              <a:t>Payment options – DD, cards</a:t>
            </a:r>
          </a:p>
        </p:txBody>
      </p:sp>
      <p:sp>
        <p:nvSpPr>
          <p:cNvPr id="10" name="Oval 9"/>
          <p:cNvSpPr/>
          <p:nvPr/>
        </p:nvSpPr>
        <p:spPr>
          <a:xfrm>
            <a:off x="5365283" y="493260"/>
            <a:ext cx="2087037" cy="84750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smtClean="0"/>
              <a:t>Helping Customers Pay</a:t>
            </a:r>
            <a:endParaRPr lang="en-GB" b="1" dirty="0"/>
          </a:p>
        </p:txBody>
      </p:sp>
      <p:pic>
        <p:nvPicPr>
          <p:cNvPr id="11" name="Picture 10"/>
          <p:cNvPicPr>
            <a:picLocks noChangeAspect="1"/>
          </p:cNvPicPr>
          <p:nvPr/>
        </p:nvPicPr>
        <p:blipFill>
          <a:blip r:embed="rId5"/>
          <a:stretch>
            <a:fillRect/>
          </a:stretch>
        </p:blipFill>
        <p:spPr>
          <a:xfrm>
            <a:off x="1547664" y="659315"/>
            <a:ext cx="995398" cy="934568"/>
          </a:xfrm>
          <a:prstGeom prst="rect">
            <a:avLst/>
          </a:prstGeom>
        </p:spPr>
      </p:pic>
      <p:sp>
        <p:nvSpPr>
          <p:cNvPr id="6" name="TextBox 5"/>
          <p:cNvSpPr txBox="1"/>
          <p:nvPr/>
        </p:nvSpPr>
        <p:spPr>
          <a:xfrm>
            <a:off x="4860032" y="5967764"/>
            <a:ext cx="4032448" cy="646331"/>
          </a:xfrm>
          <a:prstGeom prst="rect">
            <a:avLst/>
          </a:prstGeom>
          <a:noFill/>
        </p:spPr>
        <p:txBody>
          <a:bodyPr wrap="square" rtlCol="0">
            <a:spAutoFit/>
          </a:bodyPr>
          <a:lstStyle/>
          <a:p>
            <a:pPr algn="ctr"/>
            <a:r>
              <a:rPr lang="en-GB" b="1" dirty="0" smtClean="0">
                <a:solidFill>
                  <a:srgbClr val="0070C0"/>
                </a:solidFill>
              </a:rPr>
              <a:t>Pension Credit is a good indicator of qualification for WaterSure Plus  </a:t>
            </a:r>
            <a:endParaRPr lang="en-GB" b="1" dirty="0">
              <a:solidFill>
                <a:srgbClr val="0070C0"/>
              </a:solidFill>
            </a:endParaRPr>
          </a:p>
        </p:txBody>
      </p:sp>
    </p:spTree>
    <p:extLst>
      <p:ext uri="{BB962C8B-B14F-4D97-AF65-F5344CB8AC3E}">
        <p14:creationId xmlns:p14="http://schemas.microsoft.com/office/powerpoint/2010/main" val="1808742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 y="-3432"/>
            <a:ext cx="9139428" cy="6861432"/>
          </a:xfrm>
          <a:prstGeom prst="rect">
            <a:avLst/>
          </a:prstGeom>
        </p:spPr>
      </p:pic>
    </p:spTree>
    <p:extLst>
      <p:ext uri="{BB962C8B-B14F-4D97-AF65-F5344CB8AC3E}">
        <p14:creationId xmlns:p14="http://schemas.microsoft.com/office/powerpoint/2010/main" val="8322707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2"/>
                </a:solidFill>
              </a:rPr>
              <a:t>UK Power Networks </a:t>
            </a:r>
            <a:br>
              <a:rPr lang="en-GB" dirty="0" smtClean="0">
                <a:solidFill>
                  <a:schemeClr val="accent2"/>
                </a:solidFill>
              </a:rPr>
            </a:br>
            <a:r>
              <a:rPr lang="en-GB" dirty="0" smtClean="0">
                <a:solidFill>
                  <a:schemeClr val="accent2"/>
                </a:solidFill>
              </a:rPr>
              <a:t>– Power Partners &amp; energy advice programmes</a:t>
            </a:r>
            <a:endParaRPr lang="en-GB" dirty="0">
              <a:solidFill>
                <a:schemeClr val="accent2"/>
              </a:solidFill>
            </a:endParaRPr>
          </a:p>
        </p:txBody>
      </p:sp>
      <p:sp>
        <p:nvSpPr>
          <p:cNvPr id="3" name="Slide Number Placeholder 2"/>
          <p:cNvSpPr>
            <a:spLocks noGrp="1"/>
          </p:cNvSpPr>
          <p:nvPr>
            <p:ph type="sldNum" sz="quarter" idx="12"/>
          </p:nvPr>
        </p:nvSpPr>
        <p:spPr/>
        <p:txBody>
          <a:bodyPr/>
          <a:lstStyle/>
          <a:p>
            <a:endParaRPr lang="en-US" dirty="0"/>
          </a:p>
        </p:txBody>
      </p:sp>
      <p:sp>
        <p:nvSpPr>
          <p:cNvPr id="4" name="Content Placeholder 3"/>
          <p:cNvSpPr>
            <a:spLocks noGrp="1"/>
          </p:cNvSpPr>
          <p:nvPr>
            <p:ph sz="half" idx="2"/>
          </p:nvPr>
        </p:nvSpPr>
        <p:spPr>
          <a:xfrm>
            <a:off x="358850" y="1482090"/>
            <a:ext cx="8297925" cy="2116248"/>
          </a:xfrm>
        </p:spPr>
        <p:txBody>
          <a:bodyPr>
            <a:normAutofit/>
          </a:bodyPr>
          <a:lstStyle/>
          <a:p>
            <a:r>
              <a:rPr lang="en-GB" sz="1600" dirty="0" smtClean="0">
                <a:solidFill>
                  <a:schemeClr val="accent2"/>
                </a:solidFill>
              </a:rPr>
              <a:t>We </a:t>
            </a:r>
            <a:r>
              <a:rPr lang="en-GB" sz="1600" dirty="0">
                <a:solidFill>
                  <a:schemeClr val="accent2"/>
                </a:solidFill>
              </a:rPr>
              <a:t>deliver tailored and personal advice </a:t>
            </a:r>
            <a:r>
              <a:rPr lang="en-GB" sz="1600" dirty="0" smtClean="0">
                <a:solidFill>
                  <a:schemeClr val="accent2"/>
                </a:solidFill>
              </a:rPr>
              <a:t>for customers </a:t>
            </a:r>
            <a:r>
              <a:rPr lang="en-GB" sz="1600" dirty="0">
                <a:solidFill>
                  <a:schemeClr val="accent2"/>
                </a:solidFill>
              </a:rPr>
              <a:t>in the comfort of their community or homes to address energy concerns. </a:t>
            </a:r>
            <a:endParaRPr lang="en-GB" sz="1600" dirty="0" smtClean="0">
              <a:solidFill>
                <a:schemeClr val="accent2"/>
              </a:solidFill>
            </a:endParaRPr>
          </a:p>
          <a:p>
            <a:r>
              <a:rPr lang="en-GB" sz="1600" dirty="0" smtClean="0">
                <a:solidFill>
                  <a:schemeClr val="accent2"/>
                </a:solidFill>
              </a:rPr>
              <a:t>Every year we run Community </a:t>
            </a:r>
            <a:r>
              <a:rPr lang="en-GB" sz="1600" dirty="0">
                <a:solidFill>
                  <a:schemeClr val="accent2"/>
                </a:solidFill>
              </a:rPr>
              <a:t>Energy Events and </a:t>
            </a:r>
            <a:r>
              <a:rPr lang="en-GB" sz="1600" dirty="0" smtClean="0">
                <a:solidFill>
                  <a:schemeClr val="accent2"/>
                </a:solidFill>
              </a:rPr>
              <a:t>personalised </a:t>
            </a:r>
            <a:r>
              <a:rPr lang="en-GB" sz="1600" dirty="0">
                <a:solidFill>
                  <a:schemeClr val="accent2"/>
                </a:solidFill>
              </a:rPr>
              <a:t>consultations to help people become more energy efficient and more confident dealing with their energy bills. </a:t>
            </a:r>
            <a:endParaRPr lang="en-GB" sz="1600" dirty="0" smtClean="0">
              <a:solidFill>
                <a:schemeClr val="accent2"/>
              </a:solidFill>
            </a:endParaRPr>
          </a:p>
          <a:p>
            <a:r>
              <a:rPr lang="en-GB" sz="1600" dirty="0" smtClean="0">
                <a:solidFill>
                  <a:schemeClr val="accent2"/>
                </a:solidFill>
              </a:rPr>
              <a:t>We provide guides and video materials to support the training of frontline support workers and charities.</a:t>
            </a:r>
            <a:endParaRPr lang="en-GB" sz="1600" dirty="0">
              <a:solidFill>
                <a:schemeClr val="accent2"/>
              </a:solidFill>
            </a:endParaRPr>
          </a:p>
          <a:p>
            <a:endParaRPr lang="en-GB" dirty="0"/>
          </a:p>
        </p:txBody>
      </p:sp>
      <p:pic>
        <p:nvPicPr>
          <p:cNvPr id="6" name="Picture 5"/>
          <p:cNvPicPr>
            <a:picLocks noChangeAspect="1"/>
          </p:cNvPicPr>
          <p:nvPr/>
        </p:nvPicPr>
        <p:blipFill>
          <a:blip r:embed="rId2"/>
          <a:stretch>
            <a:fillRect/>
          </a:stretch>
        </p:blipFill>
        <p:spPr>
          <a:xfrm>
            <a:off x="3766270" y="5950086"/>
            <a:ext cx="1611460" cy="759688"/>
          </a:xfrm>
          <a:prstGeom prst="rect">
            <a:avLst/>
          </a:prstGeom>
        </p:spPr>
      </p:pic>
      <p:sp>
        <p:nvSpPr>
          <p:cNvPr id="8" name="Rectangle 7"/>
          <p:cNvSpPr/>
          <p:nvPr/>
        </p:nvSpPr>
        <p:spPr>
          <a:xfrm>
            <a:off x="272860" y="4241501"/>
            <a:ext cx="8159205" cy="2062103"/>
          </a:xfrm>
          <a:prstGeom prst="rect">
            <a:avLst/>
          </a:prstGeom>
        </p:spPr>
        <p:txBody>
          <a:bodyPr wrap="square">
            <a:spAutoFit/>
          </a:bodyPr>
          <a:lstStyle/>
          <a:p>
            <a:endParaRPr lang="en-GB" sz="1400" dirty="0" smtClean="0"/>
          </a:p>
          <a:p>
            <a:r>
              <a:rPr lang="en-GB" sz="1600" dirty="0" smtClean="0">
                <a:solidFill>
                  <a:schemeClr val="accent1">
                    <a:lumMod val="75000"/>
                  </a:schemeClr>
                </a:solidFill>
              </a:rPr>
              <a:t>Our </a:t>
            </a:r>
            <a:r>
              <a:rPr lang="en-GB" sz="1600" dirty="0">
                <a:solidFill>
                  <a:schemeClr val="accent1">
                    <a:lumMod val="75000"/>
                  </a:schemeClr>
                </a:solidFill>
              </a:rPr>
              <a:t>new £300,000 fund, which will sponsor the activity of community organisations offering energy efficiency and money saving advice.</a:t>
            </a:r>
          </a:p>
          <a:p>
            <a:endParaRPr lang="en-GB" sz="1600" dirty="0" smtClean="0">
              <a:solidFill>
                <a:schemeClr val="accent1">
                  <a:lumMod val="75000"/>
                </a:schemeClr>
              </a:solidFill>
            </a:endParaRPr>
          </a:p>
          <a:p>
            <a:r>
              <a:rPr lang="en-GB" sz="1600" dirty="0" smtClean="0">
                <a:solidFill>
                  <a:schemeClr val="accent1">
                    <a:lumMod val="75000"/>
                  </a:schemeClr>
                </a:solidFill>
              </a:rPr>
              <a:t>The </a:t>
            </a:r>
            <a:r>
              <a:rPr lang="en-GB" sz="1600" dirty="0">
                <a:solidFill>
                  <a:schemeClr val="accent1">
                    <a:lumMod val="75000"/>
                  </a:schemeClr>
                </a:solidFill>
              </a:rPr>
              <a:t>fund will finance the activity of 40 not-for-profit organisations and community groups, helping households across London, the South East and East of England save money by being more energy </a:t>
            </a:r>
            <a:r>
              <a:rPr lang="en-GB" sz="1600" dirty="0" smtClean="0">
                <a:solidFill>
                  <a:schemeClr val="accent1">
                    <a:lumMod val="75000"/>
                  </a:schemeClr>
                </a:solidFill>
              </a:rPr>
              <a:t>efficient. </a:t>
            </a:r>
          </a:p>
          <a:p>
            <a:endParaRPr lang="en-GB" dirty="0"/>
          </a:p>
        </p:txBody>
      </p:sp>
      <p:pic>
        <p:nvPicPr>
          <p:cNvPr id="9" name="Picture 8"/>
          <p:cNvPicPr>
            <a:picLocks noChangeAspect="1"/>
          </p:cNvPicPr>
          <p:nvPr/>
        </p:nvPicPr>
        <p:blipFill>
          <a:blip r:embed="rId3"/>
          <a:stretch>
            <a:fillRect/>
          </a:stretch>
        </p:blipFill>
        <p:spPr>
          <a:xfrm>
            <a:off x="4352463" y="3374352"/>
            <a:ext cx="4170676" cy="1177351"/>
          </a:xfrm>
          <a:prstGeom prst="rect">
            <a:avLst/>
          </a:prstGeom>
        </p:spPr>
      </p:pic>
    </p:spTree>
    <p:extLst>
      <p:ext uri="{BB962C8B-B14F-4D97-AF65-F5344CB8AC3E}">
        <p14:creationId xmlns:p14="http://schemas.microsoft.com/office/powerpoint/2010/main" val="33721414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036064"/>
            <a:ext cx="8064500" cy="2894790"/>
          </a:xfrm>
        </p:spPr>
        <p:txBody>
          <a:bodyPr/>
          <a:lstStyle/>
          <a:p>
            <a:r>
              <a:rPr lang="en-GB" dirty="0" smtClean="0"/>
              <a:t>How do we find customers in vulnerable circumstances?</a:t>
            </a:r>
            <a:br>
              <a:rPr lang="en-GB" dirty="0" smtClean="0"/>
            </a:br>
            <a:r>
              <a:rPr lang="en-GB" dirty="0" smtClean="0"/>
              <a:t> </a:t>
            </a:r>
            <a:br>
              <a:rPr lang="en-GB" dirty="0" smtClean="0"/>
            </a:br>
            <a:r>
              <a:rPr lang="en-GB" sz="2800" dirty="0"/>
              <a:t/>
            </a:r>
            <a:br>
              <a:rPr lang="en-GB" sz="2800" dirty="0"/>
            </a:br>
            <a:endParaRPr lang="en-GB" sz="2800" dirty="0"/>
          </a:p>
        </p:txBody>
      </p:sp>
    </p:spTree>
    <p:extLst>
      <p:ext uri="{BB962C8B-B14F-4D97-AF65-F5344CB8AC3E}">
        <p14:creationId xmlns:p14="http://schemas.microsoft.com/office/powerpoint/2010/main" val="24806747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20iVBORw0KGgoAAAANSUhEUgAAAM8AAADACAYAAAHU0AccAAAAAXNSR0IArs4c6QAAAARnQU1BAACxjwv8YQUAAAAJcEhZcwAADsMAAA7DAcdvqGQAAC4ASURBVHhe7Z0JfBRF1sBfVfdMDkhEWe/12gV1PdAcuH7ikgNQhABJFLw4lCNxdRGJx+r6uSyuuusBeLuAHAG8QCEBRBQlxFshoOuu7q7Ht6x4sCrIlUxmuqu+Vz2VkMlcPTM9V9J/fkW6qmemu+rVq3qvurqKQBBY3sQTOFHeJ4Rsok3zLpXJQSma3fRXAL67saawSCb54HchXlDF5aEfeGI7XvREGcXPVmMSB9I0jxTPafL5HqEqNEw7q/33qfxrEOoiAvzWCW2f8f4N/nHONOh48fYLhbtIR1j/yWM4ZZe2BZkckLaLGVmL5CKCkit/PRYIWyajYeGc/d6n6ERZdw7yVEwQQu+krM/UDBmHCbCxagI08LYgky2B8tzWd+VxXMGi4w55HFeosnX+Gft0zxEiyDQfsFad0jns66Evz6Q5h3QOnMPL8msGGiVHtAVD2JHK48m6kiGqAzbIaDvF/2p6EX9wuIzCxlMKMgkHlyg3o9Yx4A3GmThBLsKGQhwshdJSIyUeqN4/7XpUCyWx6wznOzH8X3tAyIXeRsHnxyfApm/x00fKaFCCyagzZPjB3/fLRaCK0Tm3njoYHO5CnMARdBh8J6P+FxJ0vtiitSX/JAROkdGwMIBPlOFwmowatMuoIzHJC9W/80UEoX+wrjyy9g6zDaNWBfzN8Hdu9mIUf2pk4IsIwl9IEO5iCv7MiOAXEQSUkR/ldcHvVMWfCHMRgbkLCQJcLIPqq3nZyrAXEZj6kA/1FRpqvQJuRw6MWbFfpoYl6IVYftUj2NhWUsLG0KYFb8nkgBTN3nIT4fwWUJUpm6bl18tkH3wu5Oo3aUSGQ1kto350tCFY4TWnEM7+IY5LxlYbaR3ZNL3A57fbI23GYDg0zstUqqxFw02mBL6QAeNzNt1YWCMOjcrAC68xdRGBuAgnWrtNJ4I85Q8l01GeRmaM/yKy66gCJVdMlhFziGIkvP+vOTDd+AGy+Qmfcg14A1FcKJPuzKTGRSRt9lxbkMkx41aOc5lX2BhgHncELUOM0Dabbn/rPr8uvM2O8wm89dRANp0I8mvt+Nh146HhXqwBt8hzYSFYCIteDODUKahPnzTJiJeGkwuMv8J2oEug5LdGLF7IemzICHV8iBGLA2SY91LGhZZCyavib8x0tOkwoC1+kTxzsK0TmNGdoDLqDGZBmMIy5nshgf/FuFYLpT6uDX8xfMPY0XgU+OmRBnCcPGxH/HDHIJOD0vkiAr8LPQUlOzjwpTIaMYEuIgiYaFBXLrrpHt6ISUIZMfJvYFZX7MfOy9zFQlxE4Fd0Poxc1ZMw+EzGghPmIoLQF0J4ZV1f8BCjOw6IiYsITH3IYMYMCnkfHuy8BCYvEh3CPI7U+EdM3ZFWUD1JIfRJ4L4Z8oegkvE3aNO8gTIhJO5+V5/vyMh8Q/TywpTrPBTXEY79U2NNYaaMBiVohngh2ixhM2AKJ96sRx57LbsOJmEb4TLUGcZYv9dv7P+RjLbjlyFeiPYqtu6JJtIMtUE41DTUFMyR0YMZ4gWTirHXj884DVqcpZdNmUCcjlqZEhCmueVRZBBCoeGGPCMvRvPjOWtiedwyI+GE6OKGQ4Vo4ViFSx7cakjXyJWfHY8letXm0ejvkLkyxQ8x3mHaARE+weVVEQ0qRwNqyk7K8iZPlfG0hxA4kqLH92cZ7xJQbEDHyuO0RzQOhg5dDW+gWnXuc0KrB20b9TUBQZ9pbt15Q1Rn+OFXA3Sxij/2HTrvjDGUTsElowbcBblGK7cIfoXfFRnoGELD0DY3H2S/2vkSoYIZhAxkQBtgIi2Hfe1Wo3eU1hBY+uGEn9PhKBfExwyuhWKi4Nl0QrhGZAh8IaOBRTIRXinUwbFZRmNGuLrz64pMPcJog3EwnpsEA5toN0rlVBltJ2QduxrexMai3a6MmmgyFIpgDqvAlNKEH3Dg2qK1pZ9H8ggmGrgGv6ej4I8yGpCwrqRANBg6sAkymnCwr2RCKuEyIzDdrKGDZbYxjRsEkYdBMZ0hP+orWjCXYT3IqAjxHC0c0WeojfryH7AjPEzGYiPMszozxJ4hCXmhoo4rfJSMRoYDVXm4uado4bAsQ+08U/4LyIKPZSwkKJA9bFRdLxm1BOsz1JE1FRx0/7Ykh7UO21f50ksyainxzVAbdeV/wf+rIetAT7hwwwFvYnyIOEPs7OpLUFfEw8C++PWvCPD5dOv8x+XpqBn40LYSqus3c07yDXObkGWgqA82Tjtrh/yIKUxlSM+folGCdms40EHhVDuOvv+kqZvA3/03/u4JnLOlgyb8Zhzv8FixIxQdKaa7L9l0Q8ELMikoITPU/oA0UkTGnO5c+vbCfTLFB5Zf3ULIwT4sXIYOQvB29Atev6l/UJswoOnjzp9cYIzoRJMZAZq0pFXdywqqd8sUgwNnTv6p+N2OmYkMDlShr5Q+/NegVotfhlj+5L84CN0iozGB+tXL+1Bf/G7VXdlO+qVxIkaY7oHiB7cFzJRPhrS8KdMJoUHmH0QJSksML6M1c7tMsQZjcNE/U+06xMXErYJq/1F0C+CEjwfCW2XUH51sHzThunfD65A/VFFh4/UHJwsfzFB8B+l7DLpqasj+J5ahYJ3zQW/UFG4Ux0aV0/Im/zaOmTHoPI7dOcSCQuhr8tCbIUVR0nz0lMPA2dvGiCPCi2aosP8b34GDn+1WyYoVISt0hH1Uj5Kx1XE1eUTnu3HqmYTo+VVfoNV7kkxvw3lV0+Uh6gF/cnH/FZNTKUMCMV2KYivROTNpy5Al3/SgqJEymv64v/9qakDTJ13BzntSl8oQZqlP18oQZx91qQxxSq4l+/qNPYJTh4+ZkPvBou9CD//yJxcVLnsA/R5T5gXZ/ORnFz30r54yagoX27dHHvqhUzaFg+I3E/nNafnfkfHwaj8C6ocyrQPB71UMvotgFg9ofZe+VPJpiJ/0QUwdDDUJA3u/y17vV/Csz3MEB35vkDGBcrB4pw5TOofgoInQ4elc+IB9Axq+xhfNBTOIPr1D0PbDBSLZKGa8miWPOZIG+gyOUd5HNUaGlkCpkbt0hXugfbp6B0XgT8iD9ELBTIyC5TJ2MEO1UHptJIqeKpChB51UgU8ODsBO85MPUgAG8Ik8bMcnQytgDLYX3O9DSaHTBO2OgRN+QNy56Re+roLX0SEX7aE1YDPfp3bdoM/MNslY8l/gZwPeWxtKGfxMHvoQUGkWw8CQPxZv8KZ+JpzOoAEg6MsHATMkcIAS1yfa0YJd9HekDLUjCCElMR5eW4UtX7mMBsXMy498nei/ZSRanHjDQ0Lfc9gbuQoaNdSBkE8ejNmNJl4jiAm807bXQ0IRtMq1sRiK1FSY/2MmM4KwGRIshAHo3YZ/PBQvQk2F6YypDAm8LZ/p37UM3go/kYemMHWHjLHNhJBCGU0a8ZpJQqCuPC5PKTqiKPxOfUT9DBk1TXR1SPTi9fHLlENhD3hGrL5ZRiMiNqWI4nWYcCgqzNLL6m6S0Ygx3SgExOIXiFRgd8SSGYE1N2SBpDIV/SrXiDUhX/Ywg3UlXI+ZijJbmQof6BpR/4aMxoSlVQbWVKLXEVlb0YPoRx0YtWanjMaMtRkSrMNMuc1lio+qo9izWNqwxNYoBGLYSkIY/VHGAiP6R2xQrM6MwPoMIbxy5aGKTmbJqC9iXY4op1+aIW4/bFA7rjccsu97GcNOBi9nYpGR1Ke+gsNqDAnA8tJi5046DNxKDVa8GkLVLGEnBXrN0w+hV2IGGxPrrPA3gZO76bZ56+XZuKLlTZlIKdwBDN6i2+aPFZOjxHyi0KAvj2aNQNfc+zD6p/3Z8FBTdWGzkWgRMQtIL5hyN6Xq76KeiWYGIlYc0fdqBM7P2Drf713cSGB5VSPw51YbFaLT5BkxbY9ufXJ8yUMf4GEM+cHfxjIBrrt/1zC98E8yNSqiEhArrP4Ev3hq5wwmDKrgpbVZdMt8U2Ysy5u8gSjq4HCabJmAOkFQPTnTPto0vX8/mWQa0wLSCiZfoxD1CVPNVSIhWFOpfjp9f67PzHdWUH05IfTpSN7Oj5eAOkIUBzCPa2LjjecY79eFI6yAPPlV96qE3IK3L1NSFDELWdOLOYWhlNJbo9HuRAioDWOsh7G7G2oK/1cmBSSogFjepD4o7U9TTmPiSCIF1IYwNDSmn/z6DfmfyiQfAgqIFVR9iCcibi+TCvZLaEn0GPPbua1ffvlO1MPwGXtbOT3s0JZECagdTv66qSb/LBlrx09AFq6qklikgEqu/HVFvFegiBeif2q4vp+PTHxcb+/SNGkonC4CR9+r8wsq7dLS86v2UAK5MhoAYzGlV7Ghjs1aIKCjlzAUb0cmWEQX0KB2OGveVNPfWPXMEBArnDKRcLogZKF5C8A5oWnMRAqqeDUwYhjwBUugZHLU74uFoisJSIiFses23Vj4uNHEYY0OLZwO4GdRhaL7hzposdp0VThQ1fGYOKK8oOp8jNukGAzdm4EPbS5BdeC/sbw/sIkdFBDVaY1o4uK3q4BNTKC3XCrWX0vI9hw2UUAIoYSTlTJqk2IQIHPRYs6YDlS8moKmXbiQBqD9Tgma3PEKsZSDsSBhgN8MFBRnFmyanl9jXO1KePU0Csoxxq+EAU3l4SjZG2Q0QvgzGoiRcevJwvApwLcN60tyiQb53lTrwK6A0OGwoWhO01ostKALK4YCPb/LXr+hYDlfDaeBImbXBwev8S0pg93t1cG7ymT6vpGL/hnmWOuzoG7QScZKllYbpkJ5hgKJVUCNpxTUERVcIdfo47AHhWOs1tQ+FidWzUy3tRi7JCpWBCkcgc9g6V4g2dQ26pKHEI7ch6wNHwE9D+e1LIIB2EXZmpRosI/b31k4Ah8BeSFcvKVha1LiYBzeoMMgR0Z9CCAgL4vgfMJT5c3IrgrqC2pOpVIGQffDCCogwRIoPY0Bu9L4JRtrEXMeLwIFNWeVNyEwJkueEzTDdSaetaUoiTKzZSxq+FxwsGPgZWWEuTHQiC54FWycx4FMkdGUIu4CsgLUGs6hNx0Ku2RKWEI2cZ1ZDKVVJ8ImxTYgIgfry0phpUUiHEHUKjsOXpuqgPqwWCTGKmIx74UGtYKr76K6khNTSoMC+DaREHObOh42bidAjpfRGPBu36ethevxpiJ6f9gHDiehIzc26QISzVkrFNOR0ChToiJmAQkmQEOmCs4WDWJZ7tIrILYW/kHivJ9CXMESxX5mHR0e3XhdZyLqg4JRCyWuBejc6sAGRLJNT1cDfZrvxboOVglHYImA2lgGg94Wg67oO91j8U+nNlgnv9wP2ejTHC5TLMOSJq4NTdNqCCEnimNKCdv4xNfX6BrPME6GAZs1VnrdsY+SHQvHEb35UJmc8rBDi9ZAzhn/llEDLAOFUnqdjMaEpQIKygsXCdMybQo9LKJx0JtvgUsa7/cmxI/ECEhgLOlR0YIHpjQqJUE1Vyh/QB9RF9XSIdGQOAF1ZHVFMzAunlKnB1hKDgVmeWJcOSQakiOgNlaX70M/N6K1ZxMKFUtj8Xv0kXXWbt4QAckVUBv1FV+h82Bq0kpCUAioXK/RRq5u3wQ5WaSGgCRkVcW7nPBfymjiUSk4mV7hHllfJ1OSTkoJqJ2V5Q+BSq4XjxoTgoNCT+46bX/ZupR7QJmaApIoK8vL9Ay6BjzxeZGZKqAfybXcb0autXR1ECtJaQG1s3z0IZCh/WjV60WKwj7RR6z2Wzw4FUkPAXWArKp8m1P2PxGPVisUsnT3H1vK1/5epqQFaSegNpTnKobrPela8IR5lVIIBlp/2jLixa9kSlqRtgLy4fmKj9Eu/oWMeUHBwE4tFyavDrj/YbrQNQTUxguj7gCncifoKJjy9BZMG3EVEIcZlJ/99blA6XmcswFACHbM/FDOubju90DoTqzn7wEjb6MPspVuecKSvSNjoei+vx2lOF2/4owUYzfXD+3HwylnclNpspNT8jHe9xuKDu9vvDHvfW96fLBcOJ78yRdigd9JiXKO8Vq8WBTDjOVFxPAwAca0FvxzH6HOR+jmx37wnowfroKqU53AbweiXo6VQx04573bKTjuElUrFMY7PIoKzOMWn3yNAr+zYXrB6/K0JVginP35U47OJnQpIXSQd9GlSE2rABBjLTiO2jaVbplnvIpuJezsqtlEpdONiLhnvB7Z8gQpmvP+bQTUeyLNg1gLTux1zHRtrUOjl224+eyYtyOMSTi8oOp4bKLexVp0dFxXwsJaypn+OG2aF9ODLz56tMK/OHQ9FuJgv2VuYhROR6gq1oHzfMo1bWDjLb/8ViZHjGhLooLnV23C6rKdEBJfwQiYLmrRtWJFEi1vkre2R4gnr+pJ+PdPNPwdf8FYDNM8otr3pZlZ3xTNaXpZJkdMxJrjyZs4UlUz65O5FyYjpJm4yUn0r3/5r0wKCiucmEfAuTVsBbJQczpDHRngcbdc+EZN/1dkkiki0hxWMOUdlTqSKhgB5TybOMlOlj/lRpkUEL2garEpwcQZ5mkFVXG8XDR7S0Rz4UwLhxdc8yMBcq6VNSomsGnCJvUBFEBAC4kVVH+LmZuQbMG0IRYBxPsdWPzgtoOLhYchrHD4aaOdxiJ+wA6RSSkFZuBXen7VNzIqqg7RC6vdBPiRMim14Kx36cMf8qIZDWEnCIYUjsgoZPVujXcHGiuUwFGoQUb/wwurdWz2UnrmPprbQA/r5ca7DdnnhxZOQTWaHanRLIQDM3K40HDiHX1IeThjpPjBD0MuWx9UOCy/6nNsGtDFTyNSXMP94LpSNGvL5zLmR8BahlbQQ9h5XS+jaQEH/iFRyN2cs+g0h1NCt8x7Lh6mdDjwnh9urOk/TUbb8csIO6v6WOIgO1LFyjELCudl2jR/6Lmz3o5p7pwT1JspVWcmUjjGyvLNzcc13nruDplk4N+sqfzjdBNMR3pm927OduZEHRTVmVDBCMSqvSTD+XcZbcdHOCx/8nWoSiFW7019mOaOKSR8UfJ2eG7x7C0+TZuv5lD1EXlkkwSI6ngQO6D2rqZdOCy/+loSbWdqYwkc/Z+SOVvbl2k7qDmEz5ZHNkmEU3qvPPRaay35U36eSehnoTpCzmEn/v8hHsakXXiFMykhR8moZbRZa6WPfMRF35G2EAKkVTu14bfn/NMoaD1/8ga08gcbJ4PAgTxHm+ZeJqNRo+dNeYpScoWMWkaXEQ7COX+9saawyBCOdwOM0OYz1vjltGnepZPgbfTDI8+8WK9gAZxHUDhPo3Aul8mW0ZWEQ1UnbJx6JqHsvIkBl6sKBhZC1P9szIG1C/rf815vCi7HuHR2OrsinDHokaVOphyY5e2/TeygAVYhdob22zLLJvkIuaCR5kzddze7MdSZmUnT7hlIN0GMFlBhf9mkIGgUoObIiE1KIVwPW3NSFTTXUDj2QHRqItZxtGWTkoi3FlBzDj41sEkdiKKAGCGwO50UhHnc+ynhfKtwR8MGo39KfcTbZh13j7I6xEKg3wsWOGevENZvbI/91JEtvx8U9353608+e2rvRHgr6kcGYpMMln/l0aBkRTQSbgpFOUDfnfvV4D9vOUTNyo1ba+BW3HvEWwORIiqNRyWHgUcztYjqrl3OPagSYr3pjRfi100NFaigbohmVyzFu/D4sa3giYsGZgPV50PRN3wthHxoGDUZ8C8yBP5T+ujfeLTCabj+LNK8Co7LdIRe7szDQckYAX8zhDMeNu5Ew+0I40xYoq+U3pXh41OpdfDsWgKlvfm6+FxA53CjOhxmxyocthbWEBXKZHJAmAe2KCOgv1GLCZDfegvNTIgeBh6xh0FcAmJMCjde3I5HsAqC9Ui0UcECXosoYEwHMIRTCyWL7V2tUgOmQwsdBsbk9vb2H2t1yiwQ151Bw/hqeXhQOPth5xW29iQXTkGjw+E5GT0onOfh0hYNWt+RUZtkwGGyPDJoF44gE3IH29qTHDhBH2MYdv8d8BHOPChs1sBVL6M2iUJIQYMh3shBfIQjaIHSi23tSSxch28C7dfjJ5wVQHQPuNPqlcO0RvjlFE71RnzxE45gKZQ8woG4ZNQmjjA3PIp9zV4Z9SGgcASt4DrZ3ogvvjA0ApQymCqjfgQVznMw9EsGrmdk1MZqVHQ4PaG3UAsqHEEtDL6CmByttokMbM4ep6Pg/2Q0ICGFI6Cg/7w77+PWGQ5YoJxHEQ4KggEcUEZA2IX9jEcG4RgHr95PQUn4PjORwIHvXAKlR7EXwywoEyU6hxq1DGLeOQTv7yWs65fQCyHsMpOm8zEeNn6HTVz0+4DGmXgLh3Fjp9093liUYDtFGEynZWDK0Tedj9GwXMmBY7VoHlEngngLxwpQwK+gdXahjIYlbJ/TxgoYo7dC8znYvMkUm0hAs7k5EsEITAtH8BQM2czA81AECmcjQHfxq32Rbw0dkXAEtTDoBmxE/iWjNuEQ65674LzjL4UWmWKaiIUjqIWSUwgolnY+wlwXA67RBiT1tsTEBobpMJOOhKiek0XdPlXB6mwNeh+wxkAg2KFrpUtgcINMiJpUMggYg43ozwyS0YiJKR9XwaYzUYP+Kme/xAAa6aBdsLBu8LvcCbeilxbVqAQ6iDo2BX8QE1STDTqa3yvDY9vnOuZsTICNVSiguVzcTtS0C+fvJAu+ilnWSQYtM64Mi67L6EjMP1ALpfMYsKdk1Aa7P8qgt4zFRMzCESyBkrHoBG6W0e4LCoZ74HRSBrtlSkxYIhwBeufncCBR73iR9qDJrHlgJB0GH8uUmLFMOIIlUHw0Adr9nqBiKepuuMUxDNbIFEuwVDiCj+AfuWJb7m4DmlToy8xXR8L9MsUyLBdOE1R7skHPka98dHnQl1mrlKHbFwcs8wg459kY7sdg+Cjffd5y5Efrfxwj3qcPD4FflOTUH9PX/QPd+czEmKzyBMIJYfz43zwMnPk0FVgG21VVnSWjUWOZcBhjvQkhprcf6cqgcLZSSgtkNGri70svOf8yyM19RjxK7DIQ8EDlS3GfeRl/4SB0ZflE5iALuoSAKPFAzq5sKGmM+ziG5QZBIFhl3ULqhuvFRjdpjQIauNSeiRCMICHCEbCLVz0CGr8xXQVEFKLBF66eMGZFwp7TJ76kVpbXgEpmpdPaFEIwXGnpCcPWR/6mbgwkTHPaqaybTfU0auIUoh///a6cRAtGkHjhIKxi1SNUI9dixmVKikKJdlqLmr396sakDEkltXToqsormAOeAi31vE5CwcNzdifEKgtG0quuUl8xVFfIS6kkIErBxUbWiSVnktoxJqVZ64g+atV6dZ8+ABxJvxUDqsAeFIzYWizpFkvqNPory38BmcrH4E7eSw2E8v/ykfUps/lralRXQWXdJ9k/sGOSpUGKwj9LJcEIUs9cWj66J8nS93E9cX0QJfw9Nqr+XBlNGVLVliVQV7Efm/2w68DFBPpaGVx7oXXUmktkSkqROs2aLxzKV/UgQP4j49aDgnGA595UFYwgVYVjwMtXnUCZ8rrl+q1SyGD6RM/ItbfKlJQkpYUjYJUvFBGdPmbZcA8KpidvHdhavnqRTElZUrXP8Wd55VWQDYticlYVAodyzwm7R66NX3NpIekjHMHyUWdDtrItGgGh4rmOy9196PaS5IyTRUN6CUeApjY4tV3YI5me3qNw/pleUd9XRtOG9BOOhKyq/IwT9nMZDQzmjjL+IquoD7ngaaqS8gZBMHjFyj5EVxYENRREMuNL0lUwgrTVnHZWXHwRGgrrwNNhTE7kSoelUFk33puQnqS/cAR1I3OAKnuNR99ejVkIFfWTvCdtUgECq8tbYdWoxTKe9qSV5rBzL8kC96HHoCF9PqGkEDXkdMzAMagvR1Oq5hobYojHMMbK3wJxLA870p5reWB8DwNnYgPVfXi4QwSu87/j17cqmvoWHNb8NWms7dJvUHCYQfk5u3qC7j6T6CyLfDD/VZFePHvLNCD0Xqo6M4w+nmE5iY1/O5Qzbz8+CCHCpCH4F79DqREXW1Nzpu/Cr3wLhH+N3/uQcPoOBfpu7+Mc360Yc0ZqrkISAFl7Uov/oJL8tPWw04HyK7HUi1FavyDUkSEqt1dggTQinmAxiQqAwjc2JifwD1Sy14jOnyWq8jfSNK9ZfjBt4AVVP+EEhmIDdDHmKw8r+Ane6iB8fJFPz1K69UnDpiqa8/5tlDrvETszx6fsRdmK4vXusMM8rn0o5o/RW3pFcajP7fzO8enHM1NPqURpJR0U5PEol0mE8DGE0lMNJyxdtpg1Wle8Xa5/ire8xgPagswPFln2AqIVYPlmawwGUsKvQSUZiJX0UKN8A/QWBkRJsPKEABstqjjE1rYaY/pWTFjk1l0r37l5wH/lJ5JGUpSHnTcxB1zKOLz8NGxpTjZau2CCTDuMJhQrH/sGe85nQdceotsWbpcnE4Iwvzxnf/0rVRF78JASNJcyI2qMUkl5AmDsoYZlrGnuv6FuzcrJhuVrqwsT3vsnTHn4WdUncpXP4EAupYRmpU3PEitGz8TRTeBvE6L/gTYt2OA9YS38tGt76pmeiehZ3IyV66dY+0Wq92SkpLjydAZ9MdEz7cfefxlv1e5uvPXcHfJUXImr8rD+43pznnU74USYC6gwovC7M1jc6DgzXX+fgXarY+vCmBbNYn2mZrAc1xT04W9HU+woyxqkNFOejoit8tAvPQA6e0Rzu+5787ZfWbK4SiDiojyevCkjUaCPU0U9VqypYBMAtDfQUsV/bCkw7Sb6waLv5JmwsMIp5+F3H6VEzfM2SBZX6DRWno6IMSbmaf0/vOdfb5pe+LJMtgzLlIedOz0LWvfdwQm9hVKxqW9372UiQBSXzj5H224S/WC+3+Y6Al40Q+X7vp7GCbkLzV70YeJYvl1EedoQvRHTPW5scO7JVnL/vH7ayZa8uhjz3AJ+2minXjD5MaK1NKOtfRv2OLbiRAr2zoTwnxNV2aQXVP3Xkz+5fT6EMM30/Cmz4MC3HnSSH0CBxVdxuiDoD2EvQZzYpv+hFZpdxbM3zymYuyXmRZuiVh4xoqPnV90FWYe1UlCu9Qo0/VqllALLEAVyuEoda1h+1T/1gimL4BBXC/Y0Ncl5vtXFwPLlwo2g6g05zdRd9ODmmaOXL496abqolIflX1PGC77djebZ7V6B2kK1FHT80SU6mQK5Sjyft8vXYmRDT4nj999/1WdX0YNbopr5GJHy8LMm9NLzJr1GFLoG3d1c703YWI8YlcMGkarJC8ZiwF0b0QtxrMeKmrmmeE7ThqI523rJU6YwPWDAzq6+BL2ZZ7AdVLvOA80UxBhr8bxEfrZnBFmxIiWGKotmv3crVTL+lK4DBmYglGK1Jh4s+ysaa/o/L5NDYkp59LOrZlOHOh1Ymu9FkA4YyqO9jOZapZgzVzTno2JK+S2MeZLSzRPGGQdyMlHIKd2h0aSOTNBczQ++flP/6TIpKCGVh/WZmstzXeuoog6wn9ckiE7KUzx725XYcC0T81FtEgN1OIG5Xe+o7h8vevXWIUH3wgzq84hZt3CI631KbcWx6V4wjxvdPuf/aI5em4sefe8omexHQOVh5089nIGYi6VgV20rjk33g4lnQw5HX9KqvHPh7M1Hy2Qf/JSHnTIxhzS7XqJE7WuPptl0Z7iuA3U6T3RxWD947pZDZHI7PsrDYYYKPZXHQXEUxNTjiEcTyR5q7RjE/djYRAHTPKA4s/ppB8j8zrMSfGoVy6++llDyWEw9jlAapq+Anq3j4Yhmj0xNGmK4V8+f/AxVHJelhe9mDxikJMZsbV27cdP0gtky6aDysMJrzsDKtYFQ5ahYlYczfTn+8FgUvudqeONn6D+dwyFxQ60ExMxU+GwhlGwRcT1vytNUVS+3lccmWsQLeFz3fK8xOvTNmwqajDTxn7HwQ/7XT6J2XR1zBeukPGLrawUy5lqzebw5xA7+OrQ+WQulU0TcVh4bKxAv3aEclh9+bP4VK8YQscc9Kk/hzrNQj8anReWysUkSTEcvhPPRO3c0nSfihvIQzqYRRYl6dqmNTbeAc6DOTEI5XC+ilPWbfBKmDbDnq9nYhMeYTEqhf8mc90+hoNA8dIb6YKo8bWNjEwzxYp3iyBRr3OVTtNkGhJ7hZmNj4wNaaRyUgWi+wVm2yWZjYx7jbVTQzxYDBqfaymNjYx7vOt3kFEoI9JBpNjY2ZjDMNsilnHMnxmSqjY2NGQgx3j0le+VEAxsbGzOgucY4+0GYbR/Zs45tbMwj5rlRgHcx8A3exchtbGzMIKYd6xSep0DZq4x5vrMVyMYmPFR1gO52feLQPa8a9hrLmzIHKCnnLPaZoehGKZzzNTTnXzWksVGzZ1VHiP+s6uFoVf+Zidca0xFOTqIKyQ207WLcwALDurwTy3AvXtXSXoGgo0M4v7thesHCuDs74+G1q1XIXJho5dHAPW8JlFTLJJskUTynaQ11ZJQxjyVrq5tCvLjmYZ4xb95QuEImxYV25RkHDTc7Ies+6yu5GBNP7Lw5bHHENXdjq7MDM5hWoyEETQAd2A8KKGMXQ9GXnnoYojrhFSMX6fBEQcGe3gM3qcNhlogWzWlaqzgyhidaeTRdu+yN6QXP8eXg5NnwBKgwFFvU6CuieOeAQQv+fzUdDm+JpPaKVQQz1BOhaDWaWBclspew8QWVB2Wk70RNGbAEBn3uqYPBigM2GAOi6aI8OtyIymO8rpxs5WHrIAPL7TnigFEQy6IADsyXC25TR8KfZcpBe7ARZmoaKJM80Pql2CXExsZG4sROpxWWKS64X6YY+DhTT0HRN6i3lQzYLmorkI2N0eMwNzTQFphExoDPoI3fSMRSKNmCiePETiYyycame6KipeyGzTQbKlFx/HyZgMN4i6F4Hbrco9HMdgsb3Mam24GKgz5SE+kBpaQEfvQm+hJUM1CBVmoAEwiQ9Hy+YGMTLV5T7T2uwgWoOPtlqh8hu5VlUPKsDmwEKpBLDP/a2HR5UHHQVFuHPs4AOhR2ydSAhLXJlkDxSxrogzjwA7YJZ9Ol8fY488lmGNF5cCAQprRhGQx62wPsdA5suz2MbdMV4Qow3Q3TlDKoIjPNPUw13ZU8DYO2Z4B2FgO9kXb97SptuguoAagpLXorDFHL4GGZaoqI7LB5MGTPEigp1sD1kJg/ZmOT1ggzTYcPCYO+jlGwUaaaJionZikMukED92gAvKw9kGCTjkj/hg6HPDoCvpKpERGV8giwB3qegqcvWoufU3EnNjbpALb1jICHa1Bp+DdiDnGURK08gkUw5Itm+O4UBu5FthlnExAOqpiomejAgfnXbTEMzWBbC4Pj6TBYJVOjJiblEayAMXotlE7UoaUC1dqekWDjQ04PXkn27O+VwbMOSVSg+1p6tWST5+UtCLyDxB6YScsgv2cZfOtNjg1LHZYJ0NCLA1+tQsav7NcaoiPtX0nAtlPX4PeKBo9ghRWTXJIGmmYcyy2HqXAbUeAv2Ntsk6csIS7e/lh47dcqqI/g7SvG8nA2pkl75REI4yMuNStChJnWAo+SzTDN7LObSIiLjbUMBj2hgOdYrARbbF+oGyKqqXg+n6yAiss02MH3wxlopk2Nh+II4uagLIDBO7Hl7K+Dqwovw+y5cTZxR1Qx9G2YG+6izXAiHQV/956ID3H37mth0HwNMg7FXuhVuxeyiRtYtTiHD1wtcJIyAu4wMzctVuKuPIKn4Ny92AsN0WD/MGwe9tsjcjaWgVUJbTI3d8Ek8cAzqwL+Lc/EnYTbUlWwxeGCvfdhL3QDi2lFhnhgrLqDsuBLUMH/iX+TMAtWDBjwAz3hQO0TULY7LQcMEoVqmGjLaE+YQkrAJVMTRtIckYnw5jE6eFaiEv0ydYa1RXEwjQAbthgGb/CmJRfPKihWnNBgK08HhF+jwz8JhwpaBp/I1ISTNOVpYwJsHI6tfC22uL15/M3UMPgqD1sDx2JH8AbJgpNA834ioRi3gyEZ105FsDw4g1bGoUodAUtkatJIuvNRC6UvngANR3DQ/oRKhG1r0vX5IDq29Ry7RWFdJiOIDtlWHC/CRGOwkDRDbioojiAlPPeZMJOhEv1OA/UoBmw9Te6DaZtUQjzoBHibu+GnSpmx/FPKTF1JqWGvZTDgv0uh9CIOLf0w+ok9W7sbI3oaAtt5M5xLh8OAaF8biCcpOWa8GC74qBZKTnNDcxkD/qP96nc3Amsk9jTN3APjlGFwIi2H9+SZlCMllaeNp+CCF7EnEg9Ya9AfarWfD3VhxGCAdxTtT2Q49KRlaIikOGlRG5dAyRwn9MhhoD3uVaAUGlSwiQ0hSrTOGYelJANy0K/5ndAj78nUJg1r4WjnGJiySAXlcoxYfP/GQ1JtNzQPXg8jG9ksOAz6wFvECacao1821uLtadbSHTCeXAu7ZWrakJLKwxg7DP+8TAgp9KbY2Bj1YpuiKPkymnRSVXmy8M8lGI7H46BPTiml/D8t3/da8p+Gyc3U8xPQxBPFNOxMuwVoiSkUVE5aLjnmvAX9ck7YgbKNRFgKyvtLDCnxjEfQZWoaXV4xHlXuUTzMAT0tTObuAzWqmUZ1NuNij/PeFWNWJHsqiSV0uWaavlBxHVPhfqCQZStRkiHE2GSdcn6P7nLMhDErutS7+V3Xxnlh1E2g0rtQiTJsJUowqDCEUlQa7QG95547oKQx4TOeE0HXVR4Bx/zVjboZzYY/YnDaShRnRE+jEFCBzTrywLd37Lj0XbEBbpelayvPQQi8cPENoLJ7sFXMtJXIYgylAVA5m31k753/u+O8rq00bXQX5WmDwMrK60Dh96ISZdtKFCPtPo1+n97i/ANc+ny3UJo2upvyeEFzjq6smMRU/gAo9BDvELeNacToGedcAX6P7mj9Iwxbn7h94lOI7qk8HakvrwRKH8eSONJWojCg0lDOPcDZTHbInnuhpLFbv21kK08bdZUlhPBFXCEn2ErUCYWipcsOqFy/rXVr/mMwc6ZdQIitPJ1wrB6TrzF3LXfQM8DTzeuISoHo7HuV8GmekfVPy1Qbia08wai/5CTC9flo2A/qdgMLqDSUaf9WCbnOPaJ+nUy16YStPOGoHdeb5O6fxSmMRy85ht1c0gAHmmdM39rDrV+z9+K1m2WqTRBs5THL3AIH7X3C78SK++gAdKlZC0Qojaa9rCpatats3XaZbBMGW3migL5QcSWj8CA4iJzJnYaI4WbCmYOx+b1yM276rmTFfnnGxiS28sSAumLkL3WFzuMZtF/aDC4o4l1cvt+psztd5avvl6k2UWArjwX0qL/syGa99TGukovFauNGSDW8ptlXis6vc1euqZepNjFgK4+VLB+tUKrfxhz8NjSLskFPfm9EnBRUj/amE/g1B0atieuWG90NW3nihPJs5WA9gz8BTtIn4SadmAlA8R507S89WzNv3T1mxR55xsZCbOWJM1mLLznWlaPPRr9ojLEBA4ujSSeez+j6LgfnN7eWr14oU23ihK08CYSuqLiOO8hdXIVeVo7SCdOMtmqbM8Ez6UDFSx/JZJs4YytPEnA8ffHpegY8zjJhIOg69kbyRCQIySlom7n1ZyG75ToY+sou7wmbRGErTzJZPtqpcv036BvN5Crpaao3EhJD8wyVZgl4DlwPY161/ZkkYStPqvBUZV+SxR5B3+hCQ4k6u0YHlaYWPM5pYA8CJB1beVKNdUMzwJ15NxByoyEd8cxIVQBcWi00t14P49bv9X7QJtnYypOq8BkU6j64HY/62OZZKgLw/1Q5ALUQsmVJAAAAAElFTkSuQmCC"/>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462" y="996634"/>
            <a:ext cx="1396450" cy="7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258" y="5542518"/>
            <a:ext cx="1444524" cy="70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710" y="255935"/>
            <a:ext cx="1907727" cy="1069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78" y="3553684"/>
            <a:ext cx="1420388" cy="73926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9499" y="5010913"/>
            <a:ext cx="1926422" cy="96954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698" y="2601130"/>
            <a:ext cx="2431282" cy="2482719"/>
          </a:xfrm>
          <a:prstGeom prst="rect">
            <a:avLst/>
          </a:prstGeom>
        </p:spPr>
      </p:pic>
      <p:pic>
        <p:nvPicPr>
          <p:cNvPr id="11" name="Picture 5" descr="https://upload.wikimedia.org/wikipedia/en/3/31/Royal_Berkshire_Fire_and_Rescue_Servic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368" y="4610701"/>
            <a:ext cx="1318908" cy="12979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overeign Housing">
            <a:hlinkClick r:id="rId10" tooltip="Sovereign Housing"/>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981" y="4636306"/>
            <a:ext cx="1751784"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585" y="613762"/>
            <a:ext cx="1904511" cy="86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https://upload.wikimedia.org/wikipedia/commons/1/1a/Citizens_Advice_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1475" y="5156361"/>
            <a:ext cx="1780033" cy="14038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9" name="Picture 3" descr="cid:image003.jpg@01CFC8F7.A89443C0"/>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108200" y="246063"/>
            <a:ext cx="14478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0" descr="Age UK Oxfordshire Logo RGB.jpg"/>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337572" y="3256567"/>
            <a:ext cx="15716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4" descr="CIN_colour_outline_cmyk.jpg"/>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057916" y="2019300"/>
            <a:ext cx="1514475" cy="666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0" y="160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8"/>
          <p:cNvSpPr>
            <a:spLocks noChangeArrowheads="1"/>
          </p:cNvSpPr>
          <p:nvPr/>
        </p:nvSpPr>
        <p:spPr bwMode="auto">
          <a:xfrm>
            <a:off x="-271290" y="11031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9"/>
          <p:cNvSpPr>
            <a:spLocks noChangeArrowheads="1"/>
          </p:cNvSpPr>
          <p:nvPr/>
        </p:nvSpPr>
        <p:spPr bwMode="auto">
          <a:xfrm>
            <a:off x="0" y="179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3931" y="5790043"/>
            <a:ext cx="2870172" cy="1067957"/>
          </a:xfrm>
          <a:prstGeom prst="rect">
            <a:avLst/>
          </a:prstGeom>
        </p:spPr>
      </p:pic>
      <p:pic>
        <p:nvPicPr>
          <p:cNvPr id="4106" name="Picture 1" descr="image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0564" y="1677233"/>
            <a:ext cx="16478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p:cNvSpPr/>
          <p:nvPr/>
        </p:nvSpPr>
        <p:spPr>
          <a:xfrm>
            <a:off x="2657856" y="1562037"/>
            <a:ext cx="3828288" cy="972507"/>
          </a:xfrm>
          <a:prstGeom prst="round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Here are some of our external partners</a:t>
            </a:r>
            <a:endParaRPr lang="en-GB" sz="2000" b="1" dirty="0"/>
          </a:p>
        </p:txBody>
      </p:sp>
      <p:pic>
        <p:nvPicPr>
          <p:cNvPr id="25"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82167" y="181074"/>
            <a:ext cx="1616037" cy="131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a:blip r:embed="rId23"/>
          <a:stretch>
            <a:fillRect/>
          </a:stretch>
        </p:blipFill>
        <p:spPr>
          <a:xfrm>
            <a:off x="5856022" y="2796747"/>
            <a:ext cx="1450440" cy="850597"/>
          </a:xfrm>
          <a:prstGeom prst="rect">
            <a:avLst/>
          </a:prstGeom>
        </p:spPr>
      </p:pic>
      <p:pic>
        <p:nvPicPr>
          <p:cNvPr id="27" name="Picture 26"/>
          <p:cNvPicPr>
            <a:picLocks noChangeAspect="1"/>
          </p:cNvPicPr>
          <p:nvPr/>
        </p:nvPicPr>
        <p:blipFill>
          <a:blip r:embed="rId24"/>
          <a:stretch>
            <a:fillRect/>
          </a:stretch>
        </p:blipFill>
        <p:spPr>
          <a:xfrm>
            <a:off x="7582252" y="3981217"/>
            <a:ext cx="1326945" cy="1302819"/>
          </a:xfrm>
          <a:prstGeom prst="rect">
            <a:avLst/>
          </a:prstGeom>
        </p:spPr>
      </p:pic>
      <p:pic>
        <p:nvPicPr>
          <p:cNvPr id="28" name="Picture 27"/>
          <p:cNvPicPr>
            <a:picLocks noChangeAspect="1"/>
          </p:cNvPicPr>
          <p:nvPr/>
        </p:nvPicPr>
        <p:blipFill>
          <a:blip r:embed="rId25"/>
          <a:stretch>
            <a:fillRect/>
          </a:stretch>
        </p:blipFill>
        <p:spPr>
          <a:xfrm>
            <a:off x="1779308" y="2603426"/>
            <a:ext cx="1243852" cy="1028251"/>
          </a:xfrm>
          <a:prstGeom prst="rect">
            <a:avLst/>
          </a:prstGeom>
        </p:spPr>
      </p:pic>
      <p:pic>
        <p:nvPicPr>
          <p:cNvPr id="29" name="Picture 28"/>
          <p:cNvPicPr>
            <a:picLocks noChangeAspect="1"/>
          </p:cNvPicPr>
          <p:nvPr/>
        </p:nvPicPr>
        <p:blipFill>
          <a:blip r:embed="rId26"/>
          <a:stretch>
            <a:fillRect/>
          </a:stretch>
        </p:blipFill>
        <p:spPr>
          <a:xfrm>
            <a:off x="6071177" y="3865089"/>
            <a:ext cx="1439550" cy="729842"/>
          </a:xfrm>
          <a:prstGeom prst="rect">
            <a:avLst/>
          </a:prstGeom>
        </p:spPr>
      </p:pic>
      <p:pic>
        <p:nvPicPr>
          <p:cNvPr id="31" name="Picture 30"/>
          <p:cNvPicPr>
            <a:picLocks noChangeAspect="1"/>
          </p:cNvPicPr>
          <p:nvPr/>
        </p:nvPicPr>
        <p:blipFill>
          <a:blip r:embed="rId27"/>
          <a:stretch>
            <a:fillRect/>
          </a:stretch>
        </p:blipFill>
        <p:spPr>
          <a:xfrm>
            <a:off x="1766693" y="3866073"/>
            <a:ext cx="1467238" cy="858196"/>
          </a:xfrm>
          <a:prstGeom prst="rect">
            <a:avLst/>
          </a:prstGeom>
        </p:spPr>
      </p:pic>
    </p:spTree>
    <p:extLst>
      <p:ext uri="{BB962C8B-B14F-4D97-AF65-F5344CB8AC3E}">
        <p14:creationId xmlns:p14="http://schemas.microsoft.com/office/powerpoint/2010/main" val="2858286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6" y="129836"/>
            <a:ext cx="7886700" cy="1325563"/>
          </a:xfrm>
        </p:spPr>
        <p:txBody>
          <a:bodyPr>
            <a:normAutofit/>
          </a:bodyPr>
          <a:lstStyle/>
          <a:p>
            <a:endParaRPr lang="en-GB" sz="2000" dirty="0">
              <a:latin typeface="+mn-lt"/>
              <a:cs typeface="Calibri"/>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21400" cy="253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114" t="12893" r="11676" b="13564"/>
          <a:stretch/>
        </p:blipFill>
        <p:spPr bwMode="auto">
          <a:xfrm>
            <a:off x="6121400" y="-1"/>
            <a:ext cx="30226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 y="3590925"/>
            <a:ext cx="4056855"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45506"/>
            <a:ext cx="2536826"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6825" y="2111375"/>
            <a:ext cx="30178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ojohnson\AppData\Local\Microsoft\Windows\Temporary Internet Files\Content.Outlook\X5BKBPS6\NKF photo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959224"/>
            <a:ext cx="5486400" cy="288766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ojohnson\AppData\Local\Microsoft\Windows\Temporary Internet Files\Content.Outlook\X5BKBPS6\BP Customer Tania Christie Article Photo Whole Room 28.11.18 SJ (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389" b="23900"/>
          <a:stretch/>
        </p:blipFill>
        <p:spPr bwMode="auto">
          <a:xfrm>
            <a:off x="5448300" y="2111375"/>
            <a:ext cx="36957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28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Olivia Johnson &amp; Fiona Price</a:t>
            </a:r>
            <a:endParaRPr lang="en-US" dirty="0"/>
          </a:p>
        </p:txBody>
      </p:sp>
      <p:sp>
        <p:nvSpPr>
          <p:cNvPr id="6" name="Slide Number Placeholder 5"/>
          <p:cNvSpPr>
            <a:spLocks noGrp="1"/>
          </p:cNvSpPr>
          <p:nvPr>
            <p:ph type="sldNum" sz="quarter" idx="12"/>
          </p:nvPr>
        </p:nvSpPr>
        <p:spPr/>
        <p:txBody>
          <a:bodyPr/>
          <a:lstStyle/>
          <a:p>
            <a:fld id="{CA51B110-8DDC-184A-BF2F-80FCA82F27B6}" type="slidenum">
              <a:rPr lang="en-US" smtClean="0"/>
              <a:pPr/>
              <a:t>74</a:t>
            </a:fld>
            <a:endParaRPr lang="en-US"/>
          </a:p>
        </p:txBody>
      </p:sp>
      <p:sp>
        <p:nvSpPr>
          <p:cNvPr id="9" name="Text Placeholder 7"/>
          <p:cNvSpPr>
            <a:spLocks noGrp="1"/>
          </p:cNvSpPr>
          <p:nvPr>
            <p:ph type="body" idx="1"/>
          </p:nvPr>
        </p:nvSpPr>
        <p:spPr>
          <a:xfrm>
            <a:off x="539750" y="2945547"/>
            <a:ext cx="8064500" cy="367496"/>
          </a:xfrm>
        </p:spPr>
        <p:txBody>
          <a:bodyPr>
            <a:noAutofit/>
          </a:bodyPr>
          <a:lstStyle/>
          <a:p>
            <a:r>
              <a:rPr lang="en-US" sz="2700" dirty="0" smtClean="0"/>
              <a:t>Age UK Berkshire</a:t>
            </a:r>
          </a:p>
        </p:txBody>
      </p:sp>
    </p:spTree>
    <p:extLst>
      <p:ext uri="{BB962C8B-B14F-4D97-AF65-F5344CB8AC3E}">
        <p14:creationId xmlns:p14="http://schemas.microsoft.com/office/powerpoint/2010/main" val="13769447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36" y="32063"/>
            <a:ext cx="719797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en-GB" sz="2800" b="1" dirty="0">
                <a:solidFill>
                  <a:srgbClr val="00B0F0"/>
                </a:solidFill>
              </a:rPr>
              <a:t>Age UK P</a:t>
            </a:r>
            <a:r>
              <a:rPr lang="en-GB" sz="2800" b="1" dirty="0" smtClean="0">
                <a:solidFill>
                  <a:srgbClr val="00B0F0"/>
                </a:solidFill>
              </a:rPr>
              <a:t>artnership</a:t>
            </a:r>
            <a:endParaRPr lang="en-GB" sz="2800" b="1" dirty="0">
              <a:solidFill>
                <a:srgbClr val="00B0F0"/>
              </a:solidFill>
            </a:endParaRPr>
          </a:p>
        </p:txBody>
      </p:sp>
      <p:sp>
        <p:nvSpPr>
          <p:cNvPr id="22" name="Rectangle 21"/>
          <p:cNvSpPr/>
          <p:nvPr/>
        </p:nvSpPr>
        <p:spPr>
          <a:xfrm rot="5400000">
            <a:off x="7978786" y="858135"/>
            <a:ext cx="1257712" cy="23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9" name="TextBox 8"/>
          <p:cNvSpPr txBox="1"/>
          <p:nvPr/>
        </p:nvSpPr>
        <p:spPr>
          <a:xfrm>
            <a:off x="315465" y="707345"/>
            <a:ext cx="3888235" cy="5447645"/>
          </a:xfrm>
          <a:prstGeom prst="rect">
            <a:avLst/>
          </a:prstGeom>
          <a:noFill/>
        </p:spPr>
        <p:txBody>
          <a:bodyPr wrap="square" rtlCol="0">
            <a:spAutoFit/>
          </a:bodyPr>
          <a:lstStyle/>
          <a:p>
            <a:pPr defTabSz="457200"/>
            <a:r>
              <a:rPr lang="en-GB" dirty="0" smtClean="0">
                <a:solidFill>
                  <a:srgbClr val="FFFFFF">
                    <a:lumMod val="50000"/>
                  </a:srgbClr>
                </a:solidFill>
              </a:rPr>
              <a:t>Partnership of Thames Water, SSEN and Age UK Berkshire to offer a short, medium and long term solution to encouraging more older people to sign up to the priority register.</a:t>
            </a:r>
          </a:p>
          <a:p>
            <a:pPr defTabSz="457200"/>
            <a:endParaRPr lang="en-GB" sz="1200" dirty="0" smtClean="0">
              <a:solidFill>
                <a:srgbClr val="575756"/>
              </a:solidFill>
            </a:endParaRPr>
          </a:p>
          <a:p>
            <a:pPr defTabSz="457200"/>
            <a:r>
              <a:rPr lang="en-GB" sz="1600" dirty="0" smtClean="0">
                <a:solidFill>
                  <a:srgbClr val="FFFFFF">
                    <a:lumMod val="50000"/>
                  </a:srgbClr>
                </a:solidFill>
              </a:rPr>
              <a:t>Short term- Winter 2018/19</a:t>
            </a:r>
          </a:p>
          <a:p>
            <a:pPr defTabSz="457200"/>
            <a:r>
              <a:rPr lang="en-GB" sz="1600" dirty="0" smtClean="0">
                <a:solidFill>
                  <a:srgbClr val="FFFFFF">
                    <a:lumMod val="50000"/>
                  </a:srgbClr>
                </a:solidFill>
              </a:rPr>
              <a:t>Collaboration </a:t>
            </a:r>
            <a:r>
              <a:rPr lang="en-GB" sz="1600" dirty="0">
                <a:solidFill>
                  <a:srgbClr val="FFFFFF">
                    <a:lumMod val="50000"/>
                  </a:srgbClr>
                </a:solidFill>
              </a:rPr>
              <a:t>with winter in </a:t>
            </a:r>
            <a:r>
              <a:rPr lang="en-GB" sz="1600" dirty="0" smtClean="0">
                <a:solidFill>
                  <a:srgbClr val="FFFFFF">
                    <a:lumMod val="50000"/>
                  </a:srgbClr>
                </a:solidFill>
              </a:rPr>
              <a:t>mind</a:t>
            </a:r>
          </a:p>
          <a:p>
            <a:pPr defTabSz="457200"/>
            <a:r>
              <a:rPr lang="en-GB" sz="1600" dirty="0" smtClean="0">
                <a:solidFill>
                  <a:srgbClr val="FFFFFF">
                    <a:lumMod val="50000"/>
                  </a:srgbClr>
                </a:solidFill>
              </a:rPr>
              <a:t>Local press release and social media highlighted priority register and its benefits to older people.</a:t>
            </a:r>
          </a:p>
          <a:p>
            <a:pPr defTabSz="457200"/>
            <a:r>
              <a:rPr lang="en-GB" sz="1600" dirty="0" smtClean="0">
                <a:solidFill>
                  <a:srgbClr val="FFFFFF">
                    <a:lumMod val="50000"/>
                  </a:srgbClr>
                </a:solidFill>
              </a:rPr>
              <a:t>Fitted in well with loneliness, social isolation, winter and Christmas messages.</a:t>
            </a:r>
            <a:endParaRPr lang="en-GB" sz="1600" dirty="0">
              <a:solidFill>
                <a:srgbClr val="FFFFFF">
                  <a:lumMod val="50000"/>
                </a:srgbClr>
              </a:solidFill>
            </a:endParaRPr>
          </a:p>
          <a:p>
            <a:pPr defTabSz="457200"/>
            <a:endParaRPr lang="en-GB" sz="1200" dirty="0" smtClean="0">
              <a:solidFill>
                <a:srgbClr val="575756"/>
              </a:solidFill>
            </a:endParaRPr>
          </a:p>
          <a:p>
            <a:pPr defTabSz="457200"/>
            <a:r>
              <a:rPr lang="en-GB" sz="1600" dirty="0">
                <a:solidFill>
                  <a:srgbClr val="575756"/>
                </a:solidFill>
              </a:rPr>
              <a:t>This partnership has already got some headlines in the region </a:t>
            </a:r>
            <a:r>
              <a:rPr lang="en-GB" sz="1600" dirty="0" smtClean="0">
                <a:solidFill>
                  <a:srgbClr val="575756"/>
                </a:solidFill>
              </a:rPr>
              <a:t>-BBC </a:t>
            </a:r>
            <a:r>
              <a:rPr lang="en-GB" sz="1600" dirty="0">
                <a:solidFill>
                  <a:srgbClr val="575756"/>
                </a:solidFill>
              </a:rPr>
              <a:t>Berkshire, Newbury Weekly </a:t>
            </a:r>
            <a:r>
              <a:rPr lang="en-GB" sz="1600" dirty="0" smtClean="0">
                <a:solidFill>
                  <a:srgbClr val="575756"/>
                </a:solidFill>
              </a:rPr>
              <a:t>News, That’s Thames Valley TV.</a:t>
            </a:r>
            <a:endParaRPr lang="en-GB" sz="1600" dirty="0">
              <a:solidFill>
                <a:srgbClr val="575756"/>
              </a:solidFill>
            </a:endParaRPr>
          </a:p>
          <a:p>
            <a:pPr defTabSz="457200"/>
            <a:endParaRPr lang="en-GB" sz="1200" dirty="0" smtClean="0">
              <a:solidFill>
                <a:srgbClr val="575756"/>
              </a:solidFill>
            </a:endParaRPr>
          </a:p>
          <a:p>
            <a:pPr defTabSz="457200"/>
            <a:endParaRPr lang="en-GB" sz="1200" dirty="0">
              <a:solidFill>
                <a:srgbClr val="575756"/>
              </a:solidFill>
            </a:endParaRPr>
          </a:p>
        </p:txBody>
      </p:sp>
      <p:sp>
        <p:nvSpPr>
          <p:cNvPr id="3" name="Rectangle 2"/>
          <p:cNvSpPr/>
          <p:nvPr/>
        </p:nvSpPr>
        <p:spPr>
          <a:xfrm>
            <a:off x="4450813" y="3244334"/>
            <a:ext cx="242374" cy="369332"/>
          </a:xfrm>
          <a:prstGeom prst="rect">
            <a:avLst/>
          </a:prstGeom>
        </p:spPr>
        <p:txBody>
          <a:bodyPr wrap="none">
            <a:spAutoFit/>
          </a:bodyPr>
          <a:lstStyle/>
          <a:p>
            <a:pPr defTabSz="457200"/>
            <a:r>
              <a:rPr lang="en-GB">
                <a:solidFill>
                  <a:srgbClr val="000000"/>
                </a:solidFill>
                <a:latin typeface="Times New Roman" panose="02020603050405020304" pitchFamily="18" charset="0"/>
              </a:rPr>
              <a:t> </a:t>
            </a:r>
            <a:endParaRPr lang="en-GB">
              <a:solidFill>
                <a:srgbClr val="575756"/>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174" y="1547516"/>
            <a:ext cx="3979627" cy="1812464"/>
          </a:xfrm>
          <a:prstGeom prst="rect">
            <a:avLst/>
          </a:prstGeom>
          <a:ln w="3175">
            <a:solidFill>
              <a:schemeClr val="tx1"/>
            </a:solidFill>
          </a:ln>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38199"/>
          <a:stretch/>
        </p:blipFill>
        <p:spPr>
          <a:xfrm>
            <a:off x="3480253" y="5904578"/>
            <a:ext cx="5587548" cy="771806"/>
          </a:xfrm>
          <a:prstGeom prst="rect">
            <a:avLst/>
          </a:prstGeom>
          <a:ln w="3175">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24180"/>
          <a:stretch/>
        </p:blipFill>
        <p:spPr>
          <a:xfrm>
            <a:off x="5987295" y="3411292"/>
            <a:ext cx="3080506" cy="2493286"/>
          </a:xfrm>
          <a:prstGeom prst="rect">
            <a:avLst/>
          </a:prstGeom>
          <a:ln w="3175">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6861" y="293673"/>
            <a:ext cx="2225964" cy="929430"/>
          </a:xfrm>
          <a:prstGeom prst="rect">
            <a:avLst/>
          </a:prstGeom>
        </p:spPr>
      </p:pic>
    </p:spTree>
    <p:extLst>
      <p:ext uri="{BB962C8B-B14F-4D97-AF65-F5344CB8AC3E}">
        <p14:creationId xmlns:p14="http://schemas.microsoft.com/office/powerpoint/2010/main" val="3107034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36" y="32063"/>
            <a:ext cx="719797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en-GB" sz="2800" b="1" dirty="0">
                <a:solidFill>
                  <a:srgbClr val="00B0F0"/>
                </a:solidFill>
              </a:rPr>
              <a:t>Age UK P</a:t>
            </a:r>
            <a:r>
              <a:rPr lang="en-GB" sz="2800" b="1" dirty="0" smtClean="0">
                <a:solidFill>
                  <a:srgbClr val="00B0F0"/>
                </a:solidFill>
              </a:rPr>
              <a:t>artnership</a:t>
            </a:r>
            <a:endParaRPr lang="en-GB" sz="2800" b="1" dirty="0">
              <a:solidFill>
                <a:srgbClr val="00B0F0"/>
              </a:solidFill>
            </a:endParaRPr>
          </a:p>
        </p:txBody>
      </p:sp>
      <p:sp>
        <p:nvSpPr>
          <p:cNvPr id="22" name="Rectangle 21"/>
          <p:cNvSpPr/>
          <p:nvPr/>
        </p:nvSpPr>
        <p:spPr>
          <a:xfrm rot="5400000">
            <a:off x="7978786" y="858135"/>
            <a:ext cx="1257712" cy="23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9" name="TextBox 8"/>
          <p:cNvSpPr txBox="1"/>
          <p:nvPr/>
        </p:nvSpPr>
        <p:spPr>
          <a:xfrm>
            <a:off x="315465" y="707345"/>
            <a:ext cx="3888235" cy="6494085"/>
          </a:xfrm>
          <a:prstGeom prst="rect">
            <a:avLst/>
          </a:prstGeom>
          <a:noFill/>
        </p:spPr>
        <p:txBody>
          <a:bodyPr wrap="square" rtlCol="0">
            <a:spAutoFit/>
          </a:bodyPr>
          <a:lstStyle/>
          <a:p>
            <a:pPr defTabSz="457200"/>
            <a:r>
              <a:rPr lang="en-GB" sz="1400" dirty="0" smtClean="0">
                <a:solidFill>
                  <a:srgbClr val="575756"/>
                </a:solidFill>
              </a:rPr>
              <a:t>Medium Term (throughout 2019)</a:t>
            </a:r>
          </a:p>
          <a:p>
            <a:pPr defTabSz="457200"/>
            <a:r>
              <a:rPr lang="en-GB" sz="1400" dirty="0" smtClean="0">
                <a:solidFill>
                  <a:srgbClr val="575756"/>
                </a:solidFill>
              </a:rPr>
              <a:t>We </a:t>
            </a:r>
            <a:r>
              <a:rPr lang="en-GB" sz="1400" dirty="0">
                <a:solidFill>
                  <a:srgbClr val="575756"/>
                </a:solidFill>
              </a:rPr>
              <a:t>are piloting face to face opportunities for trained Age UK </a:t>
            </a:r>
            <a:r>
              <a:rPr lang="en-GB" sz="1400" dirty="0" smtClean="0">
                <a:solidFill>
                  <a:srgbClr val="575756"/>
                </a:solidFill>
              </a:rPr>
              <a:t>Berkshire staff </a:t>
            </a:r>
            <a:r>
              <a:rPr lang="en-GB" sz="1400" dirty="0">
                <a:solidFill>
                  <a:srgbClr val="575756"/>
                </a:solidFill>
              </a:rPr>
              <a:t>to refer the elderly when they are doing:</a:t>
            </a:r>
          </a:p>
          <a:p>
            <a:pPr marL="171450" indent="-171450" defTabSz="457200">
              <a:buFont typeface="Arial" panose="020B0604020202020204" pitchFamily="34" charset="0"/>
              <a:buChar char="•"/>
            </a:pPr>
            <a:r>
              <a:rPr lang="en-GB" sz="1400" dirty="0">
                <a:solidFill>
                  <a:srgbClr val="575756"/>
                </a:solidFill>
              </a:rPr>
              <a:t>Winter Warmth home visits </a:t>
            </a:r>
          </a:p>
          <a:p>
            <a:pPr marL="171450" indent="-171450" defTabSz="457200">
              <a:buFont typeface="Arial" panose="020B0604020202020204" pitchFamily="34" charset="0"/>
              <a:buChar char="•"/>
            </a:pPr>
            <a:r>
              <a:rPr lang="en-GB" sz="1400" dirty="0">
                <a:solidFill>
                  <a:srgbClr val="575756"/>
                </a:solidFill>
              </a:rPr>
              <a:t>Home from hospital </a:t>
            </a:r>
            <a:r>
              <a:rPr lang="en-GB" sz="1400" dirty="0" smtClean="0">
                <a:solidFill>
                  <a:srgbClr val="575756"/>
                </a:solidFill>
              </a:rPr>
              <a:t>Support</a:t>
            </a:r>
          </a:p>
          <a:p>
            <a:pPr marL="171450" indent="-171450" defTabSz="457200">
              <a:buFont typeface="Arial" panose="020B0604020202020204" pitchFamily="34" charset="0"/>
              <a:buChar char="•"/>
            </a:pPr>
            <a:r>
              <a:rPr lang="en-GB" sz="1400" dirty="0" smtClean="0">
                <a:solidFill>
                  <a:srgbClr val="575756"/>
                </a:solidFill>
              </a:rPr>
              <a:t>Social prescribing</a:t>
            </a:r>
          </a:p>
          <a:p>
            <a:pPr marL="171450" indent="-171450" defTabSz="457200">
              <a:buFont typeface="Arial" panose="020B0604020202020204" pitchFamily="34" charset="0"/>
              <a:buChar char="•"/>
            </a:pPr>
            <a:r>
              <a:rPr lang="en-GB" sz="1400" dirty="0" smtClean="0">
                <a:solidFill>
                  <a:srgbClr val="575756"/>
                </a:solidFill>
              </a:rPr>
              <a:t>Information and Advice</a:t>
            </a:r>
            <a:endParaRPr lang="en-GB" sz="1400" dirty="0">
              <a:solidFill>
                <a:srgbClr val="575756"/>
              </a:solidFill>
            </a:endParaRPr>
          </a:p>
          <a:p>
            <a:pPr defTabSz="457200"/>
            <a:endParaRPr lang="en-GB" sz="1400" dirty="0" smtClean="0">
              <a:solidFill>
                <a:srgbClr val="575756"/>
              </a:solidFill>
            </a:endParaRPr>
          </a:p>
          <a:p>
            <a:pPr defTabSz="457200"/>
            <a:r>
              <a:rPr lang="en-GB" sz="1400" dirty="0" smtClean="0">
                <a:solidFill>
                  <a:srgbClr val="575756"/>
                </a:solidFill>
              </a:rPr>
              <a:t>The aim is to offer a one stop shop for our clients and adding value to each of our service offerings. Leaflet with Reference number to track success.</a:t>
            </a:r>
          </a:p>
          <a:p>
            <a:pPr defTabSz="457200"/>
            <a:endParaRPr lang="en-GB" sz="1400" dirty="0" smtClean="0">
              <a:solidFill>
                <a:srgbClr val="575756"/>
              </a:solidFill>
            </a:endParaRPr>
          </a:p>
          <a:p>
            <a:pPr defTabSz="457200"/>
            <a:r>
              <a:rPr lang="en-GB" sz="1400" dirty="0" smtClean="0">
                <a:solidFill>
                  <a:srgbClr val="575756"/>
                </a:solidFill>
              </a:rPr>
              <a:t>Longer Term</a:t>
            </a:r>
          </a:p>
          <a:p>
            <a:pPr defTabSz="457200"/>
            <a:r>
              <a:rPr lang="en-GB" sz="1400" dirty="0" smtClean="0">
                <a:solidFill>
                  <a:srgbClr val="575756"/>
                </a:solidFill>
              </a:rPr>
              <a:t>A closer partnership that we hope will result in a change in their registration process, giving direct referrals from Age UK Berkshire via </a:t>
            </a:r>
            <a:r>
              <a:rPr lang="en-GB" sz="1400" dirty="0" err="1" smtClean="0">
                <a:solidFill>
                  <a:srgbClr val="575756"/>
                </a:solidFill>
              </a:rPr>
              <a:t>Charitylog</a:t>
            </a:r>
            <a:r>
              <a:rPr lang="en-GB" sz="1400" dirty="0" smtClean="0">
                <a:solidFill>
                  <a:srgbClr val="575756"/>
                </a:solidFill>
              </a:rPr>
              <a:t>. </a:t>
            </a:r>
            <a:r>
              <a:rPr lang="en-GB" sz="1400" dirty="0" err="1" smtClean="0">
                <a:solidFill>
                  <a:srgbClr val="575756"/>
                </a:solidFill>
              </a:rPr>
              <a:t>Charitylog</a:t>
            </a:r>
            <a:r>
              <a:rPr lang="en-GB" sz="1400" dirty="0" smtClean="0">
                <a:solidFill>
                  <a:srgbClr val="575756"/>
                </a:solidFill>
              </a:rPr>
              <a:t> is also used by 90% of the other Age UK regions which represents a significant opportunity to ensure older people we support sign up as easily as possible</a:t>
            </a:r>
          </a:p>
          <a:p>
            <a:pPr defTabSz="457200"/>
            <a:endParaRPr lang="en-GB" sz="1400" dirty="0">
              <a:solidFill>
                <a:srgbClr val="575756"/>
              </a:solidFill>
            </a:endParaRPr>
          </a:p>
          <a:p>
            <a:pPr defTabSz="457200"/>
            <a:r>
              <a:rPr lang="en-GB" sz="1400" dirty="0" smtClean="0">
                <a:solidFill>
                  <a:srgbClr val="575756"/>
                </a:solidFill>
              </a:rPr>
              <a:t>Learning- Press always better from a local Charity!</a:t>
            </a:r>
          </a:p>
          <a:p>
            <a:pPr defTabSz="457200"/>
            <a:endParaRPr lang="en-GB" sz="1400" dirty="0" smtClean="0">
              <a:solidFill>
                <a:srgbClr val="575756"/>
              </a:solidFill>
            </a:endParaRPr>
          </a:p>
          <a:p>
            <a:pPr defTabSz="457200"/>
            <a:r>
              <a:rPr lang="en-GB" sz="1400" dirty="0" smtClean="0">
                <a:solidFill>
                  <a:srgbClr val="575756"/>
                </a:solidFill>
              </a:rPr>
              <a:t>GDPR- adding additional complications and barriers!</a:t>
            </a:r>
          </a:p>
          <a:p>
            <a:pPr defTabSz="457200"/>
            <a:endParaRPr lang="en-GB" sz="1200" dirty="0">
              <a:solidFill>
                <a:srgbClr val="575756"/>
              </a:solidFill>
            </a:endParaRPr>
          </a:p>
          <a:p>
            <a:pPr defTabSz="457200"/>
            <a:endParaRPr lang="en-GB" sz="1200" dirty="0">
              <a:solidFill>
                <a:srgbClr val="575756"/>
              </a:solidFill>
            </a:endParaRPr>
          </a:p>
        </p:txBody>
      </p:sp>
      <p:sp>
        <p:nvSpPr>
          <p:cNvPr id="3" name="Rectangle 2"/>
          <p:cNvSpPr/>
          <p:nvPr/>
        </p:nvSpPr>
        <p:spPr>
          <a:xfrm>
            <a:off x="4450813" y="3244334"/>
            <a:ext cx="242374" cy="369332"/>
          </a:xfrm>
          <a:prstGeom prst="rect">
            <a:avLst/>
          </a:prstGeom>
        </p:spPr>
        <p:txBody>
          <a:bodyPr wrap="none">
            <a:spAutoFit/>
          </a:bodyPr>
          <a:lstStyle/>
          <a:p>
            <a:pPr defTabSz="457200"/>
            <a:r>
              <a:rPr lang="en-GB">
                <a:solidFill>
                  <a:srgbClr val="000000"/>
                </a:solidFill>
                <a:latin typeface="Times New Roman" panose="02020603050405020304" pitchFamily="18" charset="0"/>
              </a:rPr>
              <a:t> </a:t>
            </a:r>
            <a:endParaRPr lang="en-GB">
              <a:solidFill>
                <a:srgbClr val="575756"/>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354" y="1085150"/>
            <a:ext cx="3281007" cy="2097888"/>
          </a:xfrm>
          <a:prstGeom prst="rect">
            <a:avLst/>
          </a:prstGeom>
          <a:ln w="3175">
            <a:solidFill>
              <a:schemeClr val="tx1"/>
            </a:solidFill>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861" y="293673"/>
            <a:ext cx="2225964" cy="9294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297" y="4891801"/>
            <a:ext cx="2800715" cy="1588653"/>
          </a:xfrm>
          <a:prstGeom prst="rect">
            <a:avLst/>
          </a:prstGeom>
        </p:spPr>
      </p:pic>
      <p:pic>
        <p:nvPicPr>
          <p:cNvPr id="4" name="Picture 3"/>
          <p:cNvPicPr>
            <a:picLocks noChangeAspect="1"/>
          </p:cNvPicPr>
          <p:nvPr/>
        </p:nvPicPr>
        <p:blipFill>
          <a:blip r:embed="rId5"/>
          <a:stretch>
            <a:fillRect/>
          </a:stretch>
        </p:blipFill>
        <p:spPr>
          <a:xfrm>
            <a:off x="5886233" y="2656601"/>
            <a:ext cx="3198492" cy="2235200"/>
          </a:xfrm>
          <a:prstGeom prst="rect">
            <a:avLst/>
          </a:prstGeom>
        </p:spPr>
      </p:pic>
    </p:spTree>
    <p:extLst>
      <p:ext uri="{BB962C8B-B14F-4D97-AF65-F5344CB8AC3E}">
        <p14:creationId xmlns:p14="http://schemas.microsoft.com/office/powerpoint/2010/main" val="3479041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750" y="2275682"/>
            <a:ext cx="8064500" cy="2306637"/>
          </a:xfrm>
        </p:spPr>
        <p:txBody>
          <a:bodyPr/>
          <a:lstStyle/>
          <a:p>
            <a:pPr algn="ctr"/>
            <a:r>
              <a:rPr lang="en-GB" sz="7200" dirty="0" smtClean="0"/>
              <a:t>Questions? </a:t>
            </a:r>
            <a:endParaRPr lang="en-GB" sz="7200" dirty="0"/>
          </a:p>
        </p:txBody>
      </p:sp>
      <p:sp>
        <p:nvSpPr>
          <p:cNvPr id="7" name="Rectangle 6"/>
          <p:cNvSpPr/>
          <p:nvPr/>
        </p:nvSpPr>
        <p:spPr>
          <a:xfrm>
            <a:off x="4056521" y="6025861"/>
            <a:ext cx="990235" cy="67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879" y="5999735"/>
            <a:ext cx="1001348" cy="8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1224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A51B110-8DDC-184A-BF2F-80FCA82F27B6}" type="slidenum">
              <a:rPr lang="en-US" smtClean="0"/>
              <a:pPr/>
              <a:t>78</a:t>
            </a:fld>
            <a:endParaRPr lang="en-US"/>
          </a:p>
        </p:txBody>
      </p:sp>
      <p:pic>
        <p:nvPicPr>
          <p:cNvPr id="5" name="Picture 4" descr="take a break1.png"/>
          <p:cNvPicPr>
            <a:picLocks noChangeAspect="1"/>
          </p:cNvPicPr>
          <p:nvPr/>
        </p:nvPicPr>
        <p:blipFill rotWithShape="1">
          <a:blip r:embed="rId2" cstate="email">
            <a:extLst>
              <a:ext uri="{28A0092B-C50C-407E-A947-70E740481C1C}">
                <a14:useLocalDpi xmlns:a14="http://schemas.microsoft.com/office/drawing/2010/main"/>
              </a:ext>
            </a:extLst>
          </a:blip>
          <a:srcRect t="24180" b="24115"/>
          <a:stretch/>
        </p:blipFill>
        <p:spPr>
          <a:xfrm>
            <a:off x="1025525" y="599797"/>
            <a:ext cx="6898580" cy="5045373"/>
          </a:xfrm>
          <a:prstGeom prst="rect">
            <a:avLst/>
          </a:prstGeom>
        </p:spPr>
      </p:pic>
    </p:spTree>
    <p:extLst>
      <p:ext uri="{BB962C8B-B14F-4D97-AF65-F5344CB8AC3E}">
        <p14:creationId xmlns:p14="http://schemas.microsoft.com/office/powerpoint/2010/main" val="2516825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GB" dirty="0" smtClean="0"/>
              <a:t>WELCOME BACK </a:t>
            </a:r>
            <a:endParaRPr lang="en-GB" dirty="0"/>
          </a:p>
          <a:p>
            <a:pPr lvl="1"/>
            <a:endParaRPr lang="en-GB" dirty="0"/>
          </a:p>
          <a:p>
            <a:pPr lvl="2"/>
            <a:endParaRPr lang="en-US" dirty="0"/>
          </a:p>
        </p:txBody>
      </p:sp>
    </p:spTree>
    <p:extLst>
      <p:ext uri="{BB962C8B-B14F-4D97-AF65-F5344CB8AC3E}">
        <p14:creationId xmlns:p14="http://schemas.microsoft.com/office/powerpoint/2010/main" val="3559787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702824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3568" y="1844824"/>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pPr algn="ctr"/>
            <a:r>
              <a:rPr lang="en-GB" sz="4800" dirty="0" smtClean="0">
                <a:solidFill>
                  <a:schemeClr val="bg1"/>
                </a:solidFill>
              </a:rPr>
              <a:t>Howz</a:t>
            </a:r>
            <a:endParaRPr lang="en-GB" sz="3600" dirty="0" smtClean="0">
              <a:solidFill>
                <a:schemeClr val="bg1"/>
              </a:solidFill>
            </a:endParaRPr>
          </a:p>
          <a:p>
            <a:pPr algn="ctr"/>
            <a:endParaRPr lang="en-GB" sz="2800" dirty="0" smtClean="0">
              <a:solidFill>
                <a:schemeClr val="bg1"/>
              </a:solidFill>
            </a:endParaRPr>
          </a:p>
          <a:p>
            <a:pPr algn="ctr"/>
            <a:endParaRPr lang="en-GB" sz="2800" dirty="0">
              <a:solidFill>
                <a:schemeClr val="bg1"/>
              </a:solidFill>
            </a:endParaRPr>
          </a:p>
          <a:p>
            <a:pPr algn="ctr"/>
            <a:endParaRPr lang="en-GB" sz="2000" dirty="0" smtClean="0">
              <a:solidFill>
                <a:srgbClr val="FFFFFF"/>
              </a:solidFill>
            </a:endParaRPr>
          </a:p>
          <a:p>
            <a:pPr algn="ctr"/>
            <a:endParaRPr lang="en-GB" sz="2000" dirty="0" smtClean="0">
              <a:solidFill>
                <a:srgbClr val="FFFFFF"/>
              </a:solidFill>
            </a:endParaRPr>
          </a:p>
          <a:p>
            <a:pPr algn="ctr"/>
            <a:r>
              <a:rPr lang="en-GB" sz="2400" dirty="0" smtClean="0">
                <a:solidFill>
                  <a:srgbClr val="FFFFFF"/>
                </a:solidFill>
              </a:rPr>
              <a:t>Jonathan Burr</a:t>
            </a:r>
          </a:p>
          <a:p>
            <a:pPr algn="ctr"/>
            <a:r>
              <a:rPr lang="en-GB" sz="2400" dirty="0" smtClean="0">
                <a:solidFill>
                  <a:srgbClr val="FFFFFF"/>
                </a:solidFill>
              </a:rPr>
              <a:t>CEO </a:t>
            </a:r>
          </a:p>
          <a:p>
            <a:endParaRPr lang="en-GB" sz="2000" dirty="0">
              <a:solidFill>
                <a:srgbClr val="FFFFFF"/>
              </a:solidFill>
            </a:endParaRPr>
          </a:p>
        </p:txBody>
      </p:sp>
    </p:spTree>
    <p:extLst>
      <p:ext uri="{BB962C8B-B14F-4D97-AF65-F5344CB8AC3E}">
        <p14:creationId xmlns:p14="http://schemas.microsoft.com/office/powerpoint/2010/main" val="38600015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srcRect l="234" r="1"/>
          <a:stretch/>
        </p:blipFill>
        <p:spPr>
          <a:xfrm>
            <a:off x="0" y="1"/>
            <a:ext cx="9144000" cy="6473348"/>
          </a:xfrm>
          <a:prstGeom prst="rect">
            <a:avLst/>
          </a:prstGeom>
        </p:spPr>
      </p:pic>
      <p:sp>
        <p:nvSpPr>
          <p:cNvPr id="5" name="Rectangle 4"/>
          <p:cNvSpPr/>
          <p:nvPr/>
        </p:nvSpPr>
        <p:spPr>
          <a:xfrm>
            <a:off x="0" y="6458178"/>
            <a:ext cx="9144000" cy="399823"/>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49916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89117" y="2893529"/>
            <a:ext cx="1746885" cy="71326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Rounded Rectangle 5"/>
          <p:cNvSpPr/>
          <p:nvPr/>
        </p:nvSpPr>
        <p:spPr>
          <a:xfrm>
            <a:off x="1064330" y="2929950"/>
            <a:ext cx="1803996" cy="68741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ounded Rectangle 7"/>
          <p:cNvSpPr/>
          <p:nvPr/>
        </p:nvSpPr>
        <p:spPr>
          <a:xfrm>
            <a:off x="3665629" y="2901482"/>
            <a:ext cx="1682801" cy="68741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itle 1"/>
          <p:cNvSpPr txBox="1">
            <a:spLocks/>
          </p:cNvSpPr>
          <p:nvPr/>
        </p:nvSpPr>
        <p:spPr>
          <a:xfrm>
            <a:off x="173295" y="300746"/>
            <a:ext cx="4055441" cy="585497"/>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0" dirty="0" smtClean="0">
                <a:solidFill>
                  <a:srgbClr val="00B0F0"/>
                </a:solidFill>
                <a:latin typeface="Arial Rounded MT Bold" panose="020F0704030504030204" pitchFamily="34" charset="0"/>
              </a:rPr>
              <a:t>Thames Water and </a:t>
            </a:r>
            <a:r>
              <a:rPr lang="en-GB" sz="2400" b="0" dirty="0" err="1" smtClean="0">
                <a:solidFill>
                  <a:srgbClr val="00B0F0"/>
                </a:solidFill>
                <a:latin typeface="Arial Rounded MT Bold" panose="020F0704030504030204" pitchFamily="34" charset="0"/>
              </a:rPr>
              <a:t>Howz</a:t>
            </a:r>
            <a:r>
              <a:rPr lang="en-GB" sz="2400" dirty="0">
                <a:solidFill>
                  <a:srgbClr val="00B0F0"/>
                </a:solidFill>
                <a:latin typeface="Arial Rounded MT Bold" panose="020F0704030504030204" pitchFamily="34" charset="0"/>
              </a:rPr>
              <a:t> </a:t>
            </a:r>
            <a:r>
              <a:rPr lang="en-GB" sz="2400" dirty="0" smtClean="0">
                <a:solidFill>
                  <a:srgbClr val="00B0F0"/>
                </a:solidFill>
                <a:latin typeface="Arial Rounded MT Bold" panose="020F0704030504030204" pitchFamily="34" charset="0"/>
              </a:rPr>
              <a:t>Pilot</a:t>
            </a:r>
            <a:endParaRPr lang="en-GB" sz="2400" b="0" dirty="0">
              <a:solidFill>
                <a:srgbClr val="00B0F0"/>
              </a:solidFill>
              <a:latin typeface="Arial Rounded MT Bold" panose="020F0704030504030204" pitchFamily="34" charset="0"/>
            </a:endParaRPr>
          </a:p>
        </p:txBody>
      </p:sp>
      <p:sp>
        <p:nvSpPr>
          <p:cNvPr id="12" name="Title 1"/>
          <p:cNvSpPr txBox="1">
            <a:spLocks/>
          </p:cNvSpPr>
          <p:nvPr/>
        </p:nvSpPr>
        <p:spPr>
          <a:xfrm>
            <a:off x="4302274" y="2383558"/>
            <a:ext cx="1126808" cy="585497"/>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25" b="0" dirty="0" smtClean="0">
                <a:solidFill>
                  <a:srgbClr val="00B0F0"/>
                </a:solidFill>
                <a:latin typeface="Arial Rounded MT Bold" panose="020F0704030504030204" pitchFamily="34" charset="0"/>
              </a:rPr>
              <a:t>Size</a:t>
            </a:r>
            <a:endParaRPr lang="en-GB" sz="2025" b="0" dirty="0">
              <a:solidFill>
                <a:srgbClr val="00B0F0"/>
              </a:solidFill>
              <a:latin typeface="Arial Rounded MT Bold" panose="020F0704030504030204" pitchFamily="34" charset="0"/>
            </a:endParaRPr>
          </a:p>
        </p:txBody>
      </p:sp>
      <p:sp>
        <p:nvSpPr>
          <p:cNvPr id="14" name="Title 1"/>
          <p:cNvSpPr txBox="1">
            <a:spLocks/>
          </p:cNvSpPr>
          <p:nvPr/>
        </p:nvSpPr>
        <p:spPr>
          <a:xfrm>
            <a:off x="1616181" y="2338736"/>
            <a:ext cx="1126808" cy="585497"/>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25" b="0" dirty="0" smtClean="0">
                <a:solidFill>
                  <a:srgbClr val="00B0F0"/>
                </a:solidFill>
                <a:latin typeface="Arial Rounded MT Bold" panose="020F0704030504030204" pitchFamily="34" charset="0"/>
              </a:rPr>
              <a:t>Length</a:t>
            </a:r>
            <a:endParaRPr lang="en-GB" sz="2025" b="0" dirty="0">
              <a:solidFill>
                <a:srgbClr val="00B0F0"/>
              </a:solidFill>
              <a:latin typeface="Arial Rounded MT Bold" panose="020F0704030504030204" pitchFamily="34" charset="0"/>
            </a:endParaRPr>
          </a:p>
        </p:txBody>
      </p:sp>
      <p:sp>
        <p:nvSpPr>
          <p:cNvPr id="15" name="Title 1"/>
          <p:cNvSpPr txBox="1">
            <a:spLocks/>
          </p:cNvSpPr>
          <p:nvPr/>
        </p:nvSpPr>
        <p:spPr>
          <a:xfrm>
            <a:off x="6652746" y="2394399"/>
            <a:ext cx="1637852" cy="585496"/>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25" dirty="0" smtClean="0">
                <a:solidFill>
                  <a:srgbClr val="00B0F0"/>
                </a:solidFill>
                <a:latin typeface="Arial Rounded MT Bold" panose="020F0704030504030204" pitchFamily="34" charset="0"/>
              </a:rPr>
              <a:t>Purpose</a:t>
            </a:r>
            <a:endParaRPr lang="en-GB" sz="2025" b="0" dirty="0">
              <a:solidFill>
                <a:srgbClr val="00B0F0"/>
              </a:solidFill>
              <a:latin typeface="Arial Rounded MT Bold" panose="020F0704030504030204" pitchFamily="34" charset="0"/>
            </a:endParaRPr>
          </a:p>
        </p:txBody>
      </p:sp>
      <p:sp>
        <p:nvSpPr>
          <p:cNvPr id="16" name="Title 1"/>
          <p:cNvSpPr txBox="1">
            <a:spLocks/>
          </p:cNvSpPr>
          <p:nvPr/>
        </p:nvSpPr>
        <p:spPr>
          <a:xfrm>
            <a:off x="1963138" y="4600686"/>
            <a:ext cx="6808529" cy="585497"/>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25" b="0" dirty="0" smtClean="0">
                <a:solidFill>
                  <a:srgbClr val="00B0F0"/>
                </a:solidFill>
                <a:latin typeface="Arial Rounded MT Bold" panose="020F0704030504030204" pitchFamily="34" charset="0"/>
              </a:rPr>
              <a:t>Looking for any potential interest from Age UK organisations who would like to be a </a:t>
            </a:r>
            <a:r>
              <a:rPr lang="en-GB" sz="2025" dirty="0" smtClean="0">
                <a:solidFill>
                  <a:srgbClr val="00B0F0"/>
                </a:solidFill>
                <a:latin typeface="Arial Rounded MT Bold" panose="020F0704030504030204" pitchFamily="34" charset="0"/>
              </a:rPr>
              <a:t>part of this</a:t>
            </a:r>
            <a:endParaRPr lang="en-GB" sz="2025" b="0" dirty="0">
              <a:solidFill>
                <a:srgbClr val="00B0F0"/>
              </a:solidFill>
              <a:latin typeface="Arial Rounded MT Bold" panose="020F0704030504030204" pitchFamily="34" charset="0"/>
            </a:endParaRPr>
          </a:p>
        </p:txBody>
      </p:sp>
      <p:sp>
        <p:nvSpPr>
          <p:cNvPr id="18" name="TextBox 13"/>
          <p:cNvSpPr txBox="1"/>
          <p:nvPr/>
        </p:nvSpPr>
        <p:spPr>
          <a:xfrm>
            <a:off x="3123840" y="3075477"/>
            <a:ext cx="2856155"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smtClean="0">
                <a:solidFill>
                  <a:schemeClr val="bg1"/>
                </a:solidFill>
                <a:latin typeface="Calibri Light" panose="020F0302020204030204" pitchFamily="34" charset="0"/>
              </a:rPr>
              <a:t>100 people</a:t>
            </a:r>
          </a:p>
          <a:p>
            <a:pPr algn="ctr"/>
            <a:endParaRPr lang="en-GB" sz="1600" dirty="0">
              <a:latin typeface="Calibri Light" panose="020F0302020204030204" pitchFamily="34" charset="0"/>
            </a:endParaRPr>
          </a:p>
        </p:txBody>
      </p:sp>
      <p:sp>
        <p:nvSpPr>
          <p:cNvPr id="21" name="TextBox 17"/>
          <p:cNvSpPr txBox="1"/>
          <p:nvPr/>
        </p:nvSpPr>
        <p:spPr>
          <a:xfrm>
            <a:off x="6095698" y="2932519"/>
            <a:ext cx="1799215" cy="12926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dirty="0" smtClean="0">
                <a:solidFill>
                  <a:schemeClr val="bg1"/>
                </a:solidFill>
                <a:latin typeface="Calibri Light" panose="020F0302020204030204" pitchFamily="34" charset="0"/>
              </a:rPr>
              <a:t>Integrate water data into the </a:t>
            </a:r>
            <a:r>
              <a:rPr lang="en-GB" sz="1600" b="1" dirty="0" err="1" smtClean="0">
                <a:solidFill>
                  <a:schemeClr val="bg1"/>
                </a:solidFill>
                <a:latin typeface="Calibri Light" panose="020F0302020204030204" pitchFamily="34" charset="0"/>
              </a:rPr>
              <a:t>Howz</a:t>
            </a:r>
            <a:r>
              <a:rPr lang="en-GB" sz="1600" b="1" dirty="0" smtClean="0">
                <a:solidFill>
                  <a:schemeClr val="bg1"/>
                </a:solidFill>
                <a:latin typeface="Calibri Light" panose="020F0302020204030204" pitchFamily="34" charset="0"/>
              </a:rPr>
              <a:t> app</a:t>
            </a:r>
          </a:p>
          <a:p>
            <a:endParaRPr lang="en-GB" sz="1600" b="1" dirty="0" smtClean="0">
              <a:solidFill>
                <a:schemeClr val="bg1"/>
              </a:solidFill>
              <a:latin typeface="Calibri Light" panose="020F0302020204030204" pitchFamily="34" charset="0"/>
            </a:endParaRPr>
          </a:p>
          <a:p>
            <a:pPr marL="285750" indent="-285750">
              <a:buFont typeface="Arial" panose="020B0604020202020204" pitchFamily="34" charset="0"/>
              <a:buChar char="•"/>
            </a:pPr>
            <a:endParaRPr lang="en-GB" sz="1400" dirty="0">
              <a:latin typeface="Calibri Light" panose="020F0302020204030204" pitchFamily="34" charset="0"/>
            </a:endParaRPr>
          </a:p>
        </p:txBody>
      </p:sp>
      <p:pic>
        <p:nvPicPr>
          <p:cNvPr id="24" name="Picture 23" descr="megaph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43" y="4461620"/>
            <a:ext cx="687680" cy="9169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tatist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399" y="1544232"/>
            <a:ext cx="557812" cy="7437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topwat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311" y="1524648"/>
            <a:ext cx="541660" cy="7222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te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151" y="1564707"/>
            <a:ext cx="577532" cy="718706"/>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3401390" y="1247373"/>
            <a:ext cx="2158920" cy="253453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Rounded Rectangle 30"/>
          <p:cNvSpPr/>
          <p:nvPr/>
        </p:nvSpPr>
        <p:spPr>
          <a:xfrm>
            <a:off x="883677" y="1247373"/>
            <a:ext cx="2158920" cy="253453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Rounded Rectangle 32"/>
          <p:cNvSpPr/>
          <p:nvPr/>
        </p:nvSpPr>
        <p:spPr>
          <a:xfrm>
            <a:off x="5905620" y="1261898"/>
            <a:ext cx="2158920" cy="253453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6" name="TextBox 13"/>
          <p:cNvSpPr txBox="1"/>
          <p:nvPr/>
        </p:nvSpPr>
        <p:spPr>
          <a:xfrm>
            <a:off x="550297" y="3081057"/>
            <a:ext cx="2856155"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smtClean="0">
                <a:solidFill>
                  <a:schemeClr val="bg1"/>
                </a:solidFill>
                <a:latin typeface="Calibri Light" panose="020F0302020204030204" pitchFamily="34" charset="0"/>
              </a:rPr>
              <a:t>6 months</a:t>
            </a:r>
          </a:p>
          <a:p>
            <a:pPr algn="ctr"/>
            <a:endParaRPr lang="en-GB" sz="1600" dirty="0">
              <a:latin typeface="Calibri Light" panose="020F0302020204030204" pitchFamily="34" charset="0"/>
            </a:endParaRPr>
          </a:p>
        </p:txBody>
      </p:sp>
      <p:pic>
        <p:nvPicPr>
          <p:cNvPr id="37" name="Picture 2" descr="https://pbs.twimg.com/profile_images/906262869678989317/K7pPQ90R.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4482"/>
          <a:stretch/>
        </p:blipFill>
        <p:spPr bwMode="auto">
          <a:xfrm>
            <a:off x="3645934" y="5574277"/>
            <a:ext cx="1074589" cy="13685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4853675" y="5810038"/>
            <a:ext cx="596838" cy="795784"/>
          </a:xfrm>
          <a:prstGeom prst="rect">
            <a:avLst/>
          </a:prstGeom>
        </p:spPr>
      </p:pic>
    </p:spTree>
    <p:extLst>
      <p:ext uri="{BB962C8B-B14F-4D97-AF65-F5344CB8AC3E}">
        <p14:creationId xmlns:p14="http://schemas.microsoft.com/office/powerpoint/2010/main" val="39340378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862"/>
          <a:stretch/>
        </p:blipFill>
        <p:spPr>
          <a:xfrm>
            <a:off x="271770" y="1124585"/>
            <a:ext cx="8643630" cy="5133974"/>
          </a:xfrm>
          <a:prstGeom prst="rect">
            <a:avLst/>
          </a:prstGeom>
        </p:spPr>
      </p:pic>
      <p:sp>
        <p:nvSpPr>
          <p:cNvPr id="5" name="Title 1"/>
          <p:cNvSpPr txBox="1">
            <a:spLocks/>
          </p:cNvSpPr>
          <p:nvPr/>
        </p:nvSpPr>
        <p:spPr>
          <a:xfrm>
            <a:off x="184937" y="440304"/>
            <a:ext cx="4055441" cy="585497"/>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0" dirty="0" smtClean="0">
                <a:solidFill>
                  <a:srgbClr val="00B0F0"/>
                </a:solidFill>
                <a:latin typeface="Arial Rounded MT Bold" panose="020F0704030504030204" pitchFamily="34" charset="0"/>
              </a:rPr>
              <a:t>What this could look like…</a:t>
            </a:r>
            <a:endParaRPr lang="en-GB" sz="2400" b="0" dirty="0">
              <a:solidFill>
                <a:srgbClr val="00B0F0"/>
              </a:solidFill>
              <a:latin typeface="Arial Rounded MT Bold" panose="020F0704030504030204" pitchFamily="34" charset="0"/>
            </a:endParaRPr>
          </a:p>
        </p:txBody>
      </p:sp>
      <p:pic>
        <p:nvPicPr>
          <p:cNvPr id="6" name="Picture 2" descr="https://pbs.twimg.com/profile_images/906262869678989317/K7pPQ90R.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4482"/>
          <a:stretch/>
        </p:blipFill>
        <p:spPr bwMode="auto">
          <a:xfrm>
            <a:off x="3645934" y="5574277"/>
            <a:ext cx="1074589" cy="1368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853675" y="5810038"/>
            <a:ext cx="596838" cy="795784"/>
          </a:xfrm>
          <a:prstGeom prst="rect">
            <a:avLst/>
          </a:prstGeom>
        </p:spPr>
      </p:pic>
    </p:spTree>
    <p:extLst>
      <p:ext uri="{BB962C8B-B14F-4D97-AF65-F5344CB8AC3E}">
        <p14:creationId xmlns:p14="http://schemas.microsoft.com/office/powerpoint/2010/main" val="19200113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3568" y="1844824"/>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pPr algn="ctr"/>
            <a:r>
              <a:rPr lang="en-GB" sz="4800" dirty="0" smtClean="0">
                <a:solidFill>
                  <a:schemeClr val="bg1"/>
                </a:solidFill>
              </a:rPr>
              <a:t>Being a socially responsible business</a:t>
            </a:r>
            <a:r>
              <a:rPr lang="en-GB" sz="3600" dirty="0" smtClean="0">
                <a:solidFill>
                  <a:schemeClr val="bg1"/>
                </a:solidFill>
              </a:rPr>
              <a:t>.</a:t>
            </a:r>
          </a:p>
          <a:p>
            <a:pPr algn="ctr"/>
            <a:endParaRPr lang="en-GB" sz="2800" dirty="0" smtClean="0">
              <a:solidFill>
                <a:schemeClr val="bg1"/>
              </a:solidFill>
            </a:endParaRPr>
          </a:p>
          <a:p>
            <a:pPr algn="ctr"/>
            <a:endParaRPr lang="en-GB" sz="2800" dirty="0">
              <a:solidFill>
                <a:schemeClr val="bg1"/>
              </a:solidFill>
            </a:endParaRPr>
          </a:p>
          <a:p>
            <a:pPr algn="ctr"/>
            <a:endParaRPr lang="en-GB" sz="2000" dirty="0" smtClean="0">
              <a:solidFill>
                <a:srgbClr val="FFFFFF"/>
              </a:solidFill>
            </a:endParaRPr>
          </a:p>
          <a:p>
            <a:pPr algn="ctr"/>
            <a:endParaRPr lang="en-GB" sz="2000" dirty="0" smtClean="0">
              <a:solidFill>
                <a:srgbClr val="FFFFFF"/>
              </a:solidFill>
            </a:endParaRPr>
          </a:p>
          <a:p>
            <a:pPr algn="ctr"/>
            <a:r>
              <a:rPr lang="en-GB" sz="2000" dirty="0" smtClean="0">
                <a:solidFill>
                  <a:srgbClr val="FFFFFF"/>
                </a:solidFill>
              </a:rPr>
              <a:t>Rosemary Waugh</a:t>
            </a:r>
          </a:p>
          <a:p>
            <a:pPr algn="ctr"/>
            <a:r>
              <a:rPr lang="en-GB" sz="2000" dirty="0" smtClean="0">
                <a:solidFill>
                  <a:srgbClr val="FFFFFF"/>
                </a:solidFill>
              </a:rPr>
              <a:t>Corporate responsibility manager</a:t>
            </a:r>
          </a:p>
          <a:p>
            <a:endParaRPr lang="en-GB" sz="2000" dirty="0">
              <a:solidFill>
                <a:srgbClr val="FFFFFF"/>
              </a:solidFill>
            </a:endParaRPr>
          </a:p>
        </p:txBody>
      </p:sp>
    </p:spTree>
    <p:extLst>
      <p:ext uri="{BB962C8B-B14F-4D97-AF65-F5344CB8AC3E}">
        <p14:creationId xmlns:p14="http://schemas.microsoft.com/office/powerpoint/2010/main" val="23288840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8" name="Flowchart: Connector 17"/>
          <p:cNvSpPr/>
          <p:nvPr/>
        </p:nvSpPr>
        <p:spPr>
          <a:xfrm>
            <a:off x="1080298" y="603575"/>
            <a:ext cx="3180345" cy="307236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endParaRPr lang="en-GB" sz="2000" b="1" dirty="0">
              <a:solidFill>
                <a:srgbClr val="009FDF"/>
              </a:solidFill>
            </a:endParaRPr>
          </a:p>
          <a:p>
            <a:pPr algn="ctr"/>
            <a:r>
              <a:rPr lang="en-GB" sz="2000" b="1" dirty="0" smtClean="0">
                <a:solidFill>
                  <a:srgbClr val="009FDF"/>
                </a:solidFill>
              </a:rPr>
              <a:t>Engage with </a:t>
            </a:r>
            <a:r>
              <a:rPr lang="en-GB" sz="2000" b="1" dirty="0">
                <a:solidFill>
                  <a:srgbClr val="009FDF"/>
                </a:solidFill>
              </a:rPr>
              <a:t>local </a:t>
            </a:r>
            <a:r>
              <a:rPr lang="en-GB" sz="2000" b="1" dirty="0" smtClean="0">
                <a:solidFill>
                  <a:srgbClr val="009FDF"/>
                </a:solidFill>
              </a:rPr>
              <a:t>communities -community projects, volunteering and charitable giving</a:t>
            </a:r>
            <a:endParaRPr lang="en-GB" sz="2000" dirty="0">
              <a:solidFill>
                <a:srgbClr val="009FDF"/>
              </a:solidFill>
            </a:endParaRPr>
          </a:p>
        </p:txBody>
      </p:sp>
      <p:sp>
        <p:nvSpPr>
          <p:cNvPr id="8" name="Title 4"/>
          <p:cNvSpPr>
            <a:spLocks noGrp="1"/>
          </p:cNvSpPr>
          <p:nvPr>
            <p:ph type="title"/>
          </p:nvPr>
        </p:nvSpPr>
        <p:spPr>
          <a:xfrm>
            <a:off x="460375" y="112469"/>
            <a:ext cx="8324018" cy="780662"/>
          </a:xfrm>
        </p:spPr>
        <p:txBody>
          <a:bodyPr/>
          <a:lstStyle/>
          <a:p>
            <a:r>
              <a:rPr lang="en-GB" dirty="0" smtClean="0">
                <a:solidFill>
                  <a:srgbClr val="FFFFFF"/>
                </a:solidFill>
              </a:rPr>
              <a:t>Being a socially responsible business.</a:t>
            </a:r>
            <a:endParaRPr lang="en-GB" b="1" dirty="0">
              <a:solidFill>
                <a:schemeClr val="bg1"/>
              </a:solidFill>
            </a:endParaRPr>
          </a:p>
        </p:txBody>
      </p:sp>
      <p:sp>
        <p:nvSpPr>
          <p:cNvPr id="30" name="Flowchart: Connector 29"/>
          <p:cNvSpPr/>
          <p:nvPr/>
        </p:nvSpPr>
        <p:spPr>
          <a:xfrm>
            <a:off x="5462388" y="795945"/>
            <a:ext cx="2880000" cy="28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defTabSz="913410"/>
            <a:r>
              <a:rPr lang="en-GB" sz="1400" dirty="0">
                <a:solidFill>
                  <a:srgbClr val="009FDF"/>
                </a:solidFill>
              </a:rPr>
              <a:t>.</a:t>
            </a:r>
          </a:p>
        </p:txBody>
      </p:sp>
      <p:sp>
        <p:nvSpPr>
          <p:cNvPr id="33" name="Flowchart: Connector 32"/>
          <p:cNvSpPr/>
          <p:nvPr/>
        </p:nvSpPr>
        <p:spPr>
          <a:xfrm>
            <a:off x="1280353" y="3858893"/>
            <a:ext cx="2880000" cy="28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r>
              <a:rPr lang="en-GB" sz="1400" dirty="0">
                <a:solidFill>
                  <a:srgbClr val="009FDF"/>
                </a:solidFill>
              </a:rPr>
              <a:t/>
            </a:r>
            <a:br>
              <a:rPr lang="en-GB" sz="1400" dirty="0">
                <a:solidFill>
                  <a:srgbClr val="009FDF"/>
                </a:solidFill>
              </a:rPr>
            </a:br>
            <a:r>
              <a:rPr lang="en-GB" sz="2000" b="1" dirty="0" smtClean="0">
                <a:solidFill>
                  <a:srgbClr val="009FDF"/>
                </a:solidFill>
              </a:rPr>
              <a:t>Provide access to our sites to support health and wellbeing  </a:t>
            </a:r>
            <a:endParaRPr lang="en-GB" sz="2000" b="1" dirty="0">
              <a:solidFill>
                <a:srgbClr val="009FDF"/>
              </a:solidFill>
            </a:endParaRPr>
          </a:p>
        </p:txBody>
      </p:sp>
      <p:sp>
        <p:nvSpPr>
          <p:cNvPr id="34" name="Flowchart: Connector 33"/>
          <p:cNvSpPr/>
          <p:nvPr/>
        </p:nvSpPr>
        <p:spPr>
          <a:xfrm>
            <a:off x="5462388" y="3995912"/>
            <a:ext cx="2880000" cy="28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endParaRPr lang="en-GB" sz="2000" b="1" dirty="0">
              <a:solidFill>
                <a:srgbClr val="009FDF"/>
              </a:solidFill>
            </a:endParaRPr>
          </a:p>
          <a:p>
            <a:pPr algn="ctr"/>
            <a:r>
              <a:rPr lang="en-GB" b="1" dirty="0" smtClean="0">
                <a:solidFill>
                  <a:srgbClr val="009FDF"/>
                </a:solidFill>
              </a:rPr>
              <a:t>Educate our customers, both young and not so young, on our place in the water cycle and environment</a:t>
            </a:r>
            <a:endParaRPr lang="en-GB" b="1" dirty="0">
              <a:solidFill>
                <a:srgbClr val="009FDF"/>
              </a:solidFill>
            </a:endParaRPr>
          </a:p>
          <a:p>
            <a:pPr algn="ctr"/>
            <a:endParaRPr lang="en-GB" sz="1400" b="1" dirty="0">
              <a:solidFill>
                <a:srgbClr val="009FDF"/>
              </a:solidFill>
            </a:endParaRPr>
          </a:p>
          <a:p>
            <a:pPr algn="ctr"/>
            <a:r>
              <a:rPr lang="en-GB" sz="1400" dirty="0">
                <a:solidFill>
                  <a:srgbClr val="009FDF"/>
                </a:solidFill>
              </a:rPr>
              <a:t/>
            </a:r>
            <a:br>
              <a:rPr lang="en-GB" sz="1400" dirty="0">
                <a:solidFill>
                  <a:srgbClr val="009FDF"/>
                </a:solidFill>
              </a:rPr>
            </a:br>
            <a:endParaRPr lang="en-GB" sz="1400" dirty="0">
              <a:solidFill>
                <a:srgbClr val="009FDF"/>
              </a:solidFill>
            </a:endParaRPr>
          </a:p>
        </p:txBody>
      </p:sp>
      <p:sp>
        <p:nvSpPr>
          <p:cNvPr id="5" name="AutoShape 11" descr="mousepn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6" name="AutoShape 13" descr="mousepng"/>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37" name="Rectangle 36"/>
          <p:cNvSpPr/>
          <p:nvPr/>
        </p:nvSpPr>
        <p:spPr>
          <a:xfrm>
            <a:off x="5803633" y="1293213"/>
            <a:ext cx="2197509" cy="1631216"/>
          </a:xfrm>
          <a:prstGeom prst="rect">
            <a:avLst/>
          </a:prstGeom>
        </p:spPr>
        <p:txBody>
          <a:bodyPr wrap="square">
            <a:spAutoFit/>
          </a:bodyPr>
          <a:lstStyle/>
          <a:p>
            <a:pPr algn="ctr"/>
            <a:r>
              <a:rPr lang="en-GB" sz="2000" b="1" dirty="0" smtClean="0">
                <a:solidFill>
                  <a:srgbClr val="009FDF"/>
                </a:solidFill>
              </a:rPr>
              <a:t>Enhance biodiversity on land owned by us or our partners</a:t>
            </a:r>
            <a:endParaRPr lang="en-GB" sz="1600" b="1" dirty="0">
              <a:solidFill>
                <a:srgbClr val="009FDF"/>
              </a:solidFill>
            </a:endParaRPr>
          </a:p>
        </p:txBody>
      </p:sp>
      <p:sp>
        <p:nvSpPr>
          <p:cNvPr id="10" name="Rectangle 9"/>
          <p:cNvSpPr/>
          <p:nvPr/>
        </p:nvSpPr>
        <p:spPr>
          <a:xfrm>
            <a:off x="9260006" y="1910228"/>
            <a:ext cx="4572000" cy="369332"/>
          </a:xfrm>
          <a:prstGeom prst="rect">
            <a:avLst/>
          </a:prstGeom>
        </p:spPr>
        <p:txBody>
          <a:bodyPr>
            <a:spAutoFit/>
          </a:bodyPr>
          <a:lstStyle/>
          <a:p>
            <a:pPr marL="285750" indent="-285750">
              <a:buFont typeface="Arial" panose="020B0604020202020204" pitchFamily="34" charset="0"/>
              <a:buChar char="•"/>
            </a:pPr>
            <a:endParaRPr lang="en-GB" dirty="0">
              <a:solidFill>
                <a:srgbClr val="575756"/>
              </a:solidFil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575" y="3468923"/>
            <a:ext cx="1700064" cy="184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9991" y="3284984"/>
            <a:ext cx="183515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37282" y="554326"/>
            <a:ext cx="1540568" cy="154056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1843" y="601601"/>
            <a:ext cx="1647528" cy="164752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7792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222054" y="26161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Community engagement.</a:t>
            </a:r>
            <a:endParaRPr lang="en-GB" dirty="0">
              <a:solidFill>
                <a:srgbClr val="FFFFFF"/>
              </a:solidFill>
            </a:endParaRPr>
          </a:p>
        </p:txBody>
      </p:sp>
      <p:sp>
        <p:nvSpPr>
          <p:cNvPr id="8" name="TextBox 7"/>
          <p:cNvSpPr txBox="1"/>
          <p:nvPr/>
        </p:nvSpPr>
        <p:spPr>
          <a:xfrm>
            <a:off x="5868144" y="404664"/>
            <a:ext cx="3062496" cy="7817525"/>
          </a:xfrm>
          <a:prstGeom prst="rect">
            <a:avLst/>
          </a:prstGeom>
          <a:noFill/>
        </p:spPr>
        <p:txBody>
          <a:bodyPr wrap="square" rtlCol="0">
            <a:spAutoFit/>
          </a:bodyPr>
          <a:lstStyle/>
          <a:p>
            <a:pPr marL="342900" indent="-342900">
              <a:buFont typeface="Arial" panose="020B0604020202020204" pitchFamily="34" charset="0"/>
              <a:buChar char="•"/>
            </a:pPr>
            <a:r>
              <a:rPr lang="en-GB" sz="1600" dirty="0" smtClean="0">
                <a:solidFill>
                  <a:prstClr val="white"/>
                </a:solidFill>
              </a:rPr>
              <a:t>67 community projects across the catchment have received funding from us since 2014.  Delivered by trusted partners to enhance the environment and educate customers</a:t>
            </a:r>
            <a:endParaRPr lang="en-GB" sz="1600" dirty="0">
              <a:solidFill>
                <a:prstClr val="white"/>
              </a:solidFill>
            </a:endParaRPr>
          </a:p>
          <a:p>
            <a:pPr marL="342900" indent="-342900">
              <a:buFont typeface="Arial" panose="020B0604020202020204" pitchFamily="34" charset="0"/>
              <a:buChar char="•"/>
            </a:pPr>
            <a:endParaRPr lang="en-GB" sz="1600" dirty="0">
              <a:solidFill>
                <a:prstClr val="white"/>
              </a:solidFill>
            </a:endParaRPr>
          </a:p>
          <a:p>
            <a:pPr marL="342900" indent="-342900">
              <a:buFont typeface="Arial" panose="020B0604020202020204" pitchFamily="34" charset="0"/>
              <a:buChar char="•"/>
            </a:pPr>
            <a:r>
              <a:rPr lang="en-GB" sz="1600" dirty="0" smtClean="0">
                <a:solidFill>
                  <a:prstClr val="white"/>
                </a:solidFill>
              </a:rPr>
              <a:t>All our employees get two days volunteering leave to work in communities – in </a:t>
            </a:r>
            <a:r>
              <a:rPr lang="en-GB" sz="1600" dirty="0">
                <a:solidFill>
                  <a:prstClr val="white"/>
                </a:solidFill>
              </a:rPr>
              <a:t>2016/17 </a:t>
            </a:r>
            <a:r>
              <a:rPr lang="en-GB" sz="1600" dirty="0" smtClean="0">
                <a:solidFill>
                  <a:prstClr val="white"/>
                </a:solidFill>
              </a:rPr>
              <a:t>we </a:t>
            </a:r>
            <a:r>
              <a:rPr lang="en-GB" sz="1600" dirty="0">
                <a:solidFill>
                  <a:prstClr val="white"/>
                </a:solidFill>
              </a:rPr>
              <a:t>had more than 990 volunteering activities, collectively investing over 7,000 hours across our region</a:t>
            </a:r>
          </a:p>
          <a:p>
            <a:endParaRPr lang="en-GB" sz="1600" dirty="0">
              <a:solidFill>
                <a:prstClr val="white"/>
              </a:solidFill>
            </a:endParaRPr>
          </a:p>
          <a:p>
            <a:pPr marL="342900" indent="-342900">
              <a:buFont typeface="Arial" panose="020B0604020202020204" pitchFamily="34" charset="0"/>
              <a:buChar char="•"/>
            </a:pPr>
            <a:r>
              <a:rPr lang="en-GB" sz="1600" dirty="0" smtClean="0">
                <a:solidFill>
                  <a:prstClr val="white"/>
                </a:solidFill>
              </a:rPr>
              <a:t>Our small charitable grants programme supports local charities with grants that fulfil our criteria of water and health and/or water and the environment, in 2016/17 we </a:t>
            </a:r>
            <a:r>
              <a:rPr lang="en-GB" sz="1600" dirty="0">
                <a:solidFill>
                  <a:prstClr val="white"/>
                </a:solidFill>
              </a:rPr>
              <a:t>donated £55,783 to 17 charities</a:t>
            </a:r>
          </a:p>
          <a:p>
            <a:pPr marL="342900" indent="-342900">
              <a:buFont typeface="Arial" panose="020B0604020202020204" pitchFamily="34" charset="0"/>
              <a:buChar char="•"/>
            </a:pPr>
            <a:endParaRPr lang="en-GB" sz="2000" dirty="0">
              <a:solidFill>
                <a:prstClr val="white"/>
              </a:solidFill>
            </a:endParaRPr>
          </a:p>
          <a:p>
            <a:endParaRPr lang="en-GB" sz="2000" dirty="0">
              <a:solidFill>
                <a:prstClr val="white"/>
              </a:solidFill>
            </a:endParaRPr>
          </a:p>
          <a:p>
            <a:pPr marL="342900" indent="-342900">
              <a:buFont typeface="Arial" panose="020B0604020202020204" pitchFamily="34" charset="0"/>
              <a:buChar char="•"/>
            </a:pPr>
            <a:endParaRPr lang="en-GB" sz="2000" dirty="0">
              <a:solidFill>
                <a:prstClr val="white"/>
              </a:solidFill>
            </a:endParaRPr>
          </a:p>
          <a:p>
            <a:pPr marL="342900" indent="-342900">
              <a:buFont typeface="Arial" panose="020B0604020202020204" pitchFamily="34" charset="0"/>
              <a:buChar char="•"/>
            </a:pPr>
            <a:endParaRPr lang="en-GB" sz="2000" dirty="0">
              <a:solidFill>
                <a:prstClr val="white"/>
              </a:solidFill>
            </a:endParaRPr>
          </a:p>
          <a:p>
            <a:endParaRPr lang="en-GB" dirty="0">
              <a:solidFill>
                <a:prstClr val="black"/>
              </a:solidFill>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013" y="764705"/>
            <a:ext cx="2401772" cy="240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43164" y="2348880"/>
            <a:ext cx="2424980" cy="242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3568" y="4381500"/>
            <a:ext cx="1573213"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22267" y="1003961"/>
            <a:ext cx="2042939" cy="87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60577" y="4773860"/>
            <a:ext cx="1575566" cy="130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2054" y="3284984"/>
            <a:ext cx="1925464" cy="85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43736" y="4503702"/>
            <a:ext cx="1140211" cy="165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79712" y="2166142"/>
            <a:ext cx="1726096" cy="97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1840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2054" y="26161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Our education programme.</a:t>
            </a:r>
            <a:endParaRPr lang="en-GB" dirty="0">
              <a:solidFill>
                <a:srgbClr val="FFFFFF"/>
              </a:solidFill>
            </a:endParaRPr>
          </a:p>
        </p:txBody>
      </p:sp>
      <p:pic>
        <p:nvPicPr>
          <p:cNvPr id="921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8972" y="1085824"/>
            <a:ext cx="2460172" cy="246017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364088" y="269609"/>
            <a:ext cx="3672408" cy="6524863"/>
          </a:xfrm>
          <a:prstGeom prst="rect">
            <a:avLst/>
          </a:prstGeom>
          <a:noFill/>
        </p:spPr>
        <p:txBody>
          <a:bodyPr wrap="square" rtlCol="0">
            <a:spAutoFit/>
          </a:bodyPr>
          <a:lstStyle/>
          <a:p>
            <a:pPr marL="342900" indent="-342900">
              <a:buFont typeface="Arial" panose="020B0604020202020204" pitchFamily="34" charset="0"/>
              <a:buChar char="•"/>
            </a:pPr>
            <a:r>
              <a:rPr lang="en-GB" sz="1600" dirty="0">
                <a:solidFill>
                  <a:schemeClr val="bg1"/>
                </a:solidFill>
              </a:rPr>
              <a:t>We proactively encourage schools to engage with our education programme – through a termly email campaign to 7,000 </a:t>
            </a:r>
            <a:r>
              <a:rPr lang="en-GB" sz="1600" dirty="0" smtClean="0">
                <a:solidFill>
                  <a:schemeClr val="bg1"/>
                </a:solidFill>
              </a:rPr>
              <a:t>teachers -  as a result last year we reached 21,000 students at our education centres and through outreach programmes.</a:t>
            </a:r>
            <a:endParaRPr lang="en-GB" sz="1600" dirty="0">
              <a:solidFill>
                <a:schemeClr val="bg1"/>
              </a:solidFill>
            </a:endParaRPr>
          </a:p>
          <a:p>
            <a:pPr marL="342900" indent="-342900">
              <a:buFont typeface="Arial" panose="020B0604020202020204" pitchFamily="34" charset="0"/>
              <a:buChar char="•"/>
            </a:pPr>
            <a:endParaRPr lang="en-GB" sz="1600" dirty="0">
              <a:solidFill>
                <a:schemeClr val="bg1"/>
              </a:solidFill>
            </a:endParaRPr>
          </a:p>
          <a:p>
            <a:pPr marL="342900" indent="-342900">
              <a:buFont typeface="Arial" panose="020B0604020202020204" pitchFamily="34" charset="0"/>
              <a:buChar char="•"/>
            </a:pPr>
            <a:r>
              <a:rPr lang="en-GB" sz="1600" dirty="0">
                <a:solidFill>
                  <a:schemeClr val="bg1"/>
                </a:solidFill>
              </a:rPr>
              <a:t>We support schools and community groups by providing TW volunteers to give talks on what we do – reaching around 8,000 customers a year</a:t>
            </a:r>
          </a:p>
          <a:p>
            <a:endParaRPr lang="en-GB" sz="1600" dirty="0">
              <a:solidFill>
                <a:schemeClr val="bg1"/>
              </a:solidFill>
            </a:endParaRPr>
          </a:p>
          <a:p>
            <a:pPr marL="342900" indent="-342900">
              <a:buFont typeface="Arial" panose="020B0604020202020204" pitchFamily="34" charset="0"/>
              <a:buChar char="•"/>
            </a:pPr>
            <a:r>
              <a:rPr lang="en-GB" sz="1600" dirty="0">
                <a:solidFill>
                  <a:schemeClr val="bg1"/>
                </a:solidFill>
              </a:rPr>
              <a:t>Our Network Challenge workshop brings engineering to life at schools and community </a:t>
            </a:r>
            <a:r>
              <a:rPr lang="en-GB" sz="1600" dirty="0" smtClean="0">
                <a:solidFill>
                  <a:schemeClr val="bg1"/>
                </a:solidFill>
              </a:rPr>
              <a:t>events</a:t>
            </a:r>
          </a:p>
          <a:p>
            <a:pPr marL="342900" indent="-342900">
              <a:buFont typeface="Arial" panose="020B0604020202020204" pitchFamily="34" charset="0"/>
              <a:buChar char="•"/>
            </a:pPr>
            <a:endParaRPr lang="en-GB" sz="1600" dirty="0">
              <a:solidFill>
                <a:schemeClr val="bg1"/>
              </a:solidFill>
            </a:endParaRPr>
          </a:p>
          <a:p>
            <a:pPr marL="342900" indent="-342900">
              <a:buFont typeface="Arial" panose="020B0604020202020204" pitchFamily="34" charset="0"/>
              <a:buChar char="•"/>
            </a:pPr>
            <a:r>
              <a:rPr lang="en-GB" sz="1600" dirty="0" smtClean="0">
                <a:solidFill>
                  <a:schemeClr val="bg1"/>
                </a:solidFill>
              </a:rPr>
              <a:t>Give Someone a Start is a three week work experience programme we provide for customers looking to return to work provides a useful platform to help them ease back into the workplace</a:t>
            </a:r>
            <a:endParaRPr lang="en-GB" sz="1600" dirty="0">
              <a:solidFill>
                <a:schemeClr val="bg1"/>
              </a:solidFill>
            </a:endParaRPr>
          </a:p>
          <a:p>
            <a:endParaRPr lang="en-GB" dirty="0">
              <a:solidFill>
                <a:prstClr val="black"/>
              </a:solidFill>
            </a:endParaRPr>
          </a:p>
        </p:txBody>
      </p:sp>
      <p:pic>
        <p:nvPicPr>
          <p:cNvPr id="9221"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39749" y="2665824"/>
            <a:ext cx="2382399" cy="238239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6792" y="4137091"/>
            <a:ext cx="2432957" cy="243295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3782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Title 4"/>
          <p:cNvSpPr>
            <a:spLocks noGrp="1"/>
          </p:cNvSpPr>
          <p:nvPr>
            <p:ph type="title"/>
          </p:nvPr>
        </p:nvSpPr>
        <p:spPr>
          <a:xfrm>
            <a:off x="460375" y="192996"/>
            <a:ext cx="8324018" cy="780662"/>
          </a:xfrm>
        </p:spPr>
        <p:txBody>
          <a:bodyPr/>
          <a:lstStyle/>
          <a:p>
            <a:r>
              <a:rPr lang="en-GB" dirty="0" smtClean="0">
                <a:solidFill>
                  <a:srgbClr val="FFFFFF"/>
                </a:solidFill>
              </a:rPr>
              <a:t>Enjoying our sites.</a:t>
            </a:r>
            <a:endParaRPr lang="en-GB" b="1" dirty="0">
              <a:solidFill>
                <a:schemeClr val="bg1"/>
              </a:solidFill>
            </a:endParaRPr>
          </a:p>
        </p:txBody>
      </p:sp>
      <p:sp>
        <p:nvSpPr>
          <p:cNvPr id="5" name="AutoShape 11" descr="mousepn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6" name="AutoShape 13" descr="mousepng"/>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10" name="Rectangle 9"/>
          <p:cNvSpPr/>
          <p:nvPr/>
        </p:nvSpPr>
        <p:spPr>
          <a:xfrm>
            <a:off x="9260006" y="1910228"/>
            <a:ext cx="4572000" cy="369332"/>
          </a:xfrm>
          <a:prstGeom prst="rect">
            <a:avLst/>
          </a:prstGeom>
        </p:spPr>
        <p:txBody>
          <a:bodyPr>
            <a:spAutoFit/>
          </a:bodyPr>
          <a:lstStyle/>
          <a:p>
            <a:pPr marL="285750" indent="-285750">
              <a:buFont typeface="Arial" panose="020B0604020202020204" pitchFamily="34" charset="0"/>
              <a:buChar char="•"/>
            </a:pPr>
            <a:endParaRPr lang="en-GB" dirty="0">
              <a:solidFill>
                <a:srgbClr val="575756"/>
              </a:solidFill>
            </a:endParaRPr>
          </a:p>
        </p:txBody>
      </p:sp>
      <p:sp>
        <p:nvSpPr>
          <p:cNvPr id="15" name="TextBox 14"/>
          <p:cNvSpPr txBox="1"/>
          <p:nvPr/>
        </p:nvSpPr>
        <p:spPr>
          <a:xfrm>
            <a:off x="5846825" y="548680"/>
            <a:ext cx="3069590" cy="6155531"/>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prstClr val="white"/>
                </a:solidFill>
              </a:rPr>
              <a:t>Over 100 of our sites have some form of public access </a:t>
            </a:r>
            <a:endParaRPr lang="en-GB" dirty="0">
              <a:solidFill>
                <a:prstClr val="white"/>
              </a:solidFill>
            </a:endParaRPr>
          </a:p>
          <a:p>
            <a:endParaRPr lang="en-GB" dirty="0">
              <a:solidFill>
                <a:prstClr val="white"/>
              </a:solidFill>
            </a:endParaRPr>
          </a:p>
          <a:p>
            <a:pPr marL="342900" indent="-342900">
              <a:buFont typeface="Arial" panose="020B0604020202020204" pitchFamily="34" charset="0"/>
              <a:buChar char="•"/>
            </a:pPr>
            <a:r>
              <a:rPr lang="en-GB" dirty="0" smtClean="0">
                <a:solidFill>
                  <a:prstClr val="white"/>
                </a:solidFill>
              </a:rPr>
              <a:t>70 leaseholders look after our estate on our behalf – focussing on a range of activities from bird ringing to golfing to heritage enthusiasts to bee keeping to sailing</a:t>
            </a:r>
          </a:p>
          <a:p>
            <a:endParaRPr lang="en-GB" dirty="0">
              <a:solidFill>
                <a:prstClr val="white"/>
              </a:solidFill>
            </a:endParaRPr>
          </a:p>
          <a:p>
            <a:pPr marL="342900" indent="-342900">
              <a:buFont typeface="Arial" panose="020B0604020202020204" pitchFamily="34" charset="0"/>
              <a:buChar char="•"/>
            </a:pPr>
            <a:r>
              <a:rPr lang="en-GB" dirty="0" smtClean="0">
                <a:solidFill>
                  <a:prstClr val="white"/>
                </a:solidFill>
              </a:rPr>
              <a:t>We manage directly five nature reserves and two recreational fisheries</a:t>
            </a:r>
          </a:p>
          <a:p>
            <a:pPr marL="342900" indent="-342900">
              <a:buFont typeface="Arial" panose="020B0604020202020204" pitchFamily="34" charset="0"/>
              <a:buChar char="•"/>
            </a:pPr>
            <a:endParaRPr lang="en-GB" dirty="0" smtClean="0">
              <a:solidFill>
                <a:prstClr val="white"/>
              </a:solidFill>
            </a:endParaRPr>
          </a:p>
          <a:p>
            <a:pPr marL="342900" indent="-342900">
              <a:buFont typeface="Arial" panose="020B0604020202020204" pitchFamily="34" charset="0"/>
              <a:buChar char="•"/>
            </a:pPr>
            <a:r>
              <a:rPr lang="en-GB" dirty="0" smtClean="0">
                <a:solidFill>
                  <a:prstClr val="white"/>
                </a:solidFill>
              </a:rPr>
              <a:t>Our green corridor sites – Greenway, Ridgeway and New River had benefitted from investment  </a:t>
            </a:r>
            <a:endParaRPr lang="en-GB" dirty="0">
              <a:solidFill>
                <a:prstClr val="white"/>
              </a:solidFill>
            </a:endParaRPr>
          </a:p>
          <a:p>
            <a:endParaRPr lang="en-GB" sz="1600" dirty="0">
              <a:solidFill>
                <a:prstClr val="black"/>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764704"/>
            <a:ext cx="2952328" cy="295232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754" r="5754"/>
          <a:stretch/>
        </p:blipFill>
        <p:spPr bwMode="auto">
          <a:xfrm>
            <a:off x="601896" y="4143367"/>
            <a:ext cx="1851146" cy="185114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23928" y="548680"/>
            <a:ext cx="2004161" cy="200416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80076" y="2996952"/>
            <a:ext cx="2859981" cy="28599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5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222054" y="26161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Enhancing biodiversity.</a:t>
            </a:r>
            <a:endParaRPr lang="en-GB" dirty="0">
              <a:solidFill>
                <a:srgbClr val="FFFFFF"/>
              </a:solidFill>
            </a:endParaRPr>
          </a:p>
        </p:txBody>
      </p:sp>
      <p:sp>
        <p:nvSpPr>
          <p:cNvPr id="8" name="TextBox 7"/>
          <p:cNvSpPr txBox="1"/>
          <p:nvPr/>
        </p:nvSpPr>
        <p:spPr>
          <a:xfrm>
            <a:off x="5868144" y="610136"/>
            <a:ext cx="3062496" cy="6247864"/>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prstClr val="white"/>
                </a:solidFill>
              </a:rPr>
              <a:t>253 of our sites are Sites of Biodiversity Interest – </a:t>
            </a:r>
            <a:r>
              <a:rPr lang="en-GB" dirty="0" err="1" smtClean="0">
                <a:solidFill>
                  <a:prstClr val="white"/>
                </a:solidFill>
              </a:rPr>
              <a:t>eg</a:t>
            </a:r>
            <a:r>
              <a:rPr lang="en-GB" dirty="0" smtClean="0">
                <a:solidFill>
                  <a:prstClr val="white"/>
                </a:solidFill>
              </a:rPr>
              <a:t> have rare orchids present and 12 of our sites are SSSIs</a:t>
            </a:r>
          </a:p>
          <a:p>
            <a:pPr marL="342900" indent="-342900">
              <a:buFont typeface="Arial" panose="020B0604020202020204" pitchFamily="34" charset="0"/>
              <a:buChar char="•"/>
            </a:pPr>
            <a:endParaRPr lang="en-GB" dirty="0">
              <a:solidFill>
                <a:prstClr val="white"/>
              </a:solidFill>
            </a:endParaRPr>
          </a:p>
          <a:p>
            <a:pPr marL="342900" indent="-342900">
              <a:buFont typeface="Arial" panose="020B0604020202020204" pitchFamily="34" charset="0"/>
              <a:buChar char="•"/>
            </a:pPr>
            <a:r>
              <a:rPr lang="en-GB" dirty="0" smtClean="0">
                <a:solidFill>
                  <a:prstClr val="white"/>
                </a:solidFill>
              </a:rPr>
              <a:t>Our Wild About Thames programme engages employees </a:t>
            </a:r>
            <a:r>
              <a:rPr lang="en-GB" dirty="0">
                <a:solidFill>
                  <a:prstClr val="white"/>
                </a:solidFill>
              </a:rPr>
              <a:t>with the ecological importance of our </a:t>
            </a:r>
            <a:r>
              <a:rPr lang="en-GB" dirty="0" smtClean="0">
                <a:solidFill>
                  <a:prstClr val="white"/>
                </a:solidFill>
              </a:rPr>
              <a:t>sites</a:t>
            </a:r>
            <a:endParaRPr lang="en-GB" dirty="0">
              <a:solidFill>
                <a:prstClr val="white"/>
              </a:solidFill>
            </a:endParaRPr>
          </a:p>
          <a:p>
            <a:pPr marL="342900" indent="-342900">
              <a:buFont typeface="Arial" panose="020B0604020202020204" pitchFamily="34" charset="0"/>
              <a:buChar char="•"/>
            </a:pPr>
            <a:endParaRPr lang="en-GB" dirty="0">
              <a:solidFill>
                <a:prstClr val="white"/>
              </a:solidFill>
            </a:endParaRPr>
          </a:p>
          <a:p>
            <a:pPr marL="342900" indent="-342900">
              <a:buFont typeface="Arial" panose="020B0604020202020204" pitchFamily="34" charset="0"/>
              <a:buChar char="•"/>
            </a:pPr>
            <a:r>
              <a:rPr lang="en-GB" dirty="0">
                <a:solidFill>
                  <a:prstClr val="white"/>
                </a:solidFill>
              </a:rPr>
              <a:t>In </a:t>
            </a:r>
            <a:r>
              <a:rPr lang="en-GB" dirty="0" smtClean="0">
                <a:solidFill>
                  <a:prstClr val="white"/>
                </a:solidFill>
              </a:rPr>
              <a:t>2016/17 </a:t>
            </a:r>
            <a:r>
              <a:rPr lang="en-GB" dirty="0">
                <a:solidFill>
                  <a:prstClr val="white"/>
                </a:solidFill>
              </a:rPr>
              <a:t>we left 100,000m² of grassland habitat uncut to make sure there was enough foraging sources and habitats available for both domestic bees and their wild cousins</a:t>
            </a:r>
            <a:r>
              <a:rPr lang="en-GB" sz="2000" dirty="0" smtClean="0"/>
              <a:t>. </a:t>
            </a:r>
          </a:p>
          <a:p>
            <a:pPr marL="342900" indent="-342900">
              <a:buFont typeface="Arial" panose="020B0604020202020204" pitchFamily="34" charset="0"/>
              <a:buChar char="•"/>
            </a:pPr>
            <a:endParaRPr lang="en-GB" sz="2000" dirty="0">
              <a:solidFill>
                <a:prstClr val="black"/>
              </a:solidFill>
            </a:endParaRPr>
          </a:p>
          <a:p>
            <a:endParaRPr lang="en-GB" dirty="0">
              <a:solidFill>
                <a:prstClr val="black"/>
              </a:solidFill>
            </a:endParaRPr>
          </a:p>
        </p:txBody>
      </p:sp>
      <p:pic>
        <p:nvPicPr>
          <p:cNvPr id="512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233" r="6233"/>
          <a:stretch/>
        </p:blipFill>
        <p:spPr bwMode="auto">
          <a:xfrm>
            <a:off x="3419872" y="2356510"/>
            <a:ext cx="2649860" cy="264986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216" r="9216"/>
          <a:stretch/>
        </p:blipFill>
        <p:spPr bwMode="auto">
          <a:xfrm>
            <a:off x="539552" y="878478"/>
            <a:ext cx="2701280" cy="270128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480" r="1480"/>
          <a:stretch/>
        </p:blipFill>
        <p:spPr bwMode="auto">
          <a:xfrm>
            <a:off x="509166" y="3933056"/>
            <a:ext cx="2762052" cy="276205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591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684" t="13160" r="14277" b="12897"/>
          <a:stretch/>
        </p:blipFill>
        <p:spPr>
          <a:xfrm>
            <a:off x="342900" y="781051"/>
            <a:ext cx="8413904" cy="4992710"/>
          </a:xfrm>
          <a:prstGeom prst="rect">
            <a:avLst/>
          </a:prstGeom>
        </p:spPr>
      </p:pic>
    </p:spTree>
    <p:extLst>
      <p:ext uri="{BB962C8B-B14F-4D97-AF65-F5344CB8AC3E}">
        <p14:creationId xmlns:p14="http://schemas.microsoft.com/office/powerpoint/2010/main" val="3282191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07D28"/>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450"/>
          <a:stretch/>
        </p:blipFill>
        <p:spPr>
          <a:xfrm>
            <a:off x="3293853" y="1108134"/>
            <a:ext cx="2389358" cy="2389358"/>
          </a:xfrm>
          <a:prstGeom prst="ellipse">
            <a:avLst/>
          </a:prstGeom>
          <a:ln>
            <a:solidFill>
              <a:schemeClr val="tx2">
                <a:lumMod val="40000"/>
                <a:lumOff val="60000"/>
              </a:schemeClr>
            </a:solidFill>
          </a:ln>
        </p:spPr>
      </p:pic>
      <p:sp>
        <p:nvSpPr>
          <p:cNvPr id="7" name="Title 1"/>
          <p:cNvSpPr txBox="1">
            <a:spLocks/>
          </p:cNvSpPr>
          <p:nvPr/>
        </p:nvSpPr>
        <p:spPr>
          <a:xfrm>
            <a:off x="387350" y="29209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Walthamstow Wetlands.</a:t>
            </a:r>
            <a:endParaRPr lang="en-GB" dirty="0">
              <a:solidFill>
                <a:srgbClr val="FFFFFF"/>
              </a:solidFill>
            </a:endParaRPr>
          </a:p>
        </p:txBody>
      </p:sp>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1799" y="1053905"/>
            <a:ext cx="2497816" cy="2497816"/>
          </a:xfrm>
          <a:prstGeom prst="ellipse">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12220" y="3884386"/>
            <a:ext cx="1952625" cy="195262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45810" y="333137"/>
            <a:ext cx="3069590" cy="6217087"/>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prstClr val="white"/>
                </a:solidFill>
              </a:rPr>
              <a:t>£10.6m project to open up </a:t>
            </a:r>
            <a:r>
              <a:rPr lang="en-GB" sz="2000" dirty="0" smtClean="0">
                <a:solidFill>
                  <a:prstClr val="white"/>
                </a:solidFill>
              </a:rPr>
              <a:t>our operational </a:t>
            </a:r>
            <a:r>
              <a:rPr lang="en-GB" sz="2000" dirty="0">
                <a:solidFill>
                  <a:prstClr val="white"/>
                </a:solidFill>
              </a:rPr>
              <a:t>site as one of Europe’s largest urban nature reserves</a:t>
            </a:r>
          </a:p>
          <a:p>
            <a:pPr marL="342900" indent="-342900">
              <a:buFont typeface="Arial" panose="020B0604020202020204" pitchFamily="34" charset="0"/>
              <a:buChar char="•"/>
            </a:pPr>
            <a:endParaRPr lang="en-GB" sz="2000" dirty="0">
              <a:solidFill>
                <a:prstClr val="white"/>
              </a:solidFill>
            </a:endParaRPr>
          </a:p>
          <a:p>
            <a:pPr marL="342900" indent="-342900">
              <a:buFont typeface="Arial" panose="020B0604020202020204" pitchFamily="34" charset="0"/>
              <a:buChar char="•"/>
            </a:pPr>
            <a:r>
              <a:rPr lang="en-GB" sz="2000" dirty="0">
                <a:solidFill>
                  <a:prstClr val="white"/>
                </a:solidFill>
              </a:rPr>
              <a:t>Unique opportunity to provide local residents and others with access to green space – over </a:t>
            </a:r>
            <a:r>
              <a:rPr lang="en-GB" sz="2000" dirty="0" smtClean="0">
                <a:solidFill>
                  <a:prstClr val="white"/>
                </a:solidFill>
              </a:rPr>
              <a:t>250,000 visitors </a:t>
            </a:r>
            <a:r>
              <a:rPr lang="en-GB" sz="2000" dirty="0">
                <a:solidFill>
                  <a:prstClr val="white"/>
                </a:solidFill>
              </a:rPr>
              <a:t>since </a:t>
            </a:r>
            <a:r>
              <a:rPr lang="en-GB" sz="2000" dirty="0" smtClean="0">
                <a:solidFill>
                  <a:prstClr val="white"/>
                </a:solidFill>
              </a:rPr>
              <a:t>October 2017 </a:t>
            </a:r>
            <a:endParaRPr lang="en-GB" sz="2000" dirty="0">
              <a:solidFill>
                <a:prstClr val="white"/>
              </a:solidFill>
            </a:endParaRPr>
          </a:p>
          <a:p>
            <a:r>
              <a:rPr lang="en-GB" sz="2000" dirty="0">
                <a:solidFill>
                  <a:prstClr val="white"/>
                </a:solidFill>
              </a:rPr>
              <a:t> </a:t>
            </a:r>
          </a:p>
          <a:p>
            <a:pPr marL="342900" indent="-342900">
              <a:buFont typeface="Arial" panose="020B0604020202020204" pitchFamily="34" charset="0"/>
              <a:buChar char="•"/>
            </a:pPr>
            <a:r>
              <a:rPr lang="en-GB" sz="2000" dirty="0" smtClean="0">
                <a:solidFill>
                  <a:prstClr val="white"/>
                </a:solidFill>
              </a:rPr>
              <a:t>Nearest tube Tottenham Hale or Blackhorse Road (carpark available)</a:t>
            </a:r>
            <a:endParaRPr lang="en-GB" sz="2000" dirty="0">
              <a:solidFill>
                <a:prstClr val="white"/>
              </a:solidFill>
            </a:endParaRPr>
          </a:p>
          <a:p>
            <a:endParaRPr lang="en-GB" dirty="0">
              <a:solidFill>
                <a:prstClr val="black"/>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5596" y="3884386"/>
            <a:ext cx="1296144" cy="178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3688" y="5535392"/>
            <a:ext cx="1901513" cy="109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359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8" name="Flowchart: Connector 17"/>
          <p:cNvSpPr/>
          <p:nvPr/>
        </p:nvSpPr>
        <p:spPr>
          <a:xfrm>
            <a:off x="1080298" y="603575"/>
            <a:ext cx="3180345" cy="307236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r>
              <a:rPr lang="en-GB" sz="2000" b="1" dirty="0" smtClean="0">
                <a:solidFill>
                  <a:srgbClr val="009FDF"/>
                </a:solidFill>
              </a:rPr>
              <a:t>Woodberry Wetlands, Stoke Newington, </a:t>
            </a:r>
            <a:r>
              <a:rPr lang="en-GB" sz="2000" b="1" i="1" dirty="0" smtClean="0">
                <a:solidFill>
                  <a:srgbClr val="009FDF"/>
                </a:solidFill>
              </a:rPr>
              <a:t>Manor House</a:t>
            </a:r>
            <a:endParaRPr lang="en-GB" sz="2000" i="1" dirty="0">
              <a:solidFill>
                <a:srgbClr val="009FDF"/>
              </a:solidFill>
            </a:endParaRPr>
          </a:p>
        </p:txBody>
      </p:sp>
      <p:sp>
        <p:nvSpPr>
          <p:cNvPr id="8" name="Title 4"/>
          <p:cNvSpPr>
            <a:spLocks noGrp="1"/>
          </p:cNvSpPr>
          <p:nvPr>
            <p:ph type="title"/>
          </p:nvPr>
        </p:nvSpPr>
        <p:spPr>
          <a:xfrm>
            <a:off x="460375" y="112469"/>
            <a:ext cx="8324018" cy="780662"/>
          </a:xfrm>
        </p:spPr>
        <p:txBody>
          <a:bodyPr/>
          <a:lstStyle/>
          <a:p>
            <a:r>
              <a:rPr lang="en-GB" dirty="0" smtClean="0">
                <a:solidFill>
                  <a:srgbClr val="FFFFFF"/>
                </a:solidFill>
              </a:rPr>
              <a:t>Other wetlands to visit in London.</a:t>
            </a:r>
            <a:endParaRPr lang="en-GB" b="1" dirty="0">
              <a:solidFill>
                <a:schemeClr val="bg1"/>
              </a:solidFill>
            </a:endParaRPr>
          </a:p>
        </p:txBody>
      </p:sp>
      <p:sp>
        <p:nvSpPr>
          <p:cNvPr id="30" name="Flowchart: Connector 29"/>
          <p:cNvSpPr/>
          <p:nvPr/>
        </p:nvSpPr>
        <p:spPr>
          <a:xfrm>
            <a:off x="5462388" y="795945"/>
            <a:ext cx="2880000" cy="28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defTabSz="913410"/>
            <a:r>
              <a:rPr lang="en-GB" sz="1400" dirty="0">
                <a:solidFill>
                  <a:srgbClr val="009FDF"/>
                </a:solidFill>
              </a:rPr>
              <a:t>.</a:t>
            </a:r>
          </a:p>
        </p:txBody>
      </p:sp>
      <p:sp>
        <p:nvSpPr>
          <p:cNvPr id="33" name="Flowchart: Connector 32"/>
          <p:cNvSpPr/>
          <p:nvPr/>
        </p:nvSpPr>
        <p:spPr>
          <a:xfrm>
            <a:off x="1280353" y="3858893"/>
            <a:ext cx="2880000" cy="28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r>
              <a:rPr lang="en-GB" sz="1400" dirty="0">
                <a:solidFill>
                  <a:srgbClr val="009FDF"/>
                </a:solidFill>
              </a:rPr>
              <a:t/>
            </a:r>
            <a:br>
              <a:rPr lang="en-GB" sz="1400" dirty="0">
                <a:solidFill>
                  <a:srgbClr val="009FDF"/>
                </a:solidFill>
              </a:rPr>
            </a:br>
            <a:r>
              <a:rPr lang="en-GB" sz="2000" b="1" dirty="0" smtClean="0">
                <a:solidFill>
                  <a:srgbClr val="009FDF"/>
                </a:solidFill>
              </a:rPr>
              <a:t>London Wetland Centre, Barnes</a:t>
            </a:r>
          </a:p>
          <a:p>
            <a:pPr algn="ctr"/>
            <a:r>
              <a:rPr lang="en-GB" sz="2000" b="1" i="1" dirty="0" smtClean="0">
                <a:solidFill>
                  <a:srgbClr val="009FDF"/>
                </a:solidFill>
              </a:rPr>
              <a:t>Hammersmith or Barnes then bus 33 or 72</a:t>
            </a:r>
            <a:endParaRPr lang="en-GB" sz="2000" b="1" i="1" dirty="0">
              <a:solidFill>
                <a:srgbClr val="009FDF"/>
              </a:solidFill>
            </a:endParaRPr>
          </a:p>
        </p:txBody>
      </p:sp>
      <p:sp>
        <p:nvSpPr>
          <p:cNvPr id="34" name="Flowchart: Connector 33"/>
          <p:cNvSpPr/>
          <p:nvPr/>
        </p:nvSpPr>
        <p:spPr>
          <a:xfrm>
            <a:off x="5547382" y="3927402"/>
            <a:ext cx="2795006" cy="28114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endParaRPr lang="en-GB" sz="2000" b="1" dirty="0">
              <a:solidFill>
                <a:srgbClr val="009FDF"/>
              </a:solidFill>
            </a:endParaRPr>
          </a:p>
          <a:p>
            <a:pPr algn="ctr"/>
            <a:r>
              <a:rPr lang="en-GB" b="1" dirty="0" smtClean="0">
                <a:solidFill>
                  <a:srgbClr val="009FDF"/>
                </a:solidFill>
              </a:rPr>
              <a:t>Prince of Wales open space </a:t>
            </a:r>
          </a:p>
          <a:p>
            <a:pPr algn="ctr"/>
            <a:r>
              <a:rPr lang="en-GB" b="1" i="1" dirty="0" smtClean="0">
                <a:solidFill>
                  <a:srgbClr val="009FDF"/>
                </a:solidFill>
              </a:rPr>
              <a:t>Enfield Lock </a:t>
            </a:r>
            <a:endParaRPr lang="en-GB" b="1" i="1" dirty="0">
              <a:solidFill>
                <a:srgbClr val="009FDF"/>
              </a:solidFill>
            </a:endParaRPr>
          </a:p>
          <a:p>
            <a:pPr algn="ctr"/>
            <a:endParaRPr lang="en-GB" sz="1400" b="1" dirty="0">
              <a:solidFill>
                <a:srgbClr val="009FDF"/>
              </a:solidFill>
            </a:endParaRPr>
          </a:p>
          <a:p>
            <a:pPr algn="ctr"/>
            <a:r>
              <a:rPr lang="en-GB" sz="1400" dirty="0">
                <a:solidFill>
                  <a:srgbClr val="009FDF"/>
                </a:solidFill>
              </a:rPr>
              <a:t/>
            </a:r>
            <a:br>
              <a:rPr lang="en-GB" sz="1400" dirty="0">
                <a:solidFill>
                  <a:srgbClr val="009FDF"/>
                </a:solidFill>
              </a:rPr>
            </a:br>
            <a:endParaRPr lang="en-GB" sz="1400" dirty="0">
              <a:solidFill>
                <a:srgbClr val="009FDF"/>
              </a:solidFill>
            </a:endParaRPr>
          </a:p>
        </p:txBody>
      </p:sp>
      <p:sp>
        <p:nvSpPr>
          <p:cNvPr id="5" name="AutoShape 11" descr="mousepn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6" name="AutoShape 13" descr="mousepng"/>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pPr defTabSz="913410"/>
            <a:endParaRPr lang="en-GB" dirty="0">
              <a:solidFill>
                <a:srgbClr val="575756"/>
              </a:solidFill>
            </a:endParaRPr>
          </a:p>
        </p:txBody>
      </p:sp>
      <p:sp>
        <p:nvSpPr>
          <p:cNvPr id="37" name="Rectangle 36"/>
          <p:cNvSpPr/>
          <p:nvPr/>
        </p:nvSpPr>
        <p:spPr>
          <a:xfrm>
            <a:off x="5868144" y="1343556"/>
            <a:ext cx="2197509" cy="1877437"/>
          </a:xfrm>
          <a:prstGeom prst="rect">
            <a:avLst/>
          </a:prstGeom>
        </p:spPr>
        <p:txBody>
          <a:bodyPr wrap="square">
            <a:spAutoFit/>
          </a:bodyPr>
          <a:lstStyle/>
          <a:p>
            <a:pPr algn="ctr"/>
            <a:r>
              <a:rPr lang="en-GB" sz="2000" b="1" dirty="0" smtClean="0">
                <a:solidFill>
                  <a:srgbClr val="009FDF"/>
                </a:solidFill>
              </a:rPr>
              <a:t>Firs Farm, Winchmore Hill,</a:t>
            </a:r>
          </a:p>
          <a:p>
            <a:pPr algn="ctr"/>
            <a:r>
              <a:rPr lang="en-GB" sz="2000" b="1" dirty="0" smtClean="0">
                <a:solidFill>
                  <a:srgbClr val="009FDF"/>
                </a:solidFill>
              </a:rPr>
              <a:t>Enfield, N21 2PJ</a:t>
            </a:r>
          </a:p>
          <a:p>
            <a:pPr algn="ctr"/>
            <a:r>
              <a:rPr lang="en-GB" sz="2000" b="1" i="1" dirty="0" smtClean="0">
                <a:solidFill>
                  <a:srgbClr val="009FDF"/>
                </a:solidFill>
              </a:rPr>
              <a:t>231 bus </a:t>
            </a:r>
            <a:r>
              <a:rPr lang="en-GB" sz="2000" b="1" dirty="0" smtClean="0">
                <a:solidFill>
                  <a:srgbClr val="009FDF"/>
                </a:solidFill>
              </a:rPr>
              <a:t>from </a:t>
            </a:r>
            <a:r>
              <a:rPr lang="en-GB" sz="2000" b="1" i="1" dirty="0" smtClean="0">
                <a:solidFill>
                  <a:srgbClr val="009FDF"/>
                </a:solidFill>
              </a:rPr>
              <a:t>Turnpike Lane</a:t>
            </a:r>
            <a:endParaRPr lang="en-GB" sz="2000" b="1" i="1" dirty="0">
              <a:solidFill>
                <a:srgbClr val="009FDF"/>
              </a:solidFill>
            </a:endParaRPr>
          </a:p>
          <a:p>
            <a:pPr algn="ctr"/>
            <a:endParaRPr lang="en-GB" sz="1600" b="1" dirty="0">
              <a:solidFill>
                <a:srgbClr val="009FDF"/>
              </a:solidFill>
            </a:endParaRPr>
          </a:p>
        </p:txBody>
      </p:sp>
      <p:sp>
        <p:nvSpPr>
          <p:cNvPr id="10" name="Rectangle 9"/>
          <p:cNvSpPr/>
          <p:nvPr/>
        </p:nvSpPr>
        <p:spPr>
          <a:xfrm>
            <a:off x="9260006" y="1910228"/>
            <a:ext cx="4572000" cy="369332"/>
          </a:xfrm>
          <a:prstGeom prst="rect">
            <a:avLst/>
          </a:prstGeom>
        </p:spPr>
        <p:txBody>
          <a:bodyPr>
            <a:spAutoFit/>
          </a:bodyPr>
          <a:lstStyle/>
          <a:p>
            <a:pPr marL="285750" indent="-285750">
              <a:buFont typeface="Arial" panose="020B0604020202020204" pitchFamily="34" charset="0"/>
              <a:buChar char="•"/>
            </a:pPr>
            <a:endParaRPr lang="en-GB" dirty="0">
              <a:solidFill>
                <a:srgbClr val="575756"/>
              </a:solidFill>
            </a:endParaRPr>
          </a:p>
        </p:txBody>
      </p:sp>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575" y="512982"/>
            <a:ext cx="1687294" cy="168729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836" r="9836"/>
          <a:stretch/>
        </p:blipFill>
        <p:spPr bwMode="auto">
          <a:xfrm>
            <a:off x="4328398" y="646486"/>
            <a:ext cx="1633074" cy="163307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0823" y="3501008"/>
            <a:ext cx="1522865" cy="152286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22420" y="3546011"/>
            <a:ext cx="1752882" cy="175288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3661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222054" y="26161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Heritage sites.</a:t>
            </a:r>
            <a:endParaRPr lang="en-GB" dirty="0">
              <a:solidFill>
                <a:srgbClr val="FFFFFF"/>
              </a:solidFill>
            </a:endParaRPr>
          </a:p>
        </p:txBody>
      </p:sp>
      <p:sp>
        <p:nvSpPr>
          <p:cNvPr id="8" name="TextBox 7"/>
          <p:cNvSpPr txBox="1"/>
          <p:nvPr/>
        </p:nvSpPr>
        <p:spPr>
          <a:xfrm>
            <a:off x="5868144" y="610136"/>
            <a:ext cx="3062496" cy="5416868"/>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schemeClr val="bg1"/>
                </a:solidFill>
              </a:rPr>
              <a:t>London Museum of Water and Steam, Brentford, </a:t>
            </a:r>
            <a:r>
              <a:rPr lang="en-GB" i="1" dirty="0" smtClean="0">
                <a:solidFill>
                  <a:schemeClr val="bg1"/>
                </a:solidFill>
              </a:rPr>
              <a:t>Kew Bridge</a:t>
            </a:r>
          </a:p>
          <a:p>
            <a:r>
              <a:rPr lang="en-GB" i="1" dirty="0" smtClean="0">
                <a:solidFill>
                  <a:schemeClr val="bg1"/>
                </a:solidFill>
                <a:hlinkClick r:id="rId3"/>
              </a:rPr>
              <a:t>www.waterandsteam.org.uk</a:t>
            </a:r>
            <a:r>
              <a:rPr lang="en-GB" i="1" dirty="0" smtClean="0">
                <a:solidFill>
                  <a:schemeClr val="bg1"/>
                </a:solidFill>
              </a:rPr>
              <a:t>  </a:t>
            </a: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r>
              <a:rPr lang="en-GB" dirty="0" smtClean="0">
                <a:solidFill>
                  <a:schemeClr val="bg1"/>
                </a:solidFill>
              </a:rPr>
              <a:t>Kempton Great Engines Trust, </a:t>
            </a:r>
            <a:r>
              <a:rPr lang="en-GB" dirty="0">
                <a:solidFill>
                  <a:schemeClr val="bg1"/>
                </a:solidFill>
              </a:rPr>
              <a:t>Sunbury-on-Thames</a:t>
            </a:r>
            <a:r>
              <a:rPr lang="en-GB" dirty="0" smtClean="0">
                <a:solidFill>
                  <a:schemeClr val="bg1"/>
                </a:solidFill>
              </a:rPr>
              <a:t>, </a:t>
            </a:r>
            <a:r>
              <a:rPr lang="en-GB" i="1" dirty="0" smtClean="0">
                <a:solidFill>
                  <a:schemeClr val="bg1"/>
                </a:solidFill>
              </a:rPr>
              <a:t>Sunbury then 290 bus</a:t>
            </a:r>
          </a:p>
          <a:p>
            <a:r>
              <a:rPr lang="en-GB" i="1" dirty="0" smtClean="0">
                <a:solidFill>
                  <a:schemeClr val="bg1"/>
                </a:solidFill>
                <a:hlinkClick r:id="rId4"/>
              </a:rPr>
              <a:t>www.kemptonsteam.org</a:t>
            </a:r>
            <a:r>
              <a:rPr lang="en-GB" i="1" dirty="0" smtClean="0">
                <a:solidFill>
                  <a:schemeClr val="bg1"/>
                </a:solidFill>
              </a:rPr>
              <a:t> </a:t>
            </a:r>
            <a:endParaRPr lang="en-GB" i="1"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r>
              <a:rPr lang="en-GB" dirty="0" smtClean="0">
                <a:solidFill>
                  <a:schemeClr val="bg1"/>
                </a:solidFill>
              </a:rPr>
              <a:t>Crossness Engines Trust, Thamesmead, </a:t>
            </a:r>
            <a:r>
              <a:rPr lang="en-GB" i="1" dirty="0" smtClean="0">
                <a:solidFill>
                  <a:schemeClr val="bg1"/>
                </a:solidFill>
              </a:rPr>
              <a:t>visit website for shuttle bus times, carpark available</a:t>
            </a:r>
          </a:p>
          <a:p>
            <a:r>
              <a:rPr lang="en-GB" sz="2000" dirty="0" smtClean="0">
                <a:solidFill>
                  <a:schemeClr val="bg1"/>
                </a:solidFill>
                <a:hlinkClick r:id="rId5"/>
              </a:rPr>
              <a:t>www.crossness.org.uk</a:t>
            </a:r>
            <a:r>
              <a:rPr lang="en-GB" sz="2000" dirty="0" smtClean="0">
                <a:solidFill>
                  <a:schemeClr val="bg1"/>
                </a:solidFill>
              </a:rPr>
              <a:t> </a:t>
            </a:r>
          </a:p>
          <a:p>
            <a:pPr marL="342900" indent="-342900">
              <a:buFont typeface="Arial" panose="020B0604020202020204" pitchFamily="34" charset="0"/>
              <a:buChar char="•"/>
            </a:pPr>
            <a:endParaRPr lang="en-GB" sz="2000" dirty="0">
              <a:solidFill>
                <a:schemeClr val="bg1"/>
              </a:solidFill>
            </a:endParaRPr>
          </a:p>
          <a:p>
            <a:endParaRPr lang="en-GB" dirty="0">
              <a:solidFill>
                <a:schemeClr val="bg1"/>
              </a:solidFill>
            </a:endParaRPr>
          </a:p>
        </p:txBody>
      </p:sp>
      <p:pic>
        <p:nvPicPr>
          <p:cNvPr id="307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9291" r="9291"/>
          <a:stretch/>
        </p:blipFill>
        <p:spPr bwMode="auto">
          <a:xfrm>
            <a:off x="467544" y="764704"/>
            <a:ext cx="2295525" cy="229552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83768" y="1065260"/>
            <a:ext cx="1362388" cy="148527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519521" y="2138615"/>
            <a:ext cx="2359910" cy="235991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491346" y="3212976"/>
            <a:ext cx="1469566" cy="146956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2548" y="4293096"/>
            <a:ext cx="2398485" cy="239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1623" r="11623"/>
          <a:stretch/>
        </p:blipFill>
        <p:spPr bwMode="auto">
          <a:xfrm>
            <a:off x="2382634" y="4869160"/>
            <a:ext cx="1686990" cy="168699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94722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2054" y="261619"/>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r>
              <a:rPr lang="en-GB" dirty="0" smtClean="0">
                <a:solidFill>
                  <a:srgbClr val="FFFFFF"/>
                </a:solidFill>
              </a:rPr>
              <a:t>Walking and cycling.</a:t>
            </a:r>
            <a:endParaRPr lang="en-GB" dirty="0">
              <a:solidFill>
                <a:srgbClr val="FFFFFF"/>
              </a:solidFill>
            </a:endParaRPr>
          </a:p>
        </p:txBody>
      </p:sp>
      <p:sp>
        <p:nvSpPr>
          <p:cNvPr id="12" name="TextBox 11"/>
          <p:cNvSpPr txBox="1"/>
          <p:nvPr/>
        </p:nvSpPr>
        <p:spPr>
          <a:xfrm>
            <a:off x="5364088" y="116632"/>
            <a:ext cx="3672408" cy="7263527"/>
          </a:xfrm>
          <a:prstGeom prst="rect">
            <a:avLst/>
          </a:prstGeom>
          <a:noFill/>
        </p:spPr>
        <p:txBody>
          <a:bodyPr wrap="square" rtlCol="0">
            <a:spAutoFit/>
          </a:bodyPr>
          <a:lstStyle/>
          <a:p>
            <a:pPr marL="342900" indent="-342900">
              <a:buFont typeface="Arial" panose="020B0604020202020204" pitchFamily="34" charset="0"/>
              <a:buChar char="•"/>
            </a:pPr>
            <a:r>
              <a:rPr lang="en-GB" sz="1600" b="1" dirty="0" smtClean="0">
                <a:solidFill>
                  <a:prstClr val="white"/>
                </a:solidFill>
              </a:rPr>
              <a:t>The Ridgeway </a:t>
            </a:r>
            <a:r>
              <a:rPr lang="en-GB" sz="1600" dirty="0" smtClean="0">
                <a:solidFill>
                  <a:prstClr val="white"/>
                </a:solidFill>
              </a:rPr>
              <a:t>is our southern outfall sewer that runs above ground for 3.5 miles from Plumstead to Crossness.  Recent improvements include accessible entry points and paths on top of the sewer  - a great traffic free route for cycling and walking</a:t>
            </a:r>
          </a:p>
          <a:p>
            <a:pPr marL="342900" indent="-342900">
              <a:buFont typeface="Arial" panose="020B0604020202020204" pitchFamily="34" charset="0"/>
              <a:buChar char="•"/>
            </a:pPr>
            <a:endParaRPr lang="en-GB" sz="1600" dirty="0">
              <a:solidFill>
                <a:prstClr val="white"/>
              </a:solidFill>
            </a:endParaRPr>
          </a:p>
          <a:p>
            <a:pPr marL="342900" indent="-342900">
              <a:buFont typeface="Arial" panose="020B0604020202020204" pitchFamily="34" charset="0"/>
              <a:buChar char="•"/>
            </a:pPr>
            <a:r>
              <a:rPr lang="en-GB" sz="1600" b="1" dirty="0" smtClean="0">
                <a:solidFill>
                  <a:prstClr val="white"/>
                </a:solidFill>
              </a:rPr>
              <a:t>The Greenway </a:t>
            </a:r>
            <a:r>
              <a:rPr lang="en-GB" sz="1600" dirty="0" smtClean="0">
                <a:solidFill>
                  <a:prstClr val="white"/>
                </a:solidFill>
              </a:rPr>
              <a:t>is our northern outfall sewer that runs above ground for 4.5 miles through Tower Hamlets and Newham - </a:t>
            </a:r>
            <a:r>
              <a:rPr lang="en-GB" sz="1600" dirty="0">
                <a:solidFill>
                  <a:prstClr val="white"/>
                </a:solidFill>
              </a:rPr>
              <a:t>a great traffic free route for cycling and </a:t>
            </a:r>
            <a:r>
              <a:rPr lang="en-GB" sz="1600" dirty="0" smtClean="0">
                <a:solidFill>
                  <a:prstClr val="white"/>
                </a:solidFill>
              </a:rPr>
              <a:t>walking</a:t>
            </a:r>
          </a:p>
          <a:p>
            <a:pPr marL="342900" indent="-342900">
              <a:buFont typeface="Arial" panose="020B0604020202020204" pitchFamily="34" charset="0"/>
              <a:buChar char="•"/>
            </a:pPr>
            <a:endParaRPr lang="en-GB" sz="1600" dirty="0" smtClean="0">
              <a:solidFill>
                <a:prstClr val="white"/>
              </a:solidFill>
            </a:endParaRPr>
          </a:p>
          <a:p>
            <a:pPr marL="342900" indent="-342900">
              <a:buFont typeface="Arial" panose="020B0604020202020204" pitchFamily="34" charset="0"/>
              <a:buChar char="•"/>
            </a:pPr>
            <a:r>
              <a:rPr lang="en-GB" sz="1600" b="1" dirty="0" smtClean="0">
                <a:solidFill>
                  <a:prstClr val="white"/>
                </a:solidFill>
              </a:rPr>
              <a:t>The New River </a:t>
            </a:r>
            <a:r>
              <a:rPr lang="en-GB" sz="1600" dirty="0" smtClean="0">
                <a:solidFill>
                  <a:prstClr val="white"/>
                </a:solidFill>
              </a:rPr>
              <a:t>– a 32 mile, 400 year old water supply starting in Ware, Herts and ending in Islington near Saddlers Wells – still in operation and can be walked in sections (we have a leaflet)</a:t>
            </a:r>
          </a:p>
          <a:p>
            <a:pPr marL="342900" indent="-342900">
              <a:buFont typeface="Arial" panose="020B0604020202020204" pitchFamily="34" charset="0"/>
              <a:buChar char="•"/>
            </a:pPr>
            <a:endParaRPr lang="en-GB" sz="1600" dirty="0">
              <a:solidFill>
                <a:prstClr val="white"/>
              </a:solidFill>
            </a:endParaRPr>
          </a:p>
          <a:p>
            <a:pPr marL="342900" indent="-342900">
              <a:buFont typeface="Arial" panose="020B0604020202020204" pitchFamily="34" charset="0"/>
              <a:buChar char="•"/>
            </a:pPr>
            <a:r>
              <a:rPr lang="en-GB" sz="1600" dirty="0" smtClean="0">
                <a:solidFill>
                  <a:prstClr val="white"/>
                </a:solidFill>
              </a:rPr>
              <a:t>iFootpath is a useful website as a guide for all three </a:t>
            </a:r>
          </a:p>
          <a:p>
            <a:pPr marL="342900" indent="-342900">
              <a:buFont typeface="Arial" panose="020B0604020202020204" pitchFamily="34" charset="0"/>
              <a:buChar char="•"/>
            </a:pPr>
            <a:endParaRPr lang="en-GB" sz="1600" dirty="0">
              <a:solidFill>
                <a:prstClr val="white"/>
              </a:solidFill>
            </a:endParaRPr>
          </a:p>
          <a:p>
            <a:r>
              <a:rPr lang="en-GB" sz="1600" dirty="0" smtClean="0">
                <a:solidFill>
                  <a:prstClr val="white"/>
                </a:solidFill>
                <a:hlinkClick r:id="rId3"/>
              </a:rPr>
              <a:t>www.ifootpath.com</a:t>
            </a:r>
            <a:r>
              <a:rPr lang="en-GB" sz="1600" dirty="0" smtClean="0">
                <a:solidFill>
                  <a:prstClr val="white"/>
                </a:solidFill>
              </a:rPr>
              <a:t> </a:t>
            </a:r>
          </a:p>
          <a:p>
            <a:r>
              <a:rPr lang="en-GB" sz="1600" dirty="0" smtClean="0">
                <a:solidFill>
                  <a:prstClr val="white"/>
                </a:solidFill>
              </a:rPr>
              <a:t> </a:t>
            </a:r>
            <a:endParaRPr lang="en-GB" sz="1600" dirty="0">
              <a:solidFill>
                <a:prstClr val="white"/>
              </a:solidFill>
            </a:endParaRPr>
          </a:p>
          <a:p>
            <a:endParaRPr lang="en-GB" dirty="0">
              <a:solidFill>
                <a:prstClr val="black"/>
              </a:solidFill>
            </a:endParaRPr>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506" r="11506"/>
          <a:stretch/>
        </p:blipFill>
        <p:spPr bwMode="auto">
          <a:xfrm>
            <a:off x="2627784" y="3728263"/>
            <a:ext cx="2386563" cy="238656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808" y="651950"/>
            <a:ext cx="22322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2054" y="1556792"/>
            <a:ext cx="2732336" cy="273233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2367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07D28"/>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387350" y="2276872"/>
            <a:ext cx="8064500" cy="252028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pPr algn="ctr"/>
            <a:r>
              <a:rPr lang="en-GB" sz="7200" dirty="0" smtClean="0">
                <a:solidFill>
                  <a:srgbClr val="FFFFFF"/>
                </a:solidFill>
              </a:rPr>
              <a:t>Thank you and any questions?</a:t>
            </a:r>
            <a:endParaRPr lang="en-GB" sz="7200" dirty="0">
              <a:solidFill>
                <a:srgbClr val="FFFFFF"/>
              </a:solidFill>
            </a:endParaRPr>
          </a:p>
        </p:txBody>
      </p:sp>
    </p:spTree>
    <p:extLst>
      <p:ext uri="{BB962C8B-B14F-4D97-AF65-F5344CB8AC3E}">
        <p14:creationId xmlns:p14="http://schemas.microsoft.com/office/powerpoint/2010/main" val="9178980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A51B110-8DDC-184A-BF2F-80FCA82F27B6}" type="slidenum">
              <a:rPr lang="en-US" smtClean="0"/>
              <a:pPr/>
              <a:t>95</a:t>
            </a:fld>
            <a:endParaRPr lang="en-US"/>
          </a:p>
        </p:txBody>
      </p:sp>
      <p:pic>
        <p:nvPicPr>
          <p:cNvPr id="5" name="Picture 4" descr="take a break1.png"/>
          <p:cNvPicPr>
            <a:picLocks noChangeAspect="1"/>
          </p:cNvPicPr>
          <p:nvPr/>
        </p:nvPicPr>
        <p:blipFill rotWithShape="1">
          <a:blip r:embed="rId2" cstate="email">
            <a:extLst>
              <a:ext uri="{28A0092B-C50C-407E-A947-70E740481C1C}">
                <a14:useLocalDpi xmlns:a14="http://schemas.microsoft.com/office/drawing/2010/main"/>
              </a:ext>
            </a:extLst>
          </a:blip>
          <a:srcRect t="24180" b="24115"/>
          <a:stretch/>
        </p:blipFill>
        <p:spPr>
          <a:xfrm>
            <a:off x="1025525" y="599797"/>
            <a:ext cx="6898580" cy="5045373"/>
          </a:xfrm>
          <a:prstGeom prst="rect">
            <a:avLst/>
          </a:prstGeom>
        </p:spPr>
      </p:pic>
    </p:spTree>
    <p:extLst>
      <p:ext uri="{BB962C8B-B14F-4D97-AF65-F5344CB8AC3E}">
        <p14:creationId xmlns:p14="http://schemas.microsoft.com/office/powerpoint/2010/main" val="30689159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3568" y="1844824"/>
            <a:ext cx="8064500" cy="7806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700" b="1" kern="1200">
                <a:solidFill>
                  <a:srgbClr val="009FDF"/>
                </a:solidFill>
                <a:latin typeface="+mj-lt"/>
                <a:ea typeface="+mj-ea"/>
                <a:cs typeface="+mj-cs"/>
              </a:defRPr>
            </a:lvl1pPr>
          </a:lstStyle>
          <a:p>
            <a:pPr algn="ctr"/>
            <a:r>
              <a:rPr lang="en-GB" sz="4800" dirty="0" smtClean="0">
                <a:solidFill>
                  <a:schemeClr val="bg1"/>
                </a:solidFill>
              </a:rPr>
              <a:t>How can you help?</a:t>
            </a:r>
            <a:endParaRPr lang="en-GB" sz="3600" dirty="0" smtClean="0">
              <a:solidFill>
                <a:schemeClr val="bg1"/>
              </a:solidFill>
            </a:endParaRPr>
          </a:p>
          <a:p>
            <a:pPr algn="ctr"/>
            <a:endParaRPr lang="en-GB" sz="2800" dirty="0" smtClean="0">
              <a:solidFill>
                <a:schemeClr val="bg1"/>
              </a:solidFill>
            </a:endParaRPr>
          </a:p>
          <a:p>
            <a:pPr algn="ctr"/>
            <a:endParaRPr lang="en-GB" sz="2800" dirty="0">
              <a:solidFill>
                <a:schemeClr val="bg1"/>
              </a:solidFill>
            </a:endParaRPr>
          </a:p>
          <a:p>
            <a:pPr algn="ctr"/>
            <a:endParaRPr lang="en-GB" sz="2000" dirty="0" smtClean="0">
              <a:solidFill>
                <a:srgbClr val="FFFFFF"/>
              </a:solidFill>
            </a:endParaRPr>
          </a:p>
          <a:p>
            <a:pPr algn="ctr"/>
            <a:endParaRPr lang="en-GB" sz="2000" dirty="0" smtClean="0">
              <a:solidFill>
                <a:srgbClr val="FFFFFF"/>
              </a:solidFill>
            </a:endParaRPr>
          </a:p>
          <a:p>
            <a:endParaRPr lang="en-GB" sz="2000" dirty="0">
              <a:solidFill>
                <a:srgbClr val="FFFFFF"/>
              </a:solidFill>
            </a:endParaRPr>
          </a:p>
        </p:txBody>
      </p:sp>
    </p:spTree>
    <p:extLst>
      <p:ext uri="{BB962C8B-B14F-4D97-AF65-F5344CB8AC3E}">
        <p14:creationId xmlns:p14="http://schemas.microsoft.com/office/powerpoint/2010/main" val="6377315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your tables.</a:t>
            </a:r>
            <a:endParaRPr lang="en-US" dirty="0"/>
          </a:p>
        </p:txBody>
      </p:sp>
      <p:sp>
        <p:nvSpPr>
          <p:cNvPr id="5" name="Slide Number Placeholder 4"/>
          <p:cNvSpPr>
            <a:spLocks noGrp="1"/>
          </p:cNvSpPr>
          <p:nvPr>
            <p:ph type="sldNum" sz="quarter" idx="12"/>
          </p:nvPr>
        </p:nvSpPr>
        <p:spPr/>
        <p:txBody>
          <a:bodyPr/>
          <a:lstStyle/>
          <a:p>
            <a:fld id="{CA51B110-8DDC-184A-BF2F-80FCA82F27B6}" type="slidenum">
              <a:rPr lang="en-US" smtClean="0"/>
              <a:t>97</a:t>
            </a:fld>
            <a:endParaRPr lang="en-US"/>
          </a:p>
        </p:txBody>
      </p:sp>
      <p:sp>
        <p:nvSpPr>
          <p:cNvPr id="8" name="Oval Callout 7"/>
          <p:cNvSpPr/>
          <p:nvPr/>
        </p:nvSpPr>
        <p:spPr>
          <a:xfrm>
            <a:off x="1955409" y="773722"/>
            <a:ext cx="5205046" cy="4895557"/>
          </a:xfrm>
          <a:prstGeom prst="wedgeEllipseCallout">
            <a:avLst>
              <a:gd name="adj1" fmla="val 43290"/>
              <a:gd name="adj2" fmla="val 61457"/>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What can your </a:t>
            </a:r>
            <a:r>
              <a:rPr lang="en-US" sz="4000" dirty="0" err="1" smtClean="0"/>
              <a:t>organisations</a:t>
            </a:r>
            <a:r>
              <a:rPr lang="en-US" sz="4000" dirty="0" smtClean="0"/>
              <a:t> do to promote and sign up?</a:t>
            </a:r>
            <a:endParaRPr lang="en-US" sz="4000" dirty="0"/>
          </a:p>
        </p:txBody>
      </p:sp>
    </p:spTree>
    <p:extLst>
      <p:ext uri="{BB962C8B-B14F-4D97-AF65-F5344CB8AC3E}">
        <p14:creationId xmlns:p14="http://schemas.microsoft.com/office/powerpoint/2010/main" val="32442526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A51B110-8DDC-184A-BF2F-80FCA82F27B6}" type="slidenum">
              <a:rPr lang="en-US" smtClean="0"/>
              <a:pPr/>
              <a:t>98</a:t>
            </a:fld>
            <a:endParaRPr lang="en-US"/>
          </a:p>
        </p:txBody>
      </p:sp>
      <p:pic>
        <p:nvPicPr>
          <p:cNvPr id="5" name="Picture 4" descr="Thankyou-white.png"/>
          <p:cNvPicPr>
            <a:picLocks noChangeAspect="1"/>
          </p:cNvPicPr>
          <p:nvPr/>
        </p:nvPicPr>
        <p:blipFill rotWithShape="1">
          <a:blip r:embed="rId2" cstate="email">
            <a:extLst>
              <a:ext uri="{28A0092B-C50C-407E-A947-70E740481C1C}">
                <a14:useLocalDpi xmlns:a14="http://schemas.microsoft.com/office/drawing/2010/main"/>
              </a:ext>
            </a:extLst>
          </a:blip>
          <a:srcRect t="31435" b="33033"/>
          <a:stretch/>
        </p:blipFill>
        <p:spPr>
          <a:xfrm>
            <a:off x="1799254" y="2343150"/>
            <a:ext cx="5401056" cy="102235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233"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4041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51B110-8DDC-184A-BF2F-80FCA82F27B6}" type="slidenum">
              <a:rPr kumimoji="0" lang="en-US" sz="1000" b="0" i="0" u="none" strike="noStrike" kern="1200" cap="none" spc="0" normalizeH="0" baseline="0" noProof="0" smtClean="0">
                <a:ln>
                  <a:noFill/>
                </a:ln>
                <a:solidFill>
                  <a:srgbClr val="57575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a:ln>
                <a:noFill/>
              </a:ln>
              <a:solidFill>
                <a:srgbClr val="575756"/>
              </a:solidFill>
              <a:effectLst/>
              <a:uLnTx/>
              <a:uFillTx/>
              <a:latin typeface="Arial"/>
              <a:ea typeface="+mn-ea"/>
              <a:cs typeface="+mn-cs"/>
            </a:endParaRPr>
          </a:p>
        </p:txBody>
      </p:sp>
      <p:sp>
        <p:nvSpPr>
          <p:cNvPr id="8" name="Oval Callout 7"/>
          <p:cNvSpPr/>
          <p:nvPr/>
        </p:nvSpPr>
        <p:spPr>
          <a:xfrm>
            <a:off x="6660231" y="260648"/>
            <a:ext cx="2088233" cy="1719173"/>
          </a:xfrm>
          <a:prstGeom prst="wedgeEllipseCallout">
            <a:avLst>
              <a:gd name="adj1" fmla="val 43290"/>
              <a:gd name="adj2" fmla="val 61457"/>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683568" y="1408266"/>
            <a:ext cx="6912768"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Peter.cotton@thameswater.co.uk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Olivia.johnson@thameswater.co.uk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Tania.christie@thameswater.co.uk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Mike.bingham@thameswater.co.uk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Rosemary.waugh@thameswater.co.uk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Kerry.potter@ukpowernetworks.co.uk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Fiona.price@ageukberkshire.org.uk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rPr>
              <a:t>Jonathan@intelesant.com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smtClean="0">
              <a:ln>
                <a:noFill/>
              </a:ln>
              <a:solidFill>
                <a:srgbClr val="1F497D">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1531986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ames%20Water_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ames Water_Template" id="{ED79E9ED-981D-D84B-8C11-DA05AE6A149D}" vid="{7189B926-CA30-F54B-A856-73350C35F1A6}"/>
    </a:ext>
  </a:extLst>
</a:theme>
</file>

<file path=ppt/theme/theme2.xml><?xml version="1.0" encoding="utf-8"?>
<a:theme xmlns:a="http://schemas.openxmlformats.org/drawingml/2006/main" name="Thames%20Water_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ames Water_Template" id="{ED79E9ED-981D-D84B-8C11-DA05AE6A149D}" vid="{7189B926-CA30-F54B-A856-73350C35F1A6}"/>
    </a:ext>
  </a:extLst>
</a:theme>
</file>

<file path=ppt/theme/theme3.xml><?xml version="1.0" encoding="utf-8"?>
<a:theme xmlns:a="http://schemas.openxmlformats.org/drawingml/2006/main" name="2_Thames%20Water_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ames Water_Template" id="{ED79E9ED-981D-D84B-8C11-DA05AE6A149D}" vid="{7189B926-CA30-F54B-A856-73350C35F1A6}"/>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4617</Words>
  <Application>Microsoft Office PowerPoint</Application>
  <PresentationFormat>On-screen Show (4:3)</PresentationFormat>
  <Paragraphs>543</Paragraphs>
  <Slides>99</Slides>
  <Notes>73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99</vt:i4>
      </vt:variant>
    </vt:vector>
  </HeadingPairs>
  <TitlesOfParts>
    <vt:vector size="114" baseType="lpstr">
      <vt:lpstr>Geneva</vt:lpstr>
      <vt:lpstr>.HelveticaNeueDeskInterface-Regular</vt:lpstr>
      <vt:lpstr>Arial</vt:lpstr>
      <vt:lpstr>Arial Rounded MT Bold</vt:lpstr>
      <vt:lpstr>Calibri</vt:lpstr>
      <vt:lpstr>Calibri Light</vt:lpstr>
      <vt:lpstr>Foco</vt:lpstr>
      <vt:lpstr>Lucida Grande</vt:lpstr>
      <vt:lpstr>Times New Roman</vt:lpstr>
      <vt:lpstr>Verdana</vt:lpstr>
      <vt:lpstr>Wingdings</vt:lpstr>
      <vt:lpstr>1_Thames%20Water_Template[1]</vt:lpstr>
      <vt:lpstr>Thames%20Water_Template[1]</vt:lpstr>
      <vt:lpstr>2_Thames%20Water_Template[1]</vt:lpstr>
      <vt:lpstr>Default Design</vt:lpstr>
      <vt:lpstr> </vt:lpstr>
      <vt:lpstr>PowerPoint Presentation</vt:lpstr>
      <vt:lpstr>Peter Cotton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Kerry Potter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Power Networks – Who we are; </vt:lpstr>
      <vt:lpstr>PowerPoint Presentation</vt:lpstr>
      <vt:lpstr>Olivia Johnson &amp; Kerry Potter</vt:lpstr>
      <vt:lpstr>PowerPoint Presentation</vt:lpstr>
      <vt:lpstr>Priority Services Register Why we hold a priority register</vt:lpstr>
      <vt:lpstr>UK Power Networks  - Our services including priority services </vt:lpstr>
      <vt:lpstr>UK Power Networks  - and if there is a power cut? </vt:lpstr>
      <vt:lpstr>PowerPoint Presentation</vt:lpstr>
      <vt:lpstr>What are the services we offer?</vt:lpstr>
      <vt:lpstr>What are the services we offer? </vt:lpstr>
      <vt:lpstr>UK Power Networks  – Power Partners &amp; energy advice programmes</vt:lpstr>
      <vt:lpstr>How do we find customers in vulnerable circumstances?    </vt:lpstr>
      <vt:lpstr>PowerPoint Presentation</vt:lpstr>
      <vt:lpstr>PowerPoint Presentation</vt:lpstr>
      <vt:lpstr>Olivia Johnson &amp; Fiona Price</vt:lpstr>
      <vt:lpstr>PowerPoint Presentation</vt:lpstr>
      <vt:lpstr>PowerPoint Presentation</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a socially responsible business.</vt:lpstr>
      <vt:lpstr>PowerPoint Presentation</vt:lpstr>
      <vt:lpstr>PowerPoint Presentation</vt:lpstr>
      <vt:lpstr>Enjoying our sites.</vt:lpstr>
      <vt:lpstr>PowerPoint Presentation</vt:lpstr>
      <vt:lpstr>PowerPoint Presentation</vt:lpstr>
      <vt:lpstr>Other wetlands to visit in London.</vt:lpstr>
      <vt:lpstr>PowerPoint Presentation</vt:lpstr>
      <vt:lpstr>PowerPoint Presentation</vt:lpstr>
      <vt:lpstr>PowerPoint Presentation</vt:lpstr>
      <vt:lpstr>PowerPoint Presentation</vt:lpstr>
      <vt:lpstr>PowerPoint Presentation</vt:lpstr>
      <vt:lpstr>At your tables.</vt:lpstr>
      <vt:lpstr>PowerPoint Presentation</vt:lpstr>
      <vt:lpstr>Contact us.</vt:lpstr>
    </vt:vector>
  </TitlesOfParts>
  <Company>Thames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Thames Water User</dc:creator>
  <cp:lastModifiedBy>George Harvey</cp:lastModifiedBy>
  <cp:revision>44</cp:revision>
  <dcterms:created xsi:type="dcterms:W3CDTF">2018-04-18T14:15:58Z</dcterms:created>
  <dcterms:modified xsi:type="dcterms:W3CDTF">2019-01-28T12:51:21Z</dcterms:modified>
</cp:coreProperties>
</file>