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theme/themeOverride3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1" r:id="rId2"/>
  </p:sldMasterIdLst>
  <p:notesMasterIdLst>
    <p:notesMasterId r:id="rId29"/>
  </p:notesMasterIdLst>
  <p:handoutMasterIdLst>
    <p:handoutMasterId r:id="rId30"/>
  </p:handoutMasterIdLst>
  <p:sldIdLst>
    <p:sldId id="256" r:id="rId3"/>
    <p:sldId id="316" r:id="rId4"/>
    <p:sldId id="432" r:id="rId5"/>
    <p:sldId id="451" r:id="rId6"/>
    <p:sldId id="454" r:id="rId7"/>
    <p:sldId id="455" r:id="rId8"/>
    <p:sldId id="344" r:id="rId9"/>
    <p:sldId id="481" r:id="rId10"/>
    <p:sldId id="355" r:id="rId11"/>
    <p:sldId id="357" r:id="rId12"/>
    <p:sldId id="358" r:id="rId13"/>
    <p:sldId id="436" r:id="rId14"/>
    <p:sldId id="434" r:id="rId15"/>
    <p:sldId id="421" r:id="rId16"/>
    <p:sldId id="348" r:id="rId17"/>
    <p:sldId id="466" r:id="rId18"/>
    <p:sldId id="405" r:id="rId19"/>
    <p:sldId id="406" r:id="rId20"/>
    <p:sldId id="467" r:id="rId21"/>
    <p:sldId id="471" r:id="rId22"/>
    <p:sldId id="472" r:id="rId23"/>
    <p:sldId id="474" r:id="rId24"/>
    <p:sldId id="473" r:id="rId25"/>
    <p:sldId id="479" r:id="rId26"/>
    <p:sldId id="480" r:id="rId27"/>
    <p:sldId id="366" r:id="rId28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" userDrawn="1">
          <p15:clr>
            <a:srgbClr val="A4A3A4"/>
          </p15:clr>
        </p15:guide>
        <p15:guide id="2" pos="5579" userDrawn="1">
          <p15:clr>
            <a:srgbClr val="A4A3A4"/>
          </p15:clr>
        </p15:guide>
        <p15:guide id="3" pos="576" userDrawn="1">
          <p15:clr>
            <a:srgbClr val="A4A3A4"/>
          </p15:clr>
        </p15:guide>
        <p15:guide id="4" orient="horz" pos="599" userDrawn="1">
          <p15:clr>
            <a:srgbClr val="A4A3A4"/>
          </p15:clr>
        </p15:guide>
        <p15:guide id="5" orient="horz" pos="3049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96" userDrawn="1">
          <p15:clr>
            <a:srgbClr val="A4A3A4"/>
          </p15:clr>
        </p15:guide>
        <p15:guide id="8" orient="horz" pos="3132" userDrawn="1">
          <p15:clr>
            <a:srgbClr val="A4A3A4"/>
          </p15:clr>
        </p15:guide>
        <p15:guide id="9" pos="242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2666"/>
    <a:srgbClr val="6EC5D3"/>
    <a:srgbClr val="FFFFFF"/>
    <a:srgbClr val="4A4A49"/>
    <a:srgbClr val="EA5167"/>
    <a:srgbClr val="EEEA80"/>
    <a:srgbClr val="6FC667"/>
    <a:srgbClr val="EA51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7" autoAdjust="0"/>
    <p:restoredTop sz="91144" autoAdjust="0"/>
  </p:normalViewPr>
  <p:slideViewPr>
    <p:cSldViewPr snapToGrid="0" snapToObjects="1">
      <p:cViewPr varScale="1">
        <p:scale>
          <a:sx n="91" d="100"/>
          <a:sy n="91" d="100"/>
        </p:scale>
        <p:origin x="648" y="78"/>
      </p:cViewPr>
      <p:guideLst>
        <p:guide orient="horz" pos="324"/>
        <p:guide pos="5579"/>
        <p:guide pos="576"/>
        <p:guide orient="horz" pos="599"/>
        <p:guide orient="horz" pos="3049"/>
        <p:guide pos="5443"/>
        <p:guide orient="horz" pos="396"/>
        <p:guide orient="horz" pos="3132"/>
        <p:guide pos="242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3642"/>
    </p:cViewPr>
  </p:sorterViewPr>
  <p:notesViewPr>
    <p:cSldViewPr snapToGrid="0" snapToObjects="1">
      <p:cViewPr>
        <p:scale>
          <a:sx n="100" d="100"/>
          <a:sy n="100" d="100"/>
        </p:scale>
        <p:origin x="3432" y="-50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1.xml"/><Relationship Id="rId4" Type="http://schemas.openxmlformats.org/officeDocument/2006/relationships/oleObject" Target="https://centreforagingbetter-my.sharepoint.com/personal/patrick_thomson_ageing-better_org_uk/Documents/Patrick%20Thomson%20-%20Off~1/1%20million/Copy%20of%20Older%20age%20employment%20gap%20-%20RF%20analysis%20for%20AgeingBetter%20PT%20edit%20one%20third%20ga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2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Sheet1!$B$25</c:f>
              <c:strCache>
                <c:ptCount val="1"/>
                <c:pt idx="0">
                  <c:v>Formal volunteering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Sheet1!$C$24:$F$24</c:f>
              <c:strCache>
                <c:ptCount val="4"/>
                <c:pt idx="0">
                  <c:v>16-49</c:v>
                </c:pt>
                <c:pt idx="1">
                  <c:v>50-64</c:v>
                </c:pt>
                <c:pt idx="2">
                  <c:v>65-74</c:v>
                </c:pt>
                <c:pt idx="3">
                  <c:v>75+</c:v>
                </c:pt>
              </c:strCache>
            </c:strRef>
          </c:cat>
          <c:val>
            <c:numRef>
              <c:f>Sheet1!$C$25:$F$25</c:f>
              <c:numCache>
                <c:formatCode>0%</c:formatCode>
                <c:ptCount val="4"/>
                <c:pt idx="0">
                  <c:v>0.26</c:v>
                </c:pt>
                <c:pt idx="1">
                  <c:v>0.27</c:v>
                </c:pt>
                <c:pt idx="2">
                  <c:v>0.31</c:v>
                </c:pt>
                <c:pt idx="3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9A-4746-8F9F-0072A4BD615C}"/>
            </c:ext>
          </c:extLst>
        </c:ser>
        <c:ser>
          <c:idx val="1"/>
          <c:order val="1"/>
          <c:tx>
            <c:strRef>
              <c:f>Sheet1!$B$26</c:f>
              <c:strCache>
                <c:ptCount val="1"/>
                <c:pt idx="0">
                  <c:v>Informal volunteering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Sheet1!$C$24:$F$24</c:f>
              <c:strCache>
                <c:ptCount val="4"/>
                <c:pt idx="0">
                  <c:v>16-49</c:v>
                </c:pt>
                <c:pt idx="1">
                  <c:v>50-64</c:v>
                </c:pt>
                <c:pt idx="2">
                  <c:v>65-74</c:v>
                </c:pt>
                <c:pt idx="3">
                  <c:v>75+</c:v>
                </c:pt>
              </c:strCache>
            </c:strRef>
          </c:cat>
          <c:val>
            <c:numRef>
              <c:f>Sheet1!$C$26:$F$26</c:f>
              <c:numCache>
                <c:formatCode>0%</c:formatCode>
                <c:ptCount val="4"/>
                <c:pt idx="0">
                  <c:v>0.34</c:v>
                </c:pt>
                <c:pt idx="1">
                  <c:v>0.28999999999999998</c:v>
                </c:pt>
                <c:pt idx="2">
                  <c:v>0.38</c:v>
                </c:pt>
                <c:pt idx="3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9A-4746-8F9F-0072A4BD61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894967376"/>
        <c:axId val="-894974992"/>
      </c:barChart>
      <c:catAx>
        <c:axId val="-894967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94974992"/>
        <c:crosses val="autoZero"/>
        <c:auto val="1"/>
        <c:lblAlgn val="ctr"/>
        <c:lblOffset val="100"/>
        <c:noMultiLvlLbl val="0"/>
      </c:catAx>
      <c:valAx>
        <c:axId val="-894974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94967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accent5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2"/>
    </a:solidFill>
    <a:ln>
      <a:noFill/>
    </a:ln>
    <a:effectLst/>
  </c:spPr>
  <c:txPr>
    <a:bodyPr/>
    <a:lstStyle/>
    <a:p>
      <a:pPr>
        <a:defRPr b="0">
          <a:solidFill>
            <a:schemeClr val="accent5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GB" sz="2400" dirty="0"/>
          </a:p>
        </c:rich>
      </c:tx>
      <c:layout>
        <c:manualLayout>
          <c:xMode val="edge"/>
          <c:yMode val="edge"/>
          <c:x val="2.4176027796595757E-2"/>
          <c:y val="2.48150455658946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EA5167"/>
            </a:solidFill>
            <a:ln>
              <a:noFill/>
            </a:ln>
            <a:effectLst/>
          </c:spPr>
          <c:invertIfNegative val="0"/>
          <c:cat>
            <c:strRef>
              <c:f>Sheet1!$B$5:$B$9</c:f>
              <c:strCache>
                <c:ptCount val="5"/>
                <c:pt idx="0">
                  <c:v>Poor</c:v>
                </c:pt>
                <c:pt idx="1">
                  <c:v>Fair</c:v>
                </c:pt>
                <c:pt idx="2">
                  <c:v>Good</c:v>
                </c:pt>
                <c:pt idx="3">
                  <c:v>Very good</c:v>
                </c:pt>
                <c:pt idx="4">
                  <c:v>Excellent</c:v>
                </c:pt>
              </c:strCache>
            </c:strRef>
          </c:cat>
          <c:val>
            <c:numRef>
              <c:f>Sheet1!$C$5:$C$9</c:f>
              <c:numCache>
                <c:formatCode>0.00%</c:formatCode>
                <c:ptCount val="5"/>
                <c:pt idx="0">
                  <c:v>8.5000000000000006E-2</c:v>
                </c:pt>
                <c:pt idx="1">
                  <c:v>0.16500000000000001</c:v>
                </c:pt>
                <c:pt idx="2">
                  <c:v>0.27700000000000002</c:v>
                </c:pt>
                <c:pt idx="3">
                  <c:v>0.33700000000000002</c:v>
                </c:pt>
                <c:pt idx="4">
                  <c:v>0.41299999999999998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15-4240-8C40-DEF339E907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894970096"/>
        <c:axId val="-894963568"/>
      </c:barChart>
      <c:catAx>
        <c:axId val="-89497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94963568"/>
        <c:crosses val="autoZero"/>
        <c:auto val="1"/>
        <c:lblAlgn val="ctr"/>
        <c:lblOffset val="100"/>
        <c:noMultiLvlLbl val="0"/>
      </c:catAx>
      <c:valAx>
        <c:axId val="-894963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94970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6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Sheet1!$D$39</c:f>
              <c:strCache>
                <c:ptCount val="1"/>
                <c:pt idx="0">
                  <c:v>% volunteering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Sheet1!$C$40:$C$44</c:f>
              <c:strCache>
                <c:ptCount val="5"/>
                <c:pt idx="0">
                  <c:v>Poorest</c:v>
                </c:pt>
                <c:pt idx="1">
                  <c:v>Second quintile</c:v>
                </c:pt>
                <c:pt idx="2">
                  <c:v>Third quintile</c:v>
                </c:pt>
                <c:pt idx="3">
                  <c:v>Fourth quintile</c:v>
                </c:pt>
                <c:pt idx="4">
                  <c:v>Richest</c:v>
                </c:pt>
              </c:strCache>
            </c:strRef>
          </c:cat>
          <c:val>
            <c:numRef>
              <c:f>Sheet1!$D$40:$D$44</c:f>
              <c:numCache>
                <c:formatCode>0.00%</c:formatCode>
                <c:ptCount val="5"/>
                <c:pt idx="0">
                  <c:v>0.13200000000000001</c:v>
                </c:pt>
                <c:pt idx="1">
                  <c:v>0.19500000000000001</c:v>
                </c:pt>
                <c:pt idx="2">
                  <c:v>0.246</c:v>
                </c:pt>
                <c:pt idx="3">
                  <c:v>0.28699999999999998</c:v>
                </c:pt>
                <c:pt idx="4">
                  <c:v>0.42499999999999999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7A-40F2-A49E-9BF8A3029E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894971728"/>
        <c:axId val="-894964656"/>
      </c:barChart>
      <c:catAx>
        <c:axId val="-894971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94964656"/>
        <c:crosses val="autoZero"/>
        <c:auto val="1"/>
        <c:lblAlgn val="ctr"/>
        <c:lblOffset val="100"/>
        <c:noMultiLvlLbl val="0"/>
      </c:catAx>
      <c:valAx>
        <c:axId val="-894964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94971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9289425072418485E-2"/>
          <c:y val="6.6628964804613597E-2"/>
          <c:w val="0.8965594281130892"/>
          <c:h val="0.7960734208854352"/>
        </c:manualLayout>
      </c:layout>
      <c:areaChart>
        <c:grouping val="standard"/>
        <c:varyColors val="0"/>
        <c:ser>
          <c:idx val="1"/>
          <c:order val="0"/>
          <c:spPr>
            <a:solidFill>
              <a:srgbClr val="462666">
                <a:alpha val="50000"/>
              </a:srgbClr>
            </a:solidFill>
            <a:ln w="28575">
              <a:solidFill>
                <a:srgbClr val="462666"/>
              </a:solidFill>
              <a:prstDash val="sysDash"/>
            </a:ln>
            <a:effectLst/>
          </c:spPr>
          <c:val>
            <c:numRef>
              <c:f>'[Copy of Older age employment gap - RF analysis for AgeingBetter PT edit one third gap.xlsx]Data'!$N$38:$N$57</c:f>
              <c:numCache>
                <c:formatCode>0.0%</c:formatCode>
                <c:ptCount val="20"/>
                <c:pt idx="0">
                  <c:v>0.8325034424375588</c:v>
                </c:pt>
                <c:pt idx="1">
                  <c:v>0.82337092902286368</c:v>
                </c:pt>
                <c:pt idx="2">
                  <c:v>0.82801996317753934</c:v>
                </c:pt>
                <c:pt idx="3">
                  <c:v>0.8241096196763672</c:v>
                </c:pt>
                <c:pt idx="4">
                  <c:v>0.81509693436779451</c:v>
                </c:pt>
                <c:pt idx="5">
                  <c:v>0.79247617068045628</c:v>
                </c:pt>
                <c:pt idx="6">
                  <c:v>0.78274067785282275</c:v>
                </c:pt>
                <c:pt idx="7">
                  <c:v>0.77589100884174378</c:v>
                </c:pt>
                <c:pt idx="8">
                  <c:v>0.75175191034923894</c:v>
                </c:pt>
                <c:pt idx="9">
                  <c:v>0.74010518373468959</c:v>
                </c:pt>
                <c:pt idx="10">
                  <c:v>0.7035830006402638</c:v>
                </c:pt>
                <c:pt idx="11">
                  <c:v>0.65990927368790497</c:v>
                </c:pt>
                <c:pt idx="12">
                  <c:v>0.64058510647839773</c:v>
                </c:pt>
                <c:pt idx="13">
                  <c:v>0.56560947835887643</c:v>
                </c:pt>
                <c:pt idx="14">
                  <c:v>0.52396540492635613</c:v>
                </c:pt>
                <c:pt idx="15">
                  <c:v>0.42168612693769914</c:v>
                </c:pt>
                <c:pt idx="16">
                  <c:v>0.38646919564871263</c:v>
                </c:pt>
                <c:pt idx="17">
                  <c:v>0.36417609581602972</c:v>
                </c:pt>
                <c:pt idx="18">
                  <c:v>0.34323028073418566</c:v>
                </c:pt>
                <c:pt idx="19">
                  <c:v>0.33258393196949815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DA-4E56-89CF-9A89EA9FBBA7}"/>
            </c:ext>
          </c:extLst>
        </c:ser>
        <c:ser>
          <c:idx val="0"/>
          <c:order val="1"/>
          <c:spPr>
            <a:solidFill>
              <a:srgbClr val="462666">
                <a:alpha val="50000"/>
              </a:srgbClr>
            </a:solidFill>
            <a:ln w="28575">
              <a:solidFill>
                <a:srgbClr val="462666"/>
              </a:solidFill>
            </a:ln>
            <a:effectLst/>
          </c:spP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2DA-4E56-89CF-9A89EA9FBBA7}"/>
                </c:ext>
              </c:extLst>
            </c:dLbl>
            <c:dLbl>
              <c:idx val="13"/>
              <c:layout>
                <c:manualLayout>
                  <c:x val="-0.16200141095616294"/>
                  <c:y val="0.2485981399881574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>
                        <a:solidFill>
                          <a:schemeClr val="accent1"/>
                        </a:solidFill>
                      </a:rPr>
                      <a:t>Actual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2DA-4E56-89CF-9A89EA9FBB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'[Copy of Older age employment gap - RF analysis for AgeingBetter PT edit one third gap.xlsx]Data'!$B$7:$B$26</c:f>
              <c:numCache>
                <c:formatCode>General</c:formatCode>
                <c:ptCount val="20"/>
                <c:pt idx="0">
                  <c:v>50</c:v>
                </c:pt>
                <c:pt idx="1">
                  <c:v>51</c:v>
                </c:pt>
                <c:pt idx="2">
                  <c:v>52</c:v>
                </c:pt>
                <c:pt idx="3">
                  <c:v>53</c:v>
                </c:pt>
                <c:pt idx="4">
                  <c:v>54</c:v>
                </c:pt>
                <c:pt idx="5">
                  <c:v>55</c:v>
                </c:pt>
                <c:pt idx="6">
                  <c:v>56</c:v>
                </c:pt>
                <c:pt idx="7">
                  <c:v>57</c:v>
                </c:pt>
                <c:pt idx="8">
                  <c:v>58</c:v>
                </c:pt>
                <c:pt idx="9">
                  <c:v>59</c:v>
                </c:pt>
                <c:pt idx="10">
                  <c:v>60</c:v>
                </c:pt>
                <c:pt idx="11">
                  <c:v>61</c:v>
                </c:pt>
                <c:pt idx="12">
                  <c:v>62</c:v>
                </c:pt>
                <c:pt idx="13">
                  <c:v>63</c:v>
                </c:pt>
                <c:pt idx="14">
                  <c:v>64</c:v>
                </c:pt>
                <c:pt idx="15">
                  <c:v>65</c:v>
                </c:pt>
                <c:pt idx="16">
                  <c:v>66</c:v>
                </c:pt>
                <c:pt idx="17">
                  <c:v>67</c:v>
                </c:pt>
                <c:pt idx="18">
                  <c:v>68</c:v>
                </c:pt>
                <c:pt idx="19">
                  <c:v>69</c:v>
                </c:pt>
              </c:numCache>
            </c:numRef>
          </c:cat>
          <c:val>
            <c:numRef>
              <c:f>'[Copy of Older age employment gap - RF analysis for AgeingBetter PT edit one third gap.xlsx]Data'!$N$7:$N$26</c:f>
              <c:numCache>
                <c:formatCode>0.0%</c:formatCode>
                <c:ptCount val="20"/>
                <c:pt idx="0">
                  <c:v>0.83000381683865543</c:v>
                </c:pt>
                <c:pt idx="1">
                  <c:v>0.81633093324064199</c:v>
                </c:pt>
                <c:pt idx="2">
                  <c:v>0.82353548461610537</c:v>
                </c:pt>
                <c:pt idx="3">
                  <c:v>0.8166226315518772</c:v>
                </c:pt>
                <c:pt idx="4">
                  <c:v>0.80416101232631643</c:v>
                </c:pt>
                <c:pt idx="5">
                  <c:v>0.77007263298121287</c:v>
                </c:pt>
                <c:pt idx="6">
                  <c:v>0.75465062485445933</c:v>
                </c:pt>
                <c:pt idx="7">
                  <c:v>0.74516592701499507</c:v>
                </c:pt>
                <c:pt idx="8">
                  <c:v>0.70932276314962195</c:v>
                </c:pt>
                <c:pt idx="9">
                  <c:v>0.69108779865193481</c:v>
                </c:pt>
                <c:pt idx="10">
                  <c:v>0.63673735658368891</c:v>
                </c:pt>
                <c:pt idx="11">
                  <c:v>0.57023240741781178</c:v>
                </c:pt>
                <c:pt idx="12">
                  <c:v>0.54189492393133654</c:v>
                </c:pt>
                <c:pt idx="13">
                  <c:v>0.43061429959841874</c:v>
                </c:pt>
                <c:pt idx="14">
                  <c:v>0.36753586008671146</c:v>
                </c:pt>
                <c:pt idx="15">
                  <c:v>0.28306933901216114</c:v>
                </c:pt>
                <c:pt idx="16">
                  <c:v>0.23595033084358244</c:v>
                </c:pt>
                <c:pt idx="17">
                  <c:v>0.2065397111624086</c:v>
                </c:pt>
                <c:pt idx="18">
                  <c:v>0.1788898411216783</c:v>
                </c:pt>
                <c:pt idx="19">
                  <c:v>0.16465346338087689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2DA-4E56-89CF-9A89EA9FBB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0254512"/>
        <c:axId val="550252944"/>
      </c:areaChart>
      <c:catAx>
        <c:axId val="550254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6350" cap="flat" cmpd="sng" algn="ctr">
            <a:solidFill>
              <a:schemeClr val="bg2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550252944"/>
        <c:crossesAt val="0"/>
        <c:auto val="1"/>
        <c:lblAlgn val="ctr"/>
        <c:lblOffset val="100"/>
        <c:noMultiLvlLbl val="0"/>
      </c:catAx>
      <c:valAx>
        <c:axId val="550252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65000"/>
                </a:sysClr>
              </a:solidFill>
              <a:prstDash val="dash"/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noFill/>
          <a:ln w="3175" cap="flat" cmpd="sng" algn="ctr">
            <a:solidFill>
              <a:schemeClr val="bg2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550254512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 w="6350" cap="flat" cmpd="sng" algn="ctr">
      <a:noFill/>
      <a:prstDash val="solid"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AB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I need to earn money</c:v>
                </c:pt>
                <c:pt idx="1">
                  <c:v>I think I'm too young to stop</c:v>
                </c:pt>
                <c:pt idx="2">
                  <c:v>I enjoy the work I do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</c:v>
                </c:pt>
                <c:pt idx="1">
                  <c:v>0.13</c:v>
                </c:pt>
                <c:pt idx="2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3B-4330-ABA4-9B796214669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C1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I need to earn money</c:v>
                </c:pt>
                <c:pt idx="1">
                  <c:v>I think I'm too young to stop</c:v>
                </c:pt>
                <c:pt idx="2">
                  <c:v>I enjoy the work I do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0.34</c:v>
                </c:pt>
                <c:pt idx="1">
                  <c:v>0.13</c:v>
                </c:pt>
                <c:pt idx="2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33B-4330-ABA4-9B796214669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C2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I need to earn money</c:v>
                </c:pt>
                <c:pt idx="1">
                  <c:v>I think I'm too young to stop</c:v>
                </c:pt>
                <c:pt idx="2">
                  <c:v>I enjoy the work I do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0.35</c:v>
                </c:pt>
                <c:pt idx="1">
                  <c:v>0.21</c:v>
                </c:pt>
                <c:pt idx="2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33B-4330-ABA4-9B796214669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DE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I need to earn money</c:v>
                </c:pt>
                <c:pt idx="1">
                  <c:v>I think I'm too young to stop</c:v>
                </c:pt>
                <c:pt idx="2">
                  <c:v>I enjoy the work I do</c:v>
                </c:pt>
              </c:strCache>
            </c:strRef>
          </c:cat>
          <c:val>
            <c:numRef>
              <c:f>Sheet1!$E$2:$E$4</c:f>
              <c:numCache>
                <c:formatCode>0%</c:formatCode>
                <c:ptCount val="3"/>
                <c:pt idx="0">
                  <c:v>0.25</c:v>
                </c:pt>
                <c:pt idx="1">
                  <c:v>0.18</c:v>
                </c:pt>
                <c:pt idx="2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33B-4330-ABA4-9B79621466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9134080"/>
        <c:axId val="139135616"/>
      </c:barChart>
      <c:catAx>
        <c:axId val="1391340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GB" sz="1100"/>
            </a:pPr>
            <a:endParaRPr lang="en-US"/>
          </a:p>
        </c:txPr>
        <c:crossAx val="139135616"/>
        <c:crosses val="autoZero"/>
        <c:auto val="1"/>
        <c:lblAlgn val="ctr"/>
        <c:lblOffset val="100"/>
        <c:noMultiLvlLbl val="0"/>
      </c:catAx>
      <c:valAx>
        <c:axId val="139135616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lang="en-GB" sz="1200"/>
            </a:pPr>
            <a:endParaRPr lang="en-US"/>
          </a:p>
        </c:txPr>
        <c:crossAx val="1391340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9123559174761697E-2"/>
          <c:y val="3.3195024083985197E-2"/>
          <c:w val="0.88132907126400029"/>
          <c:h val="0.845222456184925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AB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Felt ready to retire</c:v>
                </c:pt>
                <c:pt idx="1">
                  <c:v>I reached state pension age</c:v>
                </c:pt>
                <c:pt idx="2">
                  <c:v>Onset or development of ill health/disability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0.35</c:v>
                </c:pt>
                <c:pt idx="1">
                  <c:v>0.19</c:v>
                </c:pt>
                <c:pt idx="2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11-4090-8DBA-9588B6E3FA8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C1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Felt ready to retire</c:v>
                </c:pt>
                <c:pt idx="1">
                  <c:v>I reached state pension age</c:v>
                </c:pt>
                <c:pt idx="2">
                  <c:v>Onset or development of ill health/disability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0.32</c:v>
                </c:pt>
                <c:pt idx="1">
                  <c:v>0.25</c:v>
                </c:pt>
                <c:pt idx="2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11-4090-8DBA-9588B6E3FA8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C2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Felt ready to retire</c:v>
                </c:pt>
                <c:pt idx="1">
                  <c:v>I reached state pension age</c:v>
                </c:pt>
                <c:pt idx="2">
                  <c:v>Onset or development of ill health/disability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0.32</c:v>
                </c:pt>
                <c:pt idx="1">
                  <c:v>0.25</c:v>
                </c:pt>
                <c:pt idx="2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C11-4090-8DBA-9588B6E3FA8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DE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Felt ready to retire</c:v>
                </c:pt>
                <c:pt idx="1">
                  <c:v>I reached state pension age</c:v>
                </c:pt>
                <c:pt idx="2">
                  <c:v>Onset or development of ill health/disability</c:v>
                </c:pt>
              </c:strCache>
            </c:strRef>
          </c:cat>
          <c:val>
            <c:numRef>
              <c:f>Sheet1!$E$2:$E$4</c:f>
              <c:numCache>
                <c:formatCode>0%</c:formatCode>
                <c:ptCount val="3"/>
                <c:pt idx="0">
                  <c:v>0.3</c:v>
                </c:pt>
                <c:pt idx="1">
                  <c:v>0.34</c:v>
                </c:pt>
                <c:pt idx="2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C11-4090-8DBA-9588B6E3FA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9016064"/>
        <c:axId val="139017600"/>
      </c:barChart>
      <c:catAx>
        <c:axId val="1390160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GB" sz="1100"/>
            </a:pPr>
            <a:endParaRPr lang="en-US"/>
          </a:p>
        </c:txPr>
        <c:crossAx val="139017600"/>
        <c:crosses val="autoZero"/>
        <c:auto val="1"/>
        <c:lblAlgn val="ctr"/>
        <c:lblOffset val="100"/>
        <c:noMultiLvlLbl val="0"/>
      </c:catAx>
      <c:valAx>
        <c:axId val="139017600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lang="en-GB" sz="1200"/>
            </a:pPr>
            <a:endParaRPr lang="en-US"/>
          </a:p>
        </c:txPr>
        <c:crossAx val="1390160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474213251359502"/>
          <c:y val="2.7306720351726525E-3"/>
          <c:w val="0.65001673688412487"/>
          <c:h val="0.13649268727557112"/>
        </c:manualLayout>
      </c:layout>
      <c:overlay val="0"/>
      <c:txPr>
        <a:bodyPr/>
        <a:lstStyle/>
        <a:p>
          <a:pPr>
            <a:defRPr lang="en-GB" sz="16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0.08068</cdr:x>
      <cdr:y>0</cdr:y>
    </cdr:from>
    <cdr:to>
      <cdr:x>0.85929</cdr:x>
      <cdr:y>0.08359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BF64769A-93FC-4669-AC31-D6531664004A}"/>
            </a:ext>
          </a:extLst>
        </cdr:cNvPr>
        <cdr:cNvSpPr txBox="1"/>
      </cdr:nvSpPr>
      <cdr:spPr>
        <a:xfrm xmlns:a="http://schemas.openxmlformats.org/drawingml/2006/main">
          <a:off x="695915" y="0"/>
          <a:ext cx="6716415" cy="3693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400" b="1" dirty="0">
              <a:solidFill>
                <a:srgbClr val="462666"/>
              </a:solidFill>
              <a:effectLst/>
              <a:latin typeface="+mj-lt"/>
              <a:ea typeface="+mn-ea"/>
              <a:cs typeface="+mn-cs"/>
            </a:rPr>
            <a:t>Employment rate by</a:t>
          </a:r>
          <a:r>
            <a:rPr lang="en-GB" sz="1400" b="1" baseline="0" dirty="0">
              <a:solidFill>
                <a:srgbClr val="462666"/>
              </a:solidFill>
              <a:effectLst/>
              <a:latin typeface="+mj-lt"/>
              <a:ea typeface="+mn-ea"/>
              <a:cs typeface="+mn-cs"/>
            </a:rPr>
            <a:t> age</a:t>
          </a:r>
        </a:p>
        <a:p xmlns:a="http://schemas.openxmlformats.org/drawingml/2006/main">
          <a:endParaRPr lang="en-GB" sz="1200" dirty="0"/>
        </a:p>
      </cdr:txBody>
    </cdr:sp>
  </cdr:relSizeAnchor>
  <cdr:relSizeAnchor xmlns:cdr="http://schemas.openxmlformats.org/drawingml/2006/chartDrawing">
    <cdr:from>
      <cdr:x>0.42964</cdr:x>
      <cdr:y>0.90488</cdr:y>
    </cdr:from>
    <cdr:to>
      <cdr:x>0.53166</cdr:x>
      <cdr:y>0.96378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F7984E58-C185-455F-B67D-F0D9064BCA17}"/>
            </a:ext>
          </a:extLst>
        </cdr:cNvPr>
        <cdr:cNvSpPr txBox="1"/>
      </cdr:nvSpPr>
      <cdr:spPr>
        <a:xfrm xmlns:a="http://schemas.openxmlformats.org/drawingml/2006/main">
          <a:off x="3594389" y="4042752"/>
          <a:ext cx="853497" cy="2631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400" b="1" dirty="0">
              <a:solidFill>
                <a:srgbClr val="462666"/>
              </a:solidFill>
              <a:latin typeface="+mj-lt"/>
            </a:rPr>
            <a:t>A</a:t>
          </a:r>
          <a:r>
            <a:rPr lang="en-GB" sz="1400" b="1" baseline="0" dirty="0">
              <a:solidFill>
                <a:srgbClr val="462666"/>
              </a:solidFill>
              <a:effectLst/>
              <a:latin typeface="+mj-lt"/>
              <a:ea typeface="+mn-ea"/>
              <a:cs typeface="+mn-cs"/>
            </a:rPr>
            <a:t>ge</a:t>
          </a:r>
        </a:p>
        <a:p xmlns:a="http://schemas.openxmlformats.org/drawingml/2006/main">
          <a:endParaRPr lang="en-GB" sz="12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C8FEBE1-1923-4F6D-87E6-50BD32324F4F}" type="datetimeFigureOut">
              <a:rPr lang="en-US" smtClean="0"/>
              <a:t>10/1/2017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1F36587-816E-45B7-83A5-FE9FAB5CF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9203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DBEE18D-4C3D-7D4F-9FFA-788B69825C90}" type="datetimeFigureOut">
              <a:rPr lang="en-US" smtClean="0"/>
              <a:t>10/1/2017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1EAB354-64F8-4346-AA82-269F991C5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43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AB354-64F8-4346-AA82-269F991C54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24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6AD8-B23E-AB49-B232-C194354E39E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AB354-64F8-4346-AA82-269F991C549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733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6AD8-B23E-AB49-B232-C194354E39E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67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AB354-64F8-4346-AA82-269F991C54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47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AB354-64F8-4346-AA82-269F991C549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5787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 dirty="0">
              <a:solidFill>
                <a:srgbClr val="462666"/>
              </a:solidFill>
              <a:latin typeface="Calibri" panose="020F0502020204030204" pitchFamily="34" charset="0"/>
            </a:endParaRP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D1EAB354-64F8-4346-AA82-269F991C549B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6627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D1EAB354-64F8-4346-AA82-269F991C549B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14503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70326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spcBef>
                <a:spcPct val="20000"/>
              </a:spcBef>
              <a:buSzPct val="55000"/>
            </a:pPr>
            <a:endParaRPr lang="en-GB" sz="1600" dirty="0">
              <a:solidFill>
                <a:srgbClr val="462666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AB354-64F8-4346-AA82-269F991C549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6779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189" lvl="1" defTabSz="457189"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endParaRPr lang="en-GB" dirty="0">
              <a:solidFill>
                <a:srgbClr val="462666"/>
              </a:solidFill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AB354-64F8-4346-AA82-269F991C549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21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AB354-64F8-4346-AA82-269F991C54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4061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400"/>
              </a:spcAft>
              <a:buSzPct val="55000"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AB354-64F8-4346-AA82-269F991C549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19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AB354-64F8-4346-AA82-269F991C549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6236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AB354-64F8-4346-AA82-269F991C549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4831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AB354-64F8-4346-AA82-269F991C549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405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AB354-64F8-4346-AA82-269F991C549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74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AB354-64F8-4346-AA82-269F991C549B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9217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AB354-64F8-4346-AA82-269F991C549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24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6AD8-B23E-AB49-B232-C194354E39E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959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15789"/>
            <a:ext cx="5608320" cy="4414178"/>
          </a:xfrm>
        </p:spPr>
        <p:txBody>
          <a:bodyPr/>
          <a:lstStyle/>
          <a:p>
            <a:pPr marL="171450" lvl="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dirty="0"/>
          </a:p>
          <a:p>
            <a:pPr marL="171450" lvl="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AB354-64F8-4346-AA82-269F991C54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405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AB354-64F8-4346-AA82-269F991C549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710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AB354-64F8-4346-AA82-269F991C54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75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AB354-64F8-4346-AA82-269F991C54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49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6AD8-B23E-AB49-B232-C194354E39E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83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6AD8-B23E-AB49-B232-C194354E39E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648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995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DB5B1-3D45-E54B-AF63-43600D26CC91}" type="datetime1">
              <a:rPr lang="en-GB" smtClean="0"/>
              <a:t>01/10/2017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81C4D-2DC8-A94E-B1FA-8E326EC32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110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9CE2A-D50E-7949-9ED3-704705363BD7}" type="datetime1">
              <a:rPr lang="en-GB" smtClean="0"/>
              <a:t>01/10/2017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81C4D-2DC8-A94E-B1FA-8E326EC32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7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4F5C3-E0A4-014F-8126-916B16A036ED}" type="datetime1">
              <a:rPr lang="en-GB" smtClean="0"/>
              <a:t>01/10/2017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81C4D-2DC8-A94E-B1FA-8E326EC32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666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py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0" y="4836099"/>
            <a:ext cx="9144000" cy="30651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chemeClr val="accent2">
                    <a:lumOff val="44000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6" name="Shape 16"/>
          <p:cNvSpPr/>
          <p:nvPr/>
        </p:nvSpPr>
        <p:spPr>
          <a:xfrm>
            <a:off x="0" y="0"/>
            <a:ext cx="9144000" cy="7366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chemeClr val="accent2">
                    <a:lumOff val="44000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17" name="image1.png" descr="Centre-for-Ageing-Better-Logo-Reverse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7918" y="51470"/>
            <a:ext cx="1116570" cy="576064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359999" y="197859"/>
            <a:ext cx="7302335" cy="786791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0"/>
              </a:spcBef>
              <a:defRPr b="1">
                <a:solidFill>
                  <a:schemeClr val="accent2">
                    <a:lumOff val="44000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360363" y="984644"/>
            <a:ext cx="4694238" cy="4158856"/>
          </a:xfrm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500"/>
              </a:spcBef>
              <a:defRPr>
                <a:solidFill>
                  <a:srgbClr val="2D2D2C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 defTabSz="457200">
              <a:spcBef>
                <a:spcPts val="500"/>
              </a:spcBef>
              <a:buSzTx/>
              <a:buNone/>
              <a:defRPr>
                <a:solidFill>
                  <a:srgbClr val="2D2D2C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79999" indent="-320398" defTabSz="457200">
              <a:spcBef>
                <a:spcPts val="500"/>
              </a:spcBef>
              <a:buChar char="•"/>
              <a:defRPr>
                <a:solidFill>
                  <a:srgbClr val="2D2D2C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485999" indent="-320398" defTabSz="457200">
              <a:spcBef>
                <a:spcPts val="500"/>
              </a:spcBef>
              <a:buChar char="•"/>
              <a:defRPr>
                <a:solidFill>
                  <a:srgbClr val="2D2D2C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719998" indent="-320398" defTabSz="457200">
              <a:spcBef>
                <a:spcPts val="500"/>
              </a:spcBef>
              <a:buChar char="•"/>
              <a:defRPr>
                <a:solidFill>
                  <a:srgbClr val="2D2D2C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8666506" y="4899594"/>
            <a:ext cx="150682" cy="15388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884270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py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9EB30-49C7-1D45-BD1D-A0C73629F5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60364" y="984645"/>
            <a:ext cx="4694237" cy="36004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5359401" y="984648"/>
            <a:ext cx="3457575" cy="360044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540444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le A - with title, logo,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Picture 5" descr="cfab-icon-purpl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392" y="219666"/>
            <a:ext cx="329850" cy="41899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00113" y="1095375"/>
            <a:ext cx="7624762" cy="360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55000"/>
              <a:buFontTx/>
              <a:buBlip>
                <a:blip r:embed="rId4"/>
              </a:buBlip>
              <a:defRPr sz="2000"/>
            </a:lvl1pPr>
            <a:lvl2pPr marL="742950" indent="-285750">
              <a:buSzPct val="55000"/>
              <a:buFontTx/>
              <a:buBlip>
                <a:blip r:embed="rId4"/>
              </a:buBlip>
              <a:defRPr sz="1800"/>
            </a:lvl2pPr>
            <a:lvl3pPr marL="1143000" indent="-228600">
              <a:buSzPct val="55000"/>
              <a:buFontTx/>
              <a:buBlip>
                <a:blip r:embed="rId4"/>
              </a:buBlip>
              <a:defRPr sz="1600"/>
            </a:lvl3pPr>
            <a:lvl4pPr marL="1600200" indent="-228600">
              <a:buSzPct val="55000"/>
              <a:buFontTx/>
              <a:buBlip>
                <a:blip r:embed="rId4"/>
              </a:buBlip>
              <a:defRPr sz="1400"/>
            </a:lvl4pPr>
            <a:lvl5pPr marL="2057400" indent="-228600">
              <a:buSzPct val="55000"/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8763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fab-icon-purpl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392" y="219666"/>
            <a:ext cx="329850" cy="418998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619251" y="2008568"/>
            <a:ext cx="6116637" cy="1258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rgbClr val="4A4A49"/>
                </a:solidFill>
                <a:latin typeface="+mn-lt"/>
              </a:defRPr>
            </a:lvl1pPr>
            <a:lvl2pPr marL="457200" indent="0">
              <a:buFontTx/>
              <a:buNone/>
              <a:defRPr sz="1400">
                <a:latin typeface="+mn-lt"/>
              </a:defRPr>
            </a:lvl2pPr>
            <a:lvl3pPr marL="914400" indent="0">
              <a:buFontTx/>
              <a:buNone/>
              <a:defRPr sz="1400">
                <a:latin typeface="+mn-lt"/>
              </a:defRPr>
            </a:lvl3pPr>
            <a:lvl4pPr marL="1371600" indent="0">
              <a:buFontTx/>
              <a:buNone/>
              <a:defRPr sz="1400">
                <a:latin typeface="+mn-lt"/>
              </a:defRPr>
            </a:lvl4pPr>
            <a:lvl5pPr marL="1828800" indent="0">
              <a:buFontTx/>
              <a:buNone/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619250" y="1562100"/>
            <a:ext cx="6121399" cy="3254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068192" cy="66270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9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93">
          <p15:clr>
            <a:srgbClr val="FBAE40"/>
          </p15:clr>
        </p15:guide>
        <p15:guide id="2" pos="1020">
          <p15:clr>
            <a:srgbClr val="FBAE40"/>
          </p15:clr>
        </p15:guide>
        <p15:guide id="3" orient="horz" pos="1189">
          <p15:clr>
            <a:srgbClr val="FBAE40"/>
          </p15:clr>
        </p15:guide>
        <p15:guide id="4" pos="487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253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013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5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257175"/>
            <a:fld id="{CDA35F02-D2CA-4F46-9358-D6F6088D5AC7}" type="datetimeFigureOut">
              <a:rPr lang="en-GB" smtClean="0">
                <a:solidFill>
                  <a:srgbClr val="2D2D2C"/>
                </a:solidFill>
              </a:rPr>
              <a:pPr defTabSz="257175"/>
              <a:t>01/10/2017</a:t>
            </a:fld>
            <a:endParaRPr lang="en-GB" dirty="0">
              <a:solidFill>
                <a:srgbClr val="2D2D2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11431-B565-4A79-89DC-828852E8EA9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1737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fab-icon-purp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6" y="219075"/>
            <a:ext cx="3302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2"/>
          <p:cNvSpPr txBox="1">
            <a:spLocks/>
          </p:cNvSpPr>
          <p:nvPr/>
        </p:nvSpPr>
        <p:spPr>
          <a:xfrm>
            <a:off x="8526464" y="4767264"/>
            <a:ext cx="414337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55751" indent="-1955751" fontAlgn="auto">
              <a:spcBef>
                <a:spcPts val="0"/>
              </a:spcBef>
              <a:spcAft>
                <a:spcPts val="0"/>
              </a:spcAft>
              <a:defRPr/>
            </a:pPr>
            <a:fld id="{6B047F5E-95B4-4767-BC88-34D2041ACA1D}" type="slidenum">
              <a:rPr lang="en-US" sz="800" smtClean="0"/>
              <a:pPr marL="1955751" indent="-1955751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068192" cy="66270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00114" y="1095376"/>
            <a:ext cx="7624762" cy="3609975"/>
          </a:xfrm>
          <a:prstGeom prst="rect">
            <a:avLst/>
          </a:prstGeom>
        </p:spPr>
        <p:txBody>
          <a:bodyPr>
            <a:normAutofit/>
          </a:bodyPr>
          <a:lstStyle>
            <a:lvl1pPr marL="180971" indent="-180971">
              <a:buClr>
                <a:srgbClr val="EA5167"/>
              </a:buClr>
              <a:buSzPct val="150000"/>
              <a:buFont typeface="Calibri" panose="020F0502020204030204" pitchFamily="34" charset="0"/>
              <a:buChar char="-"/>
              <a:defRPr sz="2000"/>
            </a:lvl1pPr>
            <a:lvl2pPr marL="363529" indent="-182558">
              <a:buClr>
                <a:srgbClr val="EA5167"/>
              </a:buClr>
              <a:buSzPct val="150000"/>
              <a:buFont typeface="Calibri" panose="020F0502020204030204" pitchFamily="34" charset="0"/>
              <a:buChar char="-"/>
              <a:defRPr sz="1800"/>
            </a:lvl2pPr>
            <a:lvl3pPr marL="538150" indent="-182558">
              <a:buClr>
                <a:srgbClr val="EA5167"/>
              </a:buClr>
              <a:buSzPct val="150000"/>
              <a:buFont typeface="Calibri" panose="020F0502020204030204" pitchFamily="34" charset="0"/>
              <a:buChar char="-"/>
              <a:defRPr sz="1600"/>
            </a:lvl3pPr>
            <a:lvl4pPr marL="719120" indent="-180971">
              <a:buClr>
                <a:srgbClr val="EA5167"/>
              </a:buClr>
              <a:buSzPct val="150000"/>
              <a:buFont typeface="Calibri" panose="020F0502020204030204" pitchFamily="34" charset="0"/>
              <a:buChar char="-"/>
              <a:defRPr sz="1400"/>
            </a:lvl4pPr>
            <a:lvl5pPr marL="893741" indent="-174621">
              <a:buClr>
                <a:srgbClr val="EA5167"/>
              </a:buClr>
              <a:buSzPct val="150000"/>
              <a:buFont typeface="Calibri" panose="020F0502020204030204" pitchFamily="34" charset="0"/>
              <a:buChar char="-"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9669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509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fab-icon-purple.png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5392" y="219666"/>
            <a:ext cx="329850" cy="41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01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fab-icon-purpl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392" y="219666"/>
            <a:ext cx="329850" cy="41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72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ackground">
    <p:bg>
      <p:bgPr>
        <a:solidFill>
          <a:srgbClr val="462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6016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0EFDC-D60A-0C42-AD3C-7DBA1EB19586}" type="datetime1">
              <a:rPr lang="en-GB" smtClean="0"/>
              <a:t>01/10/2017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81C4D-2DC8-A94E-B1FA-8E326EC32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185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BA4D1-AD4F-8D4F-9AB4-38C8366AE1B3}" type="datetime1">
              <a:rPr lang="en-GB" smtClean="0"/>
              <a:t>01/10/2017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81C4D-2DC8-A94E-B1FA-8E326EC32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6211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2CAC-0FD6-6849-BCD7-4C28D36AE84B}" type="datetime1">
              <a:rPr lang="en-GB" smtClean="0"/>
              <a:t>01/10/2017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81C4D-2DC8-A94E-B1FA-8E326EC32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898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FCCDE-1541-8D45-9586-304D1D09B9B4}" type="datetime1">
              <a:rPr lang="en-GB" smtClean="0"/>
              <a:t>01/10/2017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81C4D-2DC8-A94E-B1FA-8E326EC32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7472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E5A08-E242-CC4B-9F22-1BC7AA05DF8E}" type="datetime1">
              <a:rPr lang="en-GB" smtClean="0"/>
              <a:t>01/10/2017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81C4D-2DC8-A94E-B1FA-8E326EC32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916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A4305-9121-3A40-95EC-3979529F5D1B}" type="datetime1">
              <a:rPr lang="en-GB" smtClean="0"/>
              <a:t>01/10/2017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81C4D-2DC8-A94E-B1FA-8E326EC32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402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DB5B1-3D45-E54B-AF63-43600D26CC91}" type="datetime1">
              <a:rPr lang="en-GB" smtClean="0"/>
              <a:t>01/10/2017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81C4D-2DC8-A94E-B1FA-8E326EC32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1849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9CE2A-D50E-7949-9ED3-704705363BD7}" type="datetime1">
              <a:rPr lang="en-GB" smtClean="0"/>
              <a:t>01/10/2017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81C4D-2DC8-A94E-B1FA-8E326EC32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92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ackground">
    <p:bg>
      <p:bgPr>
        <a:solidFill>
          <a:srgbClr val="462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1215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4F5C3-E0A4-014F-8126-916B16A036ED}" type="datetime1">
              <a:rPr lang="en-GB" smtClean="0"/>
              <a:t>01/10/2017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81C4D-2DC8-A94E-B1FA-8E326EC32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47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0EFDC-D60A-0C42-AD3C-7DBA1EB19586}" type="datetime1">
              <a:rPr lang="en-GB" smtClean="0"/>
              <a:t>01/10/2017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81C4D-2DC8-A94E-B1FA-8E326EC32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82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BA4D1-AD4F-8D4F-9AB4-38C8366AE1B3}" type="datetime1">
              <a:rPr lang="en-GB" smtClean="0"/>
              <a:t>01/10/2017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81C4D-2DC8-A94E-B1FA-8E326EC32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55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2CAC-0FD6-6849-BCD7-4C28D36AE84B}" type="datetime1">
              <a:rPr lang="en-GB" smtClean="0"/>
              <a:t>01/10/2017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81C4D-2DC8-A94E-B1FA-8E326EC32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11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FCCDE-1541-8D45-9586-304D1D09B9B4}" type="datetime1">
              <a:rPr lang="en-GB" smtClean="0"/>
              <a:t>01/10/2017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81C4D-2DC8-A94E-B1FA-8E326EC32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95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E5A08-E242-CC4B-9F22-1BC7AA05DF8E}" type="datetime1">
              <a:rPr lang="en-GB" smtClean="0"/>
              <a:t>01/10/2017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81C4D-2DC8-A94E-B1FA-8E326EC32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14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A4305-9121-3A40-95EC-3979529F5D1B}" type="datetime1">
              <a:rPr lang="en-GB" smtClean="0"/>
              <a:t>01/10/2017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81C4D-2DC8-A94E-B1FA-8E326EC32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88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379D2-8437-B449-A32B-766BC5930BC1}" type="datetime1">
              <a:rPr lang="en-GB" smtClean="0"/>
              <a:t>01/10/2017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81C4D-2DC8-A94E-B1FA-8E326EC32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05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74" r:id="rId13"/>
    <p:sldLayoutId id="2147483676" r:id="rId14"/>
    <p:sldLayoutId id="2147483681" r:id="rId15"/>
    <p:sldLayoutId id="2147483684" r:id="rId16"/>
    <p:sldLayoutId id="2147483685" r:id="rId17"/>
    <p:sldLayoutId id="2147483686" r:id="rId18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379D2-8437-B449-A32B-766BC5930BC1}" type="datetime1">
              <a:rPr lang="en-GB" smtClean="0"/>
              <a:t>01/10/2017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81C4D-2DC8-A94E-B1FA-8E326EC32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061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v.uk/government/publications/community-life-survey-2015-to-2016-data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.jpg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chart" Target="../charts/char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fab-logo-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133" y="349552"/>
            <a:ext cx="2187944" cy="8447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2880" y="1953189"/>
            <a:ext cx="8390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>
                <a:solidFill>
                  <a:schemeClr val="bg1"/>
                </a:solidFill>
              </a:rPr>
              <a:t>What works for a better later life</a:t>
            </a:r>
            <a:endParaRPr lang="en-US" sz="44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9758" y="3682013"/>
            <a:ext cx="3763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Calibri"/>
                <a:cs typeface="Calibri"/>
              </a:rPr>
              <a:t>Dr. Aideen Young, Evidence Officer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09758" y="2525213"/>
            <a:ext cx="3763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Calibri"/>
                <a:cs typeface="Calibri"/>
              </a:rPr>
              <a:t>October 2</a:t>
            </a:r>
            <a:r>
              <a:rPr lang="en-US" b="1" baseline="30000" dirty="0">
                <a:solidFill>
                  <a:schemeClr val="bg1"/>
                </a:solidFill>
                <a:latin typeface="Calibri"/>
                <a:cs typeface="Calibri"/>
              </a:rPr>
              <a:t>nd</a:t>
            </a:r>
            <a:r>
              <a:rPr lang="en-US" b="1" dirty="0">
                <a:solidFill>
                  <a:schemeClr val="bg1"/>
                </a:solidFill>
                <a:latin typeface="Calibri"/>
                <a:cs typeface="Calibri"/>
              </a:rPr>
              <a:t> 2017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8118316" y="3351580"/>
            <a:ext cx="333957" cy="0"/>
          </a:xfrm>
          <a:prstGeom prst="line">
            <a:avLst/>
          </a:prstGeom>
          <a:ln w="38100" cap="rnd" cmpd="sng">
            <a:solidFill>
              <a:srgbClr val="EA516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294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ontent Placeholder 16"/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863600" y="1338944"/>
          <a:ext cx="5689600" cy="2962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Rectangle 18"/>
          <p:cNvSpPr/>
          <p:nvPr/>
        </p:nvSpPr>
        <p:spPr>
          <a:xfrm>
            <a:off x="863600" y="981921"/>
            <a:ext cx="65020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2400" b="0" i="0" u="none" strike="noStrike" kern="1200" spc="0" baseline="0">
                <a:solidFill>
                  <a:srgbClr val="2D2D2C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GB" sz="1600" b="1" dirty="0">
                <a:solidFill>
                  <a:schemeClr val="accent5"/>
                </a:solidFill>
              </a:rPr>
              <a:t>Proportion of people making frequent contributions by age, 2014-15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887583" y="1965960"/>
            <a:ext cx="3964577" cy="589569"/>
            <a:chOff x="1738781" y="2880597"/>
            <a:chExt cx="5983872" cy="516423"/>
          </a:xfrm>
          <a:effectLst/>
        </p:grpSpPr>
        <p:cxnSp>
          <p:nvCxnSpPr>
            <p:cNvPr id="6" name="Straight Connector 5"/>
            <p:cNvCxnSpPr/>
            <p:nvPr/>
          </p:nvCxnSpPr>
          <p:spPr>
            <a:xfrm>
              <a:off x="1738781" y="3216982"/>
              <a:ext cx="2013575" cy="180038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3752356" y="2880597"/>
              <a:ext cx="1966197" cy="51642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718553" y="2880597"/>
              <a:ext cx="2004100" cy="336385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/>
          <p:cNvSpPr/>
          <p:nvPr/>
        </p:nvSpPr>
        <p:spPr>
          <a:xfrm>
            <a:off x="1235892" y="4833692"/>
            <a:ext cx="180850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algn="r"/>
            <a:r>
              <a:rPr lang="en-US" sz="900" dirty="0">
                <a:solidFill>
                  <a:schemeClr val="bg1"/>
                </a:solidFill>
              </a:rPr>
              <a:t>From</a:t>
            </a:r>
            <a:r>
              <a:rPr lang="en-US" sz="900" i="1" dirty="0">
                <a:solidFill>
                  <a:schemeClr val="bg1"/>
                </a:solidFill>
              </a:rPr>
              <a:t>: Community Life Survey 2015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9360" y="191802"/>
            <a:ext cx="8325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462666"/>
                </a:solidFill>
              </a:rPr>
              <a:t>Who are the people who contribute?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3833" y="4812601"/>
            <a:ext cx="3334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Community Contributions in Later Life</a:t>
            </a:r>
            <a:br>
              <a:rPr lang="en-GB" sz="800" dirty="0"/>
            </a:br>
            <a:endParaRPr lang="en-US" sz="800" dirty="0"/>
          </a:p>
        </p:txBody>
      </p:sp>
      <p:sp>
        <p:nvSpPr>
          <p:cNvPr id="18" name="Slide Number Placeholder 2"/>
          <p:cNvSpPr txBox="1">
            <a:spLocks/>
          </p:cNvSpPr>
          <p:nvPr/>
        </p:nvSpPr>
        <p:spPr>
          <a:xfrm>
            <a:off x="8454911" y="4767263"/>
            <a:ext cx="41486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55800" indent="-1955800"/>
            <a:fld id="{E7620282-EF12-4C04-899F-E9CCA6E06EC9}" type="slidenum">
              <a:rPr lang="en-US" smtClean="0">
                <a:solidFill>
                  <a:schemeClr val="tx1"/>
                </a:solidFill>
              </a:rPr>
              <a:t>10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63600" y="4313129"/>
            <a:ext cx="3932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/>
            <a:r>
              <a:rPr lang="en-US" sz="800" dirty="0"/>
              <a:t>From</a:t>
            </a:r>
            <a:r>
              <a:rPr lang="en-US" sz="800" i="1" dirty="0"/>
              <a:t>: </a:t>
            </a:r>
            <a:r>
              <a:rPr lang="en-GB" sz="800" dirty="0"/>
              <a:t>Cabinet Office. </a:t>
            </a:r>
            <a:r>
              <a:rPr lang="en-US" sz="800" dirty="0"/>
              <a:t>Community Life Survey 2015-2016</a:t>
            </a:r>
            <a:r>
              <a:rPr lang="en-GB" sz="800" dirty="0"/>
              <a:t>. </a:t>
            </a:r>
          </a:p>
          <a:p>
            <a:pPr marL="0" lvl="2"/>
            <a:r>
              <a:rPr lang="en-GB" sz="800" u="sng" dirty="0">
                <a:hlinkClick r:id="rId4"/>
              </a:rPr>
              <a:t>https://www.gov.uk/government/publications/community-life-survey-2015-to-2016-data</a:t>
            </a:r>
            <a:endParaRPr lang="en-US" sz="800" dirty="0"/>
          </a:p>
          <a:p>
            <a:pPr marL="0" lvl="2" indent="0">
              <a:buNone/>
            </a:pPr>
            <a:endParaRPr lang="en-US" sz="800" i="1" dirty="0"/>
          </a:p>
        </p:txBody>
      </p:sp>
    </p:spTree>
    <p:extLst>
      <p:ext uri="{BB962C8B-B14F-4D97-AF65-F5344CB8AC3E}">
        <p14:creationId xmlns:p14="http://schemas.microsoft.com/office/powerpoint/2010/main" val="375834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1935819"/>
              </p:ext>
            </p:extLst>
          </p:nvPr>
        </p:nvGraphicFramePr>
        <p:xfrm>
          <a:off x="863601" y="2322709"/>
          <a:ext cx="3601608" cy="2041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585082" y="4854552"/>
            <a:ext cx="6643688" cy="2415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buClr>
                <a:schemeClr val="tx2"/>
              </a:buClr>
              <a:buSzPct val="90000"/>
            </a:pPr>
            <a:r>
              <a:rPr lang="en-GB" sz="800" dirty="0" err="1"/>
              <a:t>Nazroo</a:t>
            </a:r>
            <a:r>
              <a:rPr lang="en-GB" sz="800" dirty="0"/>
              <a:t>, J. and Matthews, K. (2012) </a:t>
            </a:r>
            <a:r>
              <a:rPr lang="en-GB" sz="800" i="1" dirty="0"/>
              <a:t>The impact of volunteering on well-being in later life</a:t>
            </a:r>
            <a:r>
              <a:rPr lang="en-GB" sz="800" dirty="0"/>
              <a:t>,</a:t>
            </a:r>
          </a:p>
          <a:p>
            <a:pPr>
              <a:buClr>
                <a:schemeClr val="tx2"/>
              </a:buClr>
              <a:buSzPct val="90000"/>
            </a:pPr>
            <a:r>
              <a:rPr lang="en-GB" sz="800" dirty="0"/>
              <a:t>London: WRVS</a:t>
            </a:r>
          </a:p>
          <a:p>
            <a:pPr>
              <a:buClr>
                <a:schemeClr val="tx2"/>
              </a:buClr>
              <a:buSzPct val="90000"/>
            </a:pPr>
            <a:endParaRPr lang="en-GB" sz="800" dirty="0"/>
          </a:p>
        </p:txBody>
      </p:sp>
      <p:sp>
        <p:nvSpPr>
          <p:cNvPr id="11" name="Rectangle 10"/>
          <p:cNvSpPr/>
          <p:nvPr/>
        </p:nvSpPr>
        <p:spPr>
          <a:xfrm>
            <a:off x="1054244" y="1818701"/>
            <a:ext cx="27455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2400" b="0" i="0" u="none" strike="noStrike" kern="1200" spc="0" baseline="0">
                <a:solidFill>
                  <a:srgbClr val="2D2D2C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GB" sz="1200" b="1" dirty="0"/>
              <a:t>Proportion of people aged 50+ involved in formal volunteering by health status, 2006-10</a:t>
            </a:r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771887" y="873001"/>
            <a:ext cx="7626390" cy="627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000"/>
              </a:spcAft>
              <a:buSzPct val="55000"/>
              <a:buNone/>
            </a:pPr>
            <a:r>
              <a:rPr lang="en-GB" sz="1600" dirty="0"/>
              <a:t>Health, socioeconomic status and ethnicity are much more strongly correlated to volunteering than age.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6503" y="181055"/>
            <a:ext cx="8325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Who are the people who contribute?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3833" y="4806070"/>
            <a:ext cx="3334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Community Contributions in Later Life</a:t>
            </a:r>
            <a:br>
              <a:rPr lang="en-GB" sz="800" dirty="0"/>
            </a:br>
            <a:endParaRPr lang="en-US" sz="800" dirty="0"/>
          </a:p>
        </p:txBody>
      </p:sp>
      <p:sp>
        <p:nvSpPr>
          <p:cNvPr id="17" name="Slide Number Placeholder 2"/>
          <p:cNvSpPr txBox="1">
            <a:spLocks/>
          </p:cNvSpPr>
          <p:nvPr/>
        </p:nvSpPr>
        <p:spPr>
          <a:xfrm>
            <a:off x="8454911" y="4767263"/>
            <a:ext cx="41486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55800" indent="-1955800"/>
            <a:fld id="{C469E183-91BE-40F4-8DA2-C1EADE4755B9}" type="slidenum">
              <a:rPr lang="en-US" smtClean="0">
                <a:solidFill>
                  <a:schemeClr val="tx1"/>
                </a:solidFill>
              </a:rPr>
              <a:t>11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53A6E9E5-6FB3-4805-A06D-CD5D52FA9C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4454747"/>
              </p:ext>
            </p:extLst>
          </p:nvPr>
        </p:nvGraphicFramePr>
        <p:xfrm>
          <a:off x="4585082" y="2803271"/>
          <a:ext cx="3601608" cy="1697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3CDCB7E0-E3B2-45FD-BE17-293582E1D0DC}"/>
              </a:ext>
            </a:extLst>
          </p:cNvPr>
          <p:cNvSpPr/>
          <p:nvPr/>
        </p:nvSpPr>
        <p:spPr>
          <a:xfrm>
            <a:off x="4741845" y="1810086"/>
            <a:ext cx="30071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2400" b="0" i="0" u="none" strike="noStrike" kern="1200" spc="0" baseline="0">
                <a:solidFill>
                  <a:srgbClr val="2D2D2C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GB" sz="1200" b="1" dirty="0"/>
              <a:t>Proportion of people aged 50+ involved in formal volunteering by wealth, 2006-10</a:t>
            </a:r>
          </a:p>
        </p:txBody>
      </p:sp>
    </p:spTree>
    <p:extLst>
      <p:ext uri="{BB962C8B-B14F-4D97-AF65-F5344CB8AC3E}">
        <p14:creationId xmlns:p14="http://schemas.microsoft.com/office/powerpoint/2010/main" val="3127700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381193" y="669071"/>
          <a:ext cx="5669944" cy="3820402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4361495">
                  <a:extLst>
                    <a:ext uri="{9D8B030D-6E8A-4147-A177-3AD203B41FA5}">
                      <a16:colId xmlns:a16="http://schemas.microsoft.com/office/drawing/2014/main" val="113781662"/>
                    </a:ext>
                  </a:extLst>
                </a:gridCol>
                <a:gridCol w="436150">
                  <a:extLst>
                    <a:ext uri="{9D8B030D-6E8A-4147-A177-3AD203B41FA5}">
                      <a16:colId xmlns:a16="http://schemas.microsoft.com/office/drawing/2014/main" val="550488605"/>
                    </a:ext>
                  </a:extLst>
                </a:gridCol>
                <a:gridCol w="490667">
                  <a:extLst>
                    <a:ext uri="{9D8B030D-6E8A-4147-A177-3AD203B41FA5}">
                      <a16:colId xmlns:a16="http://schemas.microsoft.com/office/drawing/2014/main" val="3160040387"/>
                    </a:ext>
                  </a:extLst>
                </a:gridCol>
                <a:gridCol w="381632">
                  <a:extLst>
                    <a:ext uri="{9D8B030D-6E8A-4147-A177-3AD203B41FA5}">
                      <a16:colId xmlns:a16="http://schemas.microsoft.com/office/drawing/2014/main" val="422280226"/>
                    </a:ext>
                  </a:extLst>
                </a:gridCol>
              </a:tblGrid>
              <a:tr h="19724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dirty="0">
                          <a:effectLst/>
                        </a:rPr>
                        <a:t> 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>
                    <a:solidFill>
                      <a:schemeClr val="accent6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800" dirty="0">
                          <a:effectLst/>
                        </a:rPr>
                        <a:t>Age group (years)</a:t>
                      </a:r>
                      <a:endParaRPr lang="en-US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6537403"/>
                  </a:ext>
                </a:extLst>
              </a:tr>
              <a:tr h="17259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dirty="0">
                          <a:effectLst/>
                        </a:rPr>
                        <a:t> 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b="1" dirty="0">
                          <a:effectLst/>
                        </a:rPr>
                        <a:t>50-59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b="1" dirty="0">
                          <a:effectLst/>
                        </a:rPr>
                        <a:t>60-64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b="1" dirty="0">
                          <a:effectLst/>
                        </a:rPr>
                        <a:t>65+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extLst>
                  <a:ext uri="{0D108BD9-81ED-4DB2-BD59-A6C34878D82A}">
                    <a16:rowId xmlns:a16="http://schemas.microsoft.com/office/drawing/2014/main" val="2056362742"/>
                  </a:ext>
                </a:extLst>
              </a:tr>
              <a:tr h="17259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i="1" dirty="0">
                          <a:effectLst/>
                        </a:rPr>
                        <a:t>Reason for getting involved in volunteering</a:t>
                      </a:r>
                      <a:endParaRPr lang="en-US" sz="9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dirty="0">
                          <a:effectLst/>
                        </a:rPr>
                        <a:t> 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dirty="0">
                          <a:effectLst/>
                        </a:rPr>
                        <a:t> 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dirty="0">
                          <a:effectLst/>
                        </a:rPr>
                        <a:t> 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extLst>
                  <a:ext uri="{0D108BD9-81ED-4DB2-BD59-A6C34878D82A}">
                    <a16:rowId xmlns:a16="http://schemas.microsoft.com/office/drawing/2014/main" val="679347370"/>
                  </a:ext>
                </a:extLst>
              </a:tr>
              <a:tr h="17259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b="0" dirty="0">
                          <a:effectLst/>
                        </a:rPr>
                        <a:t>    Someone asked me directly to get involved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>
                          <a:effectLst/>
                        </a:rPr>
                        <a:t>52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>
                          <a:effectLst/>
                        </a:rPr>
                        <a:t>  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>
                          <a:effectLst/>
                        </a:rPr>
                        <a:t>45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extLst>
                  <a:ext uri="{0D108BD9-81ED-4DB2-BD59-A6C34878D82A}">
                    <a16:rowId xmlns:a16="http://schemas.microsoft.com/office/drawing/2014/main" val="2392765354"/>
                  </a:ext>
                </a:extLst>
              </a:tr>
              <a:tr h="17259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b="0" dirty="0">
                          <a:effectLst/>
                        </a:rPr>
                        <a:t>    My friends or family got involved with me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>
                          <a:effectLst/>
                        </a:rPr>
                        <a:t>33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>
                          <a:effectLst/>
                        </a:rPr>
                        <a:t>24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>
                          <a:effectLst/>
                        </a:rPr>
                        <a:t>26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extLst>
                  <a:ext uri="{0D108BD9-81ED-4DB2-BD59-A6C34878D82A}">
                    <a16:rowId xmlns:a16="http://schemas.microsoft.com/office/drawing/2014/main" val="3455921522"/>
                  </a:ext>
                </a:extLst>
              </a:tr>
              <a:tr h="17259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b="0" dirty="0">
                          <a:effectLst/>
                        </a:rPr>
                        <a:t>    Someone who was already involved was there to help me get started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>
                          <a:effectLst/>
                        </a:rPr>
                        <a:t>34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>
                          <a:effectLst/>
                        </a:rPr>
                        <a:t>36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>
                          <a:effectLst/>
                        </a:rPr>
                        <a:t>28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extLst>
                  <a:ext uri="{0D108BD9-81ED-4DB2-BD59-A6C34878D82A}">
                    <a16:rowId xmlns:a16="http://schemas.microsoft.com/office/drawing/2014/main" val="3996897941"/>
                  </a:ext>
                </a:extLst>
              </a:tr>
              <a:tr h="17259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b="0" dirty="0">
                          <a:effectLst/>
                        </a:rPr>
                        <a:t>    The information about the things I could do was available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dirty="0">
                          <a:effectLst/>
                        </a:rPr>
                        <a:t>26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>
                          <a:effectLst/>
                        </a:rPr>
                        <a:t>24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>
                          <a:effectLst/>
                        </a:rPr>
                        <a:t>22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extLst>
                  <a:ext uri="{0D108BD9-81ED-4DB2-BD59-A6C34878D82A}">
                    <a16:rowId xmlns:a16="http://schemas.microsoft.com/office/drawing/2014/main" val="2904685535"/>
                  </a:ext>
                </a:extLst>
              </a:tr>
              <a:tr h="17259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b="0" dirty="0">
                          <a:effectLst/>
                        </a:rPr>
                        <a:t>    I can do it from home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dirty="0">
                          <a:effectLst/>
                        </a:rPr>
                        <a:t>17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>
                          <a:effectLst/>
                        </a:rPr>
                        <a:t>15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>
                          <a:effectLst/>
                        </a:rPr>
                        <a:t>14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extLst>
                  <a:ext uri="{0D108BD9-81ED-4DB2-BD59-A6C34878D82A}">
                    <a16:rowId xmlns:a16="http://schemas.microsoft.com/office/drawing/2014/main" val="2450397151"/>
                  </a:ext>
                </a:extLst>
              </a:tr>
              <a:tr h="17129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b="0" dirty="0">
                          <a:effectLst/>
                        </a:rPr>
                        <a:t>    I knew it would help me improve my skills or get qualifications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dirty="0">
                          <a:effectLst/>
                        </a:rPr>
                        <a:t>10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>
                          <a:effectLst/>
                        </a:rPr>
                        <a:t>3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>
                          <a:effectLst/>
                        </a:rPr>
                        <a:t>5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extLst>
                  <a:ext uri="{0D108BD9-81ED-4DB2-BD59-A6C34878D82A}">
                    <a16:rowId xmlns:a16="http://schemas.microsoft.com/office/drawing/2014/main" val="3684904807"/>
                  </a:ext>
                </a:extLst>
              </a:tr>
              <a:tr h="17259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b="0" dirty="0">
                          <a:effectLst/>
                        </a:rPr>
                        <a:t>    Someone provided transport when I needed it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dirty="0">
                          <a:effectLst/>
                        </a:rPr>
                        <a:t>9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>
                          <a:effectLst/>
                        </a:rPr>
                        <a:t>5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>
                          <a:effectLst/>
                        </a:rPr>
                        <a:t>5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extLst>
                  <a:ext uri="{0D108BD9-81ED-4DB2-BD59-A6C34878D82A}">
                    <a16:rowId xmlns:a16="http://schemas.microsoft.com/office/drawing/2014/main" val="1741668391"/>
                  </a:ext>
                </a:extLst>
              </a:tr>
              <a:tr h="17259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b="0" dirty="0">
                          <a:effectLst/>
                        </a:rPr>
                        <a:t>    I knew it would benefit me in my career or job prospects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dirty="0">
                          <a:effectLst/>
                        </a:rPr>
                        <a:t>7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>
                          <a:effectLst/>
                        </a:rPr>
                        <a:t>1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>
                          <a:effectLst/>
                        </a:rPr>
                        <a:t>3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extLst>
                  <a:ext uri="{0D108BD9-81ED-4DB2-BD59-A6C34878D82A}">
                    <a16:rowId xmlns:a16="http://schemas.microsoft.com/office/drawing/2014/main" val="285999147"/>
                  </a:ext>
                </a:extLst>
              </a:tr>
              <a:tr h="17259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b="0" dirty="0">
                          <a:effectLst/>
                        </a:rPr>
                        <a:t>    I knew I could get my expenses paid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dirty="0">
                          <a:effectLst/>
                        </a:rPr>
                        <a:t>6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dirty="0">
                          <a:effectLst/>
                        </a:rPr>
                        <a:t>4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>
                          <a:effectLst/>
                        </a:rPr>
                        <a:t>4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extLst>
                  <a:ext uri="{0D108BD9-81ED-4DB2-BD59-A6C34878D82A}">
                    <a16:rowId xmlns:a16="http://schemas.microsoft.com/office/drawing/2014/main" val="380312628"/>
                  </a:ext>
                </a:extLst>
              </a:tr>
              <a:tr h="17259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i="1" dirty="0">
                          <a:effectLst/>
                        </a:rPr>
                        <a:t>Thing that would get me involved in volunteeringⱡ</a:t>
                      </a:r>
                      <a:endParaRPr lang="en-US" sz="9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b="1" dirty="0">
                          <a:effectLst/>
                        </a:rPr>
                        <a:t>All ages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271986"/>
                  </a:ext>
                </a:extLst>
              </a:tr>
              <a:tr h="17259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b="0" dirty="0">
                          <a:effectLst/>
                        </a:rPr>
                        <a:t>    If my friends or family got involved with me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dirty="0">
                          <a:effectLst/>
                        </a:rPr>
                        <a:t>18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839017"/>
                  </a:ext>
                </a:extLst>
              </a:tr>
              <a:tr h="17259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b="0" dirty="0">
                          <a:effectLst/>
                        </a:rPr>
                        <a:t>    If someone asked me directly to get involved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dirty="0">
                          <a:effectLst/>
                        </a:rPr>
                        <a:t>7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653022"/>
                  </a:ext>
                </a:extLst>
              </a:tr>
              <a:tr h="17259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b="0" dirty="0">
                          <a:effectLst/>
                        </a:rPr>
                        <a:t>    If someone who was already involved was there to help me get started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dirty="0">
                          <a:effectLst/>
                        </a:rPr>
                        <a:t>9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8997695"/>
                  </a:ext>
                </a:extLst>
              </a:tr>
              <a:tr h="17259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b="0" dirty="0">
                          <a:effectLst/>
                        </a:rPr>
                        <a:t>    If I could do it from home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dirty="0">
                          <a:effectLst/>
                        </a:rPr>
                        <a:t>8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30934"/>
                  </a:ext>
                </a:extLst>
              </a:tr>
              <a:tr h="17259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b="0" dirty="0">
                          <a:effectLst/>
                        </a:rPr>
                        <a:t>    If someone could provide transport when I needed it   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dirty="0">
                          <a:effectLst/>
                        </a:rPr>
                        <a:t>4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5066916"/>
                  </a:ext>
                </a:extLst>
              </a:tr>
              <a:tr h="17259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b="0" dirty="0">
                          <a:effectLst/>
                        </a:rPr>
                        <a:t>    If more information about the things I could do was available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dirty="0">
                          <a:effectLst/>
                        </a:rPr>
                        <a:t>4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67781"/>
                  </a:ext>
                </a:extLst>
              </a:tr>
              <a:tr h="17259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b="0" dirty="0">
                          <a:effectLst/>
                        </a:rPr>
                        <a:t>    If I knew it would help me improve my skills or get qualifications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dirty="0">
                          <a:effectLst/>
                        </a:rPr>
                        <a:t>3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3823402"/>
                  </a:ext>
                </a:extLst>
              </a:tr>
              <a:tr h="17259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b="0" dirty="0">
                          <a:effectLst/>
                        </a:rPr>
                        <a:t>    If I knew I could get my expenses paid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dirty="0">
                          <a:effectLst/>
                        </a:rPr>
                        <a:t>3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2333924"/>
                  </a:ext>
                </a:extLst>
              </a:tr>
              <a:tr h="17259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b="0" dirty="0">
                          <a:effectLst/>
                        </a:rPr>
                        <a:t>    If I knew it would benefit me in my career or job prospects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700" dirty="0">
                          <a:effectLst/>
                        </a:rPr>
                        <a:t>3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9" marR="4127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151885"/>
                  </a:ext>
                </a:extLst>
              </a:tr>
            </a:tbl>
          </a:graphicData>
        </a:graphic>
      </p:graphicFrame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83037" y="4479786"/>
            <a:ext cx="5612773" cy="192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00" dirty="0">
                <a:solidFill>
                  <a:schemeClr val="accent5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altLang="en-US" sz="800" b="1" i="1" dirty="0">
                <a:solidFill>
                  <a:schemeClr val="accent5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Base</a:t>
            </a:r>
            <a:r>
              <a:rPr lang="en-GB" altLang="en-US" sz="800" i="1" dirty="0">
                <a:solidFill>
                  <a:schemeClr val="accent5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: those not interested in future volunteering. Respondents could choose more than one factor</a:t>
            </a:r>
            <a:endParaRPr lang="en-GB" altLang="en-US" sz="800" i="1" dirty="0">
              <a:solidFill>
                <a:schemeClr val="accent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4119" y="4812315"/>
            <a:ext cx="3334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Community Contributions in Later Life</a:t>
            </a:r>
            <a:br>
              <a:rPr lang="en-GB" sz="800" dirty="0"/>
            </a:br>
            <a:endParaRPr lang="en-US" sz="800" dirty="0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8454911" y="4767263"/>
            <a:ext cx="41486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55800" indent="-1955800"/>
            <a:fld id="{E41716C4-90A8-4760-87B5-0DB27042627D}" type="slidenum">
              <a:rPr lang="en-US" smtClean="0">
                <a:solidFill>
                  <a:schemeClr val="tx1"/>
                </a:solidFill>
              </a:rPr>
              <a:t>12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6301" y="182261"/>
            <a:ext cx="8325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462666"/>
                </a:solidFill>
              </a:rPr>
              <a:t>Practical triggers for volunteering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6059002" y="4193149"/>
            <a:ext cx="25426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marR="0" indent="-304800">
              <a:spcBef>
                <a:spcPts val="0"/>
              </a:spcBef>
            </a:pPr>
            <a:r>
              <a:rPr lang="en-GB" sz="800" dirty="0">
                <a:ea typeface="Calibri" panose="020F0502020204030204" pitchFamily="34" charset="0"/>
                <a:cs typeface="Times New Roman" panose="02020603050405020304" pitchFamily="18" charset="0"/>
              </a:rPr>
              <a:t>Humphrey </a:t>
            </a:r>
            <a:r>
              <a:rPr lang="en-GB" sz="800" i="1" dirty="0">
                <a:ea typeface="Calibri" panose="020F0502020204030204" pitchFamily="34" charset="0"/>
                <a:cs typeface="Times New Roman" panose="02020603050405020304" pitchFamily="18" charset="0"/>
              </a:rPr>
              <a:t>et al. </a:t>
            </a:r>
            <a:r>
              <a:rPr lang="en-GB" sz="800" dirty="0">
                <a:ea typeface="Calibri" panose="020F0502020204030204" pitchFamily="34" charset="0"/>
                <a:cs typeface="Times New Roman" panose="02020603050405020304" pitchFamily="18" charset="0"/>
              </a:rPr>
              <a:t>(2011) </a:t>
            </a:r>
            <a:r>
              <a:rPr lang="en-GB" sz="800" i="1" dirty="0">
                <a:ea typeface="Calibri" panose="020F0502020204030204" pitchFamily="34" charset="0"/>
                <a:cs typeface="Times New Roman" panose="02020603050405020304" pitchFamily="18" charset="0"/>
              </a:rPr>
              <a:t>Aspirations for later life</a:t>
            </a:r>
            <a:r>
              <a:rPr lang="en-GB" sz="800" dirty="0">
                <a:ea typeface="Calibri" panose="020F0502020204030204" pitchFamily="34" charset="0"/>
                <a:cs typeface="Times New Roman" panose="02020603050405020304" pitchFamily="18" charset="0"/>
              </a:rPr>
              <a:t>, London. </a:t>
            </a:r>
          </a:p>
          <a:p>
            <a:pPr marL="304800" marR="0" indent="-304800">
              <a:spcBef>
                <a:spcPts val="0"/>
              </a:spcBef>
            </a:pPr>
            <a:r>
              <a:rPr lang="en-GB" sz="800" dirty="0">
                <a:ea typeface="Calibri" panose="020F0502020204030204" pitchFamily="34" charset="0"/>
                <a:cs typeface="Times New Roman" panose="02020603050405020304" pitchFamily="18" charset="0"/>
              </a:rPr>
              <a:t>http://research.dwp.gov.uk/asd/asd5/rrs-index.asp.</a:t>
            </a:r>
            <a:endParaRPr lang="en-US" sz="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33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06303" y="185271"/>
            <a:ext cx="8325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462666"/>
                </a:solidFill>
              </a:rPr>
              <a:t>Reasons for not volunteering, </a:t>
            </a:r>
            <a:r>
              <a:rPr lang="en-GB" sz="2400" b="1" i="1" dirty="0">
                <a:solidFill>
                  <a:srgbClr val="462666"/>
                </a:solidFill>
              </a:rPr>
              <a:t>Helping Out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804863" y="926898"/>
          <a:ext cx="7691437" cy="3431844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5583039">
                  <a:extLst>
                    <a:ext uri="{9D8B030D-6E8A-4147-A177-3AD203B41FA5}">
                      <a16:colId xmlns:a16="http://schemas.microsoft.com/office/drawing/2014/main" val="932611205"/>
                    </a:ext>
                  </a:extLst>
                </a:gridCol>
                <a:gridCol w="1096367">
                  <a:extLst>
                    <a:ext uri="{9D8B030D-6E8A-4147-A177-3AD203B41FA5}">
                      <a16:colId xmlns:a16="http://schemas.microsoft.com/office/drawing/2014/main" val="3511953566"/>
                    </a:ext>
                  </a:extLst>
                </a:gridCol>
                <a:gridCol w="1012031">
                  <a:extLst>
                    <a:ext uri="{9D8B030D-6E8A-4147-A177-3AD203B41FA5}">
                      <a16:colId xmlns:a16="http://schemas.microsoft.com/office/drawing/2014/main" val="447209444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Reason given in Helping Out survey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Age (years)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9434998"/>
                  </a:ext>
                </a:extLst>
              </a:tr>
              <a:tr h="33559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55–64</a:t>
                      </a:r>
                      <a:endParaRPr lang="en-US" sz="1400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65+</a:t>
                      </a:r>
                      <a:endParaRPr lang="en-US" sz="140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418650614"/>
                  </a:ext>
                </a:extLst>
              </a:tr>
              <a:tr h="33559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Not enough spare time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87</a:t>
                      </a:r>
                      <a:endParaRPr lang="en-US" sz="1400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42</a:t>
                      </a:r>
                      <a:endParaRPr lang="en-US" sz="140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833938524"/>
                  </a:ext>
                </a:extLst>
              </a:tr>
              <a:tr h="33559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Put off by bureaucracy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57</a:t>
                      </a:r>
                      <a:endParaRPr lang="en-US" sz="1400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42</a:t>
                      </a:r>
                      <a:endParaRPr lang="en-US" sz="140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059451210"/>
                  </a:ext>
                </a:extLst>
              </a:tr>
              <a:tr h="33559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Don’t know how to find out about getting involved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29</a:t>
                      </a:r>
                      <a:endParaRPr lang="en-US" sz="140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26</a:t>
                      </a:r>
                      <a:endParaRPr lang="en-US" sz="1400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22807246"/>
                  </a:ext>
                </a:extLst>
              </a:tr>
              <a:tr h="33559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Don’t have the right skills/experience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34</a:t>
                      </a:r>
                      <a:endParaRPr lang="en-US" sz="1400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35</a:t>
                      </a:r>
                      <a:endParaRPr lang="en-US" sz="1400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406175630"/>
                  </a:ext>
                </a:extLst>
              </a:tr>
              <a:tr h="33559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Wouldn’t be able to stop once involved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41</a:t>
                      </a:r>
                      <a:endParaRPr lang="en-US" sz="140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31</a:t>
                      </a:r>
                      <a:endParaRPr lang="en-US" sz="1400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913877561"/>
                  </a:ext>
                </a:extLst>
              </a:tr>
              <a:tr h="33559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Worried I might end up out of pocket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18</a:t>
                      </a:r>
                      <a:endParaRPr lang="en-US" sz="140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17</a:t>
                      </a:r>
                      <a:endParaRPr lang="en-US" sz="1400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518362002"/>
                  </a:ext>
                </a:extLst>
              </a:tr>
              <a:tr h="33559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Illness or disability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27</a:t>
                      </a:r>
                      <a:endParaRPr lang="en-US" sz="140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62</a:t>
                      </a:r>
                      <a:endParaRPr lang="en-US" sz="1400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678540256"/>
                  </a:ext>
                </a:extLst>
              </a:tr>
              <a:tr h="33559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Feel I am too old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19</a:t>
                      </a:r>
                      <a:endParaRPr lang="en-US" sz="1400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69</a:t>
                      </a:r>
                      <a:endParaRPr lang="en-US" sz="1400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532949361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4565468" y="4804195"/>
            <a:ext cx="457853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/>
              <a:t>Low </a:t>
            </a:r>
            <a:r>
              <a:rPr lang="en-GB" sz="800" i="1" dirty="0"/>
              <a:t>et al. (</a:t>
            </a:r>
            <a:r>
              <a:rPr lang="en-GB" sz="800" dirty="0"/>
              <a:t>2007) </a:t>
            </a:r>
            <a:r>
              <a:rPr lang="en-GB" sz="800" i="1" dirty="0"/>
              <a:t>Helping Out: A national survey of volunteering and charitable giving</a:t>
            </a:r>
            <a:r>
              <a:rPr lang="en-GB" sz="800" dirty="0"/>
              <a:t>,</a:t>
            </a:r>
            <a:endParaRPr lang="en-US" sz="800" dirty="0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746849" y="4344867"/>
            <a:ext cx="9306639" cy="192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00" b="1" i="1" dirty="0">
                <a:solidFill>
                  <a:schemeClr val="accent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Base: </a:t>
            </a:r>
            <a:r>
              <a:rPr lang="en-GB" altLang="en-US" sz="800" i="1" dirty="0">
                <a:solidFill>
                  <a:schemeClr val="accent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all respondents who were not formal volunteers in the last year but would like to start to help. Don’t know/refusal responses excluded.</a:t>
            </a:r>
            <a:endParaRPr lang="en-GB" altLang="en-US" sz="800" i="1" dirty="0">
              <a:solidFill>
                <a:schemeClr val="accent5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3833" y="4812601"/>
            <a:ext cx="3334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Community Contributions in Later Life</a:t>
            </a:r>
            <a:br>
              <a:rPr lang="en-GB" sz="800" dirty="0"/>
            </a:br>
            <a:endParaRPr lang="en-US" sz="800" dirty="0"/>
          </a:p>
        </p:txBody>
      </p:sp>
      <p:sp>
        <p:nvSpPr>
          <p:cNvPr id="14" name="Slide Number Placeholder 2"/>
          <p:cNvSpPr txBox="1">
            <a:spLocks/>
          </p:cNvSpPr>
          <p:nvPr/>
        </p:nvSpPr>
        <p:spPr>
          <a:xfrm>
            <a:off x="8454911" y="4767263"/>
            <a:ext cx="41486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55800" indent="-1955800"/>
            <a:fld id="{78D74CB1-8547-4D8A-988A-8DD48BA3B01C}" type="slidenum">
              <a:rPr lang="en-US" smtClean="0">
                <a:solidFill>
                  <a:schemeClr val="tx1"/>
                </a:solidFill>
              </a:rPr>
              <a:t>13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735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6301" y="185271"/>
            <a:ext cx="8325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Next steps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0264" y="1254034"/>
            <a:ext cx="7806058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SzPct val="55000"/>
              <a:buBlip>
                <a:blip r:embed="rId3"/>
              </a:buBlip>
            </a:pPr>
            <a:r>
              <a:rPr lang="en-GB" dirty="0"/>
              <a:t>There is a lack of evidence on less formal activities and on participation by specific disadvantaged groups</a:t>
            </a:r>
          </a:p>
          <a:p>
            <a:pPr marL="342900" lvl="0" indent="-342900">
              <a:spcBef>
                <a:spcPct val="20000"/>
              </a:spcBef>
              <a:buSzPct val="55000"/>
              <a:buBlip>
                <a:blip r:embed="rId3"/>
              </a:buBlip>
            </a:pPr>
            <a:r>
              <a:rPr lang="en-GB" dirty="0"/>
              <a:t>Hence, there is a need for a deeper understanding of the dynamics of voluntary participation and unpaid contributions at a neighbourhood / community level </a:t>
            </a:r>
          </a:p>
          <a:p>
            <a:pPr marL="342900" lvl="0" indent="-342900">
              <a:spcBef>
                <a:spcPct val="20000"/>
              </a:spcBef>
              <a:buSzPct val="55000"/>
              <a:buBlip>
                <a:blip r:embed="rId3"/>
              </a:buBlip>
            </a:pPr>
            <a:r>
              <a:rPr lang="en-GB" dirty="0"/>
              <a:t>We are commissioning community based, qualitative research to gain a deeper understanding of the </a:t>
            </a:r>
            <a:r>
              <a:rPr lang="en-GB" b="1" dirty="0"/>
              <a:t>patterns of formal and informal voluntary activity</a:t>
            </a:r>
            <a:r>
              <a:rPr lang="en-GB" dirty="0"/>
              <a:t> and </a:t>
            </a:r>
            <a:r>
              <a:rPr lang="en-GB" b="1" dirty="0"/>
              <a:t>community engagement</a:t>
            </a:r>
            <a:r>
              <a:rPr lang="en-GB" dirty="0"/>
              <a:t> by people in later life.</a:t>
            </a:r>
          </a:p>
          <a:p>
            <a:pPr lvl="0">
              <a:spcBef>
                <a:spcPct val="20000"/>
              </a:spcBef>
              <a:buSzPct val="55000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94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730" y="207598"/>
            <a:ext cx="8229600" cy="779318"/>
          </a:xfrm>
        </p:spPr>
        <p:txBody>
          <a:bodyPr>
            <a:noAutofit/>
          </a:bodyPr>
          <a:lstStyle/>
          <a:p>
            <a:pPr algn="l"/>
            <a:r>
              <a:rPr lang="en-GB" sz="2400" b="1" dirty="0"/>
              <a:t>Our work on physical activity</a:t>
            </a:r>
            <a:br>
              <a:rPr lang="en-GB" sz="2400" dirty="0"/>
            </a:br>
            <a:endParaRPr lang="en-GB" sz="2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9EB30-49C7-1D45-BD1D-A0C73629F5A4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1143001" y="1114413"/>
            <a:ext cx="6237513" cy="3926694"/>
          </a:xfrm>
        </p:spPr>
      </p:pic>
      <p:sp>
        <p:nvSpPr>
          <p:cNvPr id="4" name="Rectangle: Rounded Corners 3"/>
          <p:cNvSpPr/>
          <p:nvPr/>
        </p:nvSpPr>
        <p:spPr>
          <a:xfrm>
            <a:off x="4483861" y="2438780"/>
            <a:ext cx="1174060" cy="1943810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38899" y="1531620"/>
            <a:ext cx="2201863" cy="4686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buClr>
                <a:schemeClr val="tx2"/>
              </a:buClr>
              <a:buSzPct val="90000"/>
            </a:pPr>
            <a:r>
              <a:rPr lang="en-GB" sz="1200" dirty="0"/>
              <a:t>Already high capacity and  funding  in promoting 75/150 mins a week of activity</a:t>
            </a:r>
            <a:r>
              <a:rPr lang="en-GB" sz="15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38900" y="2653436"/>
            <a:ext cx="2201862" cy="4686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buClr>
                <a:schemeClr val="tx2"/>
              </a:buClr>
              <a:buSzPct val="90000"/>
            </a:pPr>
            <a:r>
              <a:rPr lang="en-GB" sz="1200" dirty="0"/>
              <a:t>Unknowns on real impact of sedentary behaviour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38900" y="3311110"/>
            <a:ext cx="2201862" cy="4686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buClr>
                <a:schemeClr val="tx2"/>
              </a:buClr>
              <a:buSzPct val="90000"/>
            </a:pPr>
            <a:r>
              <a:rPr lang="en-GB" sz="1200" dirty="0"/>
              <a:t>Strength and balance also reduces sedentary behaviour and enables moderate and vigorous activity as well as helping independent living  (</a:t>
            </a:r>
            <a:r>
              <a:rPr lang="en-GB" sz="1200" dirty="0">
                <a:solidFill>
                  <a:srgbClr val="462666"/>
                </a:solidFill>
                <a:latin typeface="Calibri" panose="020F0502020204030204" pitchFamily="34" charset="0"/>
              </a:rPr>
              <a:t>ability to carry out </a:t>
            </a:r>
            <a:r>
              <a:rPr lang="en-GB" sz="1200" b="1" dirty="0">
                <a:solidFill>
                  <a:srgbClr val="462666"/>
                </a:solidFill>
                <a:latin typeface="Calibri" panose="020F0502020204030204" pitchFamily="34" charset="0"/>
              </a:rPr>
              <a:t>activities of daily living) </a:t>
            </a:r>
            <a:r>
              <a:rPr lang="en-GB" sz="1200" dirty="0"/>
              <a:t>and reducing falls.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7701" y="1165770"/>
            <a:ext cx="2044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Chief Medical Officer’s guidelines for physical activity for older adults</a:t>
            </a:r>
          </a:p>
        </p:txBody>
      </p:sp>
    </p:spTree>
    <p:extLst>
      <p:ext uri="{BB962C8B-B14F-4D97-AF65-F5344CB8AC3E}">
        <p14:creationId xmlns:p14="http://schemas.microsoft.com/office/powerpoint/2010/main" val="276944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089508" y="941650"/>
            <a:ext cx="30434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189">
              <a:defRPr/>
            </a:pPr>
            <a:r>
              <a:rPr lang="en-US" sz="6400" b="1" dirty="0">
                <a:solidFill>
                  <a:srgbClr val="462666"/>
                </a:solidFill>
                <a:latin typeface="Calibri"/>
              </a:rPr>
              <a:t>8%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47634" y="1083656"/>
            <a:ext cx="30726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400" dirty="0">
                <a:solidFill>
                  <a:srgbClr val="462666"/>
                </a:solidFill>
              </a:rPr>
              <a:t>From the age of 40, adults lose 8% of their muscle mass per decade. This increases to 15% once over 70.</a:t>
            </a:r>
            <a:endParaRPr lang="en-US" sz="1400" dirty="0">
              <a:solidFill>
                <a:srgbClr val="4A4A49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89508" y="2267869"/>
            <a:ext cx="30434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189">
              <a:defRPr/>
            </a:pPr>
            <a:r>
              <a:rPr lang="en-US" sz="6400" b="1" dirty="0">
                <a:solidFill>
                  <a:srgbClr val="EA5167"/>
                </a:solidFill>
                <a:latin typeface="Calibri"/>
              </a:rPr>
              <a:t>1 in 5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547634" y="2409874"/>
            <a:ext cx="30726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400" dirty="0">
                <a:solidFill>
                  <a:srgbClr val="EA5167"/>
                </a:solidFill>
              </a:rPr>
              <a:t>More than 1 in 5 (21%) of all adults over the age of 85 suffer from sarcopenia. </a:t>
            </a:r>
            <a:endParaRPr lang="en-US" sz="1400" dirty="0">
              <a:solidFill>
                <a:srgbClr val="4A4A49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8823" y="3594086"/>
            <a:ext cx="3754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189">
              <a:defRPr/>
            </a:pPr>
            <a:r>
              <a:rPr lang="en-US" sz="5400" b="1" dirty="0">
                <a:solidFill>
                  <a:srgbClr val="6EC5D3"/>
                </a:solidFill>
                <a:latin typeface="Calibri"/>
              </a:rPr>
              <a:t>One quarter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47634" y="3736093"/>
            <a:ext cx="307263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6EC5D3"/>
                </a:solidFill>
                <a:latin typeface="Calibri" panose="020F0502020204030204" pitchFamily="34" charset="0"/>
              </a:rPr>
              <a:t>In the last two years more than a quarter </a:t>
            </a:r>
            <a:r>
              <a:rPr lang="en-GB" sz="1400" b="1" dirty="0">
                <a:solidFill>
                  <a:srgbClr val="6EC5D3"/>
                </a:solidFill>
                <a:latin typeface="Calibri" panose="020F0502020204030204" pitchFamily="34" charset="0"/>
              </a:rPr>
              <a:t>(26%) </a:t>
            </a:r>
            <a:r>
              <a:rPr lang="en-GB" sz="1400" dirty="0">
                <a:solidFill>
                  <a:srgbClr val="6EC5D3"/>
                </a:solidFill>
                <a:latin typeface="Calibri" panose="020F0502020204030204" pitchFamily="34" charset="0"/>
              </a:rPr>
              <a:t>of adults over the age of 60 and nearly four in ten </a:t>
            </a:r>
            <a:r>
              <a:rPr lang="en-GB" sz="1400" b="1" dirty="0">
                <a:solidFill>
                  <a:srgbClr val="6EC5D3"/>
                </a:solidFill>
                <a:latin typeface="Calibri" panose="020F0502020204030204" pitchFamily="34" charset="0"/>
              </a:rPr>
              <a:t>(38%) </a:t>
            </a:r>
            <a:r>
              <a:rPr lang="en-GB" sz="1400" dirty="0">
                <a:solidFill>
                  <a:srgbClr val="6EC5D3"/>
                </a:solidFill>
                <a:latin typeface="Calibri" panose="020F0502020204030204" pitchFamily="34" charset="0"/>
              </a:rPr>
              <a:t>adults over the age of 80 reported a fall.*</a:t>
            </a:r>
            <a:endParaRPr lang="en-GB" sz="1400" b="1" dirty="0">
              <a:solidFill>
                <a:srgbClr val="6EC5D3"/>
              </a:solidFill>
              <a:latin typeface="Calibri" panose="020F0502020204030204" pitchFamily="34" charset="0"/>
            </a:endParaRPr>
          </a:p>
          <a:p>
            <a:pPr lvl="0"/>
            <a:endParaRPr lang="en-US" sz="1400" dirty="0">
              <a:solidFill>
                <a:srgbClr val="6EC5D3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1095" y="188970"/>
            <a:ext cx="8084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400" b="1" dirty="0">
                <a:solidFill>
                  <a:srgbClr val="462666"/>
                </a:solidFill>
              </a:rPr>
              <a:t>Loss in muscle mass and strength</a:t>
            </a:r>
            <a:endParaRPr lang="en-US" sz="2400" b="1" dirty="0">
              <a:solidFill>
                <a:srgbClr val="462666"/>
              </a:solidFill>
              <a:latin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798" y="3565432"/>
            <a:ext cx="1110069" cy="14434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E48449-834A-4DB1-851E-7FCB63EB8399}"/>
              </a:ext>
            </a:extLst>
          </p:cNvPr>
          <p:cNvSpPr txBox="1"/>
          <p:nvPr/>
        </p:nvSpPr>
        <p:spPr>
          <a:xfrm>
            <a:off x="158457" y="4796463"/>
            <a:ext cx="84369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4626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*Source: </a:t>
            </a:r>
            <a:r>
              <a:rPr lang="en-GB" sz="800" dirty="0">
                <a:solidFill>
                  <a:srgbClr val="462666"/>
                </a:solidFill>
                <a:latin typeface="Calibri" panose="020F0502020204030204" pitchFamily="34" charset="0"/>
              </a:rPr>
              <a:t>Data from Wave 7 of the English Longitudinal Study of Ageing, provided by Dr Nina Rogers, Institute of Epidemiology and Health, University College London. https://www.elsa-project.ac.uk/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626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1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24710" y="949191"/>
            <a:ext cx="3831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462666"/>
                </a:solidFill>
                <a:latin typeface="Calibri"/>
              </a:rPr>
              <a:t>1.5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62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million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47633" y="1083656"/>
            <a:ext cx="30726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400" dirty="0">
                <a:solidFill>
                  <a:srgbClr val="462666"/>
                </a:solidFill>
              </a:rPr>
              <a:t>Hip fracture patients take up 1.5 million bed days each year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4A4A4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89508" y="2267868"/>
            <a:ext cx="3043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5400" b="1" dirty="0">
                <a:solidFill>
                  <a:srgbClr val="EA5167"/>
                </a:solidFill>
              </a:rPr>
              <a:t>£1 billion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547633" y="2409874"/>
            <a:ext cx="30726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400" dirty="0">
                <a:solidFill>
                  <a:srgbClr val="EA5167"/>
                </a:solidFill>
              </a:rPr>
              <a:t>Hip fractures cost our health services over £1 billion per year.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89508" y="3594086"/>
            <a:ext cx="3043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6EC5D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24%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47633" y="3736092"/>
            <a:ext cx="30726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400" dirty="0">
                <a:solidFill>
                  <a:srgbClr val="6EC5D3"/>
                </a:solidFill>
              </a:rPr>
              <a:t>Once someone has fractured a bone, only 24% of people return to their previous level of movement and independence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4A4A4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1507" y="191268"/>
            <a:ext cx="878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400" b="1" dirty="0">
                <a:solidFill>
                  <a:srgbClr val="462666"/>
                </a:solidFill>
              </a:rPr>
              <a:t>The impact of falls on the NHS and the individual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626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48" y="3479800"/>
            <a:ext cx="2053652" cy="136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0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907" y="-9556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GB" sz="2400" b="1" dirty="0"/>
              <a:t>Effectiveness of strength and balance training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51919" y="1173521"/>
            <a:ext cx="5448435" cy="36099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b="1" dirty="0"/>
              <a:t>Strength and balance training can:</a:t>
            </a:r>
          </a:p>
          <a:p>
            <a:r>
              <a:rPr lang="en-GB" dirty="0"/>
              <a:t>Improve body balance and muscle structure in older people</a:t>
            </a:r>
          </a:p>
          <a:p>
            <a:r>
              <a:rPr lang="en-GB" dirty="0"/>
              <a:t>Reduce the risk of falls by up to 55%</a:t>
            </a:r>
          </a:p>
          <a:p>
            <a:r>
              <a:rPr lang="en-GB" dirty="0"/>
              <a:t>Be beneficial both in terms of preventing and treating frailty</a:t>
            </a:r>
          </a:p>
          <a:p>
            <a:r>
              <a:rPr lang="en-GB" dirty="0"/>
              <a:t>Significantly improve knee joint pain among older adults</a:t>
            </a:r>
          </a:p>
          <a:p>
            <a:r>
              <a:rPr lang="en-GB" dirty="0"/>
              <a:t>Have positive effects on risk factors for cardiovascular disorders, cancer, type 2 diabetes and osteoporosis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354" y="2978509"/>
            <a:ext cx="2963169" cy="198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4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 bwMode="auto">
          <a:xfrm>
            <a:off x="811275" y="186818"/>
            <a:ext cx="8067675" cy="661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en-GB" altLang="en-US" sz="2400" b="1" dirty="0"/>
              <a:t>What’s the big change we want to see? 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B995DC9-F180-4B64-9DA2-9B4023A92D2D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defTabSz="457189">
              <a:defRPr/>
            </a:pPr>
            <a:fld id="{FC32CC17-A079-4C6D-98DA-159E1AE01EB5}" type="slidenum">
              <a:rPr lang="en-GB">
                <a:solidFill>
                  <a:srgbClr val="462666"/>
                </a:solidFill>
              </a:rPr>
              <a:pPr defTabSz="457189">
                <a:defRPr/>
              </a:pPr>
              <a:t>19</a:t>
            </a:fld>
            <a:endParaRPr lang="en-GB">
              <a:solidFill>
                <a:srgbClr val="462666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48AC18-BB30-4262-B0A4-E49345BDF08E}"/>
              </a:ext>
            </a:extLst>
          </p:cNvPr>
          <p:cNvSpPr txBox="1"/>
          <p:nvPr/>
        </p:nvSpPr>
        <p:spPr>
          <a:xfrm>
            <a:off x="1292511" y="2779156"/>
            <a:ext cx="3344239" cy="83099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462666"/>
                </a:solidFill>
                <a:latin typeface="Calibri" panose="020F0502020204030204" pitchFamily="34" charset="0"/>
              </a:rPr>
              <a:t>Increase in number of people doing ADLs / maintain functional abilities to do things they value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AB1B36-2100-4C05-BBF4-F1EC84A74757}"/>
              </a:ext>
            </a:extLst>
          </p:cNvPr>
          <p:cNvSpPr txBox="1"/>
          <p:nvPr/>
        </p:nvSpPr>
        <p:spPr>
          <a:xfrm>
            <a:off x="4969593" y="3086233"/>
            <a:ext cx="1668133" cy="33855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462666"/>
                </a:solidFill>
                <a:latin typeface="Calibri" panose="020F0502020204030204" pitchFamily="34" charset="0"/>
              </a:rPr>
              <a:t>Reduction in falls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8D3929-2560-44B3-AB6D-530E466B5DD3}"/>
              </a:ext>
            </a:extLst>
          </p:cNvPr>
          <p:cNvSpPr txBox="1"/>
          <p:nvPr/>
        </p:nvSpPr>
        <p:spPr>
          <a:xfrm>
            <a:off x="1441307" y="4035690"/>
            <a:ext cx="6780915" cy="954107"/>
          </a:xfrm>
          <a:prstGeom prst="rect">
            <a:avLst/>
          </a:prstGeom>
          <a:noFill/>
          <a:ln w="38100">
            <a:solidFill>
              <a:srgbClr val="4A4A49"/>
            </a:solidFill>
          </a:ln>
        </p:spPr>
        <p:txBody>
          <a:bodyPr wrap="square" rtlCol="0">
            <a:spAutoFit/>
          </a:bodyPr>
          <a:lstStyle/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dirty="0">
                <a:solidFill>
                  <a:srgbClr val="462666"/>
                </a:solidFill>
                <a:latin typeface="Calibri" panose="020F0502020204030204" pitchFamily="34" charset="0"/>
              </a:rPr>
              <a:t>We want more people aged 40 and over to do strength and balance activities.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EC4BFBD-9ACC-4207-92BD-F67E1DDFBF29}"/>
              </a:ext>
            </a:extLst>
          </p:cNvPr>
          <p:cNvCxnSpPr>
            <a:stCxn id="3" idx="0"/>
            <a:endCxn id="7" idx="2"/>
          </p:cNvCxnSpPr>
          <p:nvPr/>
        </p:nvCxnSpPr>
        <p:spPr>
          <a:xfrm flipV="1">
            <a:off x="4831765" y="3424787"/>
            <a:ext cx="971895" cy="6109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B2D7826-6903-4962-90F2-E222F5DA9E3A}"/>
              </a:ext>
            </a:extLst>
          </p:cNvPr>
          <p:cNvCxnSpPr>
            <a:cxnSpLocks/>
            <a:stCxn id="3" idx="0"/>
            <a:endCxn id="2" idx="2"/>
          </p:cNvCxnSpPr>
          <p:nvPr/>
        </p:nvCxnSpPr>
        <p:spPr>
          <a:xfrm flipH="1" flipV="1">
            <a:off x="2964631" y="3610153"/>
            <a:ext cx="1867134" cy="4255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C057561E-908F-4C54-BAD2-CA31C2A1B5EE}"/>
              </a:ext>
            </a:extLst>
          </p:cNvPr>
          <p:cNvSpPr txBox="1"/>
          <p:nvPr/>
        </p:nvSpPr>
        <p:spPr>
          <a:xfrm>
            <a:off x="4588494" y="1037641"/>
            <a:ext cx="1458436" cy="58477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462666"/>
                </a:solidFill>
                <a:latin typeface="Calibri" panose="020F0502020204030204" pitchFamily="34" charset="0"/>
              </a:rPr>
              <a:t>Reduction in hip fractures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4AF07FB-93EE-47B0-BC17-4390089807D8}"/>
              </a:ext>
            </a:extLst>
          </p:cNvPr>
          <p:cNvSpPr txBox="1"/>
          <p:nvPr/>
        </p:nvSpPr>
        <p:spPr>
          <a:xfrm>
            <a:off x="6129270" y="928447"/>
            <a:ext cx="1668133" cy="83099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462666"/>
                </a:solidFill>
                <a:latin typeface="Calibri" panose="020F0502020204030204" pitchFamily="34" charset="0"/>
              </a:rPr>
              <a:t>Reduction in falls-related hospital admissions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5E3A844-2F50-4C7C-99EE-E870A5F62E5C}"/>
              </a:ext>
            </a:extLst>
          </p:cNvPr>
          <p:cNvSpPr txBox="1"/>
          <p:nvPr/>
        </p:nvSpPr>
        <p:spPr>
          <a:xfrm>
            <a:off x="7388155" y="2036527"/>
            <a:ext cx="1668133" cy="83099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462666"/>
                </a:solidFill>
                <a:latin typeface="Calibri" panose="020F0502020204030204" pitchFamily="34" charset="0"/>
              </a:rPr>
              <a:t>Reduction in health &amp; social care costs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B28E45D-87AF-48DC-BC15-0C8F6430BC83}"/>
              </a:ext>
            </a:extLst>
          </p:cNvPr>
          <p:cNvSpPr txBox="1"/>
          <p:nvPr/>
        </p:nvSpPr>
        <p:spPr>
          <a:xfrm>
            <a:off x="457201" y="986823"/>
            <a:ext cx="1729819" cy="83099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462666"/>
                </a:solidFill>
                <a:latin typeface="Calibri" panose="020F0502020204030204" pitchFamily="34" charset="0"/>
              </a:rPr>
              <a:t>Increased number of people living independently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B144382-48BF-44FC-9D14-36EBCE0430B5}"/>
              </a:ext>
            </a:extLst>
          </p:cNvPr>
          <p:cNvSpPr txBox="1"/>
          <p:nvPr/>
        </p:nvSpPr>
        <p:spPr>
          <a:xfrm>
            <a:off x="2428216" y="877482"/>
            <a:ext cx="1729819" cy="107721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462666"/>
                </a:solidFill>
                <a:latin typeface="Calibri" panose="020F0502020204030204" pitchFamily="34" charset="0"/>
              </a:rPr>
              <a:t>Increased number of people remaining in work for longer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97E35B4-175C-4D9D-AC15-AD7BB6FDE562}"/>
              </a:ext>
            </a:extLst>
          </p:cNvPr>
          <p:cNvCxnSpPr>
            <a:stCxn id="7" idx="0"/>
            <a:endCxn id="46" idx="2"/>
          </p:cNvCxnSpPr>
          <p:nvPr/>
        </p:nvCxnSpPr>
        <p:spPr>
          <a:xfrm flipH="1" flipV="1">
            <a:off x="5317712" y="1622416"/>
            <a:ext cx="485948" cy="14638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0B8429F-ECE7-4EBD-B897-90EFCF2706FF}"/>
              </a:ext>
            </a:extLst>
          </p:cNvPr>
          <p:cNvCxnSpPr>
            <a:stCxn id="7" idx="0"/>
            <a:endCxn id="47" idx="2"/>
          </p:cNvCxnSpPr>
          <p:nvPr/>
        </p:nvCxnSpPr>
        <p:spPr>
          <a:xfrm flipV="1">
            <a:off x="5803660" y="1759444"/>
            <a:ext cx="1159677" cy="13267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5CE119E-1287-4D26-A1F1-B96FB8112FEA}"/>
              </a:ext>
            </a:extLst>
          </p:cNvPr>
          <p:cNvCxnSpPr>
            <a:cxnSpLocks/>
            <a:stCxn id="7" idx="0"/>
            <a:endCxn id="52" idx="1"/>
          </p:cNvCxnSpPr>
          <p:nvPr/>
        </p:nvCxnSpPr>
        <p:spPr>
          <a:xfrm flipV="1">
            <a:off x="5803660" y="2452026"/>
            <a:ext cx="1584495" cy="6342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531" name="Straight Arrow Connector 22530">
            <a:extLst>
              <a:ext uri="{FF2B5EF4-FFF2-40B4-BE49-F238E27FC236}">
                <a16:creationId xmlns:a16="http://schemas.microsoft.com/office/drawing/2014/main" id="{CEF4328E-C481-4D4C-82D8-75F2DF68A7B6}"/>
              </a:ext>
            </a:extLst>
          </p:cNvPr>
          <p:cNvCxnSpPr>
            <a:cxnSpLocks/>
            <a:stCxn id="7" idx="1"/>
            <a:endCxn id="2" idx="3"/>
          </p:cNvCxnSpPr>
          <p:nvPr/>
        </p:nvCxnSpPr>
        <p:spPr>
          <a:xfrm flipH="1" flipV="1">
            <a:off x="4636750" y="3194655"/>
            <a:ext cx="332843" cy="608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533" name="Straight Arrow Connector 22532">
            <a:extLst>
              <a:ext uri="{FF2B5EF4-FFF2-40B4-BE49-F238E27FC236}">
                <a16:creationId xmlns:a16="http://schemas.microsoft.com/office/drawing/2014/main" id="{57AEDA49-F634-4490-B861-156A5760BFA6}"/>
              </a:ext>
            </a:extLst>
          </p:cNvPr>
          <p:cNvCxnSpPr>
            <a:cxnSpLocks/>
            <a:stCxn id="2" idx="0"/>
            <a:endCxn id="53" idx="2"/>
          </p:cNvCxnSpPr>
          <p:nvPr/>
        </p:nvCxnSpPr>
        <p:spPr>
          <a:xfrm flipH="1" flipV="1">
            <a:off x="1322111" y="1817820"/>
            <a:ext cx="1642520" cy="9613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535" name="Straight Arrow Connector 22534">
            <a:extLst>
              <a:ext uri="{FF2B5EF4-FFF2-40B4-BE49-F238E27FC236}">
                <a16:creationId xmlns:a16="http://schemas.microsoft.com/office/drawing/2014/main" id="{3DAA1C06-23B4-49F1-AB9D-265EAEA77166}"/>
              </a:ext>
            </a:extLst>
          </p:cNvPr>
          <p:cNvCxnSpPr>
            <a:cxnSpLocks/>
            <a:stCxn id="2" idx="0"/>
            <a:endCxn id="54" idx="2"/>
          </p:cNvCxnSpPr>
          <p:nvPr/>
        </p:nvCxnSpPr>
        <p:spPr>
          <a:xfrm flipV="1">
            <a:off x="2964631" y="1954700"/>
            <a:ext cx="328495" cy="8244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149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llustration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3864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9971" y="4833258"/>
            <a:ext cx="33344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Presentation Title: Lorem Ipsum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11200" y="198333"/>
            <a:ext cx="3735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About us</a:t>
            </a:r>
          </a:p>
        </p:txBody>
      </p:sp>
      <p:sp>
        <p:nvSpPr>
          <p:cNvPr id="10" name="Slide Number Placeholder 2"/>
          <p:cNvSpPr txBox="1">
            <a:spLocks/>
          </p:cNvSpPr>
          <p:nvPr/>
        </p:nvSpPr>
        <p:spPr>
          <a:xfrm>
            <a:off x="8525932" y="4767263"/>
            <a:ext cx="41486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55800" marR="0" lvl="0" indent="-195580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C1B66-475E-44EB-B9EE-70DE5FAB7C40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462666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1955800" marR="0" lvl="0" indent="-195580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62666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88466" y="1135792"/>
            <a:ext cx="3811020" cy="2513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spcAft>
                <a:spcPts val="400"/>
              </a:spcAft>
              <a:buSzPct val="55000"/>
              <a:buBlip>
                <a:blip r:embed="rId5"/>
              </a:buBlip>
            </a:pPr>
            <a:r>
              <a:rPr lang="en-GB" sz="1600" dirty="0">
                <a:solidFill>
                  <a:srgbClr val="FFFFFF"/>
                </a:solidFill>
              </a:rPr>
              <a:t>An independent charitable foundation</a:t>
            </a:r>
          </a:p>
          <a:p>
            <a:pPr marL="355600" indent="-355600">
              <a:spcAft>
                <a:spcPts val="400"/>
              </a:spcAft>
              <a:buSzPct val="55000"/>
              <a:buBlip>
                <a:blip r:embed="rId5"/>
              </a:buBlip>
            </a:pPr>
            <a:r>
              <a:rPr lang="en-GB" sz="1600" dirty="0">
                <a:solidFill>
                  <a:srgbClr val="FFFFFF"/>
                </a:solidFill>
              </a:rPr>
              <a:t>We are funded by an endowment from the Big Lottery Fund</a:t>
            </a:r>
          </a:p>
          <a:p>
            <a:pPr marL="355600" indent="-355600">
              <a:spcAft>
                <a:spcPts val="400"/>
              </a:spcAft>
              <a:buSzPct val="55000"/>
              <a:buBlip>
                <a:blip r:embed="rId5"/>
              </a:buBlip>
            </a:pPr>
            <a:r>
              <a:rPr lang="en-GB" sz="1600" dirty="0">
                <a:solidFill>
                  <a:srgbClr val="FFFFFF"/>
                </a:solidFill>
              </a:rPr>
              <a:t>We are part of the network of What Works organisations that promote the better use of evidence</a:t>
            </a:r>
          </a:p>
          <a:p>
            <a:pPr marL="355600" indent="-355600">
              <a:spcAft>
                <a:spcPts val="400"/>
              </a:spcAft>
              <a:buSzPct val="55000"/>
              <a:buBlip>
                <a:blip r:embed="rId5"/>
              </a:buBlip>
            </a:pPr>
            <a:endParaRPr lang="en-GB" sz="1600" dirty="0">
              <a:solidFill>
                <a:srgbClr val="FFFFFF"/>
              </a:solidFill>
            </a:endParaRPr>
          </a:p>
          <a:p>
            <a:pPr algn="ctr">
              <a:spcAft>
                <a:spcPts val="400"/>
              </a:spcAft>
              <a:buSzPct val="55000"/>
            </a:pPr>
            <a:r>
              <a:rPr lang="en-GB" sz="1600" i="1" dirty="0">
                <a:solidFill>
                  <a:srgbClr val="FFFFFF"/>
                </a:solidFill>
              </a:rPr>
              <a:t>We work for a society where everybody enjoys a good later life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1170" r="19569"/>
          <a:stretch/>
        </p:blipFill>
        <p:spPr>
          <a:xfrm>
            <a:off x="0" y="0"/>
            <a:ext cx="458386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93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A1A9C22-DF34-4766-9A96-CC4079011A7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58945" y="639270"/>
          <a:ext cx="8626110" cy="4418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3E92D58-85CA-4DCE-8A4B-455F1A7DEADB}"/>
              </a:ext>
            </a:extLst>
          </p:cNvPr>
          <p:cNvCxnSpPr>
            <a:cxnSpLocks/>
          </p:cNvCxnSpPr>
          <p:nvPr/>
        </p:nvCxnSpPr>
        <p:spPr>
          <a:xfrm flipH="1">
            <a:off x="7481041" y="2848395"/>
            <a:ext cx="542167" cy="24276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2478ECC-EB3F-4A67-847F-FA28A656DCFE}"/>
              </a:ext>
            </a:extLst>
          </p:cNvPr>
          <p:cNvSpPr txBox="1"/>
          <p:nvPr/>
        </p:nvSpPr>
        <p:spPr>
          <a:xfrm>
            <a:off x="818038" y="177605"/>
            <a:ext cx="8325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62666"/>
                </a:solidFill>
              </a:rPr>
              <a:t>Supporting retention and returns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00F37C-6B87-42E0-9077-8EB43D880EC1}"/>
              </a:ext>
            </a:extLst>
          </p:cNvPr>
          <p:cNvSpPr txBox="1"/>
          <p:nvPr/>
        </p:nvSpPr>
        <p:spPr>
          <a:xfrm>
            <a:off x="8023208" y="2578548"/>
            <a:ext cx="62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+1m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FAA62B81-9322-4F59-8C62-C98221D80A9E}"/>
              </a:ext>
            </a:extLst>
          </p:cNvPr>
          <p:cNvSpPr/>
          <p:nvPr/>
        </p:nvSpPr>
        <p:spPr>
          <a:xfrm rot="16200000">
            <a:off x="5810755" y="2289372"/>
            <a:ext cx="484175" cy="161840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33F971-B16E-43AE-ACBE-0992F171DAA8}"/>
              </a:ext>
            </a:extLst>
          </p:cNvPr>
          <p:cNvSpPr txBox="1"/>
          <p:nvPr/>
        </p:nvSpPr>
        <p:spPr>
          <a:xfrm>
            <a:off x="6708297" y="1810537"/>
            <a:ext cx="2265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EA5167"/>
                </a:solidFill>
              </a:rPr>
              <a:t>Support back in to work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4F2D07CB-CAE8-4A3F-B181-AEE40CD0A132}"/>
              </a:ext>
            </a:extLst>
          </p:cNvPr>
          <p:cNvSpPr/>
          <p:nvPr/>
        </p:nvSpPr>
        <p:spPr>
          <a:xfrm>
            <a:off x="6052842" y="2508531"/>
            <a:ext cx="825388" cy="161841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6841FC-BADF-4E34-ACCE-680AED1E5E5D}"/>
              </a:ext>
            </a:extLst>
          </p:cNvPr>
          <p:cNvSpPr txBox="1"/>
          <p:nvPr/>
        </p:nvSpPr>
        <p:spPr>
          <a:xfrm>
            <a:off x="6708297" y="2169977"/>
            <a:ext cx="2265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6EC5D3"/>
                </a:solidFill>
              </a:rPr>
              <a:t>Retention to work longer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9CCE50-9FC7-473A-BEC4-B72EF04C05B2}"/>
              </a:ext>
            </a:extLst>
          </p:cNvPr>
          <p:cNvSpPr/>
          <p:nvPr/>
        </p:nvSpPr>
        <p:spPr>
          <a:xfrm>
            <a:off x="1774381" y="2960313"/>
            <a:ext cx="41975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900,000 people aged 50-69 have informal caring responsibilities</a:t>
            </a:r>
          </a:p>
        </p:txBody>
      </p:sp>
    </p:spTree>
    <p:extLst>
      <p:ext uri="{BB962C8B-B14F-4D97-AF65-F5344CB8AC3E}">
        <p14:creationId xmlns:p14="http://schemas.microsoft.com/office/powerpoint/2010/main" val="331599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4" grpId="0"/>
      <p:bldP spid="15" grpId="0" animBg="1"/>
      <p:bldP spid="16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3"/>
          <p:cNvGraphicFramePr>
            <a:graphicFrameLocks/>
          </p:cNvGraphicFramePr>
          <p:nvPr>
            <p:extLst/>
          </p:nvPr>
        </p:nvGraphicFramePr>
        <p:xfrm>
          <a:off x="183093" y="906265"/>
          <a:ext cx="4205662" cy="3957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ontent Placeholder 3"/>
          <p:cNvGraphicFramePr>
            <a:graphicFrameLocks/>
          </p:cNvGraphicFramePr>
          <p:nvPr>
            <p:extLst/>
          </p:nvPr>
        </p:nvGraphicFramePr>
        <p:xfrm>
          <a:off x="4745339" y="1210810"/>
          <a:ext cx="4138218" cy="3885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ctangle 7"/>
          <p:cNvSpPr/>
          <p:nvPr/>
        </p:nvSpPr>
        <p:spPr>
          <a:xfrm>
            <a:off x="4919511" y="661794"/>
            <a:ext cx="42845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D2D2C"/>
                </a:solidFill>
                <a:effectLst/>
                <a:uLnTx/>
                <a:uFillTx/>
              </a:rPr>
              <a:t>Those retired: ‘What are the main reasons why you retired when you did?’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2D2D2C"/>
              </a:solidFill>
              <a:effectLst/>
              <a:uLnTx/>
              <a:uFillTx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3849" y="661794"/>
            <a:ext cx="39524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D2D2C"/>
                </a:solidFill>
                <a:effectLst/>
                <a:uLnTx/>
                <a:uFillTx/>
              </a:rPr>
              <a:t>Those working: ‘What is the main reason you are not yet retired?’ 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2D2D2C"/>
              </a:solidFill>
              <a:effectLst/>
              <a:uLnTx/>
              <a:uFillTx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316" y="4889451"/>
            <a:ext cx="94909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Later Life in 2015 survey of those aged 50+ (Centre for Ageing Better, Ipsos MORI 2015)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04088" y="183132"/>
            <a:ext cx="7525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462666"/>
                </a:solidFill>
              </a:rPr>
              <a:t>Inequalities in work and retirement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386" y="1407208"/>
            <a:ext cx="2146907" cy="17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8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970" y="1324163"/>
            <a:ext cx="5561183" cy="30413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4173" y="180047"/>
            <a:ext cx="35285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462666"/>
                </a:solidFill>
              </a:rPr>
              <a:t>Our work on working lives</a:t>
            </a: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1052622" y="4365561"/>
            <a:ext cx="5608179" cy="20857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Later Life in 2015 survey of those aged 50+ (Centre for Ageing Better, Ipsos MORI 2015)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4173" y="985609"/>
            <a:ext cx="6872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462666"/>
                </a:solidFill>
              </a:rPr>
              <a:t>What do retired people miss about work?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86473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1" y="906966"/>
            <a:ext cx="6215061" cy="39936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0861" y="192496"/>
            <a:ext cx="8325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62666"/>
                </a:solidFill>
              </a:rPr>
              <a:t>Job-related training opportunities</a:t>
            </a:r>
          </a:p>
        </p:txBody>
      </p:sp>
    </p:spTree>
    <p:extLst>
      <p:ext uri="{BB962C8B-B14F-4D97-AF65-F5344CB8AC3E}">
        <p14:creationId xmlns:p14="http://schemas.microsoft.com/office/powerpoint/2010/main" val="12653890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E09E6F-C621-4AAC-A833-30ACFD174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843" y="204343"/>
            <a:ext cx="7676327" cy="493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6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C818A360-0D22-4B49-AA3C-307E2B07E75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17095" y="302622"/>
            <a:ext cx="7292796" cy="7252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en-GB" altLang="en-US" sz="2400" b="1" dirty="0"/>
              <a:t>What is Ageing Better doing?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D2FF3D-6ED1-4CE4-8638-F6B0E8C6BC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4945" y="1380744"/>
            <a:ext cx="7717536" cy="3324606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defRPr/>
            </a:pPr>
            <a:r>
              <a:rPr lang="en-GB" sz="1600" dirty="0"/>
              <a:t>We are partners with Business in the Community Age at Work campaign, working with employers to draw together and share the evidence about age-friendly workplaces</a:t>
            </a:r>
          </a:p>
          <a:p>
            <a:pPr>
              <a:spcBef>
                <a:spcPts val="600"/>
              </a:spcBef>
              <a:defRPr/>
            </a:pPr>
            <a:r>
              <a:rPr lang="en-GB" sz="1600" dirty="0"/>
              <a:t>We </a:t>
            </a:r>
            <a:r>
              <a:rPr lang="en-GB" sz="1600" dirty="0">
                <a:solidFill>
                  <a:srgbClr val="462666"/>
                </a:solidFill>
              </a:rPr>
              <a:t>have commissioned a team led by the University of Westminster to carry out employer-focused research to better understand how we can make workplaces more age-friendly.</a:t>
            </a:r>
            <a:r>
              <a:rPr lang="en-GB" sz="1600" dirty="0"/>
              <a:t> </a:t>
            </a:r>
          </a:p>
          <a:p>
            <a:pPr>
              <a:spcBef>
                <a:spcPts val="600"/>
              </a:spcBef>
              <a:defRPr/>
            </a:pPr>
            <a:r>
              <a:rPr lang="en-GB" sz="1600"/>
              <a:t>We </a:t>
            </a:r>
            <a:r>
              <a:rPr lang="en-GB" sz="1600" dirty="0"/>
              <a:t>are partners with Greater Manchester (GM) Combined Authority on a pilot programme to develop and test new approaches to address worklessness and job insecurity among people aged 50+ in GM.</a:t>
            </a:r>
          </a:p>
          <a:p>
            <a:pPr>
              <a:spcBef>
                <a:spcPts val="600"/>
              </a:spcBef>
              <a:defRPr/>
            </a:pPr>
            <a:r>
              <a:rPr lang="en-GB" sz="1600" dirty="0"/>
              <a:t>We are working with GM Combined Authority to investigate the issues faced by people with long-term health conditions in the workplace so as to help design interventions to prevent them from falling out of work.</a:t>
            </a:r>
          </a:p>
        </p:txBody>
      </p:sp>
    </p:spTree>
    <p:extLst>
      <p:ext uri="{BB962C8B-B14F-4D97-AF65-F5344CB8AC3E}">
        <p14:creationId xmlns:p14="http://schemas.microsoft.com/office/powerpoint/2010/main" val="378288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fab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133" y="349552"/>
            <a:ext cx="2187944" cy="8447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93079" y="1684751"/>
            <a:ext cx="30334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Calibri"/>
                <a:cs typeface="Calibri"/>
              </a:rPr>
              <a:t>Dr. Aideen Young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  <a:latin typeface="Calibri"/>
                <a:cs typeface="Calibri"/>
              </a:rPr>
              <a:t>Aideen.young@ageing-better.org.uk 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  <a:latin typeface="Calibri"/>
                <a:cs typeface="Calibri"/>
              </a:rPr>
              <a:t>@</a:t>
            </a:r>
            <a:r>
              <a:rPr lang="en-US" sz="1400" dirty="0" err="1">
                <a:solidFill>
                  <a:schemeClr val="bg1"/>
                </a:solidFill>
                <a:latin typeface="Calibri"/>
                <a:cs typeface="Calibri"/>
              </a:rPr>
              <a:t>AideenYoung</a:t>
            </a:r>
            <a:endParaRPr lang="en-US" sz="1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62612" y="2960397"/>
            <a:ext cx="3763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Calibri"/>
                <a:cs typeface="Calibri"/>
              </a:rPr>
              <a:t>Centre for Ageing Better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  <a:latin typeface="Calibri"/>
                <a:cs typeface="Calibri"/>
              </a:rPr>
              <a:t>Angel Building, Level 3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  <a:latin typeface="Calibri"/>
                <a:cs typeface="Calibri"/>
              </a:rPr>
              <a:t>407 St John Street, London, EC1V 4AD</a:t>
            </a:r>
          </a:p>
          <a:p>
            <a:pPr algn="r"/>
            <a:endParaRPr lang="en-US" sz="120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Calibri"/>
                <a:cs typeface="Calibri"/>
              </a:rPr>
              <a:t>020 3829 0113</a:t>
            </a:r>
          </a:p>
          <a:p>
            <a:pPr algn="r"/>
            <a:r>
              <a:rPr lang="en-US" sz="1200" dirty="0" err="1">
                <a:solidFill>
                  <a:schemeClr val="bg1"/>
                </a:solidFill>
                <a:latin typeface="Calibri"/>
                <a:cs typeface="Calibri"/>
              </a:rPr>
              <a:t>www.ageing-better.org.uk</a:t>
            </a:r>
            <a:endParaRPr lang="en-US" sz="12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73906" y="4833258"/>
            <a:ext cx="35526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Calibri"/>
                <a:cs typeface="Calibri"/>
              </a:rPr>
              <a:t>Registered Company Number: 8838490 &amp; Charity Registration Number: 1160741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8311312" y="2763584"/>
            <a:ext cx="299704" cy="0"/>
          </a:xfrm>
          <a:prstGeom prst="line">
            <a:avLst/>
          </a:prstGeom>
          <a:ln w="38100" cap="rnd" cmpd="sng">
            <a:solidFill>
              <a:srgbClr val="EA516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472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34755" y="1081919"/>
            <a:ext cx="4711147" cy="54957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b="1" dirty="0"/>
              <a:t>EVERYONE ENJOYS A GOOD LATER LIFE</a:t>
            </a:r>
          </a:p>
        </p:txBody>
      </p:sp>
      <p:sp>
        <p:nvSpPr>
          <p:cNvPr id="8" name="Rectangle 7"/>
          <p:cNvSpPr/>
          <p:nvPr/>
        </p:nvSpPr>
        <p:spPr>
          <a:xfrm>
            <a:off x="1428917" y="3349805"/>
            <a:ext cx="6322704" cy="46009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b="1" dirty="0"/>
              <a:t>BEST EVIDENCE, STRONG INFLUENCE AND VOICE, INNOVATIVE APROACH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31688" y="2600204"/>
            <a:ext cx="713186" cy="678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" b="1" dirty="0"/>
              <a:t>MANAGING MAJOR LIFE CHANGES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426319" y="1698171"/>
            <a:ext cx="1436792" cy="75914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b="1" dirty="0"/>
              <a:t>PREPARED FOR LATER LIFE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901538" y="1703852"/>
            <a:ext cx="1594226" cy="76512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b="1" dirty="0"/>
              <a:t>ACTIVE AND CONNECTED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534192" y="1698171"/>
            <a:ext cx="1594227" cy="76512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b="1" dirty="0"/>
              <a:t>IN CONTROL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157394" y="1698171"/>
            <a:ext cx="1594227" cy="76512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b="1" dirty="0"/>
              <a:t>LIVING IN AN AGE-FRIENDLY COMMUNITY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910991" y="2609324"/>
            <a:ext cx="507737" cy="662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" b="1" dirty="0"/>
              <a:t>PHYS. ACTIVITY</a:t>
            </a:r>
          </a:p>
        </p:txBody>
      </p:sp>
      <p:sp>
        <p:nvSpPr>
          <p:cNvPr id="52" name="Rectangle 51"/>
          <p:cNvSpPr/>
          <p:nvPr/>
        </p:nvSpPr>
        <p:spPr>
          <a:xfrm>
            <a:off x="2180381" y="2607754"/>
            <a:ext cx="670357" cy="669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" b="1" dirty="0"/>
              <a:t>PLANNING AND PREPARED-NESS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426319" y="3909026"/>
            <a:ext cx="6325302" cy="46009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b="1" dirty="0"/>
              <a:t>GREAT ORGANISATION</a:t>
            </a:r>
          </a:p>
        </p:txBody>
      </p:sp>
      <p:sp>
        <p:nvSpPr>
          <p:cNvPr id="57" name="Rectangle 56"/>
          <p:cNvSpPr/>
          <p:nvPr/>
        </p:nvSpPr>
        <p:spPr>
          <a:xfrm>
            <a:off x="4534192" y="2600205"/>
            <a:ext cx="1594227" cy="67148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" b="1" dirty="0"/>
              <a:t>HOMES AND NEIGHBOURHOODS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157394" y="2600205"/>
            <a:ext cx="1594227" cy="67148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" b="1" dirty="0"/>
              <a:t>GM, AGE-FRIENDLY CITIES, WHOLE LOCAL SYSTEM APPROACHES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454234" y="2609324"/>
            <a:ext cx="507737" cy="662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" b="1" dirty="0"/>
              <a:t>FUL-FILLING WORK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997479" y="2609324"/>
            <a:ext cx="507737" cy="662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" b="1" dirty="0"/>
              <a:t>CONT-RIBUTING TO COMMUN-ITIES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46169" y="74543"/>
            <a:ext cx="685800" cy="6858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buClr>
                <a:schemeClr val="tx2"/>
              </a:buClr>
              <a:buSzPct val="90000"/>
            </a:pPr>
            <a:r>
              <a:rPr lang="en-GB" sz="3000" b="1" dirty="0">
                <a:solidFill>
                  <a:schemeClr val="bg1"/>
                </a:solidFill>
              </a:rPr>
              <a:t>Our Strategy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8038" y="180541"/>
            <a:ext cx="8325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62666"/>
                </a:solidFill>
              </a:rPr>
              <a:t>Our work </a:t>
            </a:r>
            <a:r>
              <a:rPr lang="en-US" sz="2400" b="1" dirty="0" err="1">
                <a:solidFill>
                  <a:srgbClr val="462666"/>
                </a:solidFill>
              </a:rPr>
              <a:t>programmes</a:t>
            </a:r>
            <a:endParaRPr lang="en-US" sz="2400" b="1" dirty="0">
              <a:solidFill>
                <a:srgbClr val="462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649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842244"/>
            <a:ext cx="7665045" cy="38283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28C3E1-590A-4FEF-8176-6B601A2C5C39}"/>
              </a:ext>
            </a:extLst>
          </p:cNvPr>
          <p:cNvSpPr/>
          <p:nvPr/>
        </p:nvSpPr>
        <p:spPr>
          <a:xfrm>
            <a:off x="820826" y="180047"/>
            <a:ext cx="2857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dirty="0"/>
              <a:t>Our work on housing</a:t>
            </a:r>
          </a:p>
        </p:txBody>
      </p:sp>
    </p:spTree>
    <p:extLst>
      <p:ext uri="{BB962C8B-B14F-4D97-AF65-F5344CB8AC3E}">
        <p14:creationId xmlns:p14="http://schemas.microsoft.com/office/powerpoint/2010/main" val="490727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8B395F-4C8B-4E91-B68E-E16AED0E6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55" y="822472"/>
            <a:ext cx="7664400" cy="383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684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98" y="755910"/>
            <a:ext cx="7665045" cy="382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16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22961" y="19593"/>
            <a:ext cx="7570788" cy="785813"/>
          </a:xfrm>
        </p:spPr>
        <p:txBody>
          <a:bodyPr>
            <a:noAutofit/>
          </a:bodyPr>
          <a:lstStyle/>
          <a:p>
            <a:pPr algn="l"/>
            <a:r>
              <a:rPr lang="en-GB" sz="2400" b="1" dirty="0"/>
              <a:t>What is the Centre for Ageing Better doing?</a:t>
            </a: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229600" y="4899024"/>
            <a:ext cx="914400" cy="244475"/>
          </a:xfrm>
        </p:spPr>
        <p:txBody>
          <a:bodyPr/>
          <a:lstStyle/>
          <a:p>
            <a:fld id="{86CB4B4D-7CA3-9044-876B-883B54F8677D}" type="slidenum">
              <a:rPr lang="en-US" smtClean="0">
                <a:solidFill>
                  <a:schemeClr val="tx1"/>
                </a:solidFill>
              </a:rPr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587" y="973778"/>
            <a:ext cx="5100413" cy="3786091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91441" y="992062"/>
            <a:ext cx="3933144" cy="376780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SzPct val="55000"/>
              <a:buBlip>
                <a:blip r:embed="rId4"/>
              </a:buBlip>
            </a:pPr>
            <a:r>
              <a:rPr lang="en-GB" sz="1400" b="1" dirty="0"/>
              <a:t>Evidence review: </a:t>
            </a:r>
            <a:r>
              <a:rPr lang="en-GB" sz="1400" dirty="0"/>
              <a:t>We have commissioned the University of the West of England, Bristol and the Building Research Establishment to conduct a review of the evidence into how home adaptations can contribute to a good later life. </a:t>
            </a:r>
          </a:p>
          <a:p>
            <a:pPr lvl="0">
              <a:buSzPct val="55000"/>
              <a:buBlip>
                <a:blip r:embed="rId4"/>
              </a:buBlip>
            </a:pPr>
            <a:r>
              <a:rPr lang="en-GB" sz="1400" b="1" dirty="0"/>
              <a:t>Primary research: </a:t>
            </a:r>
            <a:r>
              <a:rPr lang="en-GB" sz="1400" dirty="0"/>
              <a:t>We are commissioning primary research to gather evidence from practitioners who carry out assessments for home adaptations as well as people who have adapted their homes. </a:t>
            </a:r>
          </a:p>
          <a:p>
            <a:pPr lvl="0">
              <a:buSzPct val="55000"/>
              <a:buBlip>
                <a:blip r:embed="rId4"/>
              </a:buBlip>
            </a:pPr>
            <a:r>
              <a:rPr lang="en-GB" sz="1400" b="1" dirty="0"/>
              <a:t>Call for practice: </a:t>
            </a:r>
            <a:r>
              <a:rPr lang="en-GB" sz="1400" dirty="0"/>
              <a:t>We will put out a call for practice to better understand the processes through which people receive funding for home adaptations, particularly through the Disabled Facilities Grant. </a:t>
            </a:r>
          </a:p>
        </p:txBody>
      </p:sp>
    </p:spTree>
    <p:extLst>
      <p:ext uri="{BB962C8B-B14F-4D97-AF65-F5344CB8AC3E}">
        <p14:creationId xmlns:p14="http://schemas.microsoft.com/office/powerpoint/2010/main" val="344942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54949" y="4800311"/>
            <a:ext cx="3608695" cy="20774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latinLnBrk="1" hangingPunct="0"/>
            <a:r>
              <a:rPr lang="en-GB" sz="900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Adapted </a:t>
            </a:r>
            <a:r>
              <a:rPr lang="en-GB" sz="800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from</a:t>
            </a:r>
            <a:r>
              <a:rPr lang="en-GB" sz="900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: </a:t>
            </a:r>
            <a:r>
              <a:rPr lang="en-GB" sz="900" dirty="0" err="1">
                <a:solidFill>
                  <a:schemeClr val="bg1"/>
                </a:solidFill>
                <a:ea typeface="Calibri"/>
                <a:cs typeface="Calibri"/>
                <a:sym typeface="Calibri"/>
              </a:rPr>
              <a:t>Nesta</a:t>
            </a:r>
            <a:r>
              <a:rPr lang="en-GB" sz="900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 ̶  people helping people: the future for public services</a:t>
            </a:r>
            <a:endParaRPr lang="en-US" sz="900" dirty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63" y="950912"/>
            <a:ext cx="7200617" cy="3602037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18038" y="166985"/>
            <a:ext cx="8325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Our work on community contributions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4195" y="4799540"/>
            <a:ext cx="33471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Community Contributions in Later Life</a:t>
            </a:r>
            <a:br>
              <a:rPr lang="en-GB" sz="800" dirty="0">
                <a:solidFill>
                  <a:schemeClr val="bg1"/>
                </a:solidFill>
              </a:rPr>
            </a:b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2"/>
          <p:cNvSpPr txBox="1">
            <a:spLocks/>
          </p:cNvSpPr>
          <p:nvPr/>
        </p:nvSpPr>
        <p:spPr>
          <a:xfrm>
            <a:off x="8525932" y="4767263"/>
            <a:ext cx="41486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55800" indent="-1955800"/>
            <a:r>
              <a:rPr lang="en-US" sz="8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" name="Rectangle 1"/>
          <p:cNvSpPr/>
          <p:nvPr/>
        </p:nvSpPr>
        <p:spPr>
          <a:xfrm>
            <a:off x="1643529" y="1452282"/>
            <a:ext cx="938306" cy="950259"/>
          </a:xfrm>
          <a:prstGeom prst="rect">
            <a:avLst/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: Shape 4"/>
          <p:cNvSpPr/>
          <p:nvPr/>
        </p:nvSpPr>
        <p:spPr>
          <a:xfrm>
            <a:off x="1099671" y="2952232"/>
            <a:ext cx="1404470" cy="1494892"/>
          </a:xfrm>
          <a:custGeom>
            <a:avLst/>
            <a:gdLst>
              <a:gd name="connsiteX0" fmla="*/ 992094 w 1404470"/>
              <a:gd name="connsiteY0" fmla="*/ 144 h 1494892"/>
              <a:gd name="connsiteX1" fmla="*/ 944282 w 1404470"/>
              <a:gd name="connsiteY1" fmla="*/ 36003 h 1494892"/>
              <a:gd name="connsiteX2" fmla="*/ 908423 w 1404470"/>
              <a:gd name="connsiteY2" fmla="*/ 59909 h 1494892"/>
              <a:gd name="connsiteX3" fmla="*/ 842682 w 1404470"/>
              <a:gd name="connsiteY3" fmla="*/ 95768 h 1494892"/>
              <a:gd name="connsiteX4" fmla="*/ 818776 w 1404470"/>
              <a:gd name="connsiteY4" fmla="*/ 101744 h 1494892"/>
              <a:gd name="connsiteX5" fmla="*/ 782917 w 1404470"/>
              <a:gd name="connsiteY5" fmla="*/ 125650 h 1494892"/>
              <a:gd name="connsiteX6" fmla="*/ 747058 w 1404470"/>
              <a:gd name="connsiteY6" fmla="*/ 149556 h 1494892"/>
              <a:gd name="connsiteX7" fmla="*/ 717176 w 1404470"/>
              <a:gd name="connsiteY7" fmla="*/ 173462 h 1494892"/>
              <a:gd name="connsiteX8" fmla="*/ 651435 w 1404470"/>
              <a:gd name="connsiteY8" fmla="*/ 215297 h 1494892"/>
              <a:gd name="connsiteX9" fmla="*/ 615576 w 1404470"/>
              <a:gd name="connsiteY9" fmla="*/ 233227 h 1494892"/>
              <a:gd name="connsiteX10" fmla="*/ 573741 w 1404470"/>
              <a:gd name="connsiteY10" fmla="*/ 263109 h 1494892"/>
              <a:gd name="connsiteX11" fmla="*/ 484094 w 1404470"/>
              <a:gd name="connsiteY11" fmla="*/ 298968 h 1494892"/>
              <a:gd name="connsiteX12" fmla="*/ 448235 w 1404470"/>
              <a:gd name="connsiteY12" fmla="*/ 316897 h 1494892"/>
              <a:gd name="connsiteX13" fmla="*/ 394447 w 1404470"/>
              <a:gd name="connsiteY13" fmla="*/ 334827 h 1494892"/>
              <a:gd name="connsiteX14" fmla="*/ 358588 w 1404470"/>
              <a:gd name="connsiteY14" fmla="*/ 352756 h 1494892"/>
              <a:gd name="connsiteX15" fmla="*/ 334682 w 1404470"/>
              <a:gd name="connsiteY15" fmla="*/ 364709 h 1494892"/>
              <a:gd name="connsiteX16" fmla="*/ 316753 w 1404470"/>
              <a:gd name="connsiteY16" fmla="*/ 370686 h 1494892"/>
              <a:gd name="connsiteX17" fmla="*/ 274917 w 1404470"/>
              <a:gd name="connsiteY17" fmla="*/ 400568 h 1494892"/>
              <a:gd name="connsiteX18" fmla="*/ 203200 w 1404470"/>
              <a:gd name="connsiteY18" fmla="*/ 442403 h 1494892"/>
              <a:gd name="connsiteX19" fmla="*/ 155388 w 1404470"/>
              <a:gd name="connsiteY19" fmla="*/ 472286 h 1494892"/>
              <a:gd name="connsiteX20" fmla="*/ 131482 w 1404470"/>
              <a:gd name="connsiteY20" fmla="*/ 496192 h 1494892"/>
              <a:gd name="connsiteX21" fmla="*/ 95623 w 1404470"/>
              <a:gd name="connsiteY21" fmla="*/ 526074 h 1494892"/>
              <a:gd name="connsiteX22" fmla="*/ 77694 w 1404470"/>
              <a:gd name="connsiteY22" fmla="*/ 549980 h 1494892"/>
              <a:gd name="connsiteX23" fmla="*/ 47811 w 1404470"/>
              <a:gd name="connsiteY23" fmla="*/ 609744 h 1494892"/>
              <a:gd name="connsiteX24" fmla="*/ 35858 w 1404470"/>
              <a:gd name="connsiteY24" fmla="*/ 645603 h 1494892"/>
              <a:gd name="connsiteX25" fmla="*/ 17929 w 1404470"/>
              <a:gd name="connsiteY25" fmla="*/ 705368 h 1494892"/>
              <a:gd name="connsiteX26" fmla="*/ 11953 w 1404470"/>
              <a:gd name="connsiteY26" fmla="*/ 747203 h 1494892"/>
              <a:gd name="connsiteX27" fmla="*/ 5976 w 1404470"/>
              <a:gd name="connsiteY27" fmla="*/ 800992 h 1494892"/>
              <a:gd name="connsiteX28" fmla="*/ 0 w 1404470"/>
              <a:gd name="connsiteY28" fmla="*/ 824897 h 1494892"/>
              <a:gd name="connsiteX29" fmla="*/ 5976 w 1404470"/>
              <a:gd name="connsiteY29" fmla="*/ 956380 h 1494892"/>
              <a:gd name="connsiteX30" fmla="*/ 23905 w 1404470"/>
              <a:gd name="connsiteY30" fmla="*/ 992239 h 1494892"/>
              <a:gd name="connsiteX31" fmla="*/ 41835 w 1404470"/>
              <a:gd name="connsiteY31" fmla="*/ 1010168 h 1494892"/>
              <a:gd name="connsiteX32" fmla="*/ 59764 w 1404470"/>
              <a:gd name="connsiteY32" fmla="*/ 1016144 h 1494892"/>
              <a:gd name="connsiteX33" fmla="*/ 107576 w 1404470"/>
              <a:gd name="connsiteY33" fmla="*/ 1040050 h 1494892"/>
              <a:gd name="connsiteX34" fmla="*/ 119529 w 1404470"/>
              <a:gd name="connsiteY34" fmla="*/ 1057980 h 1494892"/>
              <a:gd name="connsiteX35" fmla="*/ 119529 w 1404470"/>
              <a:gd name="connsiteY35" fmla="*/ 1141650 h 1494892"/>
              <a:gd name="connsiteX36" fmla="*/ 125505 w 1404470"/>
              <a:gd name="connsiteY36" fmla="*/ 1201415 h 1494892"/>
              <a:gd name="connsiteX37" fmla="*/ 161364 w 1404470"/>
              <a:gd name="connsiteY37" fmla="*/ 1225321 h 1494892"/>
              <a:gd name="connsiteX38" fmla="*/ 191247 w 1404470"/>
              <a:gd name="connsiteY38" fmla="*/ 1261180 h 1494892"/>
              <a:gd name="connsiteX39" fmla="*/ 209176 w 1404470"/>
              <a:gd name="connsiteY39" fmla="*/ 1314968 h 1494892"/>
              <a:gd name="connsiteX40" fmla="*/ 215153 w 1404470"/>
              <a:gd name="connsiteY40" fmla="*/ 1332897 h 1494892"/>
              <a:gd name="connsiteX41" fmla="*/ 233082 w 1404470"/>
              <a:gd name="connsiteY41" fmla="*/ 1344850 h 1494892"/>
              <a:gd name="connsiteX42" fmla="*/ 239058 w 1404470"/>
              <a:gd name="connsiteY42" fmla="*/ 1362780 h 1494892"/>
              <a:gd name="connsiteX43" fmla="*/ 256988 w 1404470"/>
              <a:gd name="connsiteY43" fmla="*/ 1368756 h 1494892"/>
              <a:gd name="connsiteX44" fmla="*/ 286870 w 1404470"/>
              <a:gd name="connsiteY44" fmla="*/ 1374733 h 1494892"/>
              <a:gd name="connsiteX45" fmla="*/ 310776 w 1404470"/>
              <a:gd name="connsiteY45" fmla="*/ 1386686 h 1494892"/>
              <a:gd name="connsiteX46" fmla="*/ 328705 w 1404470"/>
              <a:gd name="connsiteY46" fmla="*/ 1392662 h 1494892"/>
              <a:gd name="connsiteX47" fmla="*/ 370541 w 1404470"/>
              <a:gd name="connsiteY47" fmla="*/ 1410592 h 1494892"/>
              <a:gd name="connsiteX48" fmla="*/ 878541 w 1404470"/>
              <a:gd name="connsiteY48" fmla="*/ 1422544 h 1494892"/>
              <a:gd name="connsiteX49" fmla="*/ 974164 w 1404470"/>
              <a:gd name="connsiteY49" fmla="*/ 1410592 h 1494892"/>
              <a:gd name="connsiteX50" fmla="*/ 1016000 w 1404470"/>
              <a:gd name="connsiteY50" fmla="*/ 1392662 h 1494892"/>
              <a:gd name="connsiteX51" fmla="*/ 1069788 w 1404470"/>
              <a:gd name="connsiteY51" fmla="*/ 1380709 h 1494892"/>
              <a:gd name="connsiteX52" fmla="*/ 1099670 w 1404470"/>
              <a:gd name="connsiteY52" fmla="*/ 1368756 h 1494892"/>
              <a:gd name="connsiteX53" fmla="*/ 1153458 w 1404470"/>
              <a:gd name="connsiteY53" fmla="*/ 1350827 h 1494892"/>
              <a:gd name="connsiteX54" fmla="*/ 1183341 w 1404470"/>
              <a:gd name="connsiteY54" fmla="*/ 1338874 h 1494892"/>
              <a:gd name="connsiteX55" fmla="*/ 1219200 w 1404470"/>
              <a:gd name="connsiteY55" fmla="*/ 1332897 h 1494892"/>
              <a:gd name="connsiteX56" fmla="*/ 1308847 w 1404470"/>
              <a:gd name="connsiteY56" fmla="*/ 1308992 h 1494892"/>
              <a:gd name="connsiteX57" fmla="*/ 1326776 w 1404470"/>
              <a:gd name="connsiteY57" fmla="*/ 1303015 h 1494892"/>
              <a:gd name="connsiteX58" fmla="*/ 1344705 w 1404470"/>
              <a:gd name="connsiteY58" fmla="*/ 1291062 h 1494892"/>
              <a:gd name="connsiteX59" fmla="*/ 1368611 w 1404470"/>
              <a:gd name="connsiteY59" fmla="*/ 1255203 h 1494892"/>
              <a:gd name="connsiteX60" fmla="*/ 1386541 w 1404470"/>
              <a:gd name="connsiteY60" fmla="*/ 1213368 h 1494892"/>
              <a:gd name="connsiteX61" fmla="*/ 1398494 w 1404470"/>
              <a:gd name="connsiteY61" fmla="*/ 1177509 h 1494892"/>
              <a:gd name="connsiteX62" fmla="*/ 1404470 w 1404470"/>
              <a:gd name="connsiteY62" fmla="*/ 1159580 h 1494892"/>
              <a:gd name="connsiteX63" fmla="*/ 1398494 w 1404470"/>
              <a:gd name="connsiteY63" fmla="*/ 1081886 h 1494892"/>
              <a:gd name="connsiteX64" fmla="*/ 1386541 w 1404470"/>
              <a:gd name="connsiteY64" fmla="*/ 1046027 h 1494892"/>
              <a:gd name="connsiteX65" fmla="*/ 1374588 w 1404470"/>
              <a:gd name="connsiteY65" fmla="*/ 1004192 h 1494892"/>
              <a:gd name="connsiteX66" fmla="*/ 1368611 w 1404470"/>
              <a:gd name="connsiteY66" fmla="*/ 902592 h 1494892"/>
              <a:gd name="connsiteX67" fmla="*/ 1362635 w 1404470"/>
              <a:gd name="connsiteY67" fmla="*/ 866733 h 1494892"/>
              <a:gd name="connsiteX68" fmla="*/ 1356658 w 1404470"/>
              <a:gd name="connsiteY68" fmla="*/ 789039 h 1494892"/>
              <a:gd name="connsiteX69" fmla="*/ 1350682 w 1404470"/>
              <a:gd name="connsiteY69" fmla="*/ 448380 h 1494892"/>
              <a:gd name="connsiteX70" fmla="*/ 1326776 w 1404470"/>
              <a:gd name="connsiteY70" fmla="*/ 412521 h 1494892"/>
              <a:gd name="connsiteX71" fmla="*/ 1314823 w 1404470"/>
              <a:gd name="connsiteY71" fmla="*/ 394592 h 1494892"/>
              <a:gd name="connsiteX72" fmla="*/ 1302870 w 1404470"/>
              <a:gd name="connsiteY72" fmla="*/ 358733 h 1494892"/>
              <a:gd name="connsiteX73" fmla="*/ 1284941 w 1404470"/>
              <a:gd name="connsiteY73" fmla="*/ 322874 h 1494892"/>
              <a:gd name="connsiteX74" fmla="*/ 1267011 w 1404470"/>
              <a:gd name="connsiteY74" fmla="*/ 304944 h 1494892"/>
              <a:gd name="connsiteX75" fmla="*/ 1284941 w 1404470"/>
              <a:gd name="connsiteY75" fmla="*/ 298968 h 1494892"/>
              <a:gd name="connsiteX76" fmla="*/ 1261035 w 1404470"/>
              <a:gd name="connsiteY76" fmla="*/ 263109 h 1494892"/>
              <a:gd name="connsiteX77" fmla="*/ 1237129 w 1404470"/>
              <a:gd name="connsiteY77" fmla="*/ 233227 h 1494892"/>
              <a:gd name="connsiteX78" fmla="*/ 1201270 w 1404470"/>
              <a:gd name="connsiteY78" fmla="*/ 221274 h 1494892"/>
              <a:gd name="connsiteX79" fmla="*/ 1183341 w 1404470"/>
              <a:gd name="connsiteY79" fmla="*/ 203344 h 1494892"/>
              <a:gd name="connsiteX80" fmla="*/ 1165411 w 1404470"/>
              <a:gd name="connsiteY80" fmla="*/ 191392 h 1494892"/>
              <a:gd name="connsiteX81" fmla="*/ 1153458 w 1404470"/>
              <a:gd name="connsiteY81" fmla="*/ 173462 h 1494892"/>
              <a:gd name="connsiteX82" fmla="*/ 1117600 w 1404470"/>
              <a:gd name="connsiteY82" fmla="*/ 155533 h 1494892"/>
              <a:gd name="connsiteX83" fmla="*/ 1111623 w 1404470"/>
              <a:gd name="connsiteY83" fmla="*/ 137603 h 1494892"/>
              <a:gd name="connsiteX84" fmla="*/ 1087717 w 1404470"/>
              <a:gd name="connsiteY84" fmla="*/ 107721 h 1494892"/>
              <a:gd name="connsiteX85" fmla="*/ 1081741 w 1404470"/>
              <a:gd name="connsiteY85" fmla="*/ 71862 h 1494892"/>
              <a:gd name="connsiteX86" fmla="*/ 1045882 w 1404470"/>
              <a:gd name="connsiteY86" fmla="*/ 47956 h 1494892"/>
              <a:gd name="connsiteX87" fmla="*/ 1033929 w 1404470"/>
              <a:gd name="connsiteY87" fmla="*/ 30027 h 1494892"/>
              <a:gd name="connsiteX88" fmla="*/ 1016000 w 1404470"/>
              <a:gd name="connsiteY88" fmla="*/ 24050 h 1494892"/>
              <a:gd name="connsiteX89" fmla="*/ 992094 w 1404470"/>
              <a:gd name="connsiteY89" fmla="*/ 144 h 149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404470" h="1494892">
                <a:moveTo>
                  <a:pt x="992094" y="144"/>
                </a:moveTo>
                <a:cubicBezTo>
                  <a:pt x="980141" y="2136"/>
                  <a:pt x="991223" y="9925"/>
                  <a:pt x="944282" y="36003"/>
                </a:cubicBezTo>
                <a:cubicBezTo>
                  <a:pt x="931724" y="42980"/>
                  <a:pt x="920543" y="52196"/>
                  <a:pt x="908423" y="59909"/>
                </a:cubicBezTo>
                <a:cubicBezTo>
                  <a:pt x="890445" y="71350"/>
                  <a:pt x="862053" y="88020"/>
                  <a:pt x="842682" y="95768"/>
                </a:cubicBezTo>
                <a:cubicBezTo>
                  <a:pt x="835056" y="98818"/>
                  <a:pt x="826745" y="99752"/>
                  <a:pt x="818776" y="101744"/>
                </a:cubicBezTo>
                <a:cubicBezTo>
                  <a:pt x="761582" y="158942"/>
                  <a:pt x="834812" y="91053"/>
                  <a:pt x="782917" y="125650"/>
                </a:cubicBezTo>
                <a:cubicBezTo>
                  <a:pt x="738149" y="155496"/>
                  <a:pt x="789691" y="135346"/>
                  <a:pt x="747058" y="149556"/>
                </a:cubicBezTo>
                <a:cubicBezTo>
                  <a:pt x="724972" y="182686"/>
                  <a:pt x="747742" y="156481"/>
                  <a:pt x="717176" y="173462"/>
                </a:cubicBezTo>
                <a:cubicBezTo>
                  <a:pt x="674524" y="197157"/>
                  <a:pt x="691313" y="195357"/>
                  <a:pt x="651435" y="215297"/>
                </a:cubicBezTo>
                <a:cubicBezTo>
                  <a:pt x="639482" y="221274"/>
                  <a:pt x="626957" y="226223"/>
                  <a:pt x="615576" y="233227"/>
                </a:cubicBezTo>
                <a:cubicBezTo>
                  <a:pt x="600981" y="242209"/>
                  <a:pt x="588887" y="255091"/>
                  <a:pt x="573741" y="263109"/>
                </a:cubicBezTo>
                <a:cubicBezTo>
                  <a:pt x="472216" y="316857"/>
                  <a:pt x="549797" y="266117"/>
                  <a:pt x="484094" y="298968"/>
                </a:cubicBezTo>
                <a:cubicBezTo>
                  <a:pt x="472141" y="304944"/>
                  <a:pt x="460643" y="311934"/>
                  <a:pt x="448235" y="316897"/>
                </a:cubicBezTo>
                <a:cubicBezTo>
                  <a:pt x="430688" y="323916"/>
                  <a:pt x="410172" y="324344"/>
                  <a:pt x="394447" y="334827"/>
                </a:cubicBezTo>
                <a:cubicBezTo>
                  <a:pt x="359988" y="357799"/>
                  <a:pt x="393231" y="337909"/>
                  <a:pt x="358588" y="352756"/>
                </a:cubicBezTo>
                <a:cubicBezTo>
                  <a:pt x="350399" y="356265"/>
                  <a:pt x="342871" y="361199"/>
                  <a:pt x="334682" y="364709"/>
                </a:cubicBezTo>
                <a:cubicBezTo>
                  <a:pt x="328892" y="367191"/>
                  <a:pt x="322388" y="367869"/>
                  <a:pt x="316753" y="370686"/>
                </a:cubicBezTo>
                <a:cubicBezTo>
                  <a:pt x="304107" y="377009"/>
                  <a:pt x="285749" y="393798"/>
                  <a:pt x="274917" y="400568"/>
                </a:cubicBezTo>
                <a:cubicBezTo>
                  <a:pt x="251448" y="415236"/>
                  <a:pt x="226932" y="428164"/>
                  <a:pt x="203200" y="442403"/>
                </a:cubicBezTo>
                <a:cubicBezTo>
                  <a:pt x="187084" y="452073"/>
                  <a:pt x="168677" y="458997"/>
                  <a:pt x="155388" y="472286"/>
                </a:cubicBezTo>
                <a:cubicBezTo>
                  <a:pt x="147419" y="480255"/>
                  <a:pt x="139859" y="488653"/>
                  <a:pt x="131482" y="496192"/>
                </a:cubicBezTo>
                <a:cubicBezTo>
                  <a:pt x="119917" y="506601"/>
                  <a:pt x="106625" y="515072"/>
                  <a:pt x="95623" y="526074"/>
                </a:cubicBezTo>
                <a:cubicBezTo>
                  <a:pt x="88580" y="533117"/>
                  <a:pt x="82636" y="541332"/>
                  <a:pt x="77694" y="549980"/>
                </a:cubicBezTo>
                <a:cubicBezTo>
                  <a:pt x="66643" y="569318"/>
                  <a:pt x="54854" y="588614"/>
                  <a:pt x="47811" y="609744"/>
                </a:cubicBezTo>
                <a:cubicBezTo>
                  <a:pt x="43827" y="621697"/>
                  <a:pt x="39563" y="633561"/>
                  <a:pt x="35858" y="645603"/>
                </a:cubicBezTo>
                <a:cubicBezTo>
                  <a:pt x="8482" y="734577"/>
                  <a:pt x="34439" y="655836"/>
                  <a:pt x="17929" y="705368"/>
                </a:cubicBezTo>
                <a:cubicBezTo>
                  <a:pt x="15937" y="719313"/>
                  <a:pt x="13700" y="733225"/>
                  <a:pt x="11953" y="747203"/>
                </a:cubicBezTo>
                <a:cubicBezTo>
                  <a:pt x="9715" y="765104"/>
                  <a:pt x="8719" y="783162"/>
                  <a:pt x="5976" y="800992"/>
                </a:cubicBezTo>
                <a:cubicBezTo>
                  <a:pt x="4727" y="809110"/>
                  <a:pt x="1992" y="816929"/>
                  <a:pt x="0" y="824897"/>
                </a:cubicBezTo>
                <a:cubicBezTo>
                  <a:pt x="1992" y="868725"/>
                  <a:pt x="2477" y="912647"/>
                  <a:pt x="5976" y="956380"/>
                </a:cubicBezTo>
                <a:cubicBezTo>
                  <a:pt x="6930" y="968303"/>
                  <a:pt x="16776" y="983684"/>
                  <a:pt x="23905" y="992239"/>
                </a:cubicBezTo>
                <a:cubicBezTo>
                  <a:pt x="29316" y="998732"/>
                  <a:pt x="34802" y="1005480"/>
                  <a:pt x="41835" y="1010168"/>
                </a:cubicBezTo>
                <a:cubicBezTo>
                  <a:pt x="47077" y="1013662"/>
                  <a:pt x="53866" y="1013932"/>
                  <a:pt x="59764" y="1016144"/>
                </a:cubicBezTo>
                <a:cubicBezTo>
                  <a:pt x="93183" y="1028676"/>
                  <a:pt x="82818" y="1023544"/>
                  <a:pt x="107576" y="1040050"/>
                </a:cubicBezTo>
                <a:cubicBezTo>
                  <a:pt x="111560" y="1046027"/>
                  <a:pt x="116317" y="1051555"/>
                  <a:pt x="119529" y="1057980"/>
                </a:cubicBezTo>
                <a:cubicBezTo>
                  <a:pt x="133458" y="1085839"/>
                  <a:pt x="122600" y="1107867"/>
                  <a:pt x="119529" y="1141650"/>
                </a:cubicBezTo>
                <a:cubicBezTo>
                  <a:pt x="121521" y="1161572"/>
                  <a:pt x="116551" y="1183508"/>
                  <a:pt x="125505" y="1201415"/>
                </a:cubicBezTo>
                <a:cubicBezTo>
                  <a:pt x="131929" y="1214264"/>
                  <a:pt x="151206" y="1215163"/>
                  <a:pt x="161364" y="1225321"/>
                </a:cubicBezTo>
                <a:cubicBezTo>
                  <a:pt x="184373" y="1248329"/>
                  <a:pt x="174606" y="1236217"/>
                  <a:pt x="191247" y="1261180"/>
                </a:cubicBezTo>
                <a:lnTo>
                  <a:pt x="209176" y="1314968"/>
                </a:lnTo>
                <a:cubicBezTo>
                  <a:pt x="211168" y="1320944"/>
                  <a:pt x="209911" y="1329402"/>
                  <a:pt x="215153" y="1332897"/>
                </a:cubicBezTo>
                <a:lnTo>
                  <a:pt x="233082" y="1344850"/>
                </a:lnTo>
                <a:cubicBezTo>
                  <a:pt x="235074" y="1350827"/>
                  <a:pt x="234603" y="1358325"/>
                  <a:pt x="239058" y="1362780"/>
                </a:cubicBezTo>
                <a:cubicBezTo>
                  <a:pt x="243513" y="1367235"/>
                  <a:pt x="250876" y="1367228"/>
                  <a:pt x="256988" y="1368756"/>
                </a:cubicBezTo>
                <a:cubicBezTo>
                  <a:pt x="266843" y="1371220"/>
                  <a:pt x="276909" y="1372741"/>
                  <a:pt x="286870" y="1374733"/>
                </a:cubicBezTo>
                <a:cubicBezTo>
                  <a:pt x="294839" y="1378717"/>
                  <a:pt x="302587" y="1383177"/>
                  <a:pt x="310776" y="1386686"/>
                </a:cubicBezTo>
                <a:cubicBezTo>
                  <a:pt x="316566" y="1389167"/>
                  <a:pt x="322915" y="1390181"/>
                  <a:pt x="328705" y="1392662"/>
                </a:cubicBezTo>
                <a:cubicBezTo>
                  <a:pt x="380410" y="1414821"/>
                  <a:pt x="328486" y="1396573"/>
                  <a:pt x="370541" y="1410592"/>
                </a:cubicBezTo>
                <a:cubicBezTo>
                  <a:pt x="429377" y="1587109"/>
                  <a:pt x="371794" y="1433326"/>
                  <a:pt x="878541" y="1422544"/>
                </a:cubicBezTo>
                <a:cubicBezTo>
                  <a:pt x="911473" y="1421843"/>
                  <a:pt x="942095" y="1415936"/>
                  <a:pt x="974164" y="1410592"/>
                </a:cubicBezTo>
                <a:cubicBezTo>
                  <a:pt x="988109" y="1404615"/>
                  <a:pt x="1001741" y="1397847"/>
                  <a:pt x="1016000" y="1392662"/>
                </a:cubicBezTo>
                <a:cubicBezTo>
                  <a:pt x="1037666" y="1384783"/>
                  <a:pt x="1046808" y="1387603"/>
                  <a:pt x="1069788" y="1380709"/>
                </a:cubicBezTo>
                <a:cubicBezTo>
                  <a:pt x="1080064" y="1377626"/>
                  <a:pt x="1089567" y="1372364"/>
                  <a:pt x="1099670" y="1368756"/>
                </a:cubicBezTo>
                <a:cubicBezTo>
                  <a:pt x="1117468" y="1362400"/>
                  <a:pt x="1135911" y="1357846"/>
                  <a:pt x="1153458" y="1350827"/>
                </a:cubicBezTo>
                <a:cubicBezTo>
                  <a:pt x="1163419" y="1346843"/>
                  <a:pt x="1172991" y="1341697"/>
                  <a:pt x="1183341" y="1338874"/>
                </a:cubicBezTo>
                <a:cubicBezTo>
                  <a:pt x="1195032" y="1335686"/>
                  <a:pt x="1207317" y="1335274"/>
                  <a:pt x="1219200" y="1332897"/>
                </a:cubicBezTo>
                <a:cubicBezTo>
                  <a:pt x="1274261" y="1321884"/>
                  <a:pt x="1263127" y="1324232"/>
                  <a:pt x="1308847" y="1308992"/>
                </a:cubicBezTo>
                <a:cubicBezTo>
                  <a:pt x="1314823" y="1307000"/>
                  <a:pt x="1321534" y="1306510"/>
                  <a:pt x="1326776" y="1303015"/>
                </a:cubicBezTo>
                <a:lnTo>
                  <a:pt x="1344705" y="1291062"/>
                </a:lnTo>
                <a:cubicBezTo>
                  <a:pt x="1352674" y="1279109"/>
                  <a:pt x="1364068" y="1268831"/>
                  <a:pt x="1368611" y="1255203"/>
                </a:cubicBezTo>
                <a:cubicBezTo>
                  <a:pt x="1387857" y="1197473"/>
                  <a:pt x="1356991" y="1287244"/>
                  <a:pt x="1386541" y="1213368"/>
                </a:cubicBezTo>
                <a:cubicBezTo>
                  <a:pt x="1391220" y="1201670"/>
                  <a:pt x="1394510" y="1189462"/>
                  <a:pt x="1398494" y="1177509"/>
                </a:cubicBezTo>
                <a:lnTo>
                  <a:pt x="1404470" y="1159580"/>
                </a:lnTo>
                <a:cubicBezTo>
                  <a:pt x="1402478" y="1133682"/>
                  <a:pt x="1402545" y="1107543"/>
                  <a:pt x="1398494" y="1081886"/>
                </a:cubicBezTo>
                <a:cubicBezTo>
                  <a:pt x="1396529" y="1069441"/>
                  <a:pt x="1390525" y="1057980"/>
                  <a:pt x="1386541" y="1046027"/>
                </a:cubicBezTo>
                <a:cubicBezTo>
                  <a:pt x="1377966" y="1020301"/>
                  <a:pt x="1382093" y="1034214"/>
                  <a:pt x="1374588" y="1004192"/>
                </a:cubicBezTo>
                <a:cubicBezTo>
                  <a:pt x="1372596" y="970325"/>
                  <a:pt x="1371550" y="936390"/>
                  <a:pt x="1368611" y="902592"/>
                </a:cubicBezTo>
                <a:cubicBezTo>
                  <a:pt x="1367561" y="890520"/>
                  <a:pt x="1363904" y="878784"/>
                  <a:pt x="1362635" y="866733"/>
                </a:cubicBezTo>
                <a:cubicBezTo>
                  <a:pt x="1359916" y="840901"/>
                  <a:pt x="1358650" y="814937"/>
                  <a:pt x="1356658" y="789039"/>
                </a:cubicBezTo>
                <a:cubicBezTo>
                  <a:pt x="1354666" y="675486"/>
                  <a:pt x="1359667" y="561594"/>
                  <a:pt x="1350682" y="448380"/>
                </a:cubicBezTo>
                <a:cubicBezTo>
                  <a:pt x="1349545" y="434059"/>
                  <a:pt x="1334745" y="424474"/>
                  <a:pt x="1326776" y="412521"/>
                </a:cubicBezTo>
                <a:lnTo>
                  <a:pt x="1314823" y="394592"/>
                </a:lnTo>
                <a:lnTo>
                  <a:pt x="1302870" y="358733"/>
                </a:lnTo>
                <a:cubicBezTo>
                  <a:pt x="1296880" y="340761"/>
                  <a:pt x="1297816" y="338323"/>
                  <a:pt x="1284941" y="322874"/>
                </a:cubicBezTo>
                <a:cubicBezTo>
                  <a:pt x="1279530" y="316381"/>
                  <a:pt x="1272988" y="310921"/>
                  <a:pt x="1267011" y="304944"/>
                </a:cubicBezTo>
                <a:cubicBezTo>
                  <a:pt x="1272988" y="302952"/>
                  <a:pt x="1282124" y="304603"/>
                  <a:pt x="1284941" y="298968"/>
                </a:cubicBezTo>
                <a:cubicBezTo>
                  <a:pt x="1290707" y="287437"/>
                  <a:pt x="1264077" y="266152"/>
                  <a:pt x="1261035" y="263109"/>
                </a:cubicBezTo>
                <a:cubicBezTo>
                  <a:pt x="1254554" y="243668"/>
                  <a:pt x="1258284" y="242629"/>
                  <a:pt x="1237129" y="233227"/>
                </a:cubicBezTo>
                <a:cubicBezTo>
                  <a:pt x="1225615" y="228110"/>
                  <a:pt x="1201270" y="221274"/>
                  <a:pt x="1201270" y="221274"/>
                </a:cubicBezTo>
                <a:cubicBezTo>
                  <a:pt x="1195294" y="215297"/>
                  <a:pt x="1189834" y="208755"/>
                  <a:pt x="1183341" y="203344"/>
                </a:cubicBezTo>
                <a:cubicBezTo>
                  <a:pt x="1177823" y="198746"/>
                  <a:pt x="1170490" y="196471"/>
                  <a:pt x="1165411" y="191392"/>
                </a:cubicBezTo>
                <a:cubicBezTo>
                  <a:pt x="1160332" y="186313"/>
                  <a:pt x="1158537" y="178541"/>
                  <a:pt x="1153458" y="173462"/>
                </a:cubicBezTo>
                <a:cubicBezTo>
                  <a:pt x="1141872" y="161876"/>
                  <a:pt x="1132183" y="160394"/>
                  <a:pt x="1117600" y="155533"/>
                </a:cubicBezTo>
                <a:cubicBezTo>
                  <a:pt x="1115608" y="149556"/>
                  <a:pt x="1115559" y="142523"/>
                  <a:pt x="1111623" y="137603"/>
                </a:cubicBezTo>
                <a:cubicBezTo>
                  <a:pt x="1080727" y="98983"/>
                  <a:pt x="1102741" y="152788"/>
                  <a:pt x="1087717" y="107721"/>
                </a:cubicBezTo>
                <a:cubicBezTo>
                  <a:pt x="1093780" y="89533"/>
                  <a:pt x="1099680" y="87559"/>
                  <a:pt x="1081741" y="71862"/>
                </a:cubicBezTo>
                <a:cubicBezTo>
                  <a:pt x="1070930" y="62402"/>
                  <a:pt x="1045882" y="47956"/>
                  <a:pt x="1045882" y="47956"/>
                </a:cubicBezTo>
                <a:cubicBezTo>
                  <a:pt x="1041898" y="41980"/>
                  <a:pt x="1039538" y="34514"/>
                  <a:pt x="1033929" y="30027"/>
                </a:cubicBezTo>
                <a:cubicBezTo>
                  <a:pt x="1029010" y="26092"/>
                  <a:pt x="1021635" y="26867"/>
                  <a:pt x="1016000" y="24050"/>
                </a:cubicBezTo>
                <a:cubicBezTo>
                  <a:pt x="1002483" y="17291"/>
                  <a:pt x="1004047" y="-1848"/>
                  <a:pt x="992094" y="144"/>
                </a:cubicBezTo>
                <a:close/>
              </a:path>
            </a:pathLst>
          </a:cu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653553" y="1278965"/>
            <a:ext cx="1087718" cy="1123576"/>
          </a:xfrm>
          <a:prstGeom prst="rect">
            <a:avLst/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2504141" y="2952232"/>
            <a:ext cx="1237130" cy="13508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41271" y="1338729"/>
            <a:ext cx="1225176" cy="1063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3878729" y="2952232"/>
            <a:ext cx="1255059" cy="1392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966447" y="1225176"/>
            <a:ext cx="1093694" cy="1177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217459" y="2952232"/>
            <a:ext cx="1380565" cy="1392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6131859" y="1338729"/>
            <a:ext cx="962212" cy="1063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: Shape 20"/>
          <p:cNvSpPr/>
          <p:nvPr/>
        </p:nvSpPr>
        <p:spPr>
          <a:xfrm>
            <a:off x="6663765" y="2940424"/>
            <a:ext cx="1275685" cy="1326776"/>
          </a:xfrm>
          <a:custGeom>
            <a:avLst/>
            <a:gdLst>
              <a:gd name="connsiteX0" fmla="*/ 274917 w 1275685"/>
              <a:gd name="connsiteY0" fmla="*/ 11952 h 1326776"/>
              <a:gd name="connsiteX1" fmla="*/ 304800 w 1275685"/>
              <a:gd name="connsiteY1" fmla="*/ 35858 h 1326776"/>
              <a:gd name="connsiteX2" fmla="*/ 316753 w 1275685"/>
              <a:gd name="connsiteY2" fmla="*/ 53788 h 1326776"/>
              <a:gd name="connsiteX3" fmla="*/ 334682 w 1275685"/>
              <a:gd name="connsiteY3" fmla="*/ 71717 h 1326776"/>
              <a:gd name="connsiteX4" fmla="*/ 358588 w 1275685"/>
              <a:gd name="connsiteY4" fmla="*/ 101600 h 1326776"/>
              <a:gd name="connsiteX5" fmla="*/ 382494 w 1275685"/>
              <a:gd name="connsiteY5" fmla="*/ 125505 h 1326776"/>
              <a:gd name="connsiteX6" fmla="*/ 400423 w 1275685"/>
              <a:gd name="connsiteY6" fmla="*/ 149411 h 1326776"/>
              <a:gd name="connsiteX7" fmla="*/ 424329 w 1275685"/>
              <a:gd name="connsiteY7" fmla="*/ 185270 h 1326776"/>
              <a:gd name="connsiteX8" fmla="*/ 472141 w 1275685"/>
              <a:gd name="connsiteY8" fmla="*/ 209176 h 1326776"/>
              <a:gd name="connsiteX9" fmla="*/ 490070 w 1275685"/>
              <a:gd name="connsiteY9" fmla="*/ 227105 h 1326776"/>
              <a:gd name="connsiteX10" fmla="*/ 561788 w 1275685"/>
              <a:gd name="connsiteY10" fmla="*/ 262964 h 1326776"/>
              <a:gd name="connsiteX11" fmla="*/ 627529 w 1275685"/>
              <a:gd name="connsiteY11" fmla="*/ 292847 h 1326776"/>
              <a:gd name="connsiteX12" fmla="*/ 657411 w 1275685"/>
              <a:gd name="connsiteY12" fmla="*/ 310776 h 1326776"/>
              <a:gd name="connsiteX13" fmla="*/ 675341 w 1275685"/>
              <a:gd name="connsiteY13" fmla="*/ 328705 h 1326776"/>
              <a:gd name="connsiteX14" fmla="*/ 824753 w 1275685"/>
              <a:gd name="connsiteY14" fmla="*/ 376517 h 1326776"/>
              <a:gd name="connsiteX15" fmla="*/ 854635 w 1275685"/>
              <a:gd name="connsiteY15" fmla="*/ 382494 h 1326776"/>
              <a:gd name="connsiteX16" fmla="*/ 872564 w 1275685"/>
              <a:gd name="connsiteY16" fmla="*/ 388470 h 1326776"/>
              <a:gd name="connsiteX17" fmla="*/ 956235 w 1275685"/>
              <a:gd name="connsiteY17" fmla="*/ 394447 h 1326776"/>
              <a:gd name="connsiteX18" fmla="*/ 1129553 w 1275685"/>
              <a:gd name="connsiteY18" fmla="*/ 454211 h 1326776"/>
              <a:gd name="connsiteX19" fmla="*/ 1165411 w 1275685"/>
              <a:gd name="connsiteY19" fmla="*/ 478117 h 1326776"/>
              <a:gd name="connsiteX20" fmla="*/ 1207247 w 1275685"/>
              <a:gd name="connsiteY20" fmla="*/ 496047 h 1326776"/>
              <a:gd name="connsiteX21" fmla="*/ 1243106 w 1275685"/>
              <a:gd name="connsiteY21" fmla="*/ 525929 h 1326776"/>
              <a:gd name="connsiteX22" fmla="*/ 1255059 w 1275685"/>
              <a:gd name="connsiteY22" fmla="*/ 549835 h 1326776"/>
              <a:gd name="connsiteX23" fmla="*/ 1261035 w 1275685"/>
              <a:gd name="connsiteY23" fmla="*/ 573741 h 1326776"/>
              <a:gd name="connsiteX24" fmla="*/ 1267011 w 1275685"/>
              <a:gd name="connsiteY24" fmla="*/ 591670 h 1326776"/>
              <a:gd name="connsiteX25" fmla="*/ 1267011 w 1275685"/>
              <a:gd name="connsiteY25" fmla="*/ 890494 h 1326776"/>
              <a:gd name="connsiteX26" fmla="*/ 1255059 w 1275685"/>
              <a:gd name="connsiteY26" fmla="*/ 1045882 h 1326776"/>
              <a:gd name="connsiteX27" fmla="*/ 1243106 w 1275685"/>
              <a:gd name="connsiteY27" fmla="*/ 1231152 h 1326776"/>
              <a:gd name="connsiteX28" fmla="*/ 1231153 w 1275685"/>
              <a:gd name="connsiteY28" fmla="*/ 1261035 h 1326776"/>
              <a:gd name="connsiteX29" fmla="*/ 1207247 w 1275685"/>
              <a:gd name="connsiteY29" fmla="*/ 1302870 h 1326776"/>
              <a:gd name="connsiteX30" fmla="*/ 1141506 w 1275685"/>
              <a:gd name="connsiteY30" fmla="*/ 1326776 h 1326776"/>
              <a:gd name="connsiteX31" fmla="*/ 1010023 w 1275685"/>
              <a:gd name="connsiteY31" fmla="*/ 1320800 h 1326776"/>
              <a:gd name="connsiteX32" fmla="*/ 747059 w 1275685"/>
              <a:gd name="connsiteY32" fmla="*/ 1308847 h 1326776"/>
              <a:gd name="connsiteX33" fmla="*/ 717176 w 1275685"/>
              <a:gd name="connsiteY33" fmla="*/ 1302870 h 1326776"/>
              <a:gd name="connsiteX34" fmla="*/ 555811 w 1275685"/>
              <a:gd name="connsiteY34" fmla="*/ 1290917 h 1326776"/>
              <a:gd name="connsiteX35" fmla="*/ 418353 w 1275685"/>
              <a:gd name="connsiteY35" fmla="*/ 1278964 h 1326776"/>
              <a:gd name="connsiteX36" fmla="*/ 77694 w 1275685"/>
              <a:gd name="connsiteY36" fmla="*/ 1284941 h 1326776"/>
              <a:gd name="connsiteX37" fmla="*/ 23906 w 1275685"/>
              <a:gd name="connsiteY37" fmla="*/ 1284941 h 1326776"/>
              <a:gd name="connsiteX38" fmla="*/ 17929 w 1275685"/>
              <a:gd name="connsiteY38" fmla="*/ 1249082 h 1326776"/>
              <a:gd name="connsiteX39" fmla="*/ 5976 w 1275685"/>
              <a:gd name="connsiteY39" fmla="*/ 1213223 h 1326776"/>
              <a:gd name="connsiteX40" fmla="*/ 0 w 1275685"/>
              <a:gd name="connsiteY40" fmla="*/ 1195294 h 1326776"/>
              <a:gd name="connsiteX41" fmla="*/ 5976 w 1275685"/>
              <a:gd name="connsiteY41" fmla="*/ 1135529 h 1326776"/>
              <a:gd name="connsiteX42" fmla="*/ 11953 w 1275685"/>
              <a:gd name="connsiteY42" fmla="*/ 1111623 h 1326776"/>
              <a:gd name="connsiteX43" fmla="*/ 17929 w 1275685"/>
              <a:gd name="connsiteY43" fmla="*/ 1069788 h 1326776"/>
              <a:gd name="connsiteX44" fmla="*/ 17929 w 1275685"/>
              <a:gd name="connsiteY44" fmla="*/ 573741 h 1326776"/>
              <a:gd name="connsiteX45" fmla="*/ 23906 w 1275685"/>
              <a:gd name="connsiteY45" fmla="*/ 555811 h 1326776"/>
              <a:gd name="connsiteX46" fmla="*/ 59764 w 1275685"/>
              <a:gd name="connsiteY46" fmla="*/ 543858 h 1326776"/>
              <a:gd name="connsiteX47" fmla="*/ 77694 w 1275685"/>
              <a:gd name="connsiteY47" fmla="*/ 531905 h 1326776"/>
              <a:gd name="connsiteX48" fmla="*/ 113553 w 1275685"/>
              <a:gd name="connsiteY48" fmla="*/ 478117 h 1326776"/>
              <a:gd name="connsiteX49" fmla="*/ 143435 w 1275685"/>
              <a:gd name="connsiteY49" fmla="*/ 430305 h 1326776"/>
              <a:gd name="connsiteX50" fmla="*/ 155388 w 1275685"/>
              <a:gd name="connsiteY50" fmla="*/ 394447 h 1326776"/>
              <a:gd name="connsiteX51" fmla="*/ 161364 w 1275685"/>
              <a:gd name="connsiteY51" fmla="*/ 376517 h 1326776"/>
              <a:gd name="connsiteX52" fmla="*/ 173317 w 1275685"/>
              <a:gd name="connsiteY52" fmla="*/ 298823 h 1326776"/>
              <a:gd name="connsiteX53" fmla="*/ 185270 w 1275685"/>
              <a:gd name="connsiteY53" fmla="*/ 262964 h 1326776"/>
              <a:gd name="connsiteX54" fmla="*/ 191247 w 1275685"/>
              <a:gd name="connsiteY54" fmla="*/ 245035 h 1326776"/>
              <a:gd name="connsiteX55" fmla="*/ 197223 w 1275685"/>
              <a:gd name="connsiteY55" fmla="*/ 221129 h 1326776"/>
              <a:gd name="connsiteX56" fmla="*/ 209176 w 1275685"/>
              <a:gd name="connsiteY56" fmla="*/ 185270 h 1326776"/>
              <a:gd name="connsiteX57" fmla="*/ 215153 w 1275685"/>
              <a:gd name="connsiteY57" fmla="*/ 161364 h 1326776"/>
              <a:gd name="connsiteX58" fmla="*/ 221129 w 1275685"/>
              <a:gd name="connsiteY58" fmla="*/ 125505 h 1326776"/>
              <a:gd name="connsiteX59" fmla="*/ 233082 w 1275685"/>
              <a:gd name="connsiteY59" fmla="*/ 89647 h 1326776"/>
              <a:gd name="connsiteX60" fmla="*/ 251011 w 1275685"/>
              <a:gd name="connsiteY60" fmla="*/ 35858 h 1326776"/>
              <a:gd name="connsiteX61" fmla="*/ 256988 w 1275685"/>
              <a:gd name="connsiteY61" fmla="*/ 17929 h 1326776"/>
              <a:gd name="connsiteX62" fmla="*/ 262964 w 1275685"/>
              <a:gd name="connsiteY62" fmla="*/ 0 h 1326776"/>
              <a:gd name="connsiteX63" fmla="*/ 274917 w 1275685"/>
              <a:gd name="connsiteY63" fmla="*/ 11952 h 1326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275685" h="1326776">
                <a:moveTo>
                  <a:pt x="274917" y="11952"/>
                </a:moveTo>
                <a:cubicBezTo>
                  <a:pt x="284878" y="19921"/>
                  <a:pt x="295780" y="26838"/>
                  <a:pt x="304800" y="35858"/>
                </a:cubicBezTo>
                <a:cubicBezTo>
                  <a:pt x="309879" y="40937"/>
                  <a:pt x="312155" y="48270"/>
                  <a:pt x="316753" y="53788"/>
                </a:cubicBezTo>
                <a:cubicBezTo>
                  <a:pt x="322164" y="60281"/>
                  <a:pt x="329116" y="65356"/>
                  <a:pt x="334682" y="71717"/>
                </a:cubicBezTo>
                <a:cubicBezTo>
                  <a:pt x="343082" y="81317"/>
                  <a:pt x="350113" y="92066"/>
                  <a:pt x="358588" y="101600"/>
                </a:cubicBezTo>
                <a:cubicBezTo>
                  <a:pt x="366075" y="110023"/>
                  <a:pt x="375073" y="117024"/>
                  <a:pt x="382494" y="125505"/>
                </a:cubicBezTo>
                <a:cubicBezTo>
                  <a:pt x="389053" y="133001"/>
                  <a:pt x="394711" y="141251"/>
                  <a:pt x="400423" y="149411"/>
                </a:cubicBezTo>
                <a:cubicBezTo>
                  <a:pt x="408661" y="161180"/>
                  <a:pt x="414171" y="175112"/>
                  <a:pt x="424329" y="185270"/>
                </a:cubicBezTo>
                <a:cubicBezTo>
                  <a:pt x="438445" y="199386"/>
                  <a:pt x="454671" y="203353"/>
                  <a:pt x="472141" y="209176"/>
                </a:cubicBezTo>
                <a:cubicBezTo>
                  <a:pt x="478117" y="215152"/>
                  <a:pt x="482823" y="222757"/>
                  <a:pt x="490070" y="227105"/>
                </a:cubicBezTo>
                <a:cubicBezTo>
                  <a:pt x="512989" y="240856"/>
                  <a:pt x="536972" y="253037"/>
                  <a:pt x="561788" y="262964"/>
                </a:cubicBezTo>
                <a:cubicBezTo>
                  <a:pt x="592678" y="275320"/>
                  <a:pt x="596276" y="275800"/>
                  <a:pt x="627529" y="292847"/>
                </a:cubicBezTo>
                <a:cubicBezTo>
                  <a:pt x="637727" y="298409"/>
                  <a:pt x="648118" y="303807"/>
                  <a:pt x="657411" y="310776"/>
                </a:cubicBezTo>
                <a:cubicBezTo>
                  <a:pt x="664173" y="315847"/>
                  <a:pt x="667710" y="325071"/>
                  <a:pt x="675341" y="328705"/>
                </a:cubicBezTo>
                <a:cubicBezTo>
                  <a:pt x="778805" y="377974"/>
                  <a:pt x="751141" y="364248"/>
                  <a:pt x="824753" y="376517"/>
                </a:cubicBezTo>
                <a:cubicBezTo>
                  <a:pt x="834773" y="378187"/>
                  <a:pt x="844780" y="380030"/>
                  <a:pt x="854635" y="382494"/>
                </a:cubicBezTo>
                <a:cubicBezTo>
                  <a:pt x="860746" y="384022"/>
                  <a:pt x="866308" y="387734"/>
                  <a:pt x="872564" y="388470"/>
                </a:cubicBezTo>
                <a:cubicBezTo>
                  <a:pt x="900334" y="391737"/>
                  <a:pt x="928345" y="392455"/>
                  <a:pt x="956235" y="394447"/>
                </a:cubicBezTo>
                <a:cubicBezTo>
                  <a:pt x="998828" y="407225"/>
                  <a:pt x="1104722" y="437656"/>
                  <a:pt x="1129553" y="454211"/>
                </a:cubicBezTo>
                <a:cubicBezTo>
                  <a:pt x="1141506" y="462180"/>
                  <a:pt x="1153093" y="470726"/>
                  <a:pt x="1165411" y="478117"/>
                </a:cubicBezTo>
                <a:cubicBezTo>
                  <a:pt x="1227588" y="515424"/>
                  <a:pt x="1157787" y="471316"/>
                  <a:pt x="1207247" y="496047"/>
                </a:cubicBezTo>
                <a:cubicBezTo>
                  <a:pt x="1223887" y="504367"/>
                  <a:pt x="1229889" y="512713"/>
                  <a:pt x="1243106" y="525929"/>
                </a:cubicBezTo>
                <a:cubicBezTo>
                  <a:pt x="1247090" y="533898"/>
                  <a:pt x="1251931" y="541493"/>
                  <a:pt x="1255059" y="549835"/>
                </a:cubicBezTo>
                <a:cubicBezTo>
                  <a:pt x="1257943" y="557526"/>
                  <a:pt x="1258779" y="565843"/>
                  <a:pt x="1261035" y="573741"/>
                </a:cubicBezTo>
                <a:cubicBezTo>
                  <a:pt x="1262766" y="579798"/>
                  <a:pt x="1265019" y="585694"/>
                  <a:pt x="1267011" y="591670"/>
                </a:cubicBezTo>
                <a:cubicBezTo>
                  <a:pt x="1281657" y="723475"/>
                  <a:pt x="1275032" y="641856"/>
                  <a:pt x="1267011" y="890494"/>
                </a:cubicBezTo>
                <a:cubicBezTo>
                  <a:pt x="1263036" y="1013726"/>
                  <a:pt x="1268646" y="977943"/>
                  <a:pt x="1255059" y="1045882"/>
                </a:cubicBezTo>
                <a:cubicBezTo>
                  <a:pt x="1254749" y="1053933"/>
                  <a:pt x="1258060" y="1181305"/>
                  <a:pt x="1243106" y="1231152"/>
                </a:cubicBezTo>
                <a:cubicBezTo>
                  <a:pt x="1240023" y="1241428"/>
                  <a:pt x="1234920" y="1250990"/>
                  <a:pt x="1231153" y="1261035"/>
                </a:cubicBezTo>
                <a:cubicBezTo>
                  <a:pt x="1223959" y="1280218"/>
                  <a:pt x="1225899" y="1286883"/>
                  <a:pt x="1207247" y="1302870"/>
                </a:cubicBezTo>
                <a:cubicBezTo>
                  <a:pt x="1193418" y="1314723"/>
                  <a:pt x="1154387" y="1323096"/>
                  <a:pt x="1141506" y="1326776"/>
                </a:cubicBezTo>
                <a:lnTo>
                  <a:pt x="1010023" y="1320800"/>
                </a:lnTo>
                <a:cubicBezTo>
                  <a:pt x="909350" y="1317268"/>
                  <a:pt x="837450" y="1321760"/>
                  <a:pt x="747059" y="1308847"/>
                </a:cubicBezTo>
                <a:cubicBezTo>
                  <a:pt x="737003" y="1307410"/>
                  <a:pt x="727290" y="1303818"/>
                  <a:pt x="717176" y="1302870"/>
                </a:cubicBezTo>
                <a:cubicBezTo>
                  <a:pt x="663476" y="1297835"/>
                  <a:pt x="555811" y="1290917"/>
                  <a:pt x="555811" y="1290917"/>
                </a:cubicBezTo>
                <a:cubicBezTo>
                  <a:pt x="499963" y="1279748"/>
                  <a:pt x="503367" y="1278964"/>
                  <a:pt x="418353" y="1278964"/>
                </a:cubicBezTo>
                <a:cubicBezTo>
                  <a:pt x="304783" y="1278964"/>
                  <a:pt x="191247" y="1282949"/>
                  <a:pt x="77694" y="1284941"/>
                </a:cubicBezTo>
                <a:cubicBezTo>
                  <a:pt x="69768" y="1286526"/>
                  <a:pt x="33400" y="1298233"/>
                  <a:pt x="23906" y="1284941"/>
                </a:cubicBezTo>
                <a:cubicBezTo>
                  <a:pt x="16863" y="1275080"/>
                  <a:pt x="20868" y="1260838"/>
                  <a:pt x="17929" y="1249082"/>
                </a:cubicBezTo>
                <a:cubicBezTo>
                  <a:pt x="14873" y="1236859"/>
                  <a:pt x="9960" y="1225176"/>
                  <a:pt x="5976" y="1213223"/>
                </a:cubicBezTo>
                <a:lnTo>
                  <a:pt x="0" y="1195294"/>
                </a:lnTo>
                <a:cubicBezTo>
                  <a:pt x="1992" y="1175372"/>
                  <a:pt x="3145" y="1155349"/>
                  <a:pt x="5976" y="1135529"/>
                </a:cubicBezTo>
                <a:cubicBezTo>
                  <a:pt x="7138" y="1127398"/>
                  <a:pt x="10484" y="1119704"/>
                  <a:pt x="11953" y="1111623"/>
                </a:cubicBezTo>
                <a:cubicBezTo>
                  <a:pt x="14473" y="1097764"/>
                  <a:pt x="15937" y="1083733"/>
                  <a:pt x="17929" y="1069788"/>
                </a:cubicBezTo>
                <a:cubicBezTo>
                  <a:pt x="8466" y="842664"/>
                  <a:pt x="7686" y="891257"/>
                  <a:pt x="17929" y="573741"/>
                </a:cubicBezTo>
                <a:cubicBezTo>
                  <a:pt x="18132" y="567444"/>
                  <a:pt x="18780" y="559473"/>
                  <a:pt x="23906" y="555811"/>
                </a:cubicBezTo>
                <a:cubicBezTo>
                  <a:pt x="34158" y="548488"/>
                  <a:pt x="49281" y="550847"/>
                  <a:pt x="59764" y="543858"/>
                </a:cubicBezTo>
                <a:lnTo>
                  <a:pt x="77694" y="531905"/>
                </a:lnTo>
                <a:lnTo>
                  <a:pt x="113553" y="478117"/>
                </a:lnTo>
                <a:cubicBezTo>
                  <a:pt x="121765" y="465800"/>
                  <a:pt x="138282" y="441641"/>
                  <a:pt x="143435" y="430305"/>
                </a:cubicBezTo>
                <a:cubicBezTo>
                  <a:pt x="148649" y="418835"/>
                  <a:pt x="151404" y="406400"/>
                  <a:pt x="155388" y="394447"/>
                </a:cubicBezTo>
                <a:lnTo>
                  <a:pt x="161364" y="376517"/>
                </a:lnTo>
                <a:cubicBezTo>
                  <a:pt x="164160" y="354154"/>
                  <a:pt x="167000" y="321985"/>
                  <a:pt x="173317" y="298823"/>
                </a:cubicBezTo>
                <a:cubicBezTo>
                  <a:pt x="176632" y="286667"/>
                  <a:pt x="181286" y="274917"/>
                  <a:pt x="185270" y="262964"/>
                </a:cubicBezTo>
                <a:cubicBezTo>
                  <a:pt x="187262" y="256988"/>
                  <a:pt x="189719" y="251147"/>
                  <a:pt x="191247" y="245035"/>
                </a:cubicBezTo>
                <a:cubicBezTo>
                  <a:pt x="193239" y="237066"/>
                  <a:pt x="194863" y="228996"/>
                  <a:pt x="197223" y="221129"/>
                </a:cubicBezTo>
                <a:cubicBezTo>
                  <a:pt x="200843" y="209061"/>
                  <a:pt x="206120" y="197493"/>
                  <a:pt x="209176" y="185270"/>
                </a:cubicBezTo>
                <a:cubicBezTo>
                  <a:pt x="211168" y="177301"/>
                  <a:pt x="213542" y="169418"/>
                  <a:pt x="215153" y="161364"/>
                </a:cubicBezTo>
                <a:cubicBezTo>
                  <a:pt x="217530" y="149481"/>
                  <a:pt x="218190" y="137261"/>
                  <a:pt x="221129" y="125505"/>
                </a:cubicBezTo>
                <a:cubicBezTo>
                  <a:pt x="224185" y="113282"/>
                  <a:pt x="229098" y="101600"/>
                  <a:pt x="233082" y="89647"/>
                </a:cubicBezTo>
                <a:lnTo>
                  <a:pt x="251011" y="35858"/>
                </a:lnTo>
                <a:lnTo>
                  <a:pt x="256988" y="17929"/>
                </a:lnTo>
                <a:cubicBezTo>
                  <a:pt x="258980" y="11953"/>
                  <a:pt x="258510" y="4454"/>
                  <a:pt x="262964" y="0"/>
                </a:cubicBezTo>
                <a:lnTo>
                  <a:pt x="274917" y="11952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13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18038" y="180047"/>
            <a:ext cx="8325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The benefits of community contributions</a:t>
            </a: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450669" y="849086"/>
            <a:ext cx="8469494" cy="39972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000"/>
              </a:spcAft>
              <a:buSzPct val="55000"/>
              <a:buNone/>
            </a:pPr>
            <a:r>
              <a:rPr lang="en-GB" sz="1600" b="1" dirty="0">
                <a:solidFill>
                  <a:srgbClr val="462666"/>
                </a:solidFill>
              </a:rPr>
              <a:t>The benefits for health include:</a:t>
            </a:r>
            <a:endParaRPr lang="en-US" sz="1600" b="1" dirty="0">
              <a:solidFill>
                <a:srgbClr val="462666"/>
              </a:solidFill>
            </a:endParaRPr>
          </a:p>
          <a:p>
            <a:pPr>
              <a:spcBef>
                <a:spcPts val="0"/>
              </a:spcBef>
              <a:spcAft>
                <a:spcPts val="1000"/>
              </a:spcAft>
              <a:buSzPct val="55000"/>
              <a:buBlip>
                <a:blip r:embed="rId3"/>
              </a:buBlip>
            </a:pPr>
            <a:r>
              <a:rPr lang="en-GB" sz="1600" dirty="0">
                <a:solidFill>
                  <a:srgbClr val="462666"/>
                </a:solidFill>
              </a:rPr>
              <a:t>Increase in walking activity</a:t>
            </a:r>
          </a:p>
          <a:p>
            <a:pPr>
              <a:spcBef>
                <a:spcPts val="0"/>
              </a:spcBef>
              <a:spcAft>
                <a:spcPts val="1000"/>
              </a:spcAft>
              <a:buSzPct val="55000"/>
              <a:buBlip>
                <a:blip r:embed="rId3"/>
              </a:buBlip>
            </a:pPr>
            <a:r>
              <a:rPr lang="en-GB" sz="1600" dirty="0">
                <a:solidFill>
                  <a:srgbClr val="462666"/>
                </a:solidFill>
              </a:rPr>
              <a:t>Smaller reductions in walking speed</a:t>
            </a:r>
          </a:p>
          <a:p>
            <a:pPr>
              <a:spcBef>
                <a:spcPts val="0"/>
              </a:spcBef>
              <a:spcAft>
                <a:spcPts val="1000"/>
              </a:spcAft>
              <a:buSzPct val="55000"/>
              <a:buBlip>
                <a:blip r:embed="rId3"/>
              </a:buBlip>
            </a:pPr>
            <a:r>
              <a:rPr lang="en-GB" sz="1600" dirty="0">
                <a:solidFill>
                  <a:srgbClr val="462666"/>
                </a:solidFill>
              </a:rPr>
              <a:t>Increased overall activity level</a:t>
            </a:r>
          </a:p>
          <a:p>
            <a:pPr>
              <a:spcBef>
                <a:spcPts val="0"/>
              </a:spcBef>
              <a:spcAft>
                <a:spcPts val="1000"/>
              </a:spcAft>
              <a:buSzPct val="55000"/>
              <a:buBlip>
                <a:blip r:embed="rId3"/>
              </a:buBlip>
            </a:pPr>
            <a:r>
              <a:rPr lang="en-GB" sz="1600" dirty="0">
                <a:solidFill>
                  <a:srgbClr val="462666"/>
                </a:solidFill>
              </a:rPr>
              <a:t>Increased strength</a:t>
            </a:r>
          </a:p>
          <a:p>
            <a:pPr>
              <a:spcBef>
                <a:spcPts val="0"/>
              </a:spcBef>
              <a:spcAft>
                <a:spcPts val="1000"/>
              </a:spcAft>
              <a:buSzPct val="55000"/>
              <a:buBlip>
                <a:blip r:embed="rId3"/>
              </a:buBlip>
            </a:pPr>
            <a:r>
              <a:rPr lang="en-GB" sz="1600" dirty="0">
                <a:solidFill>
                  <a:srgbClr val="462666"/>
                </a:solidFill>
              </a:rPr>
              <a:t>Fewer depressive symptoms</a:t>
            </a:r>
          </a:p>
          <a:p>
            <a:pPr>
              <a:spcBef>
                <a:spcPts val="0"/>
              </a:spcBef>
              <a:spcAft>
                <a:spcPts val="1000"/>
              </a:spcAft>
              <a:buSzPct val="55000"/>
              <a:buBlip>
                <a:blip r:embed="rId3"/>
              </a:buBlip>
            </a:pPr>
            <a:r>
              <a:rPr lang="en-GB" sz="1600" dirty="0">
                <a:solidFill>
                  <a:srgbClr val="462666"/>
                </a:solidFill>
              </a:rPr>
              <a:t>Fewer functional limitations</a:t>
            </a:r>
          </a:p>
          <a:p>
            <a:pPr>
              <a:spcBef>
                <a:spcPts val="0"/>
              </a:spcBef>
              <a:spcAft>
                <a:spcPts val="1000"/>
              </a:spcAft>
              <a:buSzPct val="55000"/>
              <a:buBlip>
                <a:blip r:embed="rId3"/>
              </a:buBlip>
            </a:pPr>
            <a:r>
              <a:rPr lang="en-GB" sz="1600" dirty="0">
                <a:solidFill>
                  <a:srgbClr val="462666"/>
                </a:solidFill>
              </a:rPr>
              <a:t>Slower decline in self-rated health</a:t>
            </a:r>
          </a:p>
          <a:p>
            <a:pPr>
              <a:spcBef>
                <a:spcPts val="0"/>
              </a:spcBef>
              <a:spcAft>
                <a:spcPts val="1000"/>
              </a:spcAft>
              <a:buSzPct val="55000"/>
              <a:buBlip>
                <a:blip r:embed="rId3"/>
              </a:buBlip>
            </a:pPr>
            <a:r>
              <a:rPr lang="en-GB" sz="1600" dirty="0">
                <a:solidFill>
                  <a:srgbClr val="462666"/>
                </a:solidFill>
              </a:rPr>
              <a:t>Improved executive function</a:t>
            </a:r>
          </a:p>
          <a:p>
            <a:pPr>
              <a:spcBef>
                <a:spcPts val="0"/>
              </a:spcBef>
              <a:spcAft>
                <a:spcPts val="1000"/>
              </a:spcAft>
              <a:buSzPct val="55000"/>
              <a:buBlip>
                <a:blip r:embed="rId3"/>
              </a:buBlip>
            </a:pPr>
            <a:r>
              <a:rPr lang="en-GB" sz="1600" dirty="0">
                <a:solidFill>
                  <a:srgbClr val="462666"/>
                </a:solidFill>
              </a:rPr>
              <a:t>Improved memory</a:t>
            </a:r>
          </a:p>
          <a:p>
            <a:pPr>
              <a:spcBef>
                <a:spcPts val="0"/>
              </a:spcBef>
              <a:spcAft>
                <a:spcPts val="1000"/>
              </a:spcAft>
              <a:buSzPct val="55000"/>
              <a:buBlip>
                <a:blip r:embed="rId3"/>
              </a:buBlip>
            </a:pPr>
            <a:r>
              <a:rPr lang="en-GB" sz="1600" dirty="0">
                <a:solidFill>
                  <a:srgbClr val="462666"/>
                </a:solidFill>
              </a:rPr>
              <a:t>Increased brain activity</a:t>
            </a:r>
          </a:p>
          <a:p>
            <a:pPr>
              <a:spcBef>
                <a:spcPts val="0"/>
              </a:spcBef>
              <a:spcAft>
                <a:spcPts val="1000"/>
              </a:spcAft>
              <a:buSzPct val="55000"/>
              <a:buFont typeface="Arial"/>
              <a:buBlip>
                <a:blip r:embed="rId3"/>
              </a:buBlip>
            </a:pPr>
            <a:endParaRPr lang="en-GB" sz="1600" dirty="0">
              <a:solidFill>
                <a:srgbClr val="462666"/>
              </a:solidFill>
            </a:endParaRPr>
          </a:p>
          <a:p>
            <a:pPr>
              <a:spcBef>
                <a:spcPts val="0"/>
              </a:spcBef>
              <a:spcAft>
                <a:spcPts val="1000"/>
              </a:spcAft>
              <a:buSzPct val="55000"/>
              <a:buFont typeface="Arial"/>
              <a:buBlip>
                <a:blip r:embed="rId3"/>
              </a:buBlip>
            </a:pPr>
            <a:endParaRPr lang="en-GB" sz="1600" dirty="0">
              <a:solidFill>
                <a:srgbClr val="4626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3833" y="4812601"/>
            <a:ext cx="3334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Community Contributions in Later Life</a:t>
            </a:r>
            <a:br>
              <a:rPr lang="en-GB" sz="800" dirty="0"/>
            </a:br>
            <a:endParaRPr lang="en-US" sz="800" dirty="0"/>
          </a:p>
        </p:txBody>
      </p:sp>
      <p:sp>
        <p:nvSpPr>
          <p:cNvPr id="9" name="Slide Number Placeholder 2"/>
          <p:cNvSpPr txBox="1">
            <a:spLocks/>
          </p:cNvSpPr>
          <p:nvPr/>
        </p:nvSpPr>
        <p:spPr>
          <a:xfrm>
            <a:off x="8525932" y="4767263"/>
            <a:ext cx="41486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55800" indent="-1955800"/>
            <a:fld id="{DB2DC414-D76F-4E35-BC79-401498485C75}" type="slidenum">
              <a:rPr lang="en-US" smtClean="0">
                <a:solidFill>
                  <a:schemeClr val="tx1"/>
                </a:solidFill>
              </a:rPr>
              <a:t>9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63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entre for Ageing Better">
      <a:dk1>
        <a:srgbClr val="462666"/>
      </a:dk1>
      <a:lt1>
        <a:srgbClr val="FFFFFF"/>
      </a:lt1>
      <a:dk2>
        <a:srgbClr val="EA5066"/>
      </a:dk2>
      <a:lt2>
        <a:srgbClr val="FFFFFF"/>
      </a:lt2>
      <a:accent1>
        <a:srgbClr val="6EC5D3"/>
      </a:accent1>
      <a:accent2>
        <a:srgbClr val="EA5066"/>
      </a:accent2>
      <a:accent3>
        <a:srgbClr val="EEEA80"/>
      </a:accent3>
      <a:accent4>
        <a:srgbClr val="CDE6D9"/>
      </a:accent4>
      <a:accent5>
        <a:srgbClr val="494949"/>
      </a:accent5>
      <a:accent6>
        <a:srgbClr val="FFFFFF"/>
      </a:accent6>
      <a:hlink>
        <a:srgbClr val="6EC5D3"/>
      </a:hlink>
      <a:folHlink>
        <a:srgbClr val="CDE6D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Centre for Ageing Better">
      <a:dk1>
        <a:srgbClr val="462666"/>
      </a:dk1>
      <a:lt1>
        <a:srgbClr val="FFFFFF"/>
      </a:lt1>
      <a:dk2>
        <a:srgbClr val="EA5066"/>
      </a:dk2>
      <a:lt2>
        <a:srgbClr val="FFFFFF"/>
      </a:lt2>
      <a:accent1>
        <a:srgbClr val="6EC5D3"/>
      </a:accent1>
      <a:accent2>
        <a:srgbClr val="EA5066"/>
      </a:accent2>
      <a:accent3>
        <a:srgbClr val="EEEA80"/>
      </a:accent3>
      <a:accent4>
        <a:srgbClr val="CDE6D9"/>
      </a:accent4>
      <a:accent5>
        <a:srgbClr val="494949"/>
      </a:accent5>
      <a:accent6>
        <a:srgbClr val="FFFFFF"/>
      </a:accent6>
      <a:hlink>
        <a:srgbClr val="6EC5D3"/>
      </a:hlink>
      <a:folHlink>
        <a:srgbClr val="CDE6D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2016">
    <a:dk1>
      <a:sysClr val="windowText" lastClr="000000"/>
    </a:dk1>
    <a:lt1>
      <a:sysClr val="window" lastClr="FFFFFF"/>
    </a:lt1>
    <a:dk2>
      <a:srgbClr val="44546A"/>
    </a:dk2>
    <a:lt2>
      <a:srgbClr val="8E9192"/>
    </a:lt2>
    <a:accent1>
      <a:srgbClr val="0070C0"/>
    </a:accent1>
    <a:accent2>
      <a:srgbClr val="D39A48"/>
    </a:accent2>
    <a:accent3>
      <a:srgbClr val="B82A34"/>
    </a:accent3>
    <a:accent4>
      <a:srgbClr val="54BBFB"/>
    </a:accent4>
    <a:accent5>
      <a:srgbClr val="383C69"/>
    </a:accent5>
    <a:accent6>
      <a:srgbClr val="A1D9A1"/>
    </a:accent6>
    <a:hlink>
      <a:srgbClr val="0563C1"/>
    </a:hlink>
    <a:folHlink>
      <a:srgbClr val="954F72"/>
    </a:folHlink>
  </a:clrScheme>
  <a:fontScheme name="2016">
    <a:majorFont>
      <a:latin typeface="Avenir LT Std 45 Book"/>
      <a:ea typeface=""/>
      <a:cs typeface=""/>
    </a:majorFont>
    <a:minorFont>
      <a:latin typeface="Avenir LT Std 45 Book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8">
    <a:dk1>
      <a:srgbClr val="2D2D2C"/>
    </a:dk1>
    <a:lt1>
      <a:sysClr val="window" lastClr="FFFFFF"/>
    </a:lt1>
    <a:dk2>
      <a:srgbClr val="4D146B"/>
    </a:dk2>
    <a:lt2>
      <a:srgbClr val="FFFFFF"/>
    </a:lt2>
    <a:accent1>
      <a:srgbClr val="4D146B"/>
    </a:accent1>
    <a:accent2>
      <a:srgbClr val="C25501"/>
    </a:accent2>
    <a:accent3>
      <a:srgbClr val="EFD93E"/>
    </a:accent3>
    <a:accent4>
      <a:srgbClr val="818281"/>
    </a:accent4>
    <a:accent5>
      <a:srgbClr val="A6A7A6"/>
    </a:accent5>
    <a:accent6>
      <a:srgbClr val="C0C1C0"/>
    </a:accent6>
    <a:hlink>
      <a:srgbClr val="4D146B"/>
    </a:hlink>
    <a:folHlink>
      <a:srgbClr val="4D146B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8">
    <a:dk1>
      <a:srgbClr val="2D2D2C"/>
    </a:dk1>
    <a:lt1>
      <a:sysClr val="window" lastClr="FFFFFF"/>
    </a:lt1>
    <a:dk2>
      <a:srgbClr val="4D146B"/>
    </a:dk2>
    <a:lt2>
      <a:srgbClr val="FFFFFF"/>
    </a:lt2>
    <a:accent1>
      <a:srgbClr val="4D146B"/>
    </a:accent1>
    <a:accent2>
      <a:srgbClr val="C25501"/>
    </a:accent2>
    <a:accent3>
      <a:srgbClr val="EFD93E"/>
    </a:accent3>
    <a:accent4>
      <a:srgbClr val="818281"/>
    </a:accent4>
    <a:accent5>
      <a:srgbClr val="A6A7A6"/>
    </a:accent5>
    <a:accent6>
      <a:srgbClr val="C0C1C0"/>
    </a:accent6>
    <a:hlink>
      <a:srgbClr val="4D146B"/>
    </a:hlink>
    <a:folHlink>
      <a:srgbClr val="4D146B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3593</TotalTime>
  <Words>1603</Words>
  <Application>Microsoft Office PowerPoint</Application>
  <PresentationFormat>On-screen Show (16:9)</PresentationFormat>
  <Paragraphs>271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Avenir LT Std 45 Book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Centre for Ageing Better doing?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work on physical activity </vt:lpstr>
      <vt:lpstr>PowerPoint Presentation</vt:lpstr>
      <vt:lpstr>PowerPoint Presentation</vt:lpstr>
      <vt:lpstr>Effectiveness of strength and balance training</vt:lpstr>
      <vt:lpstr>What’s the big change we want to see?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Ageing Better doing?</vt:lpstr>
      <vt:lpstr>PowerPoint Presentation</vt:lpstr>
    </vt:vector>
  </TitlesOfParts>
  <Company>Nice &amp; Serious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Aideen Young</dc:creator>
  <cp:lastModifiedBy>aideen young</cp:lastModifiedBy>
  <cp:revision>381</cp:revision>
  <cp:lastPrinted>2017-04-05T12:25:56Z</cp:lastPrinted>
  <dcterms:created xsi:type="dcterms:W3CDTF">2017-01-16T15:35:56Z</dcterms:created>
  <dcterms:modified xsi:type="dcterms:W3CDTF">2017-10-01T17:29:36Z</dcterms:modified>
</cp:coreProperties>
</file>