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7" r:id="rId3"/>
    <p:sldId id="283" r:id="rId4"/>
    <p:sldId id="281" r:id="rId5"/>
    <p:sldId id="261" r:id="rId6"/>
    <p:sldId id="295" r:id="rId7"/>
    <p:sldId id="275" r:id="rId8"/>
    <p:sldId id="297" r:id="rId9"/>
    <p:sldId id="304" r:id="rId10"/>
    <p:sldId id="270" r:id="rId11"/>
    <p:sldId id="273" r:id="rId12"/>
    <p:sldId id="305" r:id="rId13"/>
    <p:sldId id="306" r:id="rId14"/>
    <p:sldId id="285" r:id="rId15"/>
    <p:sldId id="299" r:id="rId16"/>
    <p:sldId id="286" r:id="rId17"/>
    <p:sldId id="287" r:id="rId18"/>
    <p:sldId id="292" r:id="rId19"/>
    <p:sldId id="288" r:id="rId20"/>
    <p:sldId id="289" r:id="rId21"/>
    <p:sldId id="290" r:id="rId22"/>
    <p:sldId id="291" r:id="rId23"/>
    <p:sldId id="293" r:id="rId24"/>
    <p:sldId id="303" r:id="rId25"/>
    <p:sldId id="294" r:id="rId26"/>
    <p:sldId id="301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471"/>
    <a:srgbClr val="F08E44"/>
    <a:srgbClr val="6E001D"/>
    <a:srgbClr val="560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1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5229C-57F6-1D43-8822-E39F2EE433BF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068C7-43B4-E44B-8751-5C69BA494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WITH DEMENTIA AS SINGLE ISSUE NEED TO WORK ACROSS HEALTH AND CARE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EGOS AND ARROGANCE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EGO IS INVERSLY PROPORTIONATE TO SIZE OF COST 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INNOVATION FLOW FROM FAMILY TO CARE PROVIDER TO HEALTH UNHEARD OF.  ARROGANCE ASSUMES THE REVERSE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HIEC NEEDS TO PROVIDE SOFT LEADERSHIP TO ADRESS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12A3FE-16B2-7E47-8441-496E735BA700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3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50C5-08F4-9B4D-AE1B-E475267EABF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73FF-2481-9D46-BDE0-A480B5E9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mentiaAllianc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680264"/>
            <a:ext cx="8385048" cy="382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299" y="5769520"/>
            <a:ext cx="8606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Willie Cruickshank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508107" y="363155"/>
            <a:ext cx="8327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 Black"/>
                <a:cs typeface="Arial Black"/>
              </a:rPr>
              <a:t>Dementia </a:t>
            </a:r>
          </a:p>
          <a:p>
            <a:pPr algn="ctr"/>
            <a:r>
              <a:rPr lang="en-US" sz="3600" dirty="0" smtClean="0">
                <a:latin typeface="Arial Black"/>
                <a:cs typeface="Arial Black"/>
              </a:rPr>
              <a:t>The Regional &amp; National Picture</a:t>
            </a:r>
            <a:endParaRPr lang="en-US" sz="3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90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hosenDementiaAlliance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30913"/>
            <a:ext cx="1920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275" y="0"/>
            <a:ext cx="10168827" cy="68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2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9" y="351983"/>
            <a:ext cx="4784588" cy="2907730"/>
          </a:xfrm>
          <a:prstGeom prst="rect">
            <a:avLst/>
          </a:prstGeom>
        </p:spPr>
      </p:pic>
      <p:pic>
        <p:nvPicPr>
          <p:cNvPr id="7" name="Picture 6" descr="IMG_32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86" y="3639502"/>
            <a:ext cx="5175738" cy="2711906"/>
          </a:xfrm>
          <a:prstGeom prst="rect">
            <a:avLst/>
          </a:prstGeom>
        </p:spPr>
      </p:pic>
      <p:pic>
        <p:nvPicPr>
          <p:cNvPr id="8" name="Picture 6" descr="ChosenDementiaAlliance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30913"/>
            <a:ext cx="1920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5 at 17.4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5" y="226800"/>
            <a:ext cx="4513154" cy="6395886"/>
          </a:xfrm>
          <a:prstGeom prst="rect">
            <a:avLst/>
          </a:prstGeom>
        </p:spPr>
      </p:pic>
      <p:pic>
        <p:nvPicPr>
          <p:cNvPr id="3" name="Picture 2" descr="Screen Shot 2016-04-05 at 17.4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" y="226800"/>
            <a:ext cx="4406198" cy="62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Prime Minister’s Challenge on Dementia 20202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733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Risk Reduction</a:t>
            </a:r>
          </a:p>
          <a:p>
            <a:r>
              <a:rPr lang="en-US" sz="3600" dirty="0" smtClean="0"/>
              <a:t>Health &amp; Care Delivery</a:t>
            </a:r>
          </a:p>
          <a:p>
            <a:pPr lvl="1"/>
            <a:r>
              <a:rPr lang="en-US" sz="3200" dirty="0" smtClean="0"/>
              <a:t>Workforce Training &amp; Development</a:t>
            </a:r>
          </a:p>
          <a:p>
            <a:r>
              <a:rPr lang="en-US" sz="3600" dirty="0" smtClean="0"/>
              <a:t>Dementia Awareness</a:t>
            </a:r>
          </a:p>
          <a:p>
            <a:pPr lvl="1"/>
            <a:r>
              <a:rPr lang="en-US" sz="3200" dirty="0" smtClean="0"/>
              <a:t>And Social Action</a:t>
            </a:r>
          </a:p>
          <a:p>
            <a:r>
              <a:rPr lang="en-US" sz="3600" dirty="0" smtClean="0"/>
              <a:t>Research</a:t>
            </a:r>
            <a:endParaRPr lang="en-US" sz="3600" dirty="0"/>
          </a:p>
        </p:txBody>
      </p:sp>
      <p:pic>
        <p:nvPicPr>
          <p:cNvPr id="4" name="Picture 6" descr="ChosenDementiaAlliance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30913"/>
            <a:ext cx="1920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150"/>
            <a:ext cx="8229600" cy="5610715"/>
          </a:xfrm>
        </p:spPr>
        <p:txBody>
          <a:bodyPr>
            <a:normAutofit/>
          </a:bodyPr>
          <a:lstStyle/>
          <a:p>
            <a:r>
              <a:rPr lang="en-US" dirty="0" err="1" smtClean="0"/>
              <a:t>Blackfiriar’s</a:t>
            </a:r>
            <a:r>
              <a:rPr lang="en-US" dirty="0" smtClean="0"/>
              <a:t> Consensus (2014)</a:t>
            </a:r>
          </a:p>
          <a:p>
            <a:pPr lvl="1"/>
            <a:r>
              <a:rPr lang="en-US" dirty="0"/>
              <a:t>lack of physical activity</a:t>
            </a:r>
          </a:p>
          <a:p>
            <a:pPr lvl="1"/>
            <a:r>
              <a:rPr lang="en-US" dirty="0"/>
              <a:t>high blood pressure</a:t>
            </a:r>
          </a:p>
          <a:p>
            <a:pPr lvl="1"/>
            <a:r>
              <a:rPr lang="en-US" dirty="0" smtClean="0"/>
              <a:t>Smoking </a:t>
            </a:r>
          </a:p>
          <a:p>
            <a:pPr lvl="1"/>
            <a:r>
              <a:rPr lang="en-US" dirty="0" smtClean="0"/>
              <a:t>excessive drinking </a:t>
            </a:r>
          </a:p>
          <a:p>
            <a:pPr lvl="1"/>
            <a:r>
              <a:rPr lang="en-US" dirty="0" err="1" smtClean="0"/>
              <a:t>Diabetets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799" y="2751721"/>
            <a:ext cx="5843591" cy="38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5450" y="6225702"/>
            <a:ext cx="10279138" cy="937764"/>
          </a:xfrm>
          <a:prstGeom prst="rect">
            <a:avLst/>
          </a:prstGeom>
          <a:solidFill>
            <a:srgbClr val="F08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32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Raising awareness of the risks</a:t>
            </a:r>
          </a:p>
          <a:p>
            <a:r>
              <a:rPr lang="en-US" dirty="0" smtClean="0"/>
              <a:t>Building the Evidence Base</a:t>
            </a:r>
          </a:p>
          <a:p>
            <a:r>
              <a:rPr lang="en-US" dirty="0" smtClean="0"/>
              <a:t>Promoting Dementia Risk                          Reduction</a:t>
            </a:r>
          </a:p>
          <a:p>
            <a:r>
              <a:rPr lang="en-US" dirty="0" smtClean="0"/>
              <a:t>Enhancing Dementia                 component of NHS Health Checks</a:t>
            </a:r>
          </a:p>
          <a:p>
            <a:r>
              <a:rPr lang="en-US" dirty="0" smtClean="0"/>
              <a:t>“One You”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347" y="2317529"/>
            <a:ext cx="3070384" cy="4344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8614">
            <a:off x="3626296" y="4621546"/>
            <a:ext cx="2297258" cy="12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&amp;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813"/>
            <a:ext cx="8229600" cy="5137571"/>
          </a:xfrm>
        </p:spPr>
        <p:txBody>
          <a:bodyPr>
            <a:normAutofit/>
          </a:bodyPr>
          <a:lstStyle/>
          <a:p>
            <a:r>
              <a:rPr lang="en-US" sz="3000" dirty="0"/>
              <a:t>I</a:t>
            </a:r>
            <a:r>
              <a:rPr lang="en-US" sz="3000" dirty="0" smtClean="0"/>
              <a:t>mprove </a:t>
            </a:r>
            <a:r>
              <a:rPr lang="en-US" sz="3000" dirty="0"/>
              <a:t>quality and levels of care, so that England is </a:t>
            </a:r>
            <a:r>
              <a:rPr lang="en-US" sz="3000" dirty="0" err="1"/>
              <a:t>recognised</a:t>
            </a:r>
            <a:r>
              <a:rPr lang="en-US" sz="3000" dirty="0"/>
              <a:t> as the best country in the world for dementia care and </a:t>
            </a:r>
            <a:r>
              <a:rPr lang="en-US" sz="3000" dirty="0" smtClean="0"/>
              <a:t>support.</a:t>
            </a:r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38" y="3190880"/>
            <a:ext cx="4868496" cy="27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932" y="1600200"/>
            <a:ext cx="7605868" cy="4525963"/>
          </a:xfrm>
        </p:spPr>
        <p:txBody>
          <a:bodyPr/>
          <a:lstStyle/>
          <a:p>
            <a:r>
              <a:rPr lang="en-US" dirty="0"/>
              <a:t>Improving diagnosis </a:t>
            </a:r>
          </a:p>
          <a:p>
            <a:r>
              <a:rPr lang="en-US" dirty="0"/>
              <a:t>Support and care after diagnosis </a:t>
            </a:r>
          </a:p>
          <a:p>
            <a:r>
              <a:rPr lang="en-US" dirty="0"/>
              <a:t>Enabling people to live well in their own homes for longer</a:t>
            </a:r>
          </a:p>
          <a:p>
            <a:r>
              <a:rPr lang="en-US" dirty="0"/>
              <a:t>End of life care  </a:t>
            </a:r>
          </a:p>
          <a:p>
            <a:r>
              <a:rPr lang="en-US" dirty="0"/>
              <a:t>Education training and workforce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3506"/>
            <a:ext cx="8229600" cy="5612658"/>
          </a:xfrm>
        </p:spPr>
        <p:txBody>
          <a:bodyPr/>
          <a:lstStyle/>
          <a:p>
            <a:r>
              <a:rPr lang="en-US" dirty="0"/>
              <a:t>67.2% national dementia diagnosis </a:t>
            </a:r>
            <a:r>
              <a:rPr lang="en-US" dirty="0" smtClean="0"/>
              <a:t>rate (60%)</a:t>
            </a:r>
          </a:p>
          <a:p>
            <a:pPr lvl="1"/>
            <a:r>
              <a:rPr lang="en-US" dirty="0" smtClean="0"/>
              <a:t>Stopped GP incentives (£55)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Screen Shot 2016-04-15 at 12.5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66" y="2033487"/>
            <a:ext cx="5201426" cy="2668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13" y="2444491"/>
            <a:ext cx="3362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“Shared commitment to………………….. deliver </a:t>
            </a:r>
            <a:r>
              <a:rPr lang="en-US" sz="2800" dirty="0"/>
              <a:t>better quality post-diagnostic </a:t>
            </a:r>
            <a:r>
              <a:rPr lang="en-US" sz="2800" dirty="0" smtClean="0"/>
              <a:t>care.”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37583" y="4972892"/>
            <a:ext cx="662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 reality?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094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5 at 17.4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5" y="226800"/>
            <a:ext cx="4513154" cy="6395886"/>
          </a:xfrm>
          <a:prstGeom prst="rect">
            <a:avLst/>
          </a:prstGeom>
        </p:spPr>
      </p:pic>
      <p:pic>
        <p:nvPicPr>
          <p:cNvPr id="3" name="Picture 2" descr="Screen Shot 2016-04-05 at 17.4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" y="226800"/>
            <a:ext cx="4406198" cy="62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NHS Dementia Mandate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7814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NHS Trusts </a:t>
            </a:r>
            <a:r>
              <a:rPr lang="en-US" dirty="0" smtClean="0"/>
              <a:t>are to </a:t>
            </a:r>
            <a:r>
              <a:rPr lang="en-US" dirty="0"/>
              <a:t>ensure </a:t>
            </a:r>
            <a:r>
              <a:rPr lang="en-US" dirty="0" smtClean="0"/>
              <a:t>availability of:</a:t>
            </a:r>
          </a:p>
          <a:p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ementia </a:t>
            </a:r>
            <a:r>
              <a:rPr lang="en-US" dirty="0"/>
              <a:t>awareness training to </a:t>
            </a:r>
            <a:r>
              <a:rPr lang="en-US" dirty="0" smtClean="0"/>
              <a:t>all staff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staff treating NHS patients working regularly with people with dementia undertake more in depth </a:t>
            </a:r>
            <a:r>
              <a:rPr lang="en-US" dirty="0" smtClean="0"/>
              <a:t>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3" y="274638"/>
            <a:ext cx="88213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Social Care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Department of Health will commission a study to: </a:t>
            </a:r>
          </a:p>
          <a:p>
            <a:r>
              <a:rPr lang="en-US" dirty="0" smtClean="0"/>
              <a:t>identify </a:t>
            </a:r>
            <a:r>
              <a:rPr lang="en-US" dirty="0"/>
              <a:t>relative levels of education and training for this workforce; </a:t>
            </a:r>
          </a:p>
          <a:p>
            <a:r>
              <a:rPr lang="en-US" dirty="0"/>
              <a:t>identify gaps and challenges to up-skilling the social care workforce supporting people with dementia; </a:t>
            </a:r>
          </a:p>
          <a:p>
            <a:r>
              <a:rPr lang="en-US" dirty="0"/>
              <a:t>identify options to address these challenges and gaps by 2020.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9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Dementia Awareness</a:t>
            </a:r>
            <a:br>
              <a:rPr lang="en-US" dirty="0"/>
            </a:br>
            <a:r>
              <a:rPr lang="en-US" sz="4000" dirty="0"/>
              <a:t>And Social Action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vision is for a country where there is widespread awareness and understanding of dementia, so that everyone with dementia can live fulfilling lives. </a:t>
            </a:r>
          </a:p>
        </p:txBody>
      </p: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77" y="3202257"/>
            <a:ext cx="4874323" cy="36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</a:t>
            </a:r>
            <a:r>
              <a:rPr lang="en-US" dirty="0" smtClean="0"/>
              <a:t>elivering </a:t>
            </a:r>
            <a:r>
              <a:rPr lang="en-US" dirty="0"/>
              <a:t>three million additional Dementia Friends </a:t>
            </a:r>
            <a:endParaRPr lang="en-US" dirty="0" smtClean="0"/>
          </a:p>
          <a:p>
            <a:r>
              <a:rPr lang="en-US" dirty="0" smtClean="0"/>
              <a:t>Developing </a:t>
            </a:r>
            <a:r>
              <a:rPr lang="en-US" dirty="0"/>
              <a:t>communities to be Dementia Friendly </a:t>
            </a:r>
            <a:endParaRPr lang="en-US" dirty="0" smtClean="0"/>
          </a:p>
          <a:p>
            <a:pPr lvl="1"/>
            <a:r>
              <a:rPr lang="en-US" dirty="0"/>
              <a:t>by 2020, over half of people with dementia are living in Dementia Friendly Communities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ncouraging </a:t>
            </a:r>
            <a:r>
              <a:rPr lang="en-US" dirty="0"/>
              <a:t>businesses to be Dementia Friendly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nsuring </a:t>
            </a:r>
            <a:r>
              <a:rPr lang="en-US" dirty="0"/>
              <a:t>national and local Government play a leadership role in increasing public sector dementia awareness. </a:t>
            </a:r>
          </a:p>
        </p:txBody>
      </p:sp>
    </p:spTree>
    <p:extLst>
      <p:ext uri="{BB962C8B-B14F-4D97-AF65-F5344CB8AC3E}">
        <p14:creationId xmlns:p14="http://schemas.microsoft.com/office/powerpoint/2010/main" val="195198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Screen Shot 2013-12-29 at 18.5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0"/>
            <a:ext cx="64389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Dementia Research Institute - £150M</a:t>
            </a:r>
          </a:p>
          <a:p>
            <a:r>
              <a:rPr lang="en-US" dirty="0" smtClean="0"/>
              <a:t>VR Dementia Discovery Fund - £100M </a:t>
            </a:r>
          </a:p>
          <a:p>
            <a:r>
              <a:rPr lang="en-US" dirty="0"/>
              <a:t>Creating a successful drug can cost a company $1bn (£642m</a:t>
            </a:r>
            <a:r>
              <a:rPr lang="en-US" dirty="0" smtClean="0"/>
              <a:t>)</a:t>
            </a:r>
          </a:p>
          <a:p>
            <a:r>
              <a:rPr lang="en-US" dirty="0" smtClean="0"/>
              <a:t>UEA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Hornberger</a:t>
            </a:r>
            <a:endParaRPr lang="en-US" dirty="0" smtClean="0"/>
          </a:p>
          <a:p>
            <a:pPr lvl="1"/>
            <a:r>
              <a:rPr lang="en-US" dirty="0" err="1" smtClean="0"/>
              <a:t>Eneida</a:t>
            </a:r>
            <a:r>
              <a:rPr lang="en-US" dirty="0" smtClean="0"/>
              <a:t> </a:t>
            </a:r>
            <a:r>
              <a:rPr lang="en-US" dirty="0" err="1" smtClean="0"/>
              <a:t>Mioshi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05" y="3432378"/>
            <a:ext cx="4564179" cy="33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15 at 09.5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81" y="0"/>
            <a:ext cx="489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mentiaAllianc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680264"/>
            <a:ext cx="8385048" cy="382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299" y="5769520"/>
            <a:ext cx="8606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Willie Cruickshank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508107" y="363155"/>
            <a:ext cx="8327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 Black"/>
                <a:cs typeface="Arial Black"/>
              </a:rPr>
              <a:t>Dementia </a:t>
            </a:r>
          </a:p>
          <a:p>
            <a:pPr algn="ctr"/>
            <a:r>
              <a:rPr lang="en-US" sz="3600" dirty="0" smtClean="0">
                <a:latin typeface="Arial Black"/>
                <a:cs typeface="Arial Black"/>
              </a:rPr>
              <a:t>The Regional &amp; National Picture</a:t>
            </a:r>
            <a:endParaRPr lang="en-US" sz="3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016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Context </a:t>
            </a:r>
          </a:p>
          <a:p>
            <a:pPr marL="0" indent="0" algn="ctr">
              <a:buNone/>
            </a:pPr>
            <a:r>
              <a:rPr lang="en-US" sz="7200" dirty="0" smtClean="0"/>
              <a:t>And</a:t>
            </a:r>
          </a:p>
          <a:p>
            <a:pPr marL="0" indent="0" algn="ctr">
              <a:buNone/>
            </a:pPr>
            <a:r>
              <a:rPr lang="en-US" sz="7200" dirty="0" smtClean="0"/>
              <a:t>Challenge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874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505"/>
            <a:ext cx="8229600" cy="1995596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Context</a:t>
            </a:r>
            <a:br>
              <a:rPr lang="en-US" sz="6000" b="1" dirty="0" smtClean="0"/>
            </a:br>
            <a:r>
              <a:rPr lang="en-US" sz="6000" b="1" dirty="0" smtClean="0"/>
              <a:t>&amp;</a:t>
            </a:r>
            <a:br>
              <a:rPr lang="en-US" sz="6000" b="1" dirty="0" smtClean="0"/>
            </a:br>
            <a:r>
              <a:rPr lang="en-US" sz="6000" b="1" dirty="0" smtClean="0"/>
              <a:t>Challenge</a:t>
            </a:r>
            <a:endParaRPr lang="en-US" sz="6000" b="1" dirty="0"/>
          </a:p>
        </p:txBody>
      </p:sp>
      <p:pic>
        <p:nvPicPr>
          <p:cNvPr id="4" name="Picture 6" descr="ChosenDementiaAlliance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30913"/>
            <a:ext cx="1920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3726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9444" y="189186"/>
            <a:ext cx="468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is Dementia?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5100"/>
            <a:ext cx="63801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701800" y="355600"/>
            <a:ext cx="576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UK – Life Expectancy</a:t>
            </a:r>
          </a:p>
        </p:txBody>
      </p:sp>
      <p:pic>
        <p:nvPicPr>
          <p:cNvPr id="4" name="Picture 6" descr="ChosenDementiaAlliance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30913"/>
            <a:ext cx="1920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2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69"/>
            <a:ext cx="9144000" cy="6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Over 65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575"/>
            <a:ext cx="5740400" cy="73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hosenDementiaAlliance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30913"/>
            <a:ext cx="1920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2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84" y="1"/>
            <a:ext cx="1007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13442" y="5837746"/>
            <a:ext cx="10133727" cy="1020254"/>
          </a:xfrm>
          <a:prstGeom prst="rect">
            <a:avLst/>
          </a:prstGeom>
          <a:solidFill>
            <a:srgbClr val="6E0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32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09" y="-1"/>
            <a:ext cx="9447486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424</Words>
  <Application>Microsoft Office PowerPoint</Application>
  <PresentationFormat>On-screen Show (4:3)</PresentationFormat>
  <Paragraphs>78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Context &amp;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Prime Minister’s Challenge on Dementia 20202</vt:lpstr>
      <vt:lpstr>Risk Reduction</vt:lpstr>
      <vt:lpstr>PowerPoint Presentation</vt:lpstr>
      <vt:lpstr>Priorities</vt:lpstr>
      <vt:lpstr>Health &amp; Care</vt:lpstr>
      <vt:lpstr>Priorities</vt:lpstr>
      <vt:lpstr>PowerPoint Presentation</vt:lpstr>
      <vt:lpstr>NHS Dementia Mandate </vt:lpstr>
      <vt:lpstr>Social Care Mandate</vt:lpstr>
      <vt:lpstr>Dementia Awareness And Social Action </vt:lpstr>
      <vt:lpstr>Priorities</vt:lpstr>
      <vt:lpstr>PowerPoint Presentation</vt:lpstr>
      <vt:lpstr>Research</vt:lpstr>
      <vt:lpstr>PowerPoint Presentation</vt:lpstr>
      <vt:lpstr>PowerPoint Presentation</vt:lpstr>
    </vt:vector>
  </TitlesOfParts>
  <Company>UK MOD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Willie Cruickshank</dc:creator>
  <cp:lastModifiedBy>Ruth Goram</cp:lastModifiedBy>
  <cp:revision>36</cp:revision>
  <dcterms:created xsi:type="dcterms:W3CDTF">2016-04-12T17:00:06Z</dcterms:created>
  <dcterms:modified xsi:type="dcterms:W3CDTF">2018-01-04T20:43:24Z</dcterms:modified>
</cp:coreProperties>
</file>