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3"/>
    <p:sldId id="257" r:id="rId14"/>
    <p:sldId id="258" r:id="rId15"/>
    <p:sldId id="259" r:id="rId16"/>
    <p:sldId id="260" r:id="rId17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FS Me 1" charset="1" panose="02000000000000000000"/>
      <p:regular r:id="rId10"/>
    </p:embeddedFont>
    <p:embeddedFont>
      <p:font typeface="FS Me 2" charset="1" panose="02000000000000000000"/>
      <p:regular r:id="rId11"/>
    </p:embeddedFont>
    <p:embeddedFont>
      <p:font typeface="Foco Age UK" charset="1" panose="020B0504050202020203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8" Type="http://schemas.openxmlformats.org/officeDocument/2006/relationships/font" Target="fonts/font8.fntdata"/><Relationship Id="rId18" Type="http://schemas.openxmlformats.org/officeDocument/2006/relationships/customXml" Target="../customXml/item1.xml"/><Relationship Id="rId3" Type="http://schemas.openxmlformats.org/officeDocument/2006/relationships/viewProps" Target="viewProps.xml"/><Relationship Id="rId12" Type="http://schemas.openxmlformats.org/officeDocument/2006/relationships/font" Target="fonts/font12.fntdata"/><Relationship Id="rId17" Type="http://schemas.openxmlformats.org/officeDocument/2006/relationships/slide" Target="slides/slide5.xml"/><Relationship Id="rId7" Type="http://schemas.openxmlformats.org/officeDocument/2006/relationships/font" Target="fonts/font7.fntdata"/><Relationship Id="rId16" Type="http://schemas.openxmlformats.org/officeDocument/2006/relationships/slide" Target="slides/slide4.xml"/><Relationship Id="rId2" Type="http://schemas.openxmlformats.org/officeDocument/2006/relationships/presProps" Target="presProps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11" Type="http://schemas.openxmlformats.org/officeDocument/2006/relationships/font" Target="fonts/font11.fntdata"/><Relationship Id="rId6" Type="http://schemas.openxmlformats.org/officeDocument/2006/relationships/font" Target="fonts/font6.fntdata"/><Relationship Id="rId15" Type="http://schemas.openxmlformats.org/officeDocument/2006/relationships/slide" Target="slides/slide3.xml"/><Relationship Id="rId5" Type="http://schemas.openxmlformats.org/officeDocument/2006/relationships/tableStyles" Target="tableStyles.xml"/><Relationship Id="rId10" Type="http://schemas.openxmlformats.org/officeDocument/2006/relationships/font" Target="fonts/font10.fntdata"/><Relationship Id="rId19" Type="http://schemas.openxmlformats.org/officeDocument/2006/relationships/customXml" Target="../customXml/item2.xml"/><Relationship Id="rId14" Type="http://schemas.openxmlformats.org/officeDocument/2006/relationships/slide" Target="slides/slide2.xml"/><Relationship Id="rId4" Type="http://schemas.openxmlformats.org/officeDocument/2006/relationships/theme" Target="theme/theme1.xml"/><Relationship Id="rId9" Type="http://schemas.openxmlformats.org/officeDocument/2006/relationships/font" Target="fonts/font9.fntdata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8.jpeg" Type="http://schemas.openxmlformats.org/officeDocument/2006/relationships/image"/><Relationship Id="rId5" Target="../media/aAFcH2m5tTI.mp3" Type="http://schemas.microsoft.com/office/2007/relationships/media"/><Relationship Id="rId6" Target="../media/aAFcH2m5tTI.mp3" Type="http://schemas.openxmlformats.org/officeDocument/2006/relationships/audio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A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4905681"/>
            <a:ext cx="5052899" cy="5381319"/>
          </a:xfrm>
          <a:custGeom>
            <a:avLst/>
            <a:gdLst/>
            <a:ahLst/>
            <a:cxnLst/>
            <a:rect r="r" b="b" t="t" l="l"/>
            <a:pathLst>
              <a:path h="5381319" w="5052899">
                <a:moveTo>
                  <a:pt x="0" y="0"/>
                </a:moveTo>
                <a:lnTo>
                  <a:pt x="5052899" y="0"/>
                </a:lnTo>
                <a:lnTo>
                  <a:pt x="5052899" y="5381319"/>
                </a:lnTo>
                <a:lnTo>
                  <a:pt x="0" y="53813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87252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832964" y="-1206930"/>
            <a:ext cx="12622073" cy="6453433"/>
          </a:xfrm>
          <a:custGeom>
            <a:avLst/>
            <a:gdLst/>
            <a:ahLst/>
            <a:cxnLst/>
            <a:rect r="r" b="b" t="t" l="l"/>
            <a:pathLst>
              <a:path h="6453433" w="12622073">
                <a:moveTo>
                  <a:pt x="0" y="0"/>
                </a:moveTo>
                <a:lnTo>
                  <a:pt x="12622072" y="0"/>
                </a:lnTo>
                <a:lnTo>
                  <a:pt x="12622072" y="6453434"/>
                </a:lnTo>
                <a:lnTo>
                  <a:pt x="0" y="64534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780895" y="5191125"/>
            <a:ext cx="4632899" cy="5259265"/>
          </a:xfrm>
          <a:custGeom>
            <a:avLst/>
            <a:gdLst/>
            <a:ahLst/>
            <a:cxnLst/>
            <a:rect r="r" b="b" t="t" l="l"/>
            <a:pathLst>
              <a:path h="5259265" w="4632899">
                <a:moveTo>
                  <a:pt x="0" y="0"/>
                </a:moveTo>
                <a:lnTo>
                  <a:pt x="4632900" y="0"/>
                </a:lnTo>
                <a:lnTo>
                  <a:pt x="4632900" y="5259265"/>
                </a:lnTo>
                <a:lnTo>
                  <a:pt x="0" y="52592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9595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769008" y="5248114"/>
            <a:ext cx="12749983" cy="2638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FEFFFF"/>
                </a:solidFill>
                <a:latin typeface="FS Me 1"/>
              </a:rPr>
              <a:t>Making Norfolk</a:t>
            </a:r>
          </a:p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FEFFFF"/>
                </a:solidFill>
                <a:latin typeface="FS Me 1"/>
              </a:rPr>
              <a:t>a great place to grow older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440439" y="9754303"/>
            <a:ext cx="3407122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EFFFF"/>
                </a:solidFill>
                <a:latin typeface="Foco Age UK"/>
              </a:rPr>
              <a:t>Registered Charity No: 1077097</a:t>
            </a:r>
          </a:p>
        </p:txBody>
      </p:sp>
      <p:pic>
        <p:nvPicPr>
          <p:cNvPr name="Picture 7" id="7">
            <a:hlinkClick action="ppaction://media"/>
          </p:cNvPr>
          <p:cNvPicPr>
            <a:picLocks noChangeAspect="true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29650" y="4629150"/>
            <a:ext cx="1028700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dur="indefinite" restart="never" nodeType="tmRoot">
          <p:childTnLst>
            <p:cmd cmd="playFrom(0.0)">
              <p:cBhvr>
                <p:cTn/>
                <p:tgtEl>
                  <p:spTgt spid="7"/>
                </p:tgtEl>
              </p:cBhvr>
            </p:cmd>
            <p:audio>
              <p:cMediaNode vol="20000" showWhenStopped="false">
                <p:cTn/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A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76082" y="-219507"/>
            <a:ext cx="3064483" cy="2707239"/>
          </a:xfrm>
          <a:custGeom>
            <a:avLst/>
            <a:gdLst/>
            <a:ahLst/>
            <a:cxnLst/>
            <a:rect r="r" b="b" t="t" l="l"/>
            <a:pathLst>
              <a:path h="2707239" w="3064483">
                <a:moveTo>
                  <a:pt x="0" y="0"/>
                </a:moveTo>
                <a:lnTo>
                  <a:pt x="3064483" y="0"/>
                </a:lnTo>
                <a:lnTo>
                  <a:pt x="3064483" y="2707239"/>
                </a:lnTo>
                <a:lnTo>
                  <a:pt x="0" y="2707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269918" y="5143500"/>
            <a:ext cx="6801322" cy="5143500"/>
          </a:xfrm>
          <a:custGeom>
            <a:avLst/>
            <a:gdLst/>
            <a:ahLst/>
            <a:cxnLst/>
            <a:rect r="r" b="b" t="t" l="l"/>
            <a:pathLst>
              <a:path h="5143500" w="6801322">
                <a:moveTo>
                  <a:pt x="0" y="0"/>
                </a:moveTo>
                <a:lnTo>
                  <a:pt x="6801322" y="0"/>
                </a:lnTo>
                <a:lnTo>
                  <a:pt x="6801322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1943100"/>
            <a:ext cx="15879623" cy="49276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799"/>
              </a:lnSpc>
            </a:pPr>
            <a:r>
              <a:rPr lang="en-US" sz="6999">
                <a:solidFill>
                  <a:srgbClr val="FEFFFF"/>
                </a:solidFill>
                <a:latin typeface="Foco Age UK"/>
              </a:rPr>
              <a:t>Ways older people help us...</a:t>
            </a:r>
          </a:p>
          <a:p>
            <a:pPr>
              <a:lnSpc>
                <a:spcPts val="9799"/>
              </a:lnSpc>
            </a:pPr>
            <a:r>
              <a:rPr lang="en-US" sz="6999">
                <a:solidFill>
                  <a:srgbClr val="FEFFFF"/>
                </a:solidFill>
                <a:latin typeface="Foco Age UK"/>
              </a:rPr>
              <a:t>What they can do? </a:t>
            </a:r>
          </a:p>
          <a:p>
            <a:pPr>
              <a:lnSpc>
                <a:spcPts val="9799"/>
              </a:lnSpc>
            </a:pPr>
            <a:r>
              <a:rPr lang="en-US" sz="6999">
                <a:solidFill>
                  <a:srgbClr val="FEFFFF"/>
                </a:solidFill>
                <a:latin typeface="Foco Age UK"/>
              </a:rPr>
              <a:t>What they know about? </a:t>
            </a:r>
          </a:p>
          <a:p>
            <a:pPr>
              <a:lnSpc>
                <a:spcPts val="9799"/>
              </a:lnSpc>
            </a:pPr>
            <a:r>
              <a:rPr lang="en-US" sz="6999">
                <a:solidFill>
                  <a:srgbClr val="FEFFFF"/>
                </a:solidFill>
                <a:latin typeface="Foco Age UK"/>
              </a:rPr>
              <a:t>What they can help us with?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9754303"/>
            <a:ext cx="3407122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EFFFF"/>
                </a:solidFill>
                <a:latin typeface="Foco Age UK"/>
              </a:rPr>
              <a:t>Registered Charity No: 1077097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A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76082" y="-219507"/>
            <a:ext cx="3064483" cy="2707239"/>
          </a:xfrm>
          <a:custGeom>
            <a:avLst/>
            <a:gdLst/>
            <a:ahLst/>
            <a:cxnLst/>
            <a:rect r="r" b="b" t="t" l="l"/>
            <a:pathLst>
              <a:path h="2707239" w="3064483">
                <a:moveTo>
                  <a:pt x="0" y="0"/>
                </a:moveTo>
                <a:lnTo>
                  <a:pt x="3064483" y="0"/>
                </a:lnTo>
                <a:lnTo>
                  <a:pt x="3064483" y="2707239"/>
                </a:lnTo>
                <a:lnTo>
                  <a:pt x="0" y="2707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209800"/>
            <a:ext cx="15879623" cy="3606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99"/>
              </a:lnSpc>
            </a:pPr>
            <a:r>
              <a:rPr lang="en-US" sz="6999">
                <a:solidFill>
                  <a:srgbClr val="FEFFFF"/>
                </a:solidFill>
                <a:latin typeface="Foco Age UK"/>
              </a:rPr>
              <a:t>What might an older person find harder to do than you? </a:t>
            </a:r>
          </a:p>
          <a:p>
            <a:pPr>
              <a:lnSpc>
                <a:spcPts val="6999"/>
              </a:lnSpc>
            </a:pPr>
          </a:p>
          <a:p>
            <a:pPr>
              <a:lnSpc>
                <a:spcPts val="6999"/>
              </a:lnSpc>
            </a:pPr>
            <a:r>
              <a:rPr lang="en-US" sz="6999">
                <a:solidFill>
                  <a:srgbClr val="FEFFFF"/>
                </a:solidFill>
                <a:latin typeface="Foco Age UK"/>
              </a:rPr>
              <a:t>What we can do to help each other? </a:t>
            </a:r>
          </a:p>
        </p:txBody>
      </p:sp>
      <p:sp>
        <p:nvSpPr>
          <p:cNvPr name="Freeform 4" id="4"/>
          <p:cNvSpPr/>
          <p:nvPr/>
        </p:nvSpPr>
        <p:spPr>
          <a:xfrm flipH="true" flipV="false" rot="0">
            <a:off x="13992705" y="4319834"/>
            <a:ext cx="4122769" cy="5967166"/>
          </a:xfrm>
          <a:custGeom>
            <a:avLst/>
            <a:gdLst/>
            <a:ahLst/>
            <a:cxnLst/>
            <a:rect r="r" b="b" t="t" l="l"/>
            <a:pathLst>
              <a:path h="5967166" w="4122769">
                <a:moveTo>
                  <a:pt x="4122769" y="0"/>
                </a:moveTo>
                <a:lnTo>
                  <a:pt x="0" y="0"/>
                </a:lnTo>
                <a:lnTo>
                  <a:pt x="0" y="5967166"/>
                </a:lnTo>
                <a:lnTo>
                  <a:pt x="4122769" y="5967166"/>
                </a:lnTo>
                <a:lnTo>
                  <a:pt x="412276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9754303"/>
            <a:ext cx="3407122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EFFFF"/>
                </a:solidFill>
                <a:latin typeface="Foco Age UK"/>
              </a:rPr>
              <a:t>Registered Charity No: 1077097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A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376082" y="-219507"/>
            <a:ext cx="3064483" cy="2707239"/>
          </a:xfrm>
          <a:custGeom>
            <a:avLst/>
            <a:gdLst/>
            <a:ahLst/>
            <a:cxnLst/>
            <a:rect r="r" b="b" t="t" l="l"/>
            <a:pathLst>
              <a:path h="2707239" w="3064483">
                <a:moveTo>
                  <a:pt x="0" y="0"/>
                </a:moveTo>
                <a:lnTo>
                  <a:pt x="3064483" y="0"/>
                </a:lnTo>
                <a:lnTo>
                  <a:pt x="3064483" y="2707239"/>
                </a:lnTo>
                <a:lnTo>
                  <a:pt x="0" y="27072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209800"/>
            <a:ext cx="15879623" cy="4492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99"/>
              </a:lnSpc>
            </a:pPr>
            <a:r>
              <a:rPr lang="en-US" sz="6999">
                <a:solidFill>
                  <a:srgbClr val="FEFFFF"/>
                </a:solidFill>
                <a:latin typeface="Foco Age UK"/>
              </a:rPr>
              <a:t>How can we help an older person we know? </a:t>
            </a:r>
          </a:p>
          <a:p>
            <a:pPr>
              <a:lnSpc>
                <a:spcPts val="6999"/>
              </a:lnSpc>
            </a:pPr>
          </a:p>
          <a:p>
            <a:pPr>
              <a:lnSpc>
                <a:spcPts val="6999"/>
              </a:lnSpc>
            </a:pPr>
            <a:r>
              <a:rPr lang="en-US" sz="6999">
                <a:solidFill>
                  <a:srgbClr val="FEFFFF"/>
                </a:solidFill>
                <a:latin typeface="Foco Age UK"/>
              </a:rPr>
              <a:t>How can we help other older people in the community?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5149319" y="5842789"/>
            <a:ext cx="12953321" cy="4371746"/>
          </a:xfrm>
          <a:custGeom>
            <a:avLst/>
            <a:gdLst/>
            <a:ahLst/>
            <a:cxnLst/>
            <a:rect r="r" b="b" t="t" l="l"/>
            <a:pathLst>
              <a:path h="4371746" w="12953321">
                <a:moveTo>
                  <a:pt x="0" y="0"/>
                </a:moveTo>
                <a:lnTo>
                  <a:pt x="12953322" y="0"/>
                </a:lnTo>
                <a:lnTo>
                  <a:pt x="12953322" y="4371746"/>
                </a:lnTo>
                <a:lnTo>
                  <a:pt x="0" y="43717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9754303"/>
            <a:ext cx="3407122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EFFFF"/>
                </a:solidFill>
                <a:latin typeface="Foco Age UK"/>
              </a:rPr>
              <a:t>Registered Charity No: 1077097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AE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32964" y="-1206930"/>
            <a:ext cx="12622073" cy="6453433"/>
          </a:xfrm>
          <a:custGeom>
            <a:avLst/>
            <a:gdLst/>
            <a:ahLst/>
            <a:cxnLst/>
            <a:rect r="r" b="b" t="t" l="l"/>
            <a:pathLst>
              <a:path h="6453433" w="12622073">
                <a:moveTo>
                  <a:pt x="0" y="0"/>
                </a:moveTo>
                <a:lnTo>
                  <a:pt x="12622072" y="0"/>
                </a:lnTo>
                <a:lnTo>
                  <a:pt x="12622072" y="6453434"/>
                </a:lnTo>
                <a:lnTo>
                  <a:pt x="0" y="64534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440439" y="9754303"/>
            <a:ext cx="3407122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EFFFF"/>
                </a:solidFill>
                <a:latin typeface="Foco Age UK"/>
              </a:rPr>
              <a:t>Registered Charity No: 1077097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028700" y="5607348"/>
            <a:ext cx="16230600" cy="2889095"/>
            <a:chOff x="0" y="0"/>
            <a:chExt cx="21640800" cy="3852127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133350"/>
              <a:ext cx="21640800" cy="14499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099"/>
                </a:lnSpc>
                <a:spcBef>
                  <a:spcPct val="0"/>
                </a:spcBef>
              </a:pPr>
              <a:r>
                <a:rPr lang="en-US" sz="6499">
                  <a:solidFill>
                    <a:srgbClr val="FEFFFF"/>
                  </a:solidFill>
                  <a:latin typeface="FS Me 2"/>
                </a:rPr>
                <a:t>Making Norfolk a great place to grow older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1964150" y="2059311"/>
              <a:ext cx="17712500" cy="17928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200"/>
                </a:lnSpc>
                <a:spcBef>
                  <a:spcPct val="0"/>
                </a:spcBef>
              </a:pPr>
              <a:r>
                <a:rPr lang="en-US" sz="8000">
                  <a:solidFill>
                    <a:srgbClr val="FEFFFF"/>
                  </a:solidFill>
                  <a:latin typeface="FS Me 1"/>
                </a:rPr>
                <a:t>Thank you for watching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EF70B2F654F54D8F74A1215FC1B9B8" ma:contentTypeVersion="15" ma:contentTypeDescription="Create a new document." ma:contentTypeScope="" ma:versionID="c5c6f5f84bae32fcd3c073a81ced6a5e">
  <xsd:schema xmlns:xsd="http://www.w3.org/2001/XMLSchema" xmlns:xs="http://www.w3.org/2001/XMLSchema" xmlns:p="http://schemas.microsoft.com/office/2006/metadata/properties" xmlns:ns2="4d5ee017-b42d-457e-8bec-031ac4aef834" xmlns:ns3="47691aa2-06b7-4580-8164-4f447e8789a9" targetNamespace="http://schemas.microsoft.com/office/2006/metadata/properties" ma:root="true" ma:fieldsID="8e4427037f686d8572ae2b8eabcc72ce" ns2:_="" ns3:_="">
    <xsd:import namespace="4d5ee017-b42d-457e-8bec-031ac4aef834"/>
    <xsd:import namespace="47691aa2-06b7-4580-8164-4f447e8789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5ee017-b42d-457e-8bec-031ac4aef8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94d8b7a-74ba-43b5-ac5d-a7b39c0e1e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691aa2-06b7-4580-8164-4f447e8789a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f078513-4a67-41bb-8342-a45cf9013394}" ma:internalName="TaxCatchAll" ma:showField="CatchAllData" ma:web="47691aa2-06b7-4580-8164-4f447e8789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5ee017-b42d-457e-8bec-031ac4aef834">
      <Terms xmlns="http://schemas.microsoft.com/office/infopath/2007/PartnerControls"/>
    </lcf76f155ced4ddcb4097134ff3c332f>
    <TaxCatchAll xmlns="47691aa2-06b7-4580-8164-4f447e8789a9" xsi:nil="true"/>
  </documentManagement>
</p:properties>
</file>

<file path=customXml/itemProps1.xml><?xml version="1.0" encoding="utf-8"?>
<ds:datastoreItem xmlns:ds="http://schemas.openxmlformats.org/officeDocument/2006/customXml" ds:itemID="{35D1B7DC-8B70-4D4E-9872-ADE953891A03}"/>
</file>

<file path=customXml/itemProps2.xml><?xml version="1.0" encoding="utf-8"?>
<ds:datastoreItem xmlns:ds="http://schemas.openxmlformats.org/officeDocument/2006/customXml" ds:itemID="{23EB93A1-8F3E-4778-9F2B-C6ACF9DA6DE4}"/>
</file>

<file path=customXml/itemProps3.xml><?xml version="1.0" encoding="utf-8"?>
<ds:datastoreItem xmlns:ds="http://schemas.openxmlformats.org/officeDocument/2006/customXml" ds:itemID="{0AE83B6C-82E9-431B-B065-3163CA463FE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Discussion Topics</dc:title>
  <cp:revision>1</cp:revision>
  <dcterms:created xsi:type="dcterms:W3CDTF">2006-08-16T00:00:00Z</dcterms:created>
  <dcterms:modified xsi:type="dcterms:W3CDTF">2011-08-01T06:04:30Z</dcterms:modified>
  <dc:identifier>DAGAD_BftCM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0x01010027EF70B2F654F54D8F74A1215FC1B9B8</vt:lpwstr>
  </property>
</Properties>
</file>