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436" r:id="rId6"/>
    <p:sldId id="434" r:id="rId7"/>
    <p:sldId id="405" r:id="rId8"/>
    <p:sldId id="435" r:id="rId9"/>
    <p:sldId id="448" r:id="rId10"/>
    <p:sldId id="428" r:id="rId11"/>
    <p:sldId id="450" r:id="rId12"/>
    <p:sldId id="433" r:id="rId13"/>
    <p:sldId id="44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Price" initials="MP" lastIdx="1" clrIdx="0">
    <p:extLst>
      <p:ext uri="{19B8F6BF-5375-455C-9EA6-DF929625EA0E}">
        <p15:presenceInfo xmlns:p15="http://schemas.microsoft.com/office/powerpoint/2012/main" userId="S::MariePrice@ageuksalford.org.uk::003b64ce-90bb-44e3-a6d2-e18483553f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F93"/>
    <a:srgbClr val="FF9933"/>
    <a:srgbClr val="E0462C"/>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3151" autoAdjust="0"/>
  </p:normalViewPr>
  <p:slideViewPr>
    <p:cSldViewPr>
      <p:cViewPr varScale="1">
        <p:scale>
          <a:sx n="75" d="100"/>
          <a:sy n="75" d="100"/>
        </p:scale>
        <p:origin x="17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83CD8-3885-4344-9547-7C1E8C4914F5}" type="datetimeFigureOut">
              <a:rPr lang="en-GB" smtClean="0"/>
              <a:t>03/02/2022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Bitesize Training Series about Nutrition and Hydration  in the Older Population </a:t>
            </a:r>
          </a:p>
        </p:txBody>
      </p:sp>
      <p:sp>
        <p:nvSpPr>
          <p:cNvPr id="4" name="Slide Number Placeholder 3"/>
          <p:cNvSpPr>
            <a:spLocks noGrp="1"/>
          </p:cNvSpPr>
          <p:nvPr>
            <p:ph type="sldNum" sz="quarter" idx="5"/>
          </p:nvPr>
        </p:nvSpPr>
        <p:spPr/>
        <p:txBody>
          <a:bodyPr/>
          <a:lstStyle/>
          <a:p>
            <a:fld id="{75DD720E-D3F1-43F9-8B46-9519D956ABC1}" type="slidenum">
              <a:rPr lang="en-GB" smtClean="0"/>
              <a:t>1</a:t>
            </a:fld>
            <a:endParaRPr lang="en-GB"/>
          </a:p>
        </p:txBody>
      </p:sp>
    </p:spTree>
    <p:extLst>
      <p:ext uri="{BB962C8B-B14F-4D97-AF65-F5344CB8AC3E}">
        <p14:creationId xmlns:p14="http://schemas.microsoft.com/office/powerpoint/2010/main" val="276222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headings. Here we learn about the definition,, signs and symptoms and the prevalence of dehydration in older people.</a:t>
            </a:r>
          </a:p>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2</a:t>
            </a:fld>
            <a:endParaRPr lang="en-GB"/>
          </a:p>
        </p:txBody>
      </p:sp>
    </p:spTree>
    <p:extLst>
      <p:ext uri="{BB962C8B-B14F-4D97-AF65-F5344CB8AC3E}">
        <p14:creationId xmlns:p14="http://schemas.microsoft.com/office/powerpoint/2010/main" val="375455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 the headings</a:t>
            </a:r>
            <a:r>
              <a:rPr lang="en-GB" dirty="0"/>
              <a:t>. Losses can occur from conditions such as diarrhoea, vomiting, and some medications.</a:t>
            </a:r>
          </a:p>
          <a:p>
            <a:r>
              <a:rPr lang="en-GB" dirty="0"/>
              <a:t>Thirst is a useful indicator of daily fluid needs but most people are already mildly dehydrated by the time they feel thirsty. It is important therefore not to wait until you are thirsty but to drink throughout the day. However, some people don’t realise that they are thirsty … as we get older we lose the sensation of thirst, which may be more pronounced in those with Alzheimer’s disease or who have had a stroke.  This is why it is important to ensure that older people drink regularly even if they don’t think they are thirsty.</a:t>
            </a:r>
          </a:p>
          <a:p>
            <a:r>
              <a:rPr lang="en-GB" dirty="0"/>
              <a:t>Another risk factor is Incontinence which may prevent a person from drinking – especially if they are not mobile and it is difficult to get to the kitchen to prepare a drink or to the bathroom to go to the toilet. Even if they are active, they may not drink because they are unsure when or where they can get to the toilet if they are out and about.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signs and symptoms of dehydration. Some are quite obvious such as dry mouth, lips and tongue and sunken eyes. You may notice someone is more irritable, confused or forgetful than usual. They may say they have a headache, feel dizzy, weak or nauseous. But  would you know how often they went to the toilet and the colour of their urine? They may not want to say if they had constipation, a UTI or pressure sores. These symptoms are not always obvious, so it is important to have conversations. The risk of falling and serious conditions are higher if they are dehydrated. Some of these are listed on the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is known about dehydration. 20% of older people are currently dehydrated. Do you know how many people that would be within your service? 28% of older people have impending dehydration - meaning that if a person does not drink their required amount of 6-8 glasses a day they can become dehydrated very quickly. It is important to note that this does not have to be water – although this is the healthiest option and it is good to encourage a variety of drinks, it is more important that a person drinks what they enjoy as they are likely to finish these. </a:t>
            </a:r>
          </a:p>
          <a:p>
            <a:r>
              <a:rPr lang="en-GB" dirty="0"/>
              <a:t>The conditions on the left are recorded admissions to hospital:  </a:t>
            </a:r>
            <a:r>
              <a:rPr lang="en-GB" b="1" dirty="0"/>
              <a:t>Read the list</a:t>
            </a:r>
            <a:r>
              <a:rPr lang="en-GB" dirty="0"/>
              <a:t>.  However, all of these are related to dehydration.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your questions to reflect on your learning.  If you get a question incorrect try again. </a:t>
            </a:r>
          </a:p>
          <a:p>
            <a:r>
              <a:rPr lang="en-GB" dirty="0"/>
              <a:t>Read </a:t>
            </a:r>
            <a:r>
              <a:rPr lang="en-GB"/>
              <a:t>the questions. </a:t>
            </a:r>
            <a:r>
              <a:rPr lang="en-GB" dirty="0"/>
              <a:t>Click the mouse when you are ready to move on.</a:t>
            </a:r>
          </a:p>
        </p:txBody>
      </p:sp>
      <p:sp>
        <p:nvSpPr>
          <p:cNvPr id="4" name="Slide Number Placeholder 3"/>
          <p:cNvSpPr>
            <a:spLocks noGrp="1"/>
          </p:cNvSpPr>
          <p:nvPr>
            <p:ph type="sldNum" sz="quarter" idx="5"/>
          </p:nvPr>
        </p:nvSpPr>
        <p:spPr/>
        <p:txBody>
          <a:bodyPr/>
          <a:lstStyle/>
          <a:p>
            <a:fld id="{75DD720E-D3F1-43F9-8B46-9519D956ABC1}" type="slidenum">
              <a:rPr lang="en-GB" smtClean="0"/>
              <a:t>6</a:t>
            </a:fld>
            <a:endParaRPr lang="en-GB" dirty="0"/>
          </a:p>
        </p:txBody>
      </p:sp>
    </p:spTree>
    <p:extLst>
      <p:ext uri="{BB962C8B-B14F-4D97-AF65-F5344CB8AC3E}">
        <p14:creationId xmlns:p14="http://schemas.microsoft.com/office/powerpoint/2010/main" val="29264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D720E-D3F1-43F9-8B46-9519D956ABC1}" type="slidenum">
              <a:rPr lang="en-GB" smtClean="0"/>
              <a:t>7</a:t>
            </a:fld>
            <a:endParaRPr lang="en-GB" dirty="0"/>
          </a:p>
        </p:txBody>
      </p:sp>
    </p:spTree>
    <p:extLst>
      <p:ext uri="{BB962C8B-B14F-4D97-AF65-F5344CB8AC3E}">
        <p14:creationId xmlns:p14="http://schemas.microsoft.com/office/powerpoint/2010/main" val="246548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01015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03/02/2022</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10.jpeg"/><Relationship Id="rId4" Type="http://schemas.openxmlformats.org/officeDocument/2006/relationships/notesSlide" Target="../notesSlides/notesSlide5.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slide" Target="slide9.xml"/><Relationship Id="rId5" Type="http://schemas.openxmlformats.org/officeDocument/2006/relationships/slide" Target="slide1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hyperlink" Target="https://www.ageuk.org.uk/salford/about-us/improving-nutrition-and-hydration/bitesize-3/"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76A72-8E22-45C8-AFFA-7D88B5CEF4FD}"/>
              </a:ext>
            </a:extLst>
          </p:cNvPr>
          <p:cNvSpPr/>
          <p:nvPr/>
        </p:nvSpPr>
        <p:spPr>
          <a:xfrm>
            <a:off x="251520" y="116632"/>
            <a:ext cx="8713787"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737209D-649D-4636-A010-ACE46AD9FA0E}"/>
              </a:ext>
            </a:extLst>
          </p:cNvPr>
          <p:cNvPicPr>
            <a:picLocks noChangeAspect="1"/>
          </p:cNvPicPr>
          <p:nvPr/>
        </p:nvPicPr>
        <p:blipFill>
          <a:blip r:embed="rId5"/>
          <a:stretch>
            <a:fillRect/>
          </a:stretch>
        </p:blipFill>
        <p:spPr>
          <a:xfrm>
            <a:off x="157366" y="290513"/>
            <a:ext cx="1112720" cy="570874"/>
          </a:xfrm>
          <a:prstGeom prst="rect">
            <a:avLst/>
          </a:prstGeom>
        </p:spPr>
      </p:pic>
      <p:pic>
        <p:nvPicPr>
          <p:cNvPr id="8" name="Picture 2" descr="Image result for greater manchester nutrition and hydration">
            <a:extLst>
              <a:ext uri="{FF2B5EF4-FFF2-40B4-BE49-F238E27FC236}">
                <a16:creationId xmlns:a16="http://schemas.microsoft.com/office/drawing/2014/main" id="{09C34A52-0CEC-46B3-9FEA-4BBC6592F7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0171" y="300604"/>
            <a:ext cx="1036762" cy="5954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0672DEE-6292-4F32-8B0B-0D04C473C9A9}"/>
              </a:ext>
            </a:extLst>
          </p:cNvPr>
          <p:cNvSpPr txBox="1"/>
          <p:nvPr/>
        </p:nvSpPr>
        <p:spPr>
          <a:xfrm>
            <a:off x="0" y="1022596"/>
            <a:ext cx="815427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33399">
                    <a:lumMod val="75000"/>
                  </a:srgbClr>
                </a:solidFill>
                <a:effectLst/>
                <a:uLnTx/>
                <a:uFillTx/>
                <a:latin typeface="Arial"/>
                <a:ea typeface="+mn-ea"/>
                <a:cs typeface="+mn-cs"/>
              </a:rPr>
              <a:t>Eat, Drink, Live Well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33399">
                    <a:lumMod val="75000"/>
                  </a:srgbClr>
                </a:solidFill>
                <a:effectLst/>
                <a:uLnTx/>
                <a:uFillTx/>
                <a:latin typeface="Arial"/>
                <a:ea typeface="+mn-ea"/>
                <a:cs typeface="+mn-cs"/>
              </a:rPr>
              <a:t>Bitesize Training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99">
                    <a:lumMod val="75000"/>
                  </a:srgbClr>
                </a:solidFill>
                <a:effectLst/>
                <a:uLnTx/>
                <a:uFillTx/>
                <a:latin typeface="Arial"/>
                <a:ea typeface="+mn-ea"/>
                <a:cs typeface="+mn-cs"/>
              </a:rPr>
              <a:t>Introduction to Dehydration</a:t>
            </a:r>
          </a:p>
        </p:txBody>
      </p:sp>
      <p:pic>
        <p:nvPicPr>
          <p:cNvPr id="4" name="Audio 3">
            <a:hlinkClick r:id="" action="ppaction://media"/>
            <a:extLst>
              <a:ext uri="{FF2B5EF4-FFF2-40B4-BE49-F238E27FC236}">
                <a16:creationId xmlns:a16="http://schemas.microsoft.com/office/drawing/2014/main" id="{04AD2A2D-07BF-4DE6-968B-C21B6BD2A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pic>
        <p:nvPicPr>
          <p:cNvPr id="9" name="Picture 8" descr="Age UK Salford Pledge- 10% Better Campaign">
            <a:extLst>
              <a:ext uri="{FF2B5EF4-FFF2-40B4-BE49-F238E27FC236}">
                <a16:creationId xmlns:a16="http://schemas.microsoft.com/office/drawing/2014/main" id="{21C63936-2FD5-43C7-927B-05069C4569AA}"/>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6553464"/>
      </p:ext>
    </p:extLst>
  </p:cSld>
  <p:clrMapOvr>
    <a:masterClrMapping/>
  </p:clrMapOvr>
  <mc:AlternateContent xmlns:mc="http://schemas.openxmlformats.org/markup-compatibility/2006" xmlns:p14="http://schemas.microsoft.com/office/powerpoint/2010/main">
    <mc:Choice Requires="p14">
      <p:transition spd="slow" p14:dur="2000" advClick="0" advTm="13714"/>
    </mc:Choice>
    <mc:Fallback xmlns="">
      <p:transition spd="slow" advClick="0" advTm="13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40C129-0760-4647-9B8C-03E059C52019}"/>
              </a:ext>
            </a:extLst>
          </p:cNvPr>
          <p:cNvSpPr>
            <a:spLocks noGrp="1"/>
          </p:cNvSpPr>
          <p:nvPr>
            <p:ph type="body" idx="1"/>
          </p:nvPr>
        </p:nvSpPr>
        <p:spPr>
          <a:xfrm>
            <a:off x="407680" y="1928813"/>
            <a:ext cx="4764087" cy="1500187"/>
          </a:xfrm>
        </p:spPr>
        <p:txBody>
          <a:bodyPr/>
          <a:lstStyle/>
          <a:p>
            <a:r>
              <a:rPr lang="en-GB" sz="5400" dirty="0"/>
              <a:t>That’s Wrong, </a:t>
            </a:r>
          </a:p>
          <a:p>
            <a:r>
              <a:rPr lang="en-GB" sz="5400" dirty="0"/>
              <a:t>try </a:t>
            </a:r>
            <a:r>
              <a:rPr lang="en-GB" sz="5400" dirty="0">
                <a:hlinkClick r:id="rId2" action="ppaction://hlinksldjump"/>
              </a:rPr>
              <a:t>again</a:t>
            </a:r>
            <a:r>
              <a:rPr lang="en-GB" sz="5400" dirty="0"/>
              <a:t> </a:t>
            </a:r>
          </a:p>
        </p:txBody>
      </p:sp>
      <p:pic>
        <p:nvPicPr>
          <p:cNvPr id="5" name="Picture 4">
            <a:extLst>
              <a:ext uri="{FF2B5EF4-FFF2-40B4-BE49-F238E27FC236}">
                <a16:creationId xmlns:a16="http://schemas.microsoft.com/office/drawing/2014/main" id="{FF47D59A-6A03-4BE6-A748-A8FC3B2A13D2}"/>
              </a:ext>
            </a:extLst>
          </p:cNvPr>
          <p:cNvPicPr>
            <a:picLocks noChangeAspect="1"/>
          </p:cNvPicPr>
          <p:nvPr/>
        </p:nvPicPr>
        <p:blipFill>
          <a:blip r:embed="rId3"/>
          <a:stretch>
            <a:fillRect/>
          </a:stretch>
        </p:blipFill>
        <p:spPr>
          <a:xfrm>
            <a:off x="5465345" y="1450412"/>
            <a:ext cx="3166302" cy="3023266"/>
          </a:xfrm>
          <a:prstGeom prst="rect">
            <a:avLst/>
          </a:prstGeom>
        </p:spPr>
      </p:pic>
      <p:pic>
        <p:nvPicPr>
          <p:cNvPr id="4" name="Picture 3" descr="Age UK Salford Pledge- 10% Better Campaign">
            <a:extLst>
              <a:ext uri="{FF2B5EF4-FFF2-40B4-BE49-F238E27FC236}">
                <a16:creationId xmlns:a16="http://schemas.microsoft.com/office/drawing/2014/main" id="{AE753856-EE4B-48C2-8290-825AC0242DA5}"/>
              </a:ext>
            </a:extLst>
          </p:cNvPr>
          <p:cNvPicPr/>
          <p:nvPr/>
        </p:nvPicPr>
        <p:blipFill rotWithShape="1">
          <a:blip r:embed="rId4"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22906860-3F64-410E-A562-EFB2EDE18751}"/>
              </a:ext>
            </a:extLst>
          </p:cNvPr>
          <p:cNvSpPr/>
          <p:nvPr/>
        </p:nvSpPr>
        <p:spPr>
          <a:xfrm>
            <a:off x="1835696" y="226705"/>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991433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CEA10-0BC0-4754-B348-1D1BE2FFC20B}"/>
              </a:ext>
            </a:extLst>
          </p:cNvPr>
          <p:cNvSpPr/>
          <p:nvPr/>
        </p:nvSpPr>
        <p:spPr>
          <a:xfrm>
            <a:off x="1627968" y="346850"/>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09B4D0F-7246-4EFB-878A-1FB23AA28528}"/>
              </a:ext>
            </a:extLst>
          </p:cNvPr>
          <p:cNvSpPr txBox="1"/>
          <p:nvPr/>
        </p:nvSpPr>
        <p:spPr>
          <a:xfrm>
            <a:off x="-72516" y="1493634"/>
            <a:ext cx="9289032" cy="892552"/>
          </a:xfrm>
          <a:prstGeom prst="rect">
            <a:avLst/>
          </a:prstGeom>
          <a:noFill/>
        </p:spPr>
        <p:txBody>
          <a:bodyPr wrap="square">
            <a:spAutoFit/>
          </a:bodyPr>
          <a:lstStyle/>
          <a:p>
            <a:pPr algn="ctr"/>
            <a:r>
              <a:rPr kumimoji="0" lang="en-GB" sz="2400" b="1" i="0" u="none" strike="noStrike" kern="0" cap="none" spc="0" normalizeH="0" baseline="0" noProof="0" dirty="0">
                <a:ln>
                  <a:noFill/>
                </a:ln>
                <a:solidFill>
                  <a:srgbClr val="2D2F93"/>
                </a:solidFill>
                <a:effectLst/>
                <a:uLnTx/>
                <a:uFillTx/>
                <a:latin typeface="Arial"/>
                <a:ea typeface="+mj-ea"/>
                <a:cs typeface="+mj-cs"/>
              </a:rPr>
              <a:t>Welcome Back to the Nutrition and Hydration Bitesize Series!</a:t>
            </a:r>
            <a:br>
              <a:rPr kumimoji="0" lang="en-GB" sz="2400" b="0" i="0" u="none" strike="noStrike" kern="0" cap="none" spc="0" normalizeH="0" baseline="0" noProof="0" dirty="0">
                <a:ln>
                  <a:noFill/>
                </a:ln>
                <a:solidFill>
                  <a:srgbClr val="2D2F93"/>
                </a:solidFill>
                <a:effectLst/>
                <a:uLnTx/>
                <a:uFillTx/>
                <a:latin typeface="Arial"/>
                <a:ea typeface="+mj-ea"/>
                <a:cs typeface="+mj-cs"/>
              </a:rPr>
            </a:br>
            <a:r>
              <a:rPr kumimoji="0" lang="en-GB" sz="2800" b="0" i="0" u="none" strike="noStrike" kern="0" cap="none" spc="0" normalizeH="0" baseline="0" noProof="0" dirty="0">
                <a:ln>
                  <a:noFill/>
                </a:ln>
                <a:solidFill>
                  <a:srgbClr val="2D2F93"/>
                </a:solidFill>
                <a:effectLst/>
                <a:uLnTx/>
                <a:uFillTx/>
                <a:latin typeface="Arial"/>
                <a:ea typeface="+mj-ea"/>
                <a:cs typeface="+mj-cs"/>
              </a:rPr>
              <a:t> Bitesize 2. </a:t>
            </a:r>
            <a:endParaRPr lang="en-GB" dirty="0"/>
          </a:p>
        </p:txBody>
      </p:sp>
      <p:graphicFrame>
        <p:nvGraphicFramePr>
          <p:cNvPr id="3" name="Table 2">
            <a:extLst>
              <a:ext uri="{FF2B5EF4-FFF2-40B4-BE49-F238E27FC236}">
                <a16:creationId xmlns:a16="http://schemas.microsoft.com/office/drawing/2014/main" id="{C52572FB-6702-42AB-A0CA-E8DE2D7A2317}"/>
              </a:ext>
            </a:extLst>
          </p:cNvPr>
          <p:cNvGraphicFramePr>
            <a:graphicFrameLocks noGrp="1"/>
          </p:cNvGraphicFramePr>
          <p:nvPr>
            <p:extLst>
              <p:ext uri="{D42A27DB-BD31-4B8C-83A1-F6EECF244321}">
                <p14:modId xmlns:p14="http://schemas.microsoft.com/office/powerpoint/2010/main" val="1834945409"/>
              </p:ext>
            </p:extLst>
          </p:nvPr>
        </p:nvGraphicFramePr>
        <p:xfrm>
          <a:off x="1163161" y="2740882"/>
          <a:ext cx="5929120" cy="1408198"/>
        </p:xfrm>
        <a:graphic>
          <a:graphicData uri="http://schemas.openxmlformats.org/drawingml/2006/table">
            <a:tbl>
              <a:tblPr firstRow="1" firstCol="1" bandRow="1"/>
              <a:tblGrid>
                <a:gridCol w="369461">
                  <a:extLst>
                    <a:ext uri="{9D8B030D-6E8A-4147-A177-3AD203B41FA5}">
                      <a16:colId xmlns:a16="http://schemas.microsoft.com/office/drawing/2014/main" val="3002768438"/>
                    </a:ext>
                  </a:extLst>
                </a:gridCol>
                <a:gridCol w="2238458">
                  <a:extLst>
                    <a:ext uri="{9D8B030D-6E8A-4147-A177-3AD203B41FA5}">
                      <a16:colId xmlns:a16="http://schemas.microsoft.com/office/drawing/2014/main" val="1378323331"/>
                    </a:ext>
                  </a:extLst>
                </a:gridCol>
                <a:gridCol w="3321201">
                  <a:extLst>
                    <a:ext uri="{9D8B030D-6E8A-4147-A177-3AD203B41FA5}">
                      <a16:colId xmlns:a16="http://schemas.microsoft.com/office/drawing/2014/main" val="2271161086"/>
                    </a:ext>
                  </a:extLst>
                </a:gridCol>
              </a:tblGrid>
              <a:tr h="1408198">
                <a:tc>
                  <a:txBody>
                    <a:bodyPr/>
                    <a:lstStyle/>
                    <a:p>
                      <a:pPr>
                        <a:lnSpc>
                          <a:spcPct val="107000"/>
                        </a:lnSpc>
                        <a:spcAft>
                          <a:spcPts val="800"/>
                        </a:spcAft>
                      </a:pPr>
                      <a:r>
                        <a:rPr lang="en-GB" sz="1600" b="1" kern="1200">
                          <a:solidFill>
                            <a:srgbClr val="333399"/>
                          </a:solidFill>
                          <a:effectLst/>
                          <a:latin typeface="Arial" panose="020B0604020202020204" pitchFamily="34" charset="0"/>
                          <a:ea typeface="+mn-ea"/>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r>
                        <a:rPr lang="en-GB" sz="1600" b="1" kern="1200" dirty="0">
                          <a:solidFill>
                            <a:srgbClr val="002060"/>
                          </a:solidFill>
                          <a:effectLst/>
                          <a:latin typeface="Arial" panose="020B0604020202020204" pitchFamily="34" charset="0"/>
                          <a:ea typeface="+mn-ea"/>
                          <a:cs typeface="Times New Roman" panose="02020603050405020304" pitchFamily="18" charset="0"/>
                        </a:rPr>
                        <a:t>Introduction to Dehydration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lvl="0" indent="-342900">
                        <a:lnSpc>
                          <a:spcPct val="107000"/>
                        </a:lnSpc>
                        <a:spcAft>
                          <a:spcPts val="800"/>
                        </a:spcAft>
                        <a:buFont typeface="Wingdings" panose="05000000000000000000" pitchFamily="2" charset="2"/>
                        <a:buChar char=""/>
                        <a:tabLst>
                          <a:tab pos="457200" algn="l"/>
                        </a:tabLst>
                      </a:pPr>
                      <a:r>
                        <a:rPr lang="en-GB" sz="1600" kern="1200" dirty="0">
                          <a:solidFill>
                            <a:srgbClr val="002060"/>
                          </a:solidFill>
                          <a:effectLst/>
                          <a:latin typeface="Arial" panose="020B0604020202020204" pitchFamily="34" charset="0"/>
                          <a:ea typeface="+mn-ea"/>
                          <a:cs typeface="Times New Roman" panose="02020603050405020304" pitchFamily="18" charset="0"/>
                        </a:rPr>
                        <a:t>Definition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600" kern="1200" dirty="0">
                          <a:solidFill>
                            <a:srgbClr val="002060"/>
                          </a:solidFill>
                          <a:effectLst/>
                          <a:latin typeface="Arial" panose="020B0604020202020204" pitchFamily="34" charset="0"/>
                          <a:ea typeface="+mn-ea"/>
                          <a:cs typeface="Times New Roman" panose="02020603050405020304" pitchFamily="18" charset="0"/>
                        </a:rPr>
                        <a:t>Sign and Symptoms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en-GB" sz="16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Prevalence</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and consequences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11171221"/>
                  </a:ext>
                </a:extLst>
              </a:tr>
            </a:tbl>
          </a:graphicData>
        </a:graphic>
      </p:graphicFrame>
      <p:pic>
        <p:nvPicPr>
          <p:cNvPr id="8" name="Audio 7">
            <a:hlinkClick r:id="" action="ppaction://media"/>
            <a:extLst>
              <a:ext uri="{FF2B5EF4-FFF2-40B4-BE49-F238E27FC236}">
                <a16:creationId xmlns:a16="http://schemas.microsoft.com/office/drawing/2014/main" id="{7CADA772-1F1A-476C-8DD0-A52E9828B3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pic>
        <p:nvPicPr>
          <p:cNvPr id="7" name="Picture 6" descr="Age UK Salford Pledge- 10% Better Campaign">
            <a:extLst>
              <a:ext uri="{FF2B5EF4-FFF2-40B4-BE49-F238E27FC236}">
                <a16:creationId xmlns:a16="http://schemas.microsoft.com/office/drawing/2014/main" id="{C45BEA0C-25AC-46AC-AF39-98C99A7B69FE}"/>
              </a:ext>
            </a:extLst>
          </p:cNvPr>
          <p:cNvPicPr/>
          <p:nvPr/>
        </p:nvPicPr>
        <p:blipFill rotWithShape="1">
          <a:blip r:embed="rId6"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304060"/>
      </p:ext>
    </p:extLst>
  </p:cSld>
  <p:clrMapOvr>
    <a:masterClrMapping/>
  </p:clrMapOvr>
  <mc:AlternateContent xmlns:mc="http://schemas.openxmlformats.org/markup-compatibility/2006" xmlns:p14="http://schemas.microsoft.com/office/powerpoint/2010/main">
    <mc:Choice Requires="p14">
      <p:transition spd="slow" p14:dur="2000" advClick="0" advTm="12836"/>
    </mc:Choice>
    <mc:Fallback xmlns="">
      <p:transition spd="slow" advClick="0" advTm="12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57C3-6C17-46BA-8E13-50F906885E82}"/>
              </a:ext>
            </a:extLst>
          </p:cNvPr>
          <p:cNvSpPr>
            <a:spLocks noGrp="1"/>
          </p:cNvSpPr>
          <p:nvPr>
            <p:ph type="title"/>
          </p:nvPr>
        </p:nvSpPr>
        <p:spPr>
          <a:xfrm>
            <a:off x="2483768" y="1562882"/>
            <a:ext cx="4628494" cy="534392"/>
          </a:xfrm>
          <a:solidFill>
            <a:schemeClr val="bg1"/>
          </a:solidFill>
        </p:spPr>
        <p:txBody>
          <a:bodyPr/>
          <a:lstStyle/>
          <a:p>
            <a:r>
              <a:rPr lang="en-GB" b="1" dirty="0"/>
              <a:t>Dehydration - Definition</a:t>
            </a:r>
            <a:endParaRPr lang="en-GB" dirty="0"/>
          </a:p>
        </p:txBody>
      </p:sp>
      <p:sp>
        <p:nvSpPr>
          <p:cNvPr id="3" name="Content Placeholder 2">
            <a:extLst>
              <a:ext uri="{FF2B5EF4-FFF2-40B4-BE49-F238E27FC236}">
                <a16:creationId xmlns:a16="http://schemas.microsoft.com/office/drawing/2014/main" id="{1C65D198-B09A-4AFE-AB17-90883232484F}"/>
              </a:ext>
            </a:extLst>
          </p:cNvPr>
          <p:cNvSpPr>
            <a:spLocks noGrp="1"/>
          </p:cNvSpPr>
          <p:nvPr>
            <p:ph idx="1"/>
          </p:nvPr>
        </p:nvSpPr>
        <p:spPr>
          <a:xfrm>
            <a:off x="23864" y="2353392"/>
            <a:ext cx="9228656" cy="4304261"/>
          </a:xfrm>
        </p:spPr>
        <p:txBody>
          <a:bodyPr/>
          <a:lstStyle/>
          <a:p>
            <a:pPr hangingPunct="0"/>
            <a:r>
              <a:rPr lang="en-GB" sz="2400" b="1" dirty="0">
                <a:latin typeface="Arial" panose="020B0604020202020204" pitchFamily="34" charset="0"/>
                <a:cs typeface="Arial" panose="020B0604020202020204" pitchFamily="34" charset="0"/>
              </a:rPr>
              <a:t>Dehydration means the body loses more fluids than it takes in </a:t>
            </a:r>
          </a:p>
          <a:p>
            <a:pPr algn="ctr" hangingPunct="0"/>
            <a:r>
              <a:rPr lang="en-GB" sz="2000" u="sng" dirty="0">
                <a:latin typeface="Arial" panose="020B0604020202020204" pitchFamily="34" charset="0"/>
                <a:cs typeface="Arial" panose="020B0604020202020204" pitchFamily="34" charset="0"/>
              </a:rPr>
              <a:t>If it is not treated it can become a serious problem</a:t>
            </a:r>
          </a:p>
          <a:p>
            <a:pPr algn="ctr" hangingPunct="0"/>
            <a:endParaRPr lang="en-GB" sz="2000" b="1" u="sng" dirty="0">
              <a:latin typeface="Arial" panose="020B0604020202020204" pitchFamily="34" charset="0"/>
              <a:cs typeface="Arial" panose="020B0604020202020204" pitchFamily="34" charset="0"/>
            </a:endParaRPr>
          </a:p>
          <a:p>
            <a:pPr lvl="0" hangingPunct="0">
              <a:buFont typeface="Arial" panose="020B0604020202020204" pitchFamily="34" charset="0"/>
              <a:buChar char="•"/>
            </a:pPr>
            <a:r>
              <a:rPr lang="en-GB" sz="2000" dirty="0">
                <a:latin typeface="Arial" panose="020B0604020202020204" pitchFamily="34" charset="0"/>
                <a:cs typeface="Arial" panose="020B0604020202020204" pitchFamily="34" charset="0"/>
              </a:rPr>
              <a:t>Losses can occur from conditions such as diarrhoea, vomiting, medications.</a:t>
            </a:r>
          </a:p>
          <a:p>
            <a:pPr lvl="0" hangingPunct="0">
              <a:buFont typeface="Arial" panose="020B0604020202020204" pitchFamily="34" charset="0"/>
              <a:buChar char="•"/>
            </a:pPr>
            <a:r>
              <a:rPr lang="en-GB" sz="2000" dirty="0">
                <a:latin typeface="Arial" panose="020B0604020202020204" pitchFamily="34" charset="0"/>
                <a:cs typeface="Arial" panose="020B0604020202020204" pitchFamily="34" charset="0"/>
              </a:rPr>
              <a:t>Thirst is a useful indicator of daily fluid needs but most people are already   mildly dehydrated by the time they feel thirsty. </a:t>
            </a:r>
          </a:p>
          <a:p>
            <a:pPr marL="0" lvl="0" indent="0" hangingPunct="0"/>
            <a:r>
              <a:rPr lang="en-GB" sz="2000" b="1" dirty="0">
                <a:latin typeface="Arial" panose="020B0604020202020204" pitchFamily="34" charset="0"/>
                <a:cs typeface="Arial" panose="020B0604020202020204" pitchFamily="34" charset="0"/>
              </a:rPr>
              <a:t>Risk factors that prevent a person from drinking enough:</a:t>
            </a:r>
          </a:p>
          <a:p>
            <a:pPr hangingPunct="0">
              <a:buFont typeface="Arial" panose="020B0604020202020204" pitchFamily="34" charset="0"/>
              <a:buChar char="•"/>
            </a:pPr>
            <a:r>
              <a:rPr lang="en-GB" sz="2000" dirty="0">
                <a:latin typeface="Arial" panose="020B0604020202020204" pitchFamily="34" charset="0"/>
                <a:cs typeface="Arial" panose="020B0604020202020204" pitchFamily="34" charset="0"/>
              </a:rPr>
              <a:t>Age-related changes include a reduced sensation of thirst, which may be more pronounced in those with Alzheimer’s disease or who have had a stroke. </a:t>
            </a:r>
          </a:p>
          <a:p>
            <a:pPr hangingPunct="0">
              <a:buFont typeface="Arial" panose="020B0604020202020204" pitchFamily="34" charset="0"/>
              <a:buChar char="•"/>
            </a:pPr>
            <a:r>
              <a:rPr lang="en-GB" sz="2000" dirty="0">
                <a:latin typeface="Arial" panose="020B0604020202020204" pitchFamily="34" charset="0"/>
                <a:cs typeface="Arial" panose="020B0604020202020204" pitchFamily="34" charset="0"/>
              </a:rPr>
              <a:t>Incontinence – may prevent a person from drinking.</a:t>
            </a:r>
          </a:p>
          <a:p>
            <a:pPr marL="0" indent="0" hangingPunct="0"/>
            <a:endParaRPr lang="en-GB" sz="2000" dirty="0"/>
          </a:p>
          <a:p>
            <a:pPr hangingPunct="0">
              <a:buFont typeface="Arial" panose="020B0604020202020204" pitchFamily="34" charset="0"/>
              <a:buChar char="•"/>
            </a:pPr>
            <a:endParaRPr lang="en-GB" sz="2000" dirty="0"/>
          </a:p>
          <a:p>
            <a:pPr hangingPunct="0">
              <a:buFont typeface="Arial" panose="020B0604020202020204" pitchFamily="34" charset="0"/>
              <a:buChar char="•"/>
            </a:pPr>
            <a:endParaRPr lang="en-GB" sz="2000" dirty="0"/>
          </a:p>
        </p:txBody>
      </p:sp>
      <p:sp>
        <p:nvSpPr>
          <p:cNvPr id="5" name="Rectangle 4">
            <a:extLst>
              <a:ext uri="{FF2B5EF4-FFF2-40B4-BE49-F238E27FC236}">
                <a16:creationId xmlns:a16="http://schemas.microsoft.com/office/drawing/2014/main" id="{7378ABD4-1A2F-45A4-8363-0915B6ECDD1B}"/>
              </a:ext>
            </a:extLst>
          </p:cNvPr>
          <p:cNvSpPr/>
          <p:nvPr/>
        </p:nvSpPr>
        <p:spPr>
          <a:xfrm>
            <a:off x="5796136" y="6093296"/>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6" name="Picture 5" descr="Image result for dehydration">
            <a:extLst>
              <a:ext uri="{FF2B5EF4-FFF2-40B4-BE49-F238E27FC236}">
                <a16:creationId xmlns:a16="http://schemas.microsoft.com/office/drawing/2014/main" id="{88BEF1EB-7921-4A0D-B1AD-4445C550E5E0}"/>
              </a:ext>
            </a:extLst>
          </p:cNvPr>
          <p:cNvPicPr/>
          <p:nvPr/>
        </p:nvPicPr>
        <p:blipFill rotWithShape="1">
          <a:blip r:embed="rId5">
            <a:extLst>
              <a:ext uri="{28A0092B-C50C-407E-A947-70E740481C1C}">
                <a14:useLocalDpi xmlns:a14="http://schemas.microsoft.com/office/drawing/2010/main" val="0"/>
              </a:ext>
            </a:extLst>
          </a:blip>
          <a:srcRect b="11539"/>
          <a:stretch/>
        </p:blipFill>
        <p:spPr bwMode="auto">
          <a:xfrm>
            <a:off x="168224" y="1166010"/>
            <a:ext cx="1944216" cy="1146116"/>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FA033EBB-E33C-4ED7-912F-8BFC0A8283A8}"/>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6" name="Audio 15">
            <a:hlinkClick r:id="" action="ppaction://media"/>
            <a:extLst>
              <a:ext uri="{FF2B5EF4-FFF2-40B4-BE49-F238E27FC236}">
                <a16:creationId xmlns:a16="http://schemas.microsoft.com/office/drawing/2014/main" id="{5569926A-FB8C-4D72-A072-0CCF1CB428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8" name="Picture 7" descr="Age UK Salford Pledge- 10% Better Campaign">
            <a:extLst>
              <a:ext uri="{FF2B5EF4-FFF2-40B4-BE49-F238E27FC236}">
                <a16:creationId xmlns:a16="http://schemas.microsoft.com/office/drawing/2014/main" id="{F927E96E-A711-4AFC-BE76-5D5C61ED0AAF}"/>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5160427"/>
      </p:ext>
    </p:extLst>
  </p:cSld>
  <p:clrMapOvr>
    <a:masterClrMapping/>
  </p:clrMapOvr>
  <mc:AlternateContent xmlns:mc="http://schemas.openxmlformats.org/markup-compatibility/2006" xmlns:p14="http://schemas.microsoft.com/office/powerpoint/2010/main">
    <mc:Choice Requires="p14">
      <p:transition spd="slow" p14:dur="2000" advClick="0" advTm="75833"/>
    </mc:Choice>
    <mc:Fallback xmlns="">
      <p:transition spd="slow" advClick="0" advTm="75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8ABD4-1A2F-45A4-8363-0915B6ECDD1B}"/>
              </a:ext>
            </a:extLst>
          </p:cNvPr>
          <p:cNvSpPr/>
          <p:nvPr/>
        </p:nvSpPr>
        <p:spPr>
          <a:xfrm>
            <a:off x="5292080" y="5877272"/>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7" name="Picture 7">
            <a:extLst>
              <a:ext uri="{FF2B5EF4-FFF2-40B4-BE49-F238E27FC236}">
                <a16:creationId xmlns:a16="http://schemas.microsoft.com/office/drawing/2014/main" id="{7F0A3B86-386E-41EE-B710-F1FE46330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24744"/>
            <a:ext cx="5040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D898FF9-4047-4632-B213-07894A36C082}"/>
              </a:ext>
            </a:extLst>
          </p:cNvPr>
          <p:cNvSpPr txBox="1"/>
          <p:nvPr/>
        </p:nvSpPr>
        <p:spPr>
          <a:xfrm>
            <a:off x="5220072" y="1844824"/>
            <a:ext cx="3960440" cy="3139321"/>
          </a:xfrm>
          <a:prstGeom prst="rect">
            <a:avLst/>
          </a:prstGeom>
          <a:noFill/>
        </p:spPr>
        <p:txBody>
          <a:bodyPr wrap="square">
            <a:spAutoFit/>
          </a:bodyPr>
          <a:lstStyle/>
          <a:p>
            <a:r>
              <a:rPr lang="en-GB" sz="1800" dirty="0"/>
              <a:t>     </a:t>
            </a:r>
          </a:p>
          <a:p>
            <a:r>
              <a:rPr lang="en-GB" sz="1800" dirty="0"/>
              <a:t>Dry mouth, lips and tongue and sunken eyes.</a:t>
            </a:r>
          </a:p>
          <a:p>
            <a:endParaRPr lang="en-GB" sz="1800" dirty="0"/>
          </a:p>
          <a:p>
            <a:r>
              <a:rPr lang="en-GB" sz="1800" dirty="0"/>
              <a:t>Fatigue, Headaches,</a:t>
            </a:r>
            <a:r>
              <a:rPr lang="en-GB" sz="1800" dirty="0">
                <a:solidFill>
                  <a:srgbClr val="FF0000"/>
                </a:solidFill>
              </a:rPr>
              <a:t> </a:t>
            </a:r>
            <a:r>
              <a:rPr lang="en-GB" sz="1800" dirty="0"/>
              <a:t>Dizziness, Memory issues, Behavioural issues.</a:t>
            </a:r>
          </a:p>
          <a:p>
            <a:endParaRPr lang="en-GB" dirty="0"/>
          </a:p>
          <a:p>
            <a:r>
              <a:rPr lang="en-GB" sz="1800" dirty="0"/>
              <a:t>Low or no urine output / dark concentrated urine </a:t>
            </a:r>
          </a:p>
          <a:p>
            <a:endParaRPr lang="en-GB" sz="1800" dirty="0">
              <a:solidFill>
                <a:srgbClr val="FF0000"/>
              </a:solidFill>
            </a:endParaRPr>
          </a:p>
          <a:p>
            <a:endParaRPr lang="en-GB" dirty="0"/>
          </a:p>
        </p:txBody>
      </p:sp>
      <p:sp>
        <p:nvSpPr>
          <p:cNvPr id="6" name="Rectangle 5">
            <a:extLst>
              <a:ext uri="{FF2B5EF4-FFF2-40B4-BE49-F238E27FC236}">
                <a16:creationId xmlns:a16="http://schemas.microsoft.com/office/drawing/2014/main" id="{9B74005E-876C-4119-B7E0-135B71072B84}"/>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 name="Audio 1">
            <a:hlinkClick r:id="" action="ppaction://media"/>
            <a:extLst>
              <a:ext uri="{FF2B5EF4-FFF2-40B4-BE49-F238E27FC236}">
                <a16:creationId xmlns:a16="http://schemas.microsoft.com/office/drawing/2014/main" id="{0C535326-07AA-49D6-B5DD-1BF94A9258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8" name="Picture 7" descr="Age UK Salford Pledge- 10% Better Campaign">
            <a:extLst>
              <a:ext uri="{FF2B5EF4-FFF2-40B4-BE49-F238E27FC236}">
                <a16:creationId xmlns:a16="http://schemas.microsoft.com/office/drawing/2014/main" id="{5F9C921F-B6D3-4C02-A8D7-038B29318A75}"/>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0181493"/>
      </p:ext>
    </p:extLst>
  </p:cSld>
  <p:clrMapOvr>
    <a:masterClrMapping/>
  </p:clrMapOvr>
  <mc:AlternateContent xmlns:mc="http://schemas.openxmlformats.org/markup-compatibility/2006" xmlns:p14="http://schemas.microsoft.com/office/powerpoint/2010/main">
    <mc:Choice Requires="p14">
      <p:transition spd="slow" p14:dur="2000" advClick="0" advTm="47416"/>
    </mc:Choice>
    <mc:Fallback xmlns="">
      <p:transition spd="slow" advClick="0" advTm="47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DEEDB8-38B8-4BAB-B264-FC82993A0A7F}"/>
              </a:ext>
            </a:extLst>
          </p:cNvPr>
          <p:cNvSpPr txBox="1"/>
          <p:nvPr/>
        </p:nvSpPr>
        <p:spPr>
          <a:xfrm>
            <a:off x="104706" y="3620993"/>
            <a:ext cx="4121960" cy="250889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This leads to admissions to hospital for:</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Confusion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UTIs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Falls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Constipation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Increased risk of infection / Sepsis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Low mood and energy </a:t>
            </a:r>
          </a:p>
        </p:txBody>
      </p:sp>
      <p:sp>
        <p:nvSpPr>
          <p:cNvPr id="17" name="TextBox 16">
            <a:extLst>
              <a:ext uri="{FF2B5EF4-FFF2-40B4-BE49-F238E27FC236}">
                <a16:creationId xmlns:a16="http://schemas.microsoft.com/office/drawing/2014/main" id="{C92B0EF7-E854-4999-A081-9159140EBC1B}"/>
              </a:ext>
            </a:extLst>
          </p:cNvPr>
          <p:cNvSpPr txBox="1"/>
          <p:nvPr/>
        </p:nvSpPr>
        <p:spPr>
          <a:xfrm>
            <a:off x="2357390" y="2519713"/>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older people are dehydrated</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50CA196-FE65-4BA5-845F-378A9A75A0CC}"/>
              </a:ext>
            </a:extLst>
          </p:cNvPr>
          <p:cNvSpPr/>
          <p:nvPr/>
        </p:nvSpPr>
        <p:spPr>
          <a:xfrm>
            <a:off x="2439035" y="1618740"/>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20%</a:t>
            </a:r>
          </a:p>
        </p:txBody>
      </p:sp>
      <p:sp>
        <p:nvSpPr>
          <p:cNvPr id="21" name="TextBox 20">
            <a:extLst>
              <a:ext uri="{FF2B5EF4-FFF2-40B4-BE49-F238E27FC236}">
                <a16:creationId xmlns:a16="http://schemas.microsoft.com/office/drawing/2014/main" id="{0D6F3775-E2E6-4DAF-9685-E101A7E12032}"/>
              </a:ext>
            </a:extLst>
          </p:cNvPr>
          <p:cNvSpPr txBox="1"/>
          <p:nvPr/>
        </p:nvSpPr>
        <p:spPr>
          <a:xfrm>
            <a:off x="4799026" y="2507062"/>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have impending dehydration</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DA1087A-81B0-49B1-9A4A-081AC61A1CC8}"/>
              </a:ext>
            </a:extLst>
          </p:cNvPr>
          <p:cNvSpPr/>
          <p:nvPr/>
        </p:nvSpPr>
        <p:spPr>
          <a:xfrm>
            <a:off x="4788024" y="1621859"/>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28%</a:t>
            </a:r>
          </a:p>
        </p:txBody>
      </p:sp>
      <p:pic>
        <p:nvPicPr>
          <p:cNvPr id="6" name="Picture 5">
            <a:extLst>
              <a:ext uri="{FF2B5EF4-FFF2-40B4-BE49-F238E27FC236}">
                <a16:creationId xmlns:a16="http://schemas.microsoft.com/office/drawing/2014/main" id="{ED7A36D5-9F6C-481E-BC8A-F14E8FDBC7E7}"/>
              </a:ext>
            </a:extLst>
          </p:cNvPr>
          <p:cNvPicPr>
            <a:picLocks noChangeAspect="1"/>
          </p:cNvPicPr>
          <p:nvPr/>
        </p:nvPicPr>
        <p:blipFill>
          <a:blip r:embed="rId5"/>
          <a:stretch>
            <a:fillRect/>
          </a:stretch>
        </p:blipFill>
        <p:spPr>
          <a:xfrm>
            <a:off x="4317823" y="3483402"/>
            <a:ext cx="2905125" cy="1628775"/>
          </a:xfrm>
          <a:prstGeom prst="rect">
            <a:avLst/>
          </a:prstGeom>
        </p:spPr>
      </p:pic>
      <p:pic>
        <p:nvPicPr>
          <p:cNvPr id="7" name="Picture 6">
            <a:extLst>
              <a:ext uri="{FF2B5EF4-FFF2-40B4-BE49-F238E27FC236}">
                <a16:creationId xmlns:a16="http://schemas.microsoft.com/office/drawing/2014/main" id="{8A65CDE6-C17E-4B62-9D12-12F7BF175B87}"/>
              </a:ext>
            </a:extLst>
          </p:cNvPr>
          <p:cNvPicPr>
            <a:picLocks noChangeAspect="1"/>
          </p:cNvPicPr>
          <p:nvPr/>
        </p:nvPicPr>
        <p:blipFill>
          <a:blip r:embed="rId6"/>
          <a:stretch>
            <a:fillRect/>
          </a:stretch>
        </p:blipFill>
        <p:spPr>
          <a:xfrm>
            <a:off x="5868273" y="5236141"/>
            <a:ext cx="2905125" cy="1132860"/>
          </a:xfrm>
          <a:prstGeom prst="rect">
            <a:avLst/>
          </a:prstGeom>
        </p:spPr>
      </p:pic>
      <p:pic>
        <p:nvPicPr>
          <p:cNvPr id="10" name="Picture 9" descr="Why are we all dehydrated at work and at home? · Waterlogic">
            <a:extLst>
              <a:ext uri="{FF2B5EF4-FFF2-40B4-BE49-F238E27FC236}">
                <a16:creationId xmlns:a16="http://schemas.microsoft.com/office/drawing/2014/main" id="{0B81E1E6-C23B-4400-A342-521539880438}"/>
              </a:ext>
            </a:extLst>
          </p:cNvPr>
          <p:cNvPicPr/>
          <p:nvPr/>
        </p:nvPicPr>
        <p:blipFill rotWithShape="1">
          <a:blip r:embed="rId7" cstate="print">
            <a:extLst>
              <a:ext uri="{28A0092B-C50C-407E-A947-70E740481C1C}">
                <a14:useLocalDpi xmlns:a14="http://schemas.microsoft.com/office/drawing/2010/main" val="0"/>
              </a:ext>
            </a:extLst>
          </a:blip>
          <a:srcRect l="32406" r="32362"/>
          <a:stretch/>
        </p:blipFill>
        <p:spPr bwMode="auto">
          <a:xfrm>
            <a:off x="6731958" y="1844881"/>
            <a:ext cx="1969303" cy="1059554"/>
          </a:xfrm>
          <a:prstGeom prst="rect">
            <a:avLst/>
          </a:prstGeom>
          <a:noFill/>
          <a:ln>
            <a:noFill/>
          </a:ln>
          <a:extLst>
            <a:ext uri="{53640926-AAD7-44D8-BBD7-CCE9431645EC}">
              <a14:shadowObscured xmlns:a14="http://schemas.microsoft.com/office/drawing/2010/main"/>
            </a:ext>
          </a:extLst>
        </p:spPr>
      </p:pic>
      <p:pic>
        <p:nvPicPr>
          <p:cNvPr id="11" name="Picture 10" descr="Dehydration affects your brain, kidneys and heart - Know what happens to  your body when it is dehydrated | Health Tips and News">
            <a:extLst>
              <a:ext uri="{FF2B5EF4-FFF2-40B4-BE49-F238E27FC236}">
                <a16:creationId xmlns:a16="http://schemas.microsoft.com/office/drawing/2014/main" id="{C8E80836-45D3-4F6D-ADD9-8CB131DC4F89}"/>
              </a:ext>
            </a:extLst>
          </p:cNvPr>
          <p:cNvPicPr/>
          <p:nvPr/>
        </p:nvPicPr>
        <p:blipFill rotWithShape="1">
          <a:blip r:embed="rId8">
            <a:extLst>
              <a:ext uri="{28A0092B-C50C-407E-A947-70E740481C1C}">
                <a14:useLocalDpi xmlns:a14="http://schemas.microsoft.com/office/drawing/2010/main" val="0"/>
              </a:ext>
            </a:extLst>
          </a:blip>
          <a:srcRect l="26105" r="18370"/>
          <a:stretch/>
        </p:blipFill>
        <p:spPr bwMode="auto">
          <a:xfrm>
            <a:off x="694255" y="1772634"/>
            <a:ext cx="1043388" cy="1468856"/>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563EE124-19B0-4CC7-84F9-12E00DAF7B0A}"/>
              </a:ext>
            </a:extLst>
          </p:cNvPr>
          <p:cNvPicPr/>
          <p:nvPr/>
        </p:nvPicPr>
        <p:blipFill rotWithShape="1">
          <a:blip r:embed="rId9"/>
          <a:srcRect l="15789" t="20682" r="19233" b="12547"/>
          <a:stretch/>
        </p:blipFill>
        <p:spPr bwMode="auto">
          <a:xfrm>
            <a:off x="7020272" y="188640"/>
            <a:ext cx="1689597" cy="100811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90EF6EBE-C230-425A-8C96-FC39091B094A}"/>
              </a:ext>
            </a:extLst>
          </p:cNvPr>
          <p:cNvSpPr txBox="1">
            <a:spLocks/>
          </p:cNvSpPr>
          <p:nvPr/>
        </p:nvSpPr>
        <p:spPr>
          <a:xfrm>
            <a:off x="323528" y="1029037"/>
            <a:ext cx="6696744"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Prevalence and consequences</a:t>
            </a: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15" name="Picture 14" descr="Age UK Salford Pledge- 10% Better Campaign">
            <a:extLst>
              <a:ext uri="{FF2B5EF4-FFF2-40B4-BE49-F238E27FC236}">
                <a16:creationId xmlns:a16="http://schemas.microsoft.com/office/drawing/2014/main" id="{93C5D82E-46D0-477E-A336-008B8865210C}"/>
              </a:ext>
            </a:extLst>
          </p:cNvPr>
          <p:cNvPicPr/>
          <p:nvPr/>
        </p:nvPicPr>
        <p:blipFill rotWithShape="1">
          <a:blip r:embed="rId10"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F9044938-775A-4295-97EA-D61BB56C4920}"/>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24E01CC9-5F1A-4260-AB70-4CC3B97C24B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37417934"/>
      </p:ext>
    </p:extLst>
  </p:cSld>
  <p:clrMapOvr>
    <a:masterClrMapping/>
  </p:clrMapOvr>
  <mc:AlternateContent xmlns:mc="http://schemas.openxmlformats.org/markup-compatibility/2006" xmlns:p14="http://schemas.microsoft.com/office/powerpoint/2010/main">
    <mc:Choice Requires="p14">
      <p:transition spd="slow" p14:dur="2000" advClick="0" advTm="58726"/>
    </mc:Choice>
    <mc:Fallback xmlns="">
      <p:transition spd="slow" advClick="0" advTm="58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2846-92CF-4A5A-910E-67E1D9433FEF}"/>
              </a:ext>
            </a:extLst>
          </p:cNvPr>
          <p:cNvSpPr>
            <a:spLocks noGrp="1"/>
          </p:cNvSpPr>
          <p:nvPr>
            <p:ph type="title"/>
          </p:nvPr>
        </p:nvSpPr>
        <p:spPr>
          <a:xfrm>
            <a:off x="475764" y="1243856"/>
            <a:ext cx="6103938" cy="889000"/>
          </a:xfrm>
        </p:spPr>
        <p:txBody>
          <a:bodyPr/>
          <a:lstStyle/>
          <a:p>
            <a:r>
              <a:rPr lang="en-GB" dirty="0"/>
              <a:t>Questions</a:t>
            </a:r>
          </a:p>
        </p:txBody>
      </p:sp>
      <p:sp>
        <p:nvSpPr>
          <p:cNvPr id="3" name="Content Placeholder 2">
            <a:extLst>
              <a:ext uri="{FF2B5EF4-FFF2-40B4-BE49-F238E27FC236}">
                <a16:creationId xmlns:a16="http://schemas.microsoft.com/office/drawing/2014/main" id="{ABEE66D7-352D-490B-8C23-54ABAB35FC39}"/>
              </a:ext>
            </a:extLst>
          </p:cNvPr>
          <p:cNvSpPr>
            <a:spLocks noGrp="1"/>
          </p:cNvSpPr>
          <p:nvPr>
            <p:ph idx="1"/>
          </p:nvPr>
        </p:nvSpPr>
        <p:spPr>
          <a:xfrm>
            <a:off x="475764" y="1688356"/>
            <a:ext cx="8364179" cy="5013176"/>
          </a:xfrm>
        </p:spPr>
        <p:txBody>
          <a:bodyPr/>
          <a:lstStyle/>
          <a:p>
            <a:pPr>
              <a:buAutoNum type="arabicPeriod"/>
            </a:pPr>
            <a:r>
              <a:rPr lang="en-GB" b="1" dirty="0"/>
              <a:t>What is the recommended amount of drinks per day to stay well hydrated? </a:t>
            </a:r>
          </a:p>
          <a:p>
            <a:pPr marL="285750" indent="-285750">
              <a:buFont typeface="Arial" panose="020B0604020202020204" pitchFamily="34" charset="0"/>
              <a:buChar char="•"/>
            </a:pPr>
            <a:r>
              <a:rPr lang="en-GB" dirty="0">
                <a:hlinkClick r:id="rId5" action="ppaction://hlinksldjump"/>
              </a:rPr>
              <a:t>3-4</a:t>
            </a:r>
          </a:p>
          <a:p>
            <a:pPr marL="285750" indent="-285750">
              <a:buFont typeface="Arial" panose="020B0604020202020204" pitchFamily="34" charset="0"/>
              <a:buChar char="•"/>
            </a:pPr>
            <a:r>
              <a:rPr lang="en-GB" dirty="0">
                <a:hlinkClick r:id="rId5" action="ppaction://hlinksldjump"/>
              </a:rPr>
              <a:t>5-6</a:t>
            </a:r>
            <a:endParaRPr lang="en-GB" dirty="0"/>
          </a:p>
          <a:p>
            <a:pPr marL="285750" indent="-285750">
              <a:buFont typeface="Arial" panose="020B0604020202020204" pitchFamily="34" charset="0"/>
              <a:buChar char="•"/>
            </a:pPr>
            <a:r>
              <a:rPr lang="en-GB" dirty="0">
                <a:hlinkClick r:id="rId6" action="ppaction://hlinksldjump"/>
              </a:rPr>
              <a:t>6-8</a:t>
            </a:r>
            <a:endParaRPr lang="en-GB" dirty="0"/>
          </a:p>
          <a:p>
            <a:pPr marL="285750" indent="-285750">
              <a:buFont typeface="Arial" panose="020B0604020202020204" pitchFamily="34" charset="0"/>
              <a:buChar char="•"/>
            </a:pPr>
            <a:r>
              <a:rPr lang="en-GB" dirty="0">
                <a:hlinkClick r:id="rId5" action="ppaction://hlinksldjump"/>
              </a:rPr>
              <a:t>9-10</a:t>
            </a: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2. How many older people are dehydrated?</a:t>
            </a:r>
          </a:p>
          <a:p>
            <a:pPr marL="285750" indent="-285750">
              <a:buFont typeface="Arial" panose="020B0604020202020204" pitchFamily="34" charset="0"/>
              <a:buChar char="•"/>
            </a:pPr>
            <a:r>
              <a:rPr lang="en-GB" dirty="0">
                <a:hlinkClick r:id="rId5" action="ppaction://hlinksldjump"/>
              </a:rPr>
              <a:t>10%</a:t>
            </a:r>
            <a:endParaRPr lang="en-GB" dirty="0"/>
          </a:p>
          <a:p>
            <a:pPr marL="285750" indent="-285750">
              <a:buFont typeface="Arial" panose="020B0604020202020204" pitchFamily="34" charset="0"/>
              <a:buChar char="•"/>
            </a:pPr>
            <a:r>
              <a:rPr lang="en-GB" dirty="0">
                <a:hlinkClick r:id="rId6" action="ppaction://hlinksldjump"/>
              </a:rPr>
              <a:t>20%</a:t>
            </a:r>
            <a:endParaRPr lang="en-GB" dirty="0"/>
          </a:p>
          <a:p>
            <a:pPr marL="285750" indent="-285750">
              <a:buFont typeface="Arial" panose="020B0604020202020204" pitchFamily="34" charset="0"/>
              <a:buChar char="•"/>
            </a:pPr>
            <a:r>
              <a:rPr lang="en-GB" dirty="0">
                <a:hlinkClick r:id="rId5" action="ppaction://hlinksldjump"/>
              </a:rPr>
              <a:t>30%</a:t>
            </a:r>
            <a:endParaRPr lang="en-GB" dirty="0"/>
          </a:p>
          <a:p>
            <a:pPr marL="285750" indent="-285750">
              <a:buFont typeface="Arial" panose="020B0604020202020204" pitchFamily="34" charset="0"/>
              <a:buChar char="•"/>
            </a:pPr>
            <a:r>
              <a:rPr lang="en-GB" dirty="0">
                <a:hlinkClick r:id="rId5" action="ppaction://hlinksldjump"/>
              </a:rPr>
              <a:t>40%</a:t>
            </a:r>
            <a:endParaRPr lang="en-GB" dirty="0"/>
          </a:p>
          <a:p>
            <a:endParaRPr lang="en-GB" dirty="0"/>
          </a:p>
          <a:p>
            <a:pPr marL="0" indent="0"/>
            <a:endParaRPr lang="en-GB" dirty="0"/>
          </a:p>
          <a:p>
            <a:pPr marL="0" indent="0"/>
            <a:endParaRPr lang="en-GB" dirty="0"/>
          </a:p>
          <a:p>
            <a:r>
              <a:rPr lang="en-GB" dirty="0"/>
              <a:t> </a:t>
            </a:r>
          </a:p>
        </p:txBody>
      </p:sp>
      <p:sp>
        <p:nvSpPr>
          <p:cNvPr id="4" name="Rectangle 3">
            <a:extLst>
              <a:ext uri="{FF2B5EF4-FFF2-40B4-BE49-F238E27FC236}">
                <a16:creationId xmlns:a16="http://schemas.microsoft.com/office/drawing/2014/main" id="{038A3211-7625-4744-AAF7-61CA8D3B60A2}"/>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Audio 5">
            <a:hlinkClick r:id="" action="ppaction://media"/>
            <a:extLst>
              <a:ext uri="{FF2B5EF4-FFF2-40B4-BE49-F238E27FC236}">
                <a16:creationId xmlns:a16="http://schemas.microsoft.com/office/drawing/2014/main" id="{6FBE40E1-A1A9-48ED-8550-AC6A69EE5B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pic>
        <p:nvPicPr>
          <p:cNvPr id="7" name="Picture 6" descr="Age UK Salford Pledge- 10% Better Campaign">
            <a:extLst>
              <a:ext uri="{FF2B5EF4-FFF2-40B4-BE49-F238E27FC236}">
                <a16:creationId xmlns:a16="http://schemas.microsoft.com/office/drawing/2014/main" id="{31E4A46F-61F1-42CD-B638-74F053AA9759}"/>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779931"/>
      </p:ext>
    </p:extLst>
  </p:cSld>
  <p:clrMapOvr>
    <a:masterClrMapping/>
  </p:clrMapOvr>
  <mc:AlternateContent xmlns:mc="http://schemas.openxmlformats.org/markup-compatibility/2006" xmlns:p14="http://schemas.microsoft.com/office/powerpoint/2010/main">
    <mc:Choice Requires="p14">
      <p:transition spd="slow" p14:dur="2000" advTm="39079"/>
    </mc:Choice>
    <mc:Fallback xmlns="">
      <p:transition spd="slow" advTm="39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F6A7-C9CC-4942-B5D8-6C90CB4DF52E}"/>
              </a:ext>
            </a:extLst>
          </p:cNvPr>
          <p:cNvSpPr>
            <a:spLocks noGrp="1"/>
          </p:cNvSpPr>
          <p:nvPr>
            <p:ph type="title"/>
          </p:nvPr>
        </p:nvSpPr>
        <p:spPr>
          <a:xfrm>
            <a:off x="1520031" y="1340768"/>
            <a:ext cx="6103938" cy="889000"/>
          </a:xfrm>
        </p:spPr>
        <p:txBody>
          <a:bodyPr/>
          <a:lstStyle/>
          <a:p>
            <a:pPr algn="ctr"/>
            <a:r>
              <a:rPr lang="en-GB" sz="4000" b="1" dirty="0"/>
              <a:t>Well done!</a:t>
            </a:r>
          </a:p>
        </p:txBody>
      </p:sp>
      <p:sp>
        <p:nvSpPr>
          <p:cNvPr id="3" name="Content Placeholder 2">
            <a:extLst>
              <a:ext uri="{FF2B5EF4-FFF2-40B4-BE49-F238E27FC236}">
                <a16:creationId xmlns:a16="http://schemas.microsoft.com/office/drawing/2014/main" id="{5AF5E68A-C769-4808-A0B5-0EB3CC1F9D21}"/>
              </a:ext>
            </a:extLst>
          </p:cNvPr>
          <p:cNvSpPr>
            <a:spLocks noGrp="1"/>
          </p:cNvSpPr>
          <p:nvPr>
            <p:ph idx="1"/>
          </p:nvPr>
        </p:nvSpPr>
        <p:spPr>
          <a:xfrm>
            <a:off x="719572" y="2229768"/>
            <a:ext cx="7704856" cy="1656184"/>
          </a:xfrm>
        </p:spPr>
        <p:txBody>
          <a:bodyPr/>
          <a:lstStyle/>
          <a:p>
            <a:pPr algn="ctr"/>
            <a:r>
              <a:rPr lang="en-GB" sz="3200" dirty="0"/>
              <a:t>You have completed Bitesize 2 – </a:t>
            </a:r>
          </a:p>
          <a:p>
            <a:pPr algn="ctr"/>
            <a:r>
              <a:rPr lang="en-GB" sz="3200" dirty="0"/>
              <a:t>‘Introduction to Dehydration</a:t>
            </a:r>
            <a:endParaRPr lang="en-GB" sz="3600" dirty="0"/>
          </a:p>
          <a:p>
            <a:endParaRPr lang="en-GB" sz="3600" dirty="0"/>
          </a:p>
          <a:p>
            <a:pPr algn="ctr"/>
            <a:r>
              <a:rPr lang="en-GB" sz="2800" b="1" dirty="0"/>
              <a:t>Now move onto Bitesize 3 –</a:t>
            </a:r>
          </a:p>
          <a:p>
            <a:pPr algn="ctr"/>
            <a:r>
              <a:rPr lang="en-GB" sz="2800" b="1" dirty="0"/>
              <a:t> </a:t>
            </a:r>
            <a:r>
              <a:rPr lang="en-GB" sz="2800" dirty="0"/>
              <a:t>Drink Well: </a:t>
            </a:r>
          </a:p>
          <a:p>
            <a:pPr algn="ctr"/>
            <a:r>
              <a:rPr lang="en-GB" sz="2800" dirty="0"/>
              <a:t>Tips to prevent dehydration’</a:t>
            </a:r>
          </a:p>
          <a:p>
            <a:pPr algn="ctr"/>
            <a:r>
              <a:rPr lang="en-GB" sz="2800" dirty="0"/>
              <a:t> by following the </a:t>
            </a:r>
            <a:r>
              <a:rPr lang="en-GB" sz="2800" dirty="0">
                <a:solidFill>
                  <a:srgbClr val="FF0000"/>
                </a:solidFill>
                <a:hlinkClick r:id="rId5"/>
              </a:rPr>
              <a:t>link here</a:t>
            </a:r>
            <a:endParaRPr lang="en-GB" sz="2800" dirty="0">
              <a:solidFill>
                <a:srgbClr val="FF0000"/>
              </a:solidFill>
            </a:endParaRPr>
          </a:p>
          <a:p>
            <a:endParaRPr lang="en-GB" dirty="0"/>
          </a:p>
        </p:txBody>
      </p:sp>
      <p:sp>
        <p:nvSpPr>
          <p:cNvPr id="4" name="Rectangle 3">
            <a:extLst>
              <a:ext uri="{FF2B5EF4-FFF2-40B4-BE49-F238E27FC236}">
                <a16:creationId xmlns:a16="http://schemas.microsoft.com/office/drawing/2014/main" id="{EC225706-CCC1-4E6D-B326-A5797A0518C4}"/>
              </a:ext>
            </a:extLst>
          </p:cNvPr>
          <p:cNvSpPr/>
          <p:nvPr/>
        </p:nvSpPr>
        <p:spPr>
          <a:xfrm>
            <a:off x="1835696" y="226705"/>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DADFEC8C-550F-4F3E-AEBB-E2AFD7A484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6" name="Picture 5" descr="Age UK Salford Pledge- 10% Better Campaign">
            <a:extLst>
              <a:ext uri="{FF2B5EF4-FFF2-40B4-BE49-F238E27FC236}">
                <a16:creationId xmlns:a16="http://schemas.microsoft.com/office/drawing/2014/main" id="{78C955BD-EFD3-433C-8C81-92117B226740}"/>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4216607"/>
      </p:ext>
    </p:extLst>
  </p:cSld>
  <p:clrMapOvr>
    <a:masterClrMapping/>
  </p:clrMapOvr>
  <mc:AlternateContent xmlns:mc="http://schemas.openxmlformats.org/markup-compatibility/2006" xmlns:p14="http://schemas.microsoft.com/office/powerpoint/2010/main">
    <mc:Choice Requires="p14">
      <p:transition spd="slow" p14:dur="2000" advTm="16606"/>
    </mc:Choice>
    <mc:Fallback xmlns="">
      <p:transition spd="slow" advTm="16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e UK Salford Pledge- 10% Better Campaign">
            <a:extLst>
              <a:ext uri="{FF2B5EF4-FFF2-40B4-BE49-F238E27FC236}">
                <a16:creationId xmlns:a16="http://schemas.microsoft.com/office/drawing/2014/main" id="{1D8E6279-C9BA-4911-AF8C-9742C189DA70}"/>
              </a:ext>
            </a:extLst>
          </p:cNvPr>
          <p:cNvPicPr/>
          <p:nvPr/>
        </p:nvPicPr>
        <p:blipFill rotWithShape="1">
          <a:blip r:embed="rId2"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4090A796-A7ED-49EF-B7B5-A6978D698C4E}"/>
              </a:ext>
            </a:extLst>
          </p:cNvPr>
          <p:cNvSpPr/>
          <p:nvPr/>
        </p:nvSpPr>
        <p:spPr>
          <a:xfrm>
            <a:off x="1835696" y="226705"/>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98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5C3BA-B194-494D-A77E-69E8B4104C1F}"/>
              </a:ext>
            </a:extLst>
          </p:cNvPr>
          <p:cNvSpPr>
            <a:spLocks noGrp="1"/>
          </p:cNvSpPr>
          <p:nvPr>
            <p:ph type="body" idx="1"/>
          </p:nvPr>
        </p:nvSpPr>
        <p:spPr>
          <a:xfrm>
            <a:off x="417513" y="1294223"/>
            <a:ext cx="7772400" cy="1500187"/>
          </a:xfrm>
        </p:spPr>
        <p:txBody>
          <a:bodyPr/>
          <a:lstStyle/>
          <a:p>
            <a:r>
              <a:rPr lang="en-GB" sz="7200" dirty="0"/>
              <a:t>That’s right!</a:t>
            </a:r>
          </a:p>
        </p:txBody>
      </p:sp>
      <p:pic>
        <p:nvPicPr>
          <p:cNvPr id="7" name="Picture 6">
            <a:extLst>
              <a:ext uri="{FF2B5EF4-FFF2-40B4-BE49-F238E27FC236}">
                <a16:creationId xmlns:a16="http://schemas.microsoft.com/office/drawing/2014/main" id="{E4D97F80-DE50-42C1-BA15-1D97ED5964DE}"/>
              </a:ext>
            </a:extLst>
          </p:cNvPr>
          <p:cNvPicPr>
            <a:picLocks noChangeAspect="1"/>
          </p:cNvPicPr>
          <p:nvPr/>
        </p:nvPicPr>
        <p:blipFill>
          <a:blip r:embed="rId2"/>
          <a:stretch>
            <a:fillRect/>
          </a:stretch>
        </p:blipFill>
        <p:spPr>
          <a:xfrm>
            <a:off x="5865759" y="1613720"/>
            <a:ext cx="2860728" cy="2722306"/>
          </a:xfrm>
          <a:prstGeom prst="rect">
            <a:avLst/>
          </a:prstGeom>
        </p:spPr>
      </p:pic>
      <p:sp>
        <p:nvSpPr>
          <p:cNvPr id="8" name="Text Placeholder 2">
            <a:extLst>
              <a:ext uri="{FF2B5EF4-FFF2-40B4-BE49-F238E27FC236}">
                <a16:creationId xmlns:a16="http://schemas.microsoft.com/office/drawing/2014/main" id="{C86A06CF-A41A-4BF5-A51C-E19135928445}"/>
              </a:ext>
            </a:extLst>
          </p:cNvPr>
          <p:cNvSpPr txBox="1">
            <a:spLocks/>
          </p:cNvSpPr>
          <p:nvPr/>
        </p:nvSpPr>
        <p:spPr bwMode="auto">
          <a:xfrm>
            <a:off x="515836" y="4198400"/>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2D2F93"/>
                </a:solidFill>
                <a:latin typeface="+mn-lt"/>
                <a:ea typeface="+mn-ea"/>
                <a:cs typeface="+mn-cs"/>
              </a:defRPr>
            </a:lvl1pPr>
            <a:lvl2pPr marL="457200" indent="0" algn="l" rtl="0" eaLnBrk="1" fontAlgn="base" hangingPunct="1">
              <a:spcBef>
                <a:spcPct val="20000"/>
              </a:spcBef>
              <a:spcAft>
                <a:spcPct val="0"/>
              </a:spcAft>
              <a:buNone/>
              <a:defRPr sz="1800">
                <a:solidFill>
                  <a:srgbClr val="2D2F93"/>
                </a:solidFill>
                <a:latin typeface="+mn-lt"/>
              </a:defRPr>
            </a:lvl2pPr>
            <a:lvl3pPr marL="914400" indent="0" algn="l" rtl="0" eaLnBrk="1" fontAlgn="base" hangingPunct="1">
              <a:spcBef>
                <a:spcPct val="20000"/>
              </a:spcBef>
              <a:spcAft>
                <a:spcPct val="0"/>
              </a:spcAft>
              <a:buNone/>
              <a:defRPr sz="1600">
                <a:solidFill>
                  <a:srgbClr val="2D2F93"/>
                </a:solidFill>
                <a:latin typeface="+mn-lt"/>
              </a:defRPr>
            </a:lvl3pPr>
            <a:lvl4pPr marL="1371600" indent="0" algn="l" rtl="0" eaLnBrk="1" fontAlgn="base" hangingPunct="1">
              <a:spcBef>
                <a:spcPct val="20000"/>
              </a:spcBef>
              <a:spcAft>
                <a:spcPct val="0"/>
              </a:spcAft>
              <a:buNone/>
              <a:defRPr sz="1400">
                <a:solidFill>
                  <a:srgbClr val="2D2F93"/>
                </a:solidFill>
                <a:latin typeface="+mn-lt"/>
              </a:defRPr>
            </a:lvl4pPr>
            <a:lvl5pPr marL="1828800" indent="0" algn="l" rtl="0" eaLnBrk="1" fontAlgn="base" hangingPunct="1">
              <a:spcBef>
                <a:spcPct val="20000"/>
              </a:spcBef>
              <a:spcAft>
                <a:spcPct val="0"/>
              </a:spcAft>
              <a:buNone/>
              <a:defRPr sz="1400">
                <a:solidFill>
                  <a:srgbClr val="2D2F93"/>
                </a:solidFill>
                <a:latin typeface="+mn-lt"/>
              </a:defRPr>
            </a:lvl5pPr>
            <a:lvl6pPr marL="2286000" indent="0" algn="l" rtl="0" eaLnBrk="1" fontAlgn="base" hangingPunct="1">
              <a:spcBef>
                <a:spcPct val="20000"/>
              </a:spcBef>
              <a:spcAft>
                <a:spcPct val="0"/>
              </a:spcAft>
              <a:buNone/>
              <a:defRPr sz="1400">
                <a:solidFill>
                  <a:srgbClr val="2D2F93"/>
                </a:solidFill>
                <a:latin typeface="+mn-lt"/>
              </a:defRPr>
            </a:lvl6pPr>
            <a:lvl7pPr marL="2743200" indent="0" algn="l" rtl="0" eaLnBrk="1" fontAlgn="base" hangingPunct="1">
              <a:spcBef>
                <a:spcPct val="20000"/>
              </a:spcBef>
              <a:spcAft>
                <a:spcPct val="0"/>
              </a:spcAft>
              <a:buNone/>
              <a:defRPr sz="1400">
                <a:solidFill>
                  <a:srgbClr val="2D2F93"/>
                </a:solidFill>
                <a:latin typeface="+mn-lt"/>
              </a:defRPr>
            </a:lvl7pPr>
            <a:lvl8pPr marL="3200400" indent="0" algn="l" rtl="0" eaLnBrk="1" fontAlgn="base" hangingPunct="1">
              <a:spcBef>
                <a:spcPct val="20000"/>
              </a:spcBef>
              <a:spcAft>
                <a:spcPct val="0"/>
              </a:spcAft>
              <a:buNone/>
              <a:defRPr sz="1400">
                <a:solidFill>
                  <a:srgbClr val="2D2F93"/>
                </a:solidFill>
                <a:latin typeface="+mn-lt"/>
              </a:defRPr>
            </a:lvl8pPr>
            <a:lvl9pPr marL="3657600" indent="0" algn="l" rtl="0" eaLnBrk="1" fontAlgn="base" hangingPunct="1">
              <a:spcBef>
                <a:spcPct val="20000"/>
              </a:spcBef>
              <a:spcAft>
                <a:spcPct val="0"/>
              </a:spcAft>
              <a:buNone/>
              <a:defRPr sz="1400">
                <a:solidFill>
                  <a:srgbClr val="2D2F93"/>
                </a:solidFill>
                <a:latin typeface="+mn-lt"/>
              </a:defRPr>
            </a:lvl9pPr>
          </a:lstStyle>
          <a:p>
            <a:r>
              <a:rPr lang="en-GB" sz="4000" kern="0" dirty="0"/>
              <a:t>Go to the </a:t>
            </a:r>
            <a:r>
              <a:rPr lang="en-GB" sz="4000" kern="0" dirty="0">
                <a:hlinkClick r:id="rId3" action="ppaction://hlinksldjump"/>
              </a:rPr>
              <a:t>next question</a:t>
            </a:r>
            <a:endParaRPr lang="en-GB" sz="4000" kern="0" dirty="0"/>
          </a:p>
          <a:p>
            <a:r>
              <a:rPr lang="en-GB" sz="4000" kern="0" dirty="0"/>
              <a:t>Or if you have completed both questions, </a:t>
            </a:r>
            <a:r>
              <a:rPr lang="en-GB" sz="4000" kern="0" dirty="0">
                <a:hlinkClick r:id="rId4" action="ppaction://hlinksldjump"/>
              </a:rPr>
              <a:t>click here </a:t>
            </a:r>
            <a:endParaRPr lang="en-GB" sz="4000" kern="0" dirty="0"/>
          </a:p>
        </p:txBody>
      </p:sp>
      <p:pic>
        <p:nvPicPr>
          <p:cNvPr id="5" name="Picture 4" descr="Age UK Salford Pledge- 10% Better Campaign">
            <a:extLst>
              <a:ext uri="{FF2B5EF4-FFF2-40B4-BE49-F238E27FC236}">
                <a16:creationId xmlns:a16="http://schemas.microsoft.com/office/drawing/2014/main" id="{41C9A33D-02C4-4D30-9A0C-B161631B96EF}"/>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984CFA3F-C2C7-40C4-9382-3E39C67B901A}"/>
              </a:ext>
            </a:extLst>
          </p:cNvPr>
          <p:cNvSpPr/>
          <p:nvPr/>
        </p:nvSpPr>
        <p:spPr>
          <a:xfrm>
            <a:off x="1835696" y="226705"/>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610347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9B6D96CA3E8A4EA6264127CAE1E098" ma:contentTypeVersion="16" ma:contentTypeDescription="Create a new document." ma:contentTypeScope="" ma:versionID="fb3c9c456689f4079ee9ba389a9defc7">
  <xsd:schema xmlns:xsd="http://www.w3.org/2001/XMLSchema" xmlns:xs="http://www.w3.org/2001/XMLSchema" xmlns:p="http://schemas.microsoft.com/office/2006/metadata/properties" xmlns:ns2="4ad4d7b2-7045-4ea9-a938-49be9e853746" xmlns:ns3="fda73c0f-03a0-411e-a79f-292674d7878d" targetNamespace="http://schemas.microsoft.com/office/2006/metadata/properties" ma:root="true" ma:fieldsID="8409b65044dfa7abc9261a297f02de6c" ns2:_="" ns3:_="">
    <xsd:import namespace="4ad4d7b2-7045-4ea9-a938-49be9e853746"/>
    <xsd:import namespace="fda73c0f-03a0-411e-a79f-292674d7878d"/>
    <xsd:element name="properties">
      <xsd:complexType>
        <xsd:sequence>
          <xsd:element name="documentManagement">
            <xsd:complexType>
              <xsd:all>
                <xsd:element ref="ns2:Exchequer"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4d7b2-7045-4ea9-a938-49be9e853746" elementFormDefault="qualified">
    <xsd:import namespace="http://schemas.microsoft.com/office/2006/documentManagement/types"/>
    <xsd:import namespace="http://schemas.microsoft.com/office/infopath/2007/PartnerControls"/>
    <xsd:element name="Exchequer" ma:index="2" nillable="true" ma:displayName="Exchequer" ma:default="1" ma:format="Dropdown" ma:internalName="Exchequer"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73c0f-03a0-411e-a79f-292674d7878d"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chequer xmlns="4ad4d7b2-7045-4ea9-a938-49be9e853746">true</Exchequer>
  </documentManagement>
</p:properties>
</file>

<file path=customXml/itemProps1.xml><?xml version="1.0" encoding="utf-8"?>
<ds:datastoreItem xmlns:ds="http://schemas.openxmlformats.org/officeDocument/2006/customXml" ds:itemID="{3A81B2EE-83B7-4075-AEDB-AD62D364610B}">
  <ds:schemaRefs>
    <ds:schemaRef ds:uri="http://schemas.microsoft.com/sharepoint/v3/contenttype/forms"/>
  </ds:schemaRefs>
</ds:datastoreItem>
</file>

<file path=customXml/itemProps2.xml><?xml version="1.0" encoding="utf-8"?>
<ds:datastoreItem xmlns:ds="http://schemas.openxmlformats.org/officeDocument/2006/customXml" ds:itemID="{4E473FCA-F2EF-4F63-88E8-CAF05E27A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4d7b2-7045-4ea9-a938-49be9e853746"/>
    <ds:schemaRef ds:uri="fda73c0f-03a0-411e-a79f-292674d78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24DD2D-7053-4413-867B-B1E9260ECD77}">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fda73c0f-03a0-411e-a79f-292674d7878d"/>
    <ds:schemaRef ds:uri="4ad4d7b2-7045-4ea9-a938-49be9e853746"/>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Pennine KPI's -18March 2014 D1</Template>
  <TotalTime>6256</TotalTime>
  <Words>856</Words>
  <Application>Microsoft Office PowerPoint</Application>
  <PresentationFormat>On-screen Show (4:3)</PresentationFormat>
  <Paragraphs>86</Paragraphs>
  <Slides>10</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Pennine KPI's -18March 2014 D1</vt:lpstr>
      <vt:lpstr>PowerPoint Presentation</vt:lpstr>
      <vt:lpstr>PowerPoint Presentation</vt:lpstr>
      <vt:lpstr>Dehydration - Definition</vt:lpstr>
      <vt:lpstr>PowerPoint Presentation</vt:lpstr>
      <vt:lpstr>PowerPoint Presentation</vt:lpstr>
      <vt:lpstr>Questions</vt:lpstr>
      <vt:lpstr>Well done!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Jane Bevan</cp:lastModifiedBy>
  <cp:revision>302</cp:revision>
  <cp:lastPrinted>2018-04-20T14:49:49Z</cp:lastPrinted>
  <dcterms:created xsi:type="dcterms:W3CDTF">2014-03-14T18:15:42Z</dcterms:created>
  <dcterms:modified xsi:type="dcterms:W3CDTF">2022-02-03T10:03:43Z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0x0101000E9B6D96CA3E8A4EA6264127CAE1E098</vt:lpwstr>
  </property>
</Properties>
</file>