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446" r:id="rId5"/>
    <p:sldId id="426" r:id="rId6"/>
    <p:sldId id="405" r:id="rId7"/>
    <p:sldId id="294" r:id="rId8"/>
    <p:sldId id="412" r:id="rId9"/>
    <p:sldId id="413" r:id="rId10"/>
    <p:sldId id="352" r:id="rId11"/>
    <p:sldId id="372" r:id="rId12"/>
    <p:sldId id="448" r:id="rId13"/>
    <p:sldId id="428" r:id="rId14"/>
    <p:sldId id="449" r:id="rId15"/>
    <p:sldId id="433" r:id="rId16"/>
    <p:sldId id="43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Price" initials="MP" lastIdx="1" clrIdx="0">
    <p:extLst>
      <p:ext uri="{19B8F6BF-5375-455C-9EA6-DF929625EA0E}">
        <p15:presenceInfo xmlns:p15="http://schemas.microsoft.com/office/powerpoint/2012/main" userId="S::MariePrice@ageuksalford.org.uk::003b64ce-90bb-44e3-a6d2-e18483553f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F93"/>
    <a:srgbClr val="FF9933"/>
    <a:srgbClr val="E0462C"/>
    <a:srgbClr val="7CBF33"/>
    <a:srgbClr val="DB3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8" autoAdjust="0"/>
    <p:restoredTop sz="82243" autoAdjust="0"/>
  </p:normalViewPr>
  <p:slideViewPr>
    <p:cSldViewPr>
      <p:cViewPr varScale="1">
        <p:scale>
          <a:sx n="74" d="100"/>
          <a:sy n="74" d="100"/>
        </p:scale>
        <p:origin x="177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083CD8-3885-4344-9547-7C1E8C4914F5}" type="datetimeFigureOut">
              <a:rPr lang="en-GB" smtClean="0"/>
              <a:t>09/02/2022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DD720E-D3F1-43F9-8B46-9519D956ABC1}" type="slidenum">
              <a:rPr lang="en-GB" smtClean="0"/>
              <a:t>‹#›</a:t>
            </a:fld>
            <a:endParaRPr lang="en-GB"/>
          </a:p>
        </p:txBody>
      </p:sp>
    </p:spTree>
    <p:extLst>
      <p:ext uri="{BB962C8B-B14F-4D97-AF65-F5344CB8AC3E}">
        <p14:creationId xmlns:p14="http://schemas.microsoft.com/office/powerpoint/2010/main" val="3848672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Bitesize Training Series about Nutrition and Hydration  in the Older Population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4290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slide</a:t>
            </a:r>
          </a:p>
        </p:txBody>
      </p:sp>
      <p:sp>
        <p:nvSpPr>
          <p:cNvPr id="4" name="Slide Number Placeholder 3"/>
          <p:cNvSpPr>
            <a:spLocks noGrp="1"/>
          </p:cNvSpPr>
          <p:nvPr>
            <p:ph type="sldNum" sz="quarter" idx="5"/>
          </p:nvPr>
        </p:nvSpPr>
        <p:spPr/>
        <p:txBody>
          <a:bodyPr/>
          <a:lstStyle/>
          <a:p>
            <a:fld id="{75DD720E-D3F1-43F9-8B46-9519D956ABC1}" type="slidenum">
              <a:rPr lang="en-GB" smtClean="0"/>
              <a:t>10</a:t>
            </a:fld>
            <a:endParaRPr lang="en-GB" dirty="0"/>
          </a:p>
        </p:txBody>
      </p:sp>
    </p:spTree>
    <p:extLst>
      <p:ext uri="{BB962C8B-B14F-4D97-AF65-F5344CB8AC3E}">
        <p14:creationId xmlns:p14="http://schemas.microsoft.com/office/powerpoint/2010/main" val="246548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2"/>
                </a:solidFill>
              </a:rPr>
              <a:t>Read the title.</a:t>
            </a:r>
            <a:endParaRPr lang="en-GB" b="1" dirty="0">
              <a:solidFill>
                <a:schemeClr val="accent2"/>
              </a:solidFill>
            </a:endParaRPr>
          </a:p>
          <a:p>
            <a:r>
              <a:rPr lang="en-GB" dirty="0"/>
              <a:t>Here we  recap the signs and symptoms of </a:t>
            </a:r>
            <a:r>
              <a:rPr lang="en-GB"/>
              <a:t>dehydration and learn </a:t>
            </a:r>
            <a:r>
              <a:rPr lang="en-GB" dirty="0"/>
              <a:t>about  what we can do to help people to stay hydrated using Food First resources and the 3 Cs:  Conversations, Check, Care </a:t>
            </a:r>
          </a:p>
        </p:txBody>
      </p:sp>
      <p:sp>
        <p:nvSpPr>
          <p:cNvPr id="4" name="Slide Number Placeholder 3"/>
          <p:cNvSpPr>
            <a:spLocks noGrp="1"/>
          </p:cNvSpPr>
          <p:nvPr>
            <p:ph type="sldNum" sz="quarter" idx="5"/>
          </p:nvPr>
        </p:nvSpPr>
        <p:spPr/>
        <p:txBody>
          <a:bodyPr/>
          <a:lstStyle/>
          <a:p>
            <a:fld id="{75DD720E-D3F1-43F9-8B46-9519D956ABC1}" type="slidenum">
              <a:rPr lang="en-GB" smtClean="0"/>
              <a:t>2</a:t>
            </a:fld>
            <a:endParaRPr lang="en-GB" dirty="0"/>
          </a:p>
        </p:txBody>
      </p:sp>
    </p:spTree>
    <p:extLst>
      <p:ext uri="{BB962C8B-B14F-4D97-AF65-F5344CB8AC3E}">
        <p14:creationId xmlns:p14="http://schemas.microsoft.com/office/powerpoint/2010/main" val="1095914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recap signs and symptoms of dehydration. Some are quite obvious such as dry mouth, lips and tongue but others are not so obvious like pressure sores, constipation and UTIs so it is important to have conversations..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6595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slides will show how to use the 3 cs  to good nutrition and hydration.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9673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Conversations about hydration could simply be asking What drinks do you like? What have you had to drink today?</a:t>
            </a:r>
          </a:p>
          <a:p>
            <a:r>
              <a:rPr lang="en-GB" dirty="0"/>
              <a:t>Are you having 6-8 drinks a day?</a:t>
            </a:r>
          </a:p>
          <a:p>
            <a:r>
              <a:rPr lang="en-GB" dirty="0"/>
              <a:t> Read the rest of the slide.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6809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great way to check whether a person is drinking enough is by  using a simple visual chart which can be displayed on a fridge or cupboard and filled in by the older person, a carer or family member.  This is a one example of a chart that monitors food and fluid intake and also oral hygiene. There are others that can be downloaded off the internet or you may like to create  your own.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3609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way we can care is by encouraging older people to drink more and making it an enjoyable experience. </a:t>
            </a:r>
            <a:r>
              <a:rPr lang="en-GB" b="1" dirty="0"/>
              <a:t>Read the slide</a:t>
            </a:r>
            <a:r>
              <a:rPr lang="en-GB"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1035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Sharing these resources with all older people will raise awareness and to help prevent dehydration. </a:t>
            </a:r>
          </a:p>
          <a:p>
            <a:r>
              <a:rPr lang="en-GB" dirty="0"/>
              <a:t>The A5 leaflet has some good tips to help people stay hydrated and the coaster can be a prompt to remind people to get a drink.</a:t>
            </a:r>
          </a:p>
        </p:txBody>
      </p:sp>
      <p:sp>
        <p:nvSpPr>
          <p:cNvPr id="4" name="Slide Number Placeholder 3"/>
          <p:cNvSpPr>
            <a:spLocks noGrp="1"/>
          </p:cNvSpPr>
          <p:nvPr>
            <p:ph type="sldNum" sz="quarter" idx="5"/>
          </p:nvPr>
        </p:nvSpPr>
        <p:spPr/>
        <p:txBody>
          <a:bodyPr/>
          <a:lstStyle/>
          <a:p>
            <a:fld id="{75DD720E-D3F1-43F9-8B46-9519D956ABC1}" type="slidenum">
              <a:rPr lang="en-GB" smtClean="0"/>
              <a:t>8</a:t>
            </a:fld>
            <a:endParaRPr lang="en-GB"/>
          </a:p>
        </p:txBody>
      </p:sp>
    </p:spTree>
    <p:extLst>
      <p:ext uri="{BB962C8B-B14F-4D97-AF65-F5344CB8AC3E}">
        <p14:creationId xmlns:p14="http://schemas.microsoft.com/office/powerpoint/2010/main" val="3271146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your questions. Read the slide. . Click the mouse to move on.</a:t>
            </a:r>
          </a:p>
          <a:p>
            <a:endParaRPr lang="en-GB" dirty="0"/>
          </a:p>
          <a:p>
            <a:endParaRPr lang="en-GB" dirty="0"/>
          </a:p>
        </p:txBody>
      </p:sp>
      <p:sp>
        <p:nvSpPr>
          <p:cNvPr id="4" name="Slide Number Placeholder 3"/>
          <p:cNvSpPr>
            <a:spLocks noGrp="1"/>
          </p:cNvSpPr>
          <p:nvPr>
            <p:ph type="sldNum" sz="quarter" idx="5"/>
          </p:nvPr>
        </p:nvSpPr>
        <p:spPr/>
        <p:txBody>
          <a:bodyPr/>
          <a:lstStyle/>
          <a:p>
            <a:fld id="{75DD720E-D3F1-43F9-8B46-9519D956ABC1}" type="slidenum">
              <a:rPr lang="en-GB" smtClean="0"/>
              <a:t>9</a:t>
            </a:fld>
            <a:endParaRPr lang="en-GB"/>
          </a:p>
        </p:txBody>
      </p:sp>
    </p:spTree>
    <p:extLst>
      <p:ext uri="{BB962C8B-B14F-4D97-AF65-F5344CB8AC3E}">
        <p14:creationId xmlns:p14="http://schemas.microsoft.com/office/powerpoint/2010/main" val="2773395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Page Graph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Rectangle 22"/>
          <p:cNvSpPr>
            <a:spLocks noGrp="1" noChangeArrowheads="1"/>
          </p:cNvSpPr>
          <p:nvPr>
            <p:ph type="ctrTitle" sz="quarter"/>
          </p:nvPr>
        </p:nvSpPr>
        <p:spPr>
          <a:xfrm>
            <a:off x="466725" y="1520825"/>
            <a:ext cx="5618163" cy="755650"/>
          </a:xfrm>
          <a:prstGeom prst="rect">
            <a:avLst/>
          </a:prstGeom>
        </p:spPr>
        <p:txBody>
          <a:bodyPr wrap="square" lIns="91440" tIns="45720" rIns="91440" bIns="45720" anchor="t"/>
          <a:lstStyle>
            <a:lvl1pPr>
              <a:defRPr sz="3200"/>
            </a:lvl1pPr>
          </a:lstStyle>
          <a:p>
            <a:r>
              <a:rPr lang="en-US"/>
              <a:t>Click to edit Master title style</a:t>
            </a:r>
            <a:endParaRPr lang="en-GB"/>
          </a:p>
        </p:txBody>
      </p:sp>
      <p:sp>
        <p:nvSpPr>
          <p:cNvPr id="3095" name="Rectangle 23"/>
          <p:cNvSpPr>
            <a:spLocks noGrp="1" noChangeArrowheads="1"/>
          </p:cNvSpPr>
          <p:nvPr>
            <p:ph type="subTitle" sz="quarter" idx="1"/>
          </p:nvPr>
        </p:nvSpPr>
        <p:spPr>
          <a:xfrm>
            <a:off x="468313" y="2060575"/>
            <a:ext cx="5618162" cy="1130300"/>
          </a:xfrm>
        </p:spPr>
        <p:txBody>
          <a:bodyPr/>
          <a:lstStyle>
            <a:lvl1pPr>
              <a:defRPr/>
            </a:lvl1pPr>
          </a:lstStyle>
          <a:p>
            <a:r>
              <a:rPr lang="en-US"/>
              <a:t>Click to edit Master subtitle style</a:t>
            </a:r>
            <a:endParaRPr lang="en-GB"/>
          </a:p>
        </p:txBody>
      </p:sp>
      <p:pic>
        <p:nvPicPr>
          <p:cNvPr id="6" name="Picture 5" descr="Age UK ILL Logo CMYK C RGB 900dpi 50mm">
            <a:extLst>
              <a:ext uri="{FF2B5EF4-FFF2-40B4-BE49-F238E27FC236}">
                <a16:creationId xmlns:a16="http://schemas.microsoft.com/office/drawing/2014/main" id="{8E3EA264-8B77-4B2F-9069-E72FD93799B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5835" y="359188"/>
            <a:ext cx="1100006" cy="61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10">
            <a:extLst>
              <a:ext uri="{FF2B5EF4-FFF2-40B4-BE49-F238E27FC236}">
                <a16:creationId xmlns:a16="http://schemas.microsoft.com/office/drawing/2014/main" id="{0CAFC67B-74A0-454D-ABE0-759B4BD7B98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64894" b="11248"/>
          <a:stretch/>
        </p:blipFill>
        <p:spPr>
          <a:xfrm>
            <a:off x="4572000" y="271363"/>
            <a:ext cx="1965176" cy="833711"/>
          </a:xfrm>
          <a:prstGeom prst="rect">
            <a:avLst/>
          </a:prstGeom>
        </p:spPr>
      </p:pic>
      <p:pic>
        <p:nvPicPr>
          <p:cNvPr id="8" name="Picture 7">
            <a:extLst>
              <a:ext uri="{FF2B5EF4-FFF2-40B4-BE49-F238E27FC236}">
                <a16:creationId xmlns:a16="http://schemas.microsoft.com/office/drawing/2014/main" id="{208CC6CD-C934-40BC-9AAE-EAFE710646E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61478" b="13931"/>
          <a:stretch/>
        </p:blipFill>
        <p:spPr>
          <a:xfrm>
            <a:off x="1907704" y="239670"/>
            <a:ext cx="2174787" cy="773109"/>
          </a:xfrm>
          <a:prstGeom prst="rect">
            <a:avLst/>
          </a:prstGeom>
        </p:spPr>
      </p:pic>
      <p:pic>
        <p:nvPicPr>
          <p:cNvPr id="10" name="Picture 9">
            <a:extLst>
              <a:ext uri="{FF2B5EF4-FFF2-40B4-BE49-F238E27FC236}">
                <a16:creationId xmlns:a16="http://schemas.microsoft.com/office/drawing/2014/main" id="{EB1A2600-DEA5-4F5D-BDD2-BE3AEECAC22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80312" y="353882"/>
            <a:ext cx="1160536" cy="668672"/>
          </a:xfrm>
          <a:prstGeom prst="rect">
            <a:avLst/>
          </a:prstGeom>
        </p:spPr>
      </p:pic>
    </p:spTree>
    <p:extLst>
      <p:ext uri="{BB962C8B-B14F-4D97-AF65-F5344CB8AC3E}">
        <p14:creationId xmlns:p14="http://schemas.microsoft.com/office/powerpoint/2010/main" val="418696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79413"/>
            <a:ext cx="6103938" cy="889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09/02/2022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89849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11838" y="379413"/>
            <a:ext cx="1784350" cy="477837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379413"/>
            <a:ext cx="5202238" cy="4778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09/02/2022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80659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6456"/>
            <a:ext cx="6103938" cy="889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2636912"/>
            <a:ext cx="7138988" cy="2520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09/02/2022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010154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09/02/2022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403903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09/02/2022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2889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6700"/>
            <a:ext cx="3492500" cy="36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102100" y="1536700"/>
            <a:ext cx="3494088" cy="36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09/02/2022</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423427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8" name="Date Placeholder 8"/>
          <p:cNvSpPr>
            <a:spLocks noGrp="1"/>
          </p:cNvSpPr>
          <p:nvPr>
            <p:ph type="dt" sz="half" idx="11"/>
          </p:nvPr>
        </p:nvSpPr>
        <p:spPr/>
        <p:txBody>
          <a:bodyPr/>
          <a:lstStyle>
            <a:lvl1pPr>
              <a:defRPr/>
            </a:lvl1pPr>
          </a:lstStyle>
          <a:p>
            <a:fld id="{2C7C5A65-3FCA-4654-8C39-26B9300279E9}" type="datetimeFigureOut">
              <a:rPr lang="en-GB" smtClean="0"/>
              <a:t>09/02/2022</a:t>
            </a:fld>
            <a:endParaRPr lang="en-GB"/>
          </a:p>
        </p:txBody>
      </p:sp>
      <p:sp>
        <p:nvSpPr>
          <p:cNvPr id="9"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3278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79413"/>
            <a:ext cx="6103938" cy="889000"/>
          </a:xfrm>
          <a:prstGeom prst="rect">
            <a:avLst/>
          </a:prstGeom>
        </p:spPr>
        <p:txBody>
          <a:bodyPr/>
          <a:lstStyle/>
          <a:p>
            <a:r>
              <a:rPr lang="en-US"/>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4" name="Date Placeholder 8"/>
          <p:cNvSpPr>
            <a:spLocks noGrp="1"/>
          </p:cNvSpPr>
          <p:nvPr>
            <p:ph type="dt" sz="half" idx="11"/>
          </p:nvPr>
        </p:nvSpPr>
        <p:spPr/>
        <p:txBody>
          <a:bodyPr/>
          <a:lstStyle>
            <a:lvl1pPr>
              <a:defRPr/>
            </a:lvl1pPr>
          </a:lstStyle>
          <a:p>
            <a:fld id="{2C7C5A65-3FCA-4654-8C39-26B9300279E9}" type="datetimeFigureOut">
              <a:rPr lang="en-GB" smtClean="0"/>
              <a:t>09/02/2022</a:t>
            </a:fld>
            <a:endParaRPr lang="en-GB"/>
          </a:p>
        </p:txBody>
      </p:sp>
      <p:sp>
        <p:nvSpPr>
          <p:cNvPr id="5"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1925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3" name="Date Placeholder 8"/>
          <p:cNvSpPr>
            <a:spLocks noGrp="1"/>
          </p:cNvSpPr>
          <p:nvPr>
            <p:ph type="dt" sz="half" idx="11"/>
          </p:nvPr>
        </p:nvSpPr>
        <p:spPr/>
        <p:txBody>
          <a:bodyPr/>
          <a:lstStyle>
            <a:lvl1pPr>
              <a:defRPr/>
            </a:lvl1pPr>
          </a:lstStyle>
          <a:p>
            <a:fld id="{2C7C5A65-3FCA-4654-8C39-26B9300279E9}" type="datetimeFigureOut">
              <a:rPr lang="en-GB" smtClean="0"/>
              <a:t>09/02/2022</a:t>
            </a:fld>
            <a:endParaRPr lang="en-GB"/>
          </a:p>
        </p:txBody>
      </p:sp>
      <p:sp>
        <p:nvSpPr>
          <p:cNvPr id="4"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56484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09/02/2022</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56519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09/02/2022</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5066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57200" y="1266825"/>
            <a:ext cx="8229600" cy="1588"/>
          </a:xfrm>
          <a:prstGeom prst="line">
            <a:avLst/>
          </a:prstGeom>
          <a:ln w="12700" cap="rnd">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1028" name="Picture 13" descr="Strip.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6386513"/>
            <a:ext cx="82296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5"/>
          <p:cNvSpPr>
            <a:spLocks noGrp="1"/>
          </p:cNvSpPr>
          <p:nvPr>
            <p:ph type="sldNum" sz="quarter" idx="4"/>
          </p:nvPr>
        </p:nvSpPr>
        <p:spPr>
          <a:xfrm>
            <a:off x="7661275" y="6565900"/>
            <a:ext cx="1025525" cy="292100"/>
          </a:xfrm>
          <a:prstGeom prst="rect">
            <a:avLst/>
          </a:prstGeom>
        </p:spPr>
        <p:txBody>
          <a:bodyPr vert="horz" wrap="square" lIns="0" tIns="0" rIns="0" bIns="0" numCol="1" anchor="t" anchorCtr="0" compatLnSpc="1">
            <a:prstTxWarp prst="textNoShape">
              <a:avLst/>
            </a:prstTxWarp>
            <a:normAutofit/>
          </a:bodyPr>
          <a:lstStyle>
            <a:lvl1pPr algn="r">
              <a:defRPr sz="1100">
                <a:solidFill>
                  <a:srgbClr val="2D2F93"/>
                </a:solidFill>
                <a:latin typeface="Arial" charset="0"/>
                <a:ea typeface="ＭＳ Ｐゴシック" charset="-128"/>
                <a:cs typeface="Arial" charset="0"/>
              </a:defRPr>
            </a:lvl1pPr>
          </a:lstStyle>
          <a:p>
            <a:fld id="{01275A67-71F5-465C-8189-6BEC4D99AD15}" type="slidenum">
              <a:rPr lang="en-GB" smtClean="0"/>
              <a:t>‹#›</a:t>
            </a:fld>
            <a:endParaRPr lang="en-GB"/>
          </a:p>
        </p:txBody>
      </p:sp>
      <p:sp>
        <p:nvSpPr>
          <p:cNvPr id="9" name="Date Placeholder 8"/>
          <p:cNvSpPr>
            <a:spLocks noGrp="1"/>
          </p:cNvSpPr>
          <p:nvPr>
            <p:ph type="dt" sz="half" idx="2"/>
          </p:nvPr>
        </p:nvSpPr>
        <p:spPr>
          <a:xfrm>
            <a:off x="457200" y="6565900"/>
            <a:ext cx="658813" cy="292100"/>
          </a:xfrm>
          <a:prstGeom prst="rect">
            <a:avLst/>
          </a:prstGeom>
        </p:spPr>
        <p:txBody>
          <a:bodyPr vert="horz" wrap="square" lIns="0" tIns="0" rIns="0" bIns="0" numCol="1" anchor="t" anchorCtr="0" compatLnSpc="1">
            <a:prstTxWarp prst="textNoShape">
              <a:avLst/>
            </a:prstTxWarp>
          </a:bodyPr>
          <a:lstStyle>
            <a:lvl1pPr>
              <a:defRPr sz="1100">
                <a:solidFill>
                  <a:srgbClr val="2D2F93"/>
                </a:solidFill>
                <a:latin typeface="Arial" charset="0"/>
                <a:ea typeface="ＭＳ Ｐゴシック" charset="-128"/>
                <a:cs typeface="Arial" charset="0"/>
              </a:defRPr>
            </a:lvl1pPr>
          </a:lstStyle>
          <a:p>
            <a:fld id="{2C7C5A65-3FCA-4654-8C39-26B9300279E9}" type="datetimeFigureOut">
              <a:rPr lang="en-GB" smtClean="0"/>
              <a:t>09/02/2022</a:t>
            </a:fld>
            <a:endParaRPr lang="en-GB"/>
          </a:p>
        </p:txBody>
      </p:sp>
      <p:sp>
        <p:nvSpPr>
          <p:cNvPr id="10" name="Footer Placeholder 9"/>
          <p:cNvSpPr>
            <a:spLocks noGrp="1"/>
          </p:cNvSpPr>
          <p:nvPr>
            <p:ph type="ftr" sz="quarter" idx="3"/>
          </p:nvPr>
        </p:nvSpPr>
        <p:spPr>
          <a:xfrm>
            <a:off x="1123950" y="6565900"/>
            <a:ext cx="3308350" cy="292100"/>
          </a:xfrm>
          <a:prstGeom prst="rect">
            <a:avLst/>
          </a:prstGeom>
        </p:spPr>
        <p:txBody>
          <a:bodyPr vert="horz" wrap="square" lIns="0" tIns="0" rIns="0" bIns="0" numCol="1" anchor="t" anchorCtr="0" compatLnSpc="1">
            <a:prstTxWarp prst="textNoShape">
              <a:avLst/>
            </a:prstTxWarp>
          </a:bodyPr>
          <a:lstStyle>
            <a:lvl1pPr>
              <a:defRPr sz="1100">
                <a:solidFill>
                  <a:srgbClr val="2D2F93"/>
                </a:solidFill>
                <a:latin typeface="Arial" charset="0"/>
                <a:ea typeface="ＭＳ Ｐゴシック" charset="-128"/>
                <a:cs typeface="Arial" charset="0"/>
              </a:defRPr>
            </a:lvl1pPr>
          </a:lstStyle>
          <a:p>
            <a:endParaRPr lang="en-GB"/>
          </a:p>
        </p:txBody>
      </p:sp>
      <p:sp>
        <p:nvSpPr>
          <p:cNvPr id="1032" name="Rectangle 21"/>
          <p:cNvSpPr>
            <a:spLocks noGrp="1" noChangeArrowheads="1"/>
          </p:cNvSpPr>
          <p:nvPr>
            <p:ph type="body" idx="1"/>
          </p:nvPr>
        </p:nvSpPr>
        <p:spPr bwMode="auto">
          <a:xfrm>
            <a:off x="457200" y="1536700"/>
            <a:ext cx="7138988"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pic>
        <p:nvPicPr>
          <p:cNvPr id="11" name="Picture 10" descr="Age UK ILL Logo CMYK C RGB 900dpi 50mm">
            <a:extLst>
              <a:ext uri="{FF2B5EF4-FFF2-40B4-BE49-F238E27FC236}">
                <a16:creationId xmlns:a16="http://schemas.microsoft.com/office/drawing/2014/main" id="{01BD8B75-F595-47E2-AC80-C73C2839EBC0}"/>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85835" y="359188"/>
            <a:ext cx="1100006" cy="61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10">
            <a:extLst>
              <a:ext uri="{FF2B5EF4-FFF2-40B4-BE49-F238E27FC236}">
                <a16:creationId xmlns:a16="http://schemas.microsoft.com/office/drawing/2014/main" id="{49CA76FC-9453-4E3B-BAB3-82198E781A5A}"/>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r="64894" b="11248"/>
          <a:stretch/>
        </p:blipFill>
        <p:spPr>
          <a:xfrm>
            <a:off x="4572000" y="271363"/>
            <a:ext cx="1965176" cy="833711"/>
          </a:xfrm>
          <a:prstGeom prst="rect">
            <a:avLst/>
          </a:prstGeom>
        </p:spPr>
      </p:pic>
      <p:pic>
        <p:nvPicPr>
          <p:cNvPr id="13" name="Picture 12">
            <a:extLst>
              <a:ext uri="{FF2B5EF4-FFF2-40B4-BE49-F238E27FC236}">
                <a16:creationId xmlns:a16="http://schemas.microsoft.com/office/drawing/2014/main" id="{4BDD89D6-0D4C-454D-B242-42AD1E8D2788}"/>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l="61478" b="13931"/>
          <a:stretch/>
        </p:blipFill>
        <p:spPr>
          <a:xfrm>
            <a:off x="1907704" y="239670"/>
            <a:ext cx="2174787" cy="773109"/>
          </a:xfrm>
          <a:prstGeom prst="rect">
            <a:avLst/>
          </a:prstGeom>
        </p:spPr>
      </p:pic>
      <p:pic>
        <p:nvPicPr>
          <p:cNvPr id="3" name="Picture 2">
            <a:extLst>
              <a:ext uri="{FF2B5EF4-FFF2-40B4-BE49-F238E27FC236}">
                <a16:creationId xmlns:a16="http://schemas.microsoft.com/office/drawing/2014/main" id="{E3563A03-519C-4BD1-A61D-D0ED94707E7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380312" y="353882"/>
            <a:ext cx="1160536" cy="66867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p:titleStyle>
    <p:body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8.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jpeg"/><Relationship Id="rId5" Type="http://schemas.openxmlformats.org/officeDocument/2006/relationships/hyperlink" Target="http://www.google.co.uk/imgres?num=10&amp;hl=en&amp;safe=off&amp;sa=X&amp;biw=1366&amp;bih=566&amp;tbm=isch&amp;tbnid=j7de1aAYKAVYfM:&amp;imgrefurl=http://uxmovement.com/twitter/&amp;docid=K0IeCJRGfandpM&amp;imgurl=http://uxmovement.com/wp-content/uploads/2010/10/Twitter-icon1.png&amp;w=256&amp;h=256&amp;ei=1TANUInQHIWa0QW55OnfCg&amp;zoom=1&amp;iact=hc&amp;vpx=293&amp;vpy=189&amp;dur=1490&amp;hovh=204&amp;hovw=204&amp;tx=126&amp;ty=124&amp;sig=102292759484402209571&amp;page=1&amp;tbnh=129&amp;tbnw=129&amp;start=0&amp;ndsp=12&amp;ved=1t:429,r:1,s:0,i:139"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8.jpe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9.png"/><Relationship Id="rId5" Type="http://schemas.openxmlformats.org/officeDocument/2006/relationships/hyperlink" Target="https://www.ageuk.org.uk/salford/about-us/improving-nutrition-and-hydration/bitesize-4/" TargetMode="Externa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9.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jpeg"/><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8.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png"/><Relationship Id="rId5" Type="http://schemas.openxmlformats.org/officeDocument/2006/relationships/image" Target="../media/image10.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jpeg"/><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12.xml"/><Relationship Id="rId7" Type="http://schemas.openxmlformats.org/officeDocument/2006/relationships/image" Target="../media/image8.jpeg"/><Relationship Id="rId12" Type="http://schemas.openxmlformats.org/officeDocument/2006/relationships/image" Target="../media/image9.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2.jpeg"/><Relationship Id="rId10" Type="http://schemas.openxmlformats.org/officeDocument/2006/relationships/image" Target="../media/image15.png"/><Relationship Id="rId4" Type="http://schemas.openxmlformats.org/officeDocument/2006/relationships/notesSlide" Target="../notesSlides/notesSlide5.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2.xml"/><Relationship Id="rId7" Type="http://schemas.openxmlformats.org/officeDocument/2006/relationships/image" Target="../media/image8.jpe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9.png"/><Relationship Id="rId3" Type="http://schemas.openxmlformats.org/officeDocument/2006/relationships/slideLayout" Target="../slideLayouts/slideLayout6.xml"/><Relationship Id="rId7" Type="http://schemas.openxmlformats.org/officeDocument/2006/relationships/image" Target="../media/image11.png"/><Relationship Id="rId12" Type="http://schemas.openxmlformats.org/officeDocument/2006/relationships/image" Target="../media/image2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9.jpeg"/><Relationship Id="rId11" Type="http://schemas.openxmlformats.org/officeDocument/2006/relationships/image" Target="../media/image22.png"/><Relationship Id="rId5" Type="http://schemas.openxmlformats.org/officeDocument/2006/relationships/image" Target="../media/image18.jpeg"/><Relationship Id="rId10" Type="http://schemas.openxmlformats.org/officeDocument/2006/relationships/image" Target="../media/image21.png"/><Relationship Id="rId4" Type="http://schemas.openxmlformats.org/officeDocument/2006/relationships/notesSlide" Target="../notesSlides/notesSlide7.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2.xml"/><Relationship Id="rId7" Type="http://schemas.openxmlformats.org/officeDocument/2006/relationships/image" Target="../media/image26.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8.xml"/><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2.xml"/><Relationship Id="rId7" Type="http://schemas.openxmlformats.org/officeDocument/2006/relationships/image" Target="../media/image8.jpe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slide" Target="slide12.xml"/><Relationship Id="rId5" Type="http://schemas.openxmlformats.org/officeDocument/2006/relationships/slide" Target="slide13.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1B220A-8B02-4C96-A832-CA600F72262B}"/>
              </a:ext>
            </a:extLst>
          </p:cNvPr>
          <p:cNvSpPr>
            <a:spLocks noGrp="1"/>
          </p:cNvSpPr>
          <p:nvPr>
            <p:ph type="ctrTitle" sz="quarter"/>
          </p:nvPr>
        </p:nvSpPr>
        <p:spPr>
          <a:xfrm>
            <a:off x="549186" y="2702027"/>
            <a:ext cx="8065715" cy="755650"/>
          </a:xfrm>
        </p:spPr>
        <p:txBody>
          <a:bodyPr/>
          <a:lstStyle/>
          <a:p>
            <a:pPr algn="ctr"/>
            <a:br>
              <a:rPr lang="en-GB" sz="4800" b="1" dirty="0"/>
            </a:br>
            <a:br>
              <a:rPr lang="en-GB" dirty="0"/>
            </a:br>
            <a:br>
              <a:rPr lang="en-GB" dirty="0"/>
            </a:br>
            <a:r>
              <a:rPr lang="en-GB" dirty="0"/>
              <a:t> </a:t>
            </a:r>
          </a:p>
        </p:txBody>
      </p:sp>
      <p:sp>
        <p:nvSpPr>
          <p:cNvPr id="4" name="Subtitle 8">
            <a:extLst>
              <a:ext uri="{FF2B5EF4-FFF2-40B4-BE49-F238E27FC236}">
                <a16:creationId xmlns:a16="http://schemas.microsoft.com/office/drawing/2014/main" id="{D9A01E1C-FB00-4B2B-AE2B-B8A46A254ED7}"/>
              </a:ext>
            </a:extLst>
          </p:cNvPr>
          <p:cNvSpPr>
            <a:spLocks noGrp="1"/>
          </p:cNvSpPr>
          <p:nvPr>
            <p:ph type="subTitle" sz="quarter" idx="1"/>
          </p:nvPr>
        </p:nvSpPr>
        <p:spPr>
          <a:xfrm>
            <a:off x="732293" y="2410188"/>
            <a:ext cx="7540983" cy="1130300"/>
          </a:xfrm>
        </p:spPr>
        <p:txBody>
          <a:bodyPr/>
          <a:lstStyle/>
          <a:p>
            <a:r>
              <a:rPr lang="en-GB" sz="2800" dirty="0"/>
              <a:t>                     </a:t>
            </a:r>
          </a:p>
        </p:txBody>
      </p:sp>
      <p:sp>
        <p:nvSpPr>
          <p:cNvPr id="8" name="Rectangle 3">
            <a:extLst>
              <a:ext uri="{FF2B5EF4-FFF2-40B4-BE49-F238E27FC236}">
                <a16:creationId xmlns:a16="http://schemas.microsoft.com/office/drawing/2014/main" id="{5C59B62B-B5EB-4CEB-93C3-5A35EE703EC8}"/>
              </a:ext>
            </a:extLst>
          </p:cNvPr>
          <p:cNvSpPr>
            <a:spLocks noChangeArrowheads="1"/>
          </p:cNvSpPr>
          <p:nvPr/>
        </p:nvSpPr>
        <p:spPr bwMode="auto">
          <a:xfrm>
            <a:off x="549186" y="6070007"/>
            <a:ext cx="3230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mn-cs"/>
              </a:rPr>
              <a:t>    </a:t>
            </a:r>
            <a:r>
              <a:rPr kumimoji="0" lang="en-US" altLang="en-US" sz="24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mn-cs"/>
              </a:rPr>
              <a:t>@GMNandH </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9" name="Picture 1" descr="https://encrypted-tbn2.google.com/images?q=tbn:ANd9GcRsDJn0LG6ImtTj_wkRtY4Kff8QUu5ZGz1SnFHfALB-LqIZ_x9N">
            <a:hlinkClick r:id="rId5"/>
            <a:extLst>
              <a:ext uri="{FF2B5EF4-FFF2-40B4-BE49-F238E27FC236}">
                <a16:creationId xmlns:a16="http://schemas.microsoft.com/office/drawing/2014/main" id="{6F92DDA6-81B6-472C-9B42-22DE29CF9C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541" y="6000162"/>
            <a:ext cx="601355" cy="6013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2EC0E23-95EB-4127-89F2-C228F174A627}"/>
              </a:ext>
            </a:extLst>
          </p:cNvPr>
          <p:cNvSpPr txBox="1"/>
          <p:nvPr/>
        </p:nvSpPr>
        <p:spPr>
          <a:xfrm>
            <a:off x="494863" y="1194589"/>
            <a:ext cx="8154273"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333399">
                    <a:lumMod val="75000"/>
                  </a:srgbClr>
                </a:solidFill>
                <a:effectLst/>
                <a:uLnTx/>
                <a:uFillTx/>
                <a:latin typeface="Arial"/>
                <a:ea typeface="+mn-ea"/>
                <a:cs typeface="+mn-cs"/>
              </a:rPr>
              <a:t>Bitesize Training Series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333399">
                    <a:lumMod val="75000"/>
                  </a:srgbClr>
                </a:solidFill>
                <a:effectLst/>
                <a:uLnTx/>
                <a:uFillTx/>
                <a:latin typeface="Arial"/>
                <a:ea typeface="+mn-ea"/>
                <a:cs typeface="+mn-cs"/>
              </a:rPr>
              <a:t>Drink Well: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333399">
                    <a:lumMod val="75000"/>
                  </a:srgbClr>
                </a:solidFill>
                <a:effectLst/>
                <a:uLnTx/>
                <a:uFillTx/>
                <a:latin typeface="Arial"/>
                <a:ea typeface="+mn-ea"/>
                <a:cs typeface="+mn-cs"/>
              </a:rPr>
              <a:t>Tips to prevent dehydration</a:t>
            </a:r>
          </a:p>
        </p:txBody>
      </p:sp>
      <p:pic>
        <p:nvPicPr>
          <p:cNvPr id="12" name="Picture 11" descr="Age UK Salford Pledge- 10% Better Campaign">
            <a:extLst>
              <a:ext uri="{FF2B5EF4-FFF2-40B4-BE49-F238E27FC236}">
                <a16:creationId xmlns:a16="http://schemas.microsoft.com/office/drawing/2014/main" id="{CE9CB6B1-EA53-4A2F-9552-311AC5595EB3}"/>
              </a:ext>
            </a:extLst>
          </p:cNvPr>
          <p:cNvPicPr/>
          <p:nvPr/>
        </p:nvPicPr>
        <p:blipFill rotWithShape="1">
          <a:blip r:embed="rId7">
            <a:extLst>
              <a:ext uri="{28A0092B-C50C-407E-A947-70E740481C1C}">
                <a14:useLocalDpi xmlns:a14="http://schemas.microsoft.com/office/drawing/2010/main" val="0"/>
              </a:ext>
            </a:extLst>
          </a:blip>
          <a:srcRect l="6785" t="12396" r="5689" b="12397"/>
          <a:stretch/>
        </p:blipFill>
        <p:spPr bwMode="auto">
          <a:xfrm>
            <a:off x="251521" y="334534"/>
            <a:ext cx="1296144" cy="790210"/>
          </a:xfrm>
          <a:prstGeom prst="rect">
            <a:avLst/>
          </a:prstGeom>
          <a:noFill/>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BF38E89E-D8BA-43A1-9C0C-3F8534B4468F}"/>
              </a:ext>
            </a:extLst>
          </p:cNvPr>
          <p:cNvSpPr/>
          <p:nvPr/>
        </p:nvSpPr>
        <p:spPr>
          <a:xfrm>
            <a:off x="1763688" y="332656"/>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5" name="Audio 4">
            <a:hlinkClick r:id="" action="ppaction://media"/>
            <a:extLst>
              <a:ext uri="{FF2B5EF4-FFF2-40B4-BE49-F238E27FC236}">
                <a16:creationId xmlns:a16="http://schemas.microsoft.com/office/drawing/2014/main" id="{825E1AC3-34CD-408F-A7CA-A65C177FFFD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650342839"/>
      </p:ext>
    </p:extLst>
  </p:cSld>
  <p:clrMapOvr>
    <a:masterClrMapping/>
  </p:clrMapOvr>
  <mc:AlternateContent xmlns:mc="http://schemas.openxmlformats.org/markup-compatibility/2006" xmlns:p14="http://schemas.microsoft.com/office/powerpoint/2010/main">
    <mc:Choice Requires="p14">
      <p:transition spd="slow" p14:dur="2000" advClick="0" advTm="10650"/>
    </mc:Choice>
    <mc:Fallback xmlns="">
      <p:transition spd="slow" advClick="0" advTm="106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6F6A7-C9CC-4942-B5D8-6C90CB4DF52E}"/>
              </a:ext>
            </a:extLst>
          </p:cNvPr>
          <p:cNvSpPr>
            <a:spLocks noGrp="1"/>
          </p:cNvSpPr>
          <p:nvPr>
            <p:ph type="title"/>
          </p:nvPr>
        </p:nvSpPr>
        <p:spPr/>
        <p:txBody>
          <a:bodyPr/>
          <a:lstStyle/>
          <a:p>
            <a:r>
              <a:rPr lang="en-GB" sz="4000" dirty="0"/>
              <a:t>Well done!</a:t>
            </a:r>
          </a:p>
        </p:txBody>
      </p:sp>
      <p:sp>
        <p:nvSpPr>
          <p:cNvPr id="3" name="Content Placeholder 2">
            <a:extLst>
              <a:ext uri="{FF2B5EF4-FFF2-40B4-BE49-F238E27FC236}">
                <a16:creationId xmlns:a16="http://schemas.microsoft.com/office/drawing/2014/main" id="{5AF5E68A-C769-4808-A0B5-0EB3CC1F9D21}"/>
              </a:ext>
            </a:extLst>
          </p:cNvPr>
          <p:cNvSpPr>
            <a:spLocks noGrp="1"/>
          </p:cNvSpPr>
          <p:nvPr>
            <p:ph idx="1"/>
          </p:nvPr>
        </p:nvSpPr>
        <p:spPr>
          <a:xfrm>
            <a:off x="468451" y="2439737"/>
            <a:ext cx="7704856" cy="1656184"/>
          </a:xfrm>
        </p:spPr>
        <p:txBody>
          <a:bodyPr/>
          <a:lstStyle/>
          <a:p>
            <a:pPr algn="ctr"/>
            <a:r>
              <a:rPr lang="en-GB" sz="3200" dirty="0"/>
              <a:t>You have completed Bitesize 3 – </a:t>
            </a:r>
          </a:p>
          <a:p>
            <a:pPr algn="ctr"/>
            <a:r>
              <a:rPr lang="en-GB" sz="3200" dirty="0"/>
              <a:t>Drink Well: </a:t>
            </a:r>
          </a:p>
          <a:p>
            <a:pPr algn="ctr"/>
            <a:r>
              <a:rPr lang="en-GB" sz="3200" dirty="0"/>
              <a:t>Top tips to prevent dehydration</a:t>
            </a:r>
            <a:endParaRPr lang="en-GB" sz="3600" dirty="0"/>
          </a:p>
          <a:p>
            <a:pPr algn="ctr"/>
            <a:r>
              <a:rPr lang="en-GB" sz="3200" dirty="0"/>
              <a:t>Now move onto Bitesize 4 –</a:t>
            </a:r>
          </a:p>
          <a:p>
            <a:pPr algn="ctr"/>
            <a:r>
              <a:rPr lang="en-GB" sz="3200" dirty="0">
                <a:hlinkClick r:id="rId5"/>
              </a:rPr>
              <a:t> Introduction to Malnutrition</a:t>
            </a:r>
            <a:endParaRPr lang="en-GB" sz="3600" dirty="0"/>
          </a:p>
        </p:txBody>
      </p:sp>
      <p:sp>
        <p:nvSpPr>
          <p:cNvPr id="4" name="Rectangle 3">
            <a:extLst>
              <a:ext uri="{FF2B5EF4-FFF2-40B4-BE49-F238E27FC236}">
                <a16:creationId xmlns:a16="http://schemas.microsoft.com/office/drawing/2014/main" id="{32C6FF50-088F-4083-9C49-162DA2E4C0F8}"/>
              </a:ext>
            </a:extLst>
          </p:cNvPr>
          <p:cNvSpPr/>
          <p:nvPr/>
        </p:nvSpPr>
        <p:spPr>
          <a:xfrm>
            <a:off x="1763688" y="332656"/>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5" name="Audio 4">
            <a:hlinkClick r:id="" action="ppaction://media"/>
            <a:extLst>
              <a:ext uri="{FF2B5EF4-FFF2-40B4-BE49-F238E27FC236}">
                <a16:creationId xmlns:a16="http://schemas.microsoft.com/office/drawing/2014/main" id="{B31135E0-382C-4224-A372-0D949581F13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pic>
        <p:nvPicPr>
          <p:cNvPr id="6" name="Picture 5" descr="Age UK Salford Pledge- 10% Better Campaign">
            <a:extLst>
              <a:ext uri="{FF2B5EF4-FFF2-40B4-BE49-F238E27FC236}">
                <a16:creationId xmlns:a16="http://schemas.microsoft.com/office/drawing/2014/main" id="{2AE15294-D28B-4C38-BFDF-1A9694AE5A0B}"/>
              </a:ext>
            </a:extLst>
          </p:cNvPr>
          <p:cNvPicPr/>
          <p:nvPr/>
        </p:nvPicPr>
        <p:blipFill rotWithShape="1">
          <a:blip r:embed="rId7">
            <a:extLst>
              <a:ext uri="{28A0092B-C50C-407E-A947-70E740481C1C}">
                <a14:useLocalDpi xmlns:a14="http://schemas.microsoft.com/office/drawing/2010/main" val="0"/>
              </a:ext>
            </a:extLst>
          </a:blip>
          <a:srcRect l="6785" t="12396" r="5689" b="12397"/>
          <a:stretch/>
        </p:blipFill>
        <p:spPr bwMode="auto">
          <a:xfrm>
            <a:off x="251521" y="334534"/>
            <a:ext cx="1296144" cy="7902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4216607"/>
      </p:ext>
    </p:extLst>
  </p:cSld>
  <p:clrMapOvr>
    <a:masterClrMapping/>
  </p:clrMapOvr>
  <mc:AlternateContent xmlns:mc="http://schemas.openxmlformats.org/markup-compatibility/2006" xmlns:p14="http://schemas.microsoft.com/office/powerpoint/2010/main">
    <mc:Choice Requires="p14">
      <p:transition spd="slow" p14:dur="2000" advTm="17052"/>
    </mc:Choice>
    <mc:Fallback xmlns="">
      <p:transition spd="slow" advTm="170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225706-CCC1-4E6D-B326-A5797A0518C4}"/>
              </a:ext>
            </a:extLst>
          </p:cNvPr>
          <p:cNvSpPr/>
          <p:nvPr/>
        </p:nvSpPr>
        <p:spPr>
          <a:xfrm>
            <a:off x="2051720" y="404664"/>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3" name="Picture 2" descr="Age UK Salford Pledge- 10% Better Campaign">
            <a:extLst>
              <a:ext uri="{FF2B5EF4-FFF2-40B4-BE49-F238E27FC236}">
                <a16:creationId xmlns:a16="http://schemas.microsoft.com/office/drawing/2014/main" id="{A961D760-9079-4A48-9DBB-6DA44D67D716}"/>
              </a:ext>
            </a:extLst>
          </p:cNvPr>
          <p:cNvPicPr/>
          <p:nvPr/>
        </p:nvPicPr>
        <p:blipFill rotWithShape="1">
          <a:blip r:embed="rId2">
            <a:extLst>
              <a:ext uri="{28A0092B-C50C-407E-A947-70E740481C1C}">
                <a14:useLocalDpi xmlns:a14="http://schemas.microsoft.com/office/drawing/2010/main" val="0"/>
              </a:ext>
            </a:extLst>
          </a:blip>
          <a:srcRect l="6785" t="12396" r="5689" b="12397"/>
          <a:stretch/>
        </p:blipFill>
        <p:spPr bwMode="auto">
          <a:xfrm>
            <a:off x="251521" y="334534"/>
            <a:ext cx="1296144" cy="7902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5270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C5C3BA-B194-494D-A77E-69E8B4104C1F}"/>
              </a:ext>
            </a:extLst>
          </p:cNvPr>
          <p:cNvSpPr>
            <a:spLocks noGrp="1"/>
          </p:cNvSpPr>
          <p:nvPr>
            <p:ph type="body" idx="1"/>
          </p:nvPr>
        </p:nvSpPr>
        <p:spPr>
          <a:xfrm>
            <a:off x="417513" y="1294223"/>
            <a:ext cx="7772400" cy="1500187"/>
          </a:xfrm>
        </p:spPr>
        <p:txBody>
          <a:bodyPr/>
          <a:lstStyle/>
          <a:p>
            <a:r>
              <a:rPr lang="en-GB" sz="7200" dirty="0"/>
              <a:t>That’s right!</a:t>
            </a:r>
          </a:p>
        </p:txBody>
      </p:sp>
      <p:pic>
        <p:nvPicPr>
          <p:cNvPr id="7" name="Picture 6">
            <a:extLst>
              <a:ext uri="{FF2B5EF4-FFF2-40B4-BE49-F238E27FC236}">
                <a16:creationId xmlns:a16="http://schemas.microsoft.com/office/drawing/2014/main" id="{E4D97F80-DE50-42C1-BA15-1D97ED5964DE}"/>
              </a:ext>
            </a:extLst>
          </p:cNvPr>
          <p:cNvPicPr>
            <a:picLocks noChangeAspect="1"/>
          </p:cNvPicPr>
          <p:nvPr/>
        </p:nvPicPr>
        <p:blipFill>
          <a:blip r:embed="rId2"/>
          <a:stretch>
            <a:fillRect/>
          </a:stretch>
        </p:blipFill>
        <p:spPr>
          <a:xfrm>
            <a:off x="5865759" y="1613720"/>
            <a:ext cx="2860728" cy="2722306"/>
          </a:xfrm>
          <a:prstGeom prst="rect">
            <a:avLst/>
          </a:prstGeom>
        </p:spPr>
      </p:pic>
      <p:sp>
        <p:nvSpPr>
          <p:cNvPr id="8" name="Text Placeholder 2">
            <a:extLst>
              <a:ext uri="{FF2B5EF4-FFF2-40B4-BE49-F238E27FC236}">
                <a16:creationId xmlns:a16="http://schemas.microsoft.com/office/drawing/2014/main" id="{C86A06CF-A41A-4BF5-A51C-E19135928445}"/>
              </a:ext>
            </a:extLst>
          </p:cNvPr>
          <p:cNvSpPr txBox="1">
            <a:spLocks/>
          </p:cNvSpPr>
          <p:nvPr/>
        </p:nvSpPr>
        <p:spPr bwMode="auto">
          <a:xfrm>
            <a:off x="515836" y="4198400"/>
            <a:ext cx="7772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000">
                <a:solidFill>
                  <a:srgbClr val="2D2F93"/>
                </a:solidFill>
                <a:latin typeface="+mn-lt"/>
                <a:ea typeface="+mn-ea"/>
                <a:cs typeface="+mn-cs"/>
              </a:defRPr>
            </a:lvl1pPr>
            <a:lvl2pPr marL="457200" indent="0" algn="l" rtl="0" eaLnBrk="1" fontAlgn="base" hangingPunct="1">
              <a:spcBef>
                <a:spcPct val="20000"/>
              </a:spcBef>
              <a:spcAft>
                <a:spcPct val="0"/>
              </a:spcAft>
              <a:buNone/>
              <a:defRPr sz="1800">
                <a:solidFill>
                  <a:srgbClr val="2D2F93"/>
                </a:solidFill>
                <a:latin typeface="+mn-lt"/>
              </a:defRPr>
            </a:lvl2pPr>
            <a:lvl3pPr marL="914400" indent="0" algn="l" rtl="0" eaLnBrk="1" fontAlgn="base" hangingPunct="1">
              <a:spcBef>
                <a:spcPct val="20000"/>
              </a:spcBef>
              <a:spcAft>
                <a:spcPct val="0"/>
              </a:spcAft>
              <a:buNone/>
              <a:defRPr sz="1600">
                <a:solidFill>
                  <a:srgbClr val="2D2F93"/>
                </a:solidFill>
                <a:latin typeface="+mn-lt"/>
              </a:defRPr>
            </a:lvl3pPr>
            <a:lvl4pPr marL="1371600" indent="0" algn="l" rtl="0" eaLnBrk="1" fontAlgn="base" hangingPunct="1">
              <a:spcBef>
                <a:spcPct val="20000"/>
              </a:spcBef>
              <a:spcAft>
                <a:spcPct val="0"/>
              </a:spcAft>
              <a:buNone/>
              <a:defRPr sz="1400">
                <a:solidFill>
                  <a:srgbClr val="2D2F93"/>
                </a:solidFill>
                <a:latin typeface="+mn-lt"/>
              </a:defRPr>
            </a:lvl4pPr>
            <a:lvl5pPr marL="1828800" indent="0" algn="l" rtl="0" eaLnBrk="1" fontAlgn="base" hangingPunct="1">
              <a:spcBef>
                <a:spcPct val="20000"/>
              </a:spcBef>
              <a:spcAft>
                <a:spcPct val="0"/>
              </a:spcAft>
              <a:buNone/>
              <a:defRPr sz="1400">
                <a:solidFill>
                  <a:srgbClr val="2D2F93"/>
                </a:solidFill>
                <a:latin typeface="+mn-lt"/>
              </a:defRPr>
            </a:lvl5pPr>
            <a:lvl6pPr marL="2286000" indent="0" algn="l" rtl="0" eaLnBrk="1" fontAlgn="base" hangingPunct="1">
              <a:spcBef>
                <a:spcPct val="20000"/>
              </a:spcBef>
              <a:spcAft>
                <a:spcPct val="0"/>
              </a:spcAft>
              <a:buNone/>
              <a:defRPr sz="1400">
                <a:solidFill>
                  <a:srgbClr val="2D2F93"/>
                </a:solidFill>
                <a:latin typeface="+mn-lt"/>
              </a:defRPr>
            </a:lvl6pPr>
            <a:lvl7pPr marL="2743200" indent="0" algn="l" rtl="0" eaLnBrk="1" fontAlgn="base" hangingPunct="1">
              <a:spcBef>
                <a:spcPct val="20000"/>
              </a:spcBef>
              <a:spcAft>
                <a:spcPct val="0"/>
              </a:spcAft>
              <a:buNone/>
              <a:defRPr sz="1400">
                <a:solidFill>
                  <a:srgbClr val="2D2F93"/>
                </a:solidFill>
                <a:latin typeface="+mn-lt"/>
              </a:defRPr>
            </a:lvl7pPr>
            <a:lvl8pPr marL="3200400" indent="0" algn="l" rtl="0" eaLnBrk="1" fontAlgn="base" hangingPunct="1">
              <a:spcBef>
                <a:spcPct val="20000"/>
              </a:spcBef>
              <a:spcAft>
                <a:spcPct val="0"/>
              </a:spcAft>
              <a:buNone/>
              <a:defRPr sz="1400">
                <a:solidFill>
                  <a:srgbClr val="2D2F93"/>
                </a:solidFill>
                <a:latin typeface="+mn-lt"/>
              </a:defRPr>
            </a:lvl8pPr>
            <a:lvl9pPr marL="3657600" indent="0" algn="l" rtl="0" eaLnBrk="1" fontAlgn="base" hangingPunct="1">
              <a:spcBef>
                <a:spcPct val="20000"/>
              </a:spcBef>
              <a:spcAft>
                <a:spcPct val="0"/>
              </a:spcAft>
              <a:buNone/>
              <a:defRPr sz="1400">
                <a:solidFill>
                  <a:srgbClr val="2D2F93"/>
                </a:solidFill>
                <a:latin typeface="+mn-lt"/>
              </a:defRPr>
            </a:lvl9pPr>
          </a:lstStyle>
          <a:p>
            <a:r>
              <a:rPr lang="en-GB" sz="4000" kern="0" dirty="0"/>
              <a:t>Go to the </a:t>
            </a:r>
            <a:r>
              <a:rPr lang="en-GB" sz="4000" kern="0" dirty="0">
                <a:hlinkClick r:id="rId3" action="ppaction://hlinksldjump"/>
              </a:rPr>
              <a:t>next question </a:t>
            </a:r>
            <a:endParaRPr lang="en-GB" sz="4000" kern="0" dirty="0"/>
          </a:p>
          <a:p>
            <a:r>
              <a:rPr lang="en-GB" sz="4000" kern="0" dirty="0"/>
              <a:t>Or if you have completed both questions, </a:t>
            </a:r>
            <a:r>
              <a:rPr lang="en-GB" sz="4000" kern="0" dirty="0">
                <a:hlinkClick r:id="rId4" action="ppaction://hlinksldjump"/>
              </a:rPr>
              <a:t>click here </a:t>
            </a:r>
            <a:endParaRPr lang="en-GB" sz="4000" kern="0" dirty="0"/>
          </a:p>
        </p:txBody>
      </p:sp>
      <p:sp>
        <p:nvSpPr>
          <p:cNvPr id="5" name="Rectangle 4">
            <a:extLst>
              <a:ext uri="{FF2B5EF4-FFF2-40B4-BE49-F238E27FC236}">
                <a16:creationId xmlns:a16="http://schemas.microsoft.com/office/drawing/2014/main" id="{EC225706-CCC1-4E6D-B326-A5797A0518C4}"/>
              </a:ext>
            </a:extLst>
          </p:cNvPr>
          <p:cNvSpPr/>
          <p:nvPr/>
        </p:nvSpPr>
        <p:spPr>
          <a:xfrm>
            <a:off x="2003311" y="342387"/>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6" name="Picture 5" descr="Age UK Salford Pledge- 10% Better Campaign">
            <a:extLst>
              <a:ext uri="{FF2B5EF4-FFF2-40B4-BE49-F238E27FC236}">
                <a16:creationId xmlns:a16="http://schemas.microsoft.com/office/drawing/2014/main" id="{AFEEAB79-413B-45D2-9FC9-F07B788883CC}"/>
              </a:ext>
            </a:extLst>
          </p:cNvPr>
          <p:cNvPicPr/>
          <p:nvPr/>
        </p:nvPicPr>
        <p:blipFill rotWithShape="1">
          <a:blip r:embed="rId5">
            <a:extLst>
              <a:ext uri="{28A0092B-C50C-407E-A947-70E740481C1C}">
                <a14:useLocalDpi xmlns:a14="http://schemas.microsoft.com/office/drawing/2010/main" val="0"/>
              </a:ext>
            </a:extLst>
          </a:blip>
          <a:srcRect l="6785" t="12396" r="5689" b="12397"/>
          <a:stretch/>
        </p:blipFill>
        <p:spPr bwMode="auto">
          <a:xfrm>
            <a:off x="251521" y="334534"/>
            <a:ext cx="1296144" cy="7902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610347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40C129-0760-4647-9B8C-03E059C52019}"/>
              </a:ext>
            </a:extLst>
          </p:cNvPr>
          <p:cNvSpPr>
            <a:spLocks noGrp="1"/>
          </p:cNvSpPr>
          <p:nvPr>
            <p:ph type="body" idx="1"/>
          </p:nvPr>
        </p:nvSpPr>
        <p:spPr>
          <a:xfrm>
            <a:off x="407680" y="1928813"/>
            <a:ext cx="4764087" cy="1500187"/>
          </a:xfrm>
        </p:spPr>
        <p:txBody>
          <a:bodyPr/>
          <a:lstStyle/>
          <a:p>
            <a:r>
              <a:rPr lang="en-GB" sz="5400" dirty="0"/>
              <a:t>That’s Wrong, </a:t>
            </a:r>
          </a:p>
          <a:p>
            <a:r>
              <a:rPr lang="en-GB" sz="5400" dirty="0"/>
              <a:t>try </a:t>
            </a:r>
            <a:r>
              <a:rPr lang="en-GB" sz="5400" dirty="0">
                <a:hlinkClick r:id="rId2" action="ppaction://hlinksldjump"/>
              </a:rPr>
              <a:t>again</a:t>
            </a:r>
            <a:endParaRPr lang="en-GB" sz="5400" dirty="0"/>
          </a:p>
        </p:txBody>
      </p:sp>
      <p:pic>
        <p:nvPicPr>
          <p:cNvPr id="5" name="Picture 4">
            <a:extLst>
              <a:ext uri="{FF2B5EF4-FFF2-40B4-BE49-F238E27FC236}">
                <a16:creationId xmlns:a16="http://schemas.microsoft.com/office/drawing/2014/main" id="{FF47D59A-6A03-4BE6-A748-A8FC3B2A13D2}"/>
              </a:ext>
            </a:extLst>
          </p:cNvPr>
          <p:cNvPicPr>
            <a:picLocks noChangeAspect="1"/>
          </p:cNvPicPr>
          <p:nvPr/>
        </p:nvPicPr>
        <p:blipFill>
          <a:blip r:embed="rId3"/>
          <a:stretch>
            <a:fillRect/>
          </a:stretch>
        </p:blipFill>
        <p:spPr>
          <a:xfrm>
            <a:off x="5465345" y="1450412"/>
            <a:ext cx="3166302" cy="3023266"/>
          </a:xfrm>
          <a:prstGeom prst="rect">
            <a:avLst/>
          </a:prstGeom>
        </p:spPr>
      </p:pic>
      <p:sp>
        <p:nvSpPr>
          <p:cNvPr id="4" name="Rectangle 3">
            <a:extLst>
              <a:ext uri="{FF2B5EF4-FFF2-40B4-BE49-F238E27FC236}">
                <a16:creationId xmlns:a16="http://schemas.microsoft.com/office/drawing/2014/main" id="{EC225706-CCC1-4E6D-B326-A5797A0518C4}"/>
              </a:ext>
            </a:extLst>
          </p:cNvPr>
          <p:cNvSpPr/>
          <p:nvPr/>
        </p:nvSpPr>
        <p:spPr>
          <a:xfrm>
            <a:off x="1907704" y="188640"/>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6" name="Picture 5" descr="Age UK Salford Pledge- 10% Better Campaign">
            <a:extLst>
              <a:ext uri="{FF2B5EF4-FFF2-40B4-BE49-F238E27FC236}">
                <a16:creationId xmlns:a16="http://schemas.microsoft.com/office/drawing/2014/main" id="{7F40A365-DE91-4D7B-8E53-96EBC8249E3E}"/>
              </a:ext>
            </a:extLst>
          </p:cNvPr>
          <p:cNvPicPr/>
          <p:nvPr/>
        </p:nvPicPr>
        <p:blipFill rotWithShape="1">
          <a:blip r:embed="rId4">
            <a:extLst>
              <a:ext uri="{28A0092B-C50C-407E-A947-70E740481C1C}">
                <a14:useLocalDpi xmlns:a14="http://schemas.microsoft.com/office/drawing/2010/main" val="0"/>
              </a:ext>
            </a:extLst>
          </a:blip>
          <a:srcRect l="6785" t="12396" r="5689" b="12397"/>
          <a:stretch/>
        </p:blipFill>
        <p:spPr bwMode="auto">
          <a:xfrm>
            <a:off x="251521" y="334534"/>
            <a:ext cx="1296144" cy="7902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991433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060D-6367-4F3F-9F5B-29632929764B}"/>
              </a:ext>
            </a:extLst>
          </p:cNvPr>
          <p:cNvSpPr>
            <a:spLocks noGrp="1"/>
          </p:cNvSpPr>
          <p:nvPr>
            <p:ph type="title"/>
          </p:nvPr>
        </p:nvSpPr>
        <p:spPr>
          <a:xfrm>
            <a:off x="179512" y="1223402"/>
            <a:ext cx="8829277" cy="889000"/>
          </a:xfrm>
        </p:spPr>
        <p:txBody>
          <a:bodyPr/>
          <a:lstStyle/>
          <a:p>
            <a:pPr algn="ctr"/>
            <a:r>
              <a:rPr lang="en-GB" sz="2400" b="1" dirty="0"/>
              <a:t>Welcome Back to the Nutrition and Hydration Bitesize Series!</a:t>
            </a:r>
            <a:br>
              <a:rPr lang="en-GB" sz="2400" dirty="0"/>
            </a:br>
            <a:r>
              <a:rPr lang="en-GB" dirty="0"/>
              <a:t> </a:t>
            </a:r>
          </a:p>
        </p:txBody>
      </p:sp>
      <p:sp>
        <p:nvSpPr>
          <p:cNvPr id="6" name="Rectangle 5">
            <a:extLst>
              <a:ext uri="{FF2B5EF4-FFF2-40B4-BE49-F238E27FC236}">
                <a16:creationId xmlns:a16="http://schemas.microsoft.com/office/drawing/2014/main" id="{9BF1C704-76B0-4CFA-B9F5-A3CDF5F8A206}"/>
              </a:ext>
            </a:extLst>
          </p:cNvPr>
          <p:cNvSpPr/>
          <p:nvPr/>
        </p:nvSpPr>
        <p:spPr>
          <a:xfrm>
            <a:off x="1763688" y="332656"/>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aphicFrame>
        <p:nvGraphicFramePr>
          <p:cNvPr id="3" name="Table 2">
            <a:extLst>
              <a:ext uri="{FF2B5EF4-FFF2-40B4-BE49-F238E27FC236}">
                <a16:creationId xmlns:a16="http://schemas.microsoft.com/office/drawing/2014/main" id="{56912973-F44C-48F3-9AE9-0C2309652547}"/>
              </a:ext>
            </a:extLst>
          </p:cNvPr>
          <p:cNvGraphicFramePr>
            <a:graphicFrameLocks noGrp="1"/>
          </p:cNvGraphicFramePr>
          <p:nvPr>
            <p:extLst>
              <p:ext uri="{D42A27DB-BD31-4B8C-83A1-F6EECF244321}">
                <p14:modId xmlns:p14="http://schemas.microsoft.com/office/powerpoint/2010/main" val="2892005903"/>
              </p:ext>
            </p:extLst>
          </p:nvPr>
        </p:nvGraphicFramePr>
        <p:xfrm>
          <a:off x="1619672" y="2996952"/>
          <a:ext cx="6120680" cy="1440160"/>
        </p:xfrm>
        <a:graphic>
          <a:graphicData uri="http://schemas.openxmlformats.org/drawingml/2006/table">
            <a:tbl>
              <a:tblPr firstRow="1" firstCol="1" bandRow="1"/>
              <a:tblGrid>
                <a:gridCol w="381397">
                  <a:extLst>
                    <a:ext uri="{9D8B030D-6E8A-4147-A177-3AD203B41FA5}">
                      <a16:colId xmlns:a16="http://schemas.microsoft.com/office/drawing/2014/main" val="4162440618"/>
                    </a:ext>
                  </a:extLst>
                </a:gridCol>
                <a:gridCol w="2310779">
                  <a:extLst>
                    <a:ext uri="{9D8B030D-6E8A-4147-A177-3AD203B41FA5}">
                      <a16:colId xmlns:a16="http://schemas.microsoft.com/office/drawing/2014/main" val="618451796"/>
                    </a:ext>
                  </a:extLst>
                </a:gridCol>
                <a:gridCol w="3428504">
                  <a:extLst>
                    <a:ext uri="{9D8B030D-6E8A-4147-A177-3AD203B41FA5}">
                      <a16:colId xmlns:a16="http://schemas.microsoft.com/office/drawing/2014/main" val="2814060951"/>
                    </a:ext>
                  </a:extLst>
                </a:gridCol>
              </a:tblGrid>
              <a:tr h="1440160">
                <a:tc>
                  <a:txBody>
                    <a:bodyPr/>
                    <a:lstStyle/>
                    <a:p>
                      <a:r>
                        <a:rPr lang="en-GB" sz="1600" b="1" kern="1200">
                          <a:solidFill>
                            <a:srgbClr val="333399"/>
                          </a:solidFill>
                          <a:effectLst/>
                          <a:latin typeface="Arial" panose="020B0604020202020204" pitchFamily="34" charset="0"/>
                          <a:ea typeface="+mn-ea"/>
                          <a:cs typeface="Times New Roman" panose="02020603050405020304" pitchFamily="18" charset="0"/>
                        </a:rPr>
                        <a:t>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60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r>
                        <a:rPr lang="en-GB" sz="1600" b="1" kern="1200" dirty="0">
                          <a:solidFill>
                            <a:srgbClr val="002060"/>
                          </a:solidFill>
                          <a:effectLst/>
                          <a:latin typeface="Arial" panose="020B0604020202020204" pitchFamily="34" charset="0"/>
                          <a:ea typeface="+mn-ea"/>
                          <a:cs typeface="Times New Roman" panose="02020603050405020304" pitchFamily="18" charset="0"/>
                        </a:rPr>
                        <a:t>Drink Well: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600" b="1" kern="1200" dirty="0">
                          <a:solidFill>
                            <a:srgbClr val="002060"/>
                          </a:solidFill>
                          <a:effectLst/>
                          <a:latin typeface="Arial" panose="020B0604020202020204" pitchFamily="34" charset="0"/>
                          <a:ea typeface="+mn-ea"/>
                          <a:cs typeface="Times New Roman" panose="02020603050405020304" pitchFamily="18" charset="0"/>
                        </a:rPr>
                        <a:t>Tips to prevent dehydration</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6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342900" lvl="0" indent="-342900">
                        <a:lnSpc>
                          <a:spcPct val="107000"/>
                        </a:lnSpc>
                        <a:spcAft>
                          <a:spcPts val="800"/>
                        </a:spcAft>
                        <a:buFont typeface="Wingdings" panose="05000000000000000000" pitchFamily="2" charset="2"/>
                        <a:buChar char=""/>
                        <a:tabLst>
                          <a:tab pos="457200" algn="l"/>
                        </a:tabLst>
                      </a:pPr>
                      <a:r>
                        <a:rPr lang="en-GB" sz="16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Recap signs and symptoms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16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3 Cs: Conversations, Check, Care.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94601371"/>
                  </a:ext>
                </a:extLst>
              </a:tr>
            </a:tbl>
          </a:graphicData>
        </a:graphic>
      </p:graphicFrame>
      <p:pic>
        <p:nvPicPr>
          <p:cNvPr id="8" name="Audio 7">
            <a:hlinkClick r:id="" action="ppaction://media"/>
            <a:extLst>
              <a:ext uri="{FF2B5EF4-FFF2-40B4-BE49-F238E27FC236}">
                <a16:creationId xmlns:a16="http://schemas.microsoft.com/office/drawing/2014/main" id="{BF76C7F2-C656-4F91-857C-FEC2D87543F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pic>
        <p:nvPicPr>
          <p:cNvPr id="9" name="Picture 8" descr="Age UK Salford Pledge- 10% Better Campaign">
            <a:extLst>
              <a:ext uri="{FF2B5EF4-FFF2-40B4-BE49-F238E27FC236}">
                <a16:creationId xmlns:a16="http://schemas.microsoft.com/office/drawing/2014/main" id="{B8D7A628-889F-478B-9D90-D30FE29CC013}"/>
              </a:ext>
            </a:extLst>
          </p:cNvPr>
          <p:cNvPicPr/>
          <p:nvPr/>
        </p:nvPicPr>
        <p:blipFill rotWithShape="1">
          <a:blip r:embed="rId6">
            <a:extLst>
              <a:ext uri="{28A0092B-C50C-407E-A947-70E740481C1C}">
                <a14:useLocalDpi xmlns:a14="http://schemas.microsoft.com/office/drawing/2010/main" val="0"/>
              </a:ext>
            </a:extLst>
          </a:blip>
          <a:srcRect l="6785" t="12396" r="5689" b="12397"/>
          <a:stretch/>
        </p:blipFill>
        <p:spPr bwMode="auto">
          <a:xfrm>
            <a:off x="251521" y="334534"/>
            <a:ext cx="1296144" cy="7902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0100543"/>
      </p:ext>
    </p:extLst>
  </p:cSld>
  <p:clrMapOvr>
    <a:masterClrMapping/>
  </p:clrMapOvr>
  <mc:AlternateContent xmlns:mc="http://schemas.openxmlformats.org/markup-compatibility/2006" xmlns:p14="http://schemas.microsoft.com/office/powerpoint/2010/main">
    <mc:Choice Requires="p14">
      <p:transition spd="slow" p14:dur="2000" advClick="0" advTm="17226"/>
    </mc:Choice>
    <mc:Fallback xmlns="">
      <p:transition spd="slow" advClick="0" advTm="172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78ABD4-1A2F-45A4-8363-0915B6ECDD1B}"/>
              </a:ext>
            </a:extLst>
          </p:cNvPr>
          <p:cNvSpPr/>
          <p:nvPr/>
        </p:nvSpPr>
        <p:spPr>
          <a:xfrm>
            <a:off x="5292080" y="5877272"/>
            <a:ext cx="303961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Source</a:t>
            </a:r>
            <a:r>
              <a:rPr kumimoji="0" lang="en-GB" sz="1800" b="0" i="0" u="none" strike="noStrike" kern="1200" cap="none" spc="0" normalizeH="0" baseline="0" noProof="0" dirty="0">
                <a:ln>
                  <a:noFill/>
                </a:ln>
                <a:solidFill>
                  <a:srgbClr val="000000"/>
                </a:solidFill>
                <a:effectLst/>
                <a:uLnTx/>
                <a:uFillTx/>
                <a:latin typeface="Arial"/>
                <a:ea typeface="+mn-ea"/>
                <a:cs typeface="+mn-cs"/>
              </a:rPr>
              <a:t>: </a:t>
            </a:r>
            <a:r>
              <a:rPr kumimoji="0" lang="en-GB" sz="1400" b="0" i="0" u="none" strike="noStrike" kern="1200" cap="none" spc="0" normalizeH="0" baseline="0" noProof="0" dirty="0">
                <a:ln>
                  <a:noFill/>
                </a:ln>
                <a:solidFill>
                  <a:srgbClr val="000000"/>
                </a:solidFill>
                <a:effectLst/>
                <a:uLnTx/>
                <a:uFillTx/>
                <a:latin typeface="Arial"/>
                <a:ea typeface="+mn-ea"/>
                <a:cs typeface="+mn-cs"/>
              </a:rPr>
              <a:t>British Nutrition Foundation</a:t>
            </a:r>
            <a:endParaRPr kumimoji="0" lang="en-GB" sz="1400" b="0" i="0" u="none" strike="noStrike" kern="1200" cap="none" spc="0" normalizeH="0" baseline="0" noProof="0" dirty="0">
              <a:ln>
                <a:noFill/>
              </a:ln>
              <a:solidFill>
                <a:srgbClr val="333399"/>
              </a:solidFill>
              <a:effectLst/>
              <a:uLnTx/>
              <a:uFillTx/>
              <a:latin typeface="Arial"/>
              <a:ea typeface="+mn-ea"/>
              <a:cs typeface="+mn-cs"/>
            </a:endParaRPr>
          </a:p>
        </p:txBody>
      </p:sp>
      <p:pic>
        <p:nvPicPr>
          <p:cNvPr id="7" name="Picture 7">
            <a:extLst>
              <a:ext uri="{FF2B5EF4-FFF2-40B4-BE49-F238E27FC236}">
                <a16:creationId xmlns:a16="http://schemas.microsoft.com/office/drawing/2014/main" id="{7F0A3B86-386E-41EE-B710-F1FE46330B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124744"/>
            <a:ext cx="504056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1D898FF9-4047-4632-B213-07894A36C082}"/>
              </a:ext>
            </a:extLst>
          </p:cNvPr>
          <p:cNvSpPr txBox="1"/>
          <p:nvPr/>
        </p:nvSpPr>
        <p:spPr>
          <a:xfrm>
            <a:off x="5220072" y="1844824"/>
            <a:ext cx="3960440" cy="3139321"/>
          </a:xfrm>
          <a:prstGeom prst="rect">
            <a:avLst/>
          </a:prstGeom>
          <a:noFill/>
        </p:spPr>
        <p:txBody>
          <a:bodyPr wrap="square">
            <a:spAutoFit/>
          </a:bodyPr>
          <a:lstStyle/>
          <a:p>
            <a:r>
              <a:rPr lang="en-GB" sz="1800" dirty="0"/>
              <a:t>     </a:t>
            </a:r>
          </a:p>
          <a:p>
            <a:r>
              <a:rPr lang="en-GB" sz="1800" dirty="0"/>
              <a:t>Dry mouth, lips and tongue and sunken eyes.</a:t>
            </a:r>
          </a:p>
          <a:p>
            <a:endParaRPr lang="en-GB" sz="1800" dirty="0"/>
          </a:p>
          <a:p>
            <a:r>
              <a:rPr lang="en-GB" sz="1800" dirty="0"/>
              <a:t>Fatigue, Headaches,</a:t>
            </a:r>
            <a:r>
              <a:rPr lang="en-GB" sz="1800" dirty="0">
                <a:solidFill>
                  <a:srgbClr val="FF0000"/>
                </a:solidFill>
              </a:rPr>
              <a:t> </a:t>
            </a:r>
            <a:r>
              <a:rPr lang="en-GB" sz="1800" dirty="0"/>
              <a:t>Dizziness, Memory issues, Behavioural issues.</a:t>
            </a:r>
          </a:p>
          <a:p>
            <a:endParaRPr lang="en-GB" dirty="0"/>
          </a:p>
          <a:p>
            <a:r>
              <a:rPr lang="en-GB" sz="1800" dirty="0"/>
              <a:t>Low or no urine output / dark concentrated urine </a:t>
            </a:r>
          </a:p>
          <a:p>
            <a:endParaRPr lang="en-GB" sz="1800" dirty="0">
              <a:solidFill>
                <a:srgbClr val="FF0000"/>
              </a:solidFill>
            </a:endParaRPr>
          </a:p>
          <a:p>
            <a:endParaRPr lang="en-GB" dirty="0"/>
          </a:p>
        </p:txBody>
      </p:sp>
      <p:sp>
        <p:nvSpPr>
          <p:cNvPr id="6" name="Rectangle 5">
            <a:extLst>
              <a:ext uri="{FF2B5EF4-FFF2-40B4-BE49-F238E27FC236}">
                <a16:creationId xmlns:a16="http://schemas.microsoft.com/office/drawing/2014/main" id="{9B74005E-876C-4119-B7E0-135B71072B84}"/>
              </a:ext>
            </a:extLst>
          </p:cNvPr>
          <p:cNvSpPr/>
          <p:nvPr/>
        </p:nvSpPr>
        <p:spPr>
          <a:xfrm>
            <a:off x="1763688" y="332656"/>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2" name="Audio 1">
            <a:hlinkClick r:id="" action="ppaction://media"/>
            <a:extLst>
              <a:ext uri="{FF2B5EF4-FFF2-40B4-BE49-F238E27FC236}">
                <a16:creationId xmlns:a16="http://schemas.microsoft.com/office/drawing/2014/main" id="{7C8BDE54-3B55-4945-A2B9-E4373E20136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pic>
        <p:nvPicPr>
          <p:cNvPr id="8" name="Picture 7" descr="Age UK Salford Pledge- 10% Better Campaign">
            <a:extLst>
              <a:ext uri="{FF2B5EF4-FFF2-40B4-BE49-F238E27FC236}">
                <a16:creationId xmlns:a16="http://schemas.microsoft.com/office/drawing/2014/main" id="{AE49D38A-A170-4D04-9B1F-6C3BC9382994}"/>
              </a:ext>
            </a:extLst>
          </p:cNvPr>
          <p:cNvPicPr/>
          <p:nvPr/>
        </p:nvPicPr>
        <p:blipFill rotWithShape="1">
          <a:blip r:embed="rId7">
            <a:extLst>
              <a:ext uri="{28A0092B-C50C-407E-A947-70E740481C1C}">
                <a14:useLocalDpi xmlns:a14="http://schemas.microsoft.com/office/drawing/2010/main" val="0"/>
              </a:ext>
            </a:extLst>
          </a:blip>
          <a:srcRect l="6785" t="12396" r="5689" b="12397"/>
          <a:stretch/>
        </p:blipFill>
        <p:spPr bwMode="auto">
          <a:xfrm>
            <a:off x="251521" y="334534"/>
            <a:ext cx="1296144" cy="7902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0181493"/>
      </p:ext>
    </p:extLst>
  </p:cSld>
  <p:clrMapOvr>
    <a:masterClrMapping/>
  </p:clrMapOvr>
  <mc:AlternateContent xmlns:mc="http://schemas.openxmlformats.org/markup-compatibility/2006" xmlns:p14="http://schemas.microsoft.com/office/powerpoint/2010/main">
    <mc:Choice Requires="p14">
      <p:transition spd="slow" p14:dur="2000" advClick="0" advTm="18399"/>
    </mc:Choice>
    <mc:Fallback xmlns="">
      <p:transition spd="slow" advClick="0" advTm="183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1B220A-8B02-4C96-A832-CA600F72262B}"/>
              </a:ext>
            </a:extLst>
          </p:cNvPr>
          <p:cNvSpPr>
            <a:spLocks noGrp="1"/>
          </p:cNvSpPr>
          <p:nvPr>
            <p:ph type="ctrTitle" sz="quarter"/>
          </p:nvPr>
        </p:nvSpPr>
        <p:spPr>
          <a:xfrm>
            <a:off x="468312" y="1286040"/>
            <a:ext cx="8063360" cy="744855"/>
          </a:xfrm>
        </p:spPr>
        <p:txBody>
          <a:bodyPr/>
          <a:lstStyle/>
          <a:p>
            <a:pPr algn="ctr"/>
            <a:r>
              <a:rPr lang="en-GB" sz="3200" b="1" dirty="0"/>
              <a:t>Be a Nutrition and Hydration Champion</a:t>
            </a:r>
            <a:br>
              <a:rPr lang="en-GB" sz="3200" dirty="0"/>
            </a:br>
            <a:br>
              <a:rPr lang="en-GB" sz="3200" dirty="0"/>
            </a:br>
            <a:endParaRPr lang="en-GB" dirty="0"/>
          </a:p>
        </p:txBody>
      </p:sp>
      <p:sp>
        <p:nvSpPr>
          <p:cNvPr id="9" name="Subtitle 8">
            <a:extLst>
              <a:ext uri="{FF2B5EF4-FFF2-40B4-BE49-F238E27FC236}">
                <a16:creationId xmlns:a16="http://schemas.microsoft.com/office/drawing/2014/main" id="{FEF2E333-3EBE-482D-80DC-D33F58E0AAF0}"/>
              </a:ext>
            </a:extLst>
          </p:cNvPr>
          <p:cNvSpPr>
            <a:spLocks noGrp="1"/>
          </p:cNvSpPr>
          <p:nvPr>
            <p:ph type="subTitle" sz="quarter" idx="1"/>
          </p:nvPr>
        </p:nvSpPr>
        <p:spPr>
          <a:xfrm>
            <a:off x="611560" y="2407680"/>
            <a:ext cx="7920112" cy="3829632"/>
          </a:xfrm>
        </p:spPr>
        <p:txBody>
          <a:bodyPr/>
          <a:lstStyle/>
          <a:p>
            <a:pPr algn="ctr"/>
            <a:r>
              <a:rPr kumimoji="0" lang="en-GB" sz="2800" b="1" i="1" u="none" strike="noStrike" kern="1200" cap="none" spc="0" normalizeH="0" baseline="0" noProof="0" dirty="0">
                <a:ln>
                  <a:noFill/>
                </a:ln>
                <a:solidFill>
                  <a:srgbClr val="2D2F93"/>
                </a:solidFill>
                <a:effectLst/>
                <a:uLnTx/>
                <a:uFillTx/>
                <a:latin typeface="Arial"/>
                <a:ea typeface="+mn-ea"/>
                <a:cs typeface="+mn-cs"/>
              </a:rPr>
              <a:t>3 Cs - to Good Nutrition and Hydration</a:t>
            </a:r>
          </a:p>
          <a:p>
            <a:pPr algn="ctr"/>
            <a:endParaRPr lang="en-GB" sz="2800" dirty="0"/>
          </a:p>
        </p:txBody>
      </p:sp>
      <p:sp>
        <p:nvSpPr>
          <p:cNvPr id="2" name="Rectangle 1">
            <a:extLst>
              <a:ext uri="{FF2B5EF4-FFF2-40B4-BE49-F238E27FC236}">
                <a16:creationId xmlns:a16="http://schemas.microsoft.com/office/drawing/2014/main" id="{C1F071ED-CC4E-4613-B890-D85012B2A02D}"/>
              </a:ext>
            </a:extLst>
          </p:cNvPr>
          <p:cNvSpPr/>
          <p:nvPr/>
        </p:nvSpPr>
        <p:spPr>
          <a:xfrm>
            <a:off x="2951436" y="3140968"/>
            <a:ext cx="3240360" cy="1736053"/>
          </a:xfrm>
          <a:prstGeom prst="rect">
            <a:avLst/>
          </a:prstGeom>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u="none" strike="noStrike" kern="1200" cap="none" spc="0" normalizeH="0" baseline="0" noProof="0" dirty="0">
                <a:ln>
                  <a:noFill/>
                </a:ln>
                <a:solidFill>
                  <a:srgbClr val="2D2F93"/>
                </a:solidFill>
                <a:effectLst/>
                <a:uLnTx/>
                <a:uFillTx/>
                <a:latin typeface="Arial"/>
                <a:ea typeface="+mn-ea"/>
                <a:cs typeface="+mn-cs"/>
              </a:rPr>
              <a:t>Conversations </a:t>
            </a:r>
          </a:p>
          <a:p>
            <a:pPr marL="514350" marR="0" lvl="0" indent="-51435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2800" u="none" strike="noStrike" kern="1200" cap="none" spc="0" normalizeH="0" baseline="0" noProof="0" dirty="0">
                <a:ln>
                  <a:noFill/>
                </a:ln>
                <a:solidFill>
                  <a:srgbClr val="2D2F93"/>
                </a:solidFill>
                <a:effectLst/>
                <a:uLnTx/>
                <a:uFillTx/>
                <a:latin typeface="Arial"/>
                <a:ea typeface="+mn-ea"/>
                <a:cs typeface="+mn-cs"/>
              </a:rPr>
              <a:t>Check</a:t>
            </a:r>
          </a:p>
          <a:p>
            <a:pPr marL="514350" marR="0" lvl="0" indent="-51435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2800" u="none" strike="noStrike" kern="1200" cap="none" spc="0" normalizeH="0" baseline="0" noProof="0" dirty="0">
                <a:ln>
                  <a:noFill/>
                </a:ln>
                <a:solidFill>
                  <a:srgbClr val="2D2F93"/>
                </a:solidFill>
                <a:effectLst/>
                <a:uLnTx/>
                <a:uFillTx/>
                <a:latin typeface="Arial"/>
                <a:ea typeface="+mn-ea"/>
                <a:cs typeface="+mn-cs"/>
              </a:rPr>
              <a:t>Care</a:t>
            </a:r>
            <a:endParaRPr kumimoji="0" lang="en-GB" sz="280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5">
            <a:extLst>
              <a:ext uri="{FF2B5EF4-FFF2-40B4-BE49-F238E27FC236}">
                <a16:creationId xmlns:a16="http://schemas.microsoft.com/office/drawing/2014/main" id="{0F127479-E940-499F-A1D5-0B78CCF3458A}"/>
              </a:ext>
            </a:extLst>
          </p:cNvPr>
          <p:cNvPicPr/>
          <p:nvPr/>
        </p:nvPicPr>
        <p:blipFill rotWithShape="1">
          <a:blip r:embed="rId5"/>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8" name="Picture 7" descr="Age UK Salford Pledge- 10% Better Campaign">
            <a:extLst>
              <a:ext uri="{FF2B5EF4-FFF2-40B4-BE49-F238E27FC236}">
                <a16:creationId xmlns:a16="http://schemas.microsoft.com/office/drawing/2014/main" id="{0F7BD148-73BC-4101-B412-614072667D30}"/>
              </a:ext>
            </a:extLst>
          </p:cNvPr>
          <p:cNvPicPr/>
          <p:nvPr/>
        </p:nvPicPr>
        <p:blipFill rotWithShape="1">
          <a:blip r:embed="rId6" cstate="print">
            <a:extLst>
              <a:ext uri="{28A0092B-C50C-407E-A947-70E740481C1C}">
                <a14:useLocalDpi xmlns:a14="http://schemas.microsoft.com/office/drawing/2010/main" val="0"/>
              </a:ext>
            </a:extLst>
          </a:blip>
          <a:srcRect l="6785" t="12396" r="5689" b="12397"/>
          <a:stretch/>
        </p:blipFill>
        <p:spPr bwMode="auto">
          <a:xfrm>
            <a:off x="611560" y="254158"/>
            <a:ext cx="1638300" cy="744855"/>
          </a:xfrm>
          <a:prstGeom prst="rect">
            <a:avLst/>
          </a:prstGeom>
          <a:noFill/>
          <a:ln>
            <a:noFill/>
          </a:ln>
          <a:extLst>
            <a:ext uri="{53640926-AAD7-44D8-BBD7-CCE9431645EC}">
              <a14:shadowObscured xmlns:a14="http://schemas.microsoft.com/office/drawing/2010/main"/>
            </a:ext>
          </a:extLst>
        </p:spPr>
      </p:pic>
      <p:pic>
        <p:nvPicPr>
          <p:cNvPr id="3" name="Audio 2">
            <a:hlinkClick r:id="" action="ppaction://media"/>
            <a:extLst>
              <a:ext uri="{FF2B5EF4-FFF2-40B4-BE49-F238E27FC236}">
                <a16:creationId xmlns:a16="http://schemas.microsoft.com/office/drawing/2014/main" id="{7C36CD3F-78E1-48AC-BE12-876DB1EDD08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346606082"/>
      </p:ext>
    </p:extLst>
  </p:cSld>
  <p:clrMapOvr>
    <a:masterClrMapping/>
  </p:clrMapOvr>
  <mc:AlternateContent xmlns:mc="http://schemas.openxmlformats.org/markup-compatibility/2006" xmlns:p14="http://schemas.microsoft.com/office/powerpoint/2010/main">
    <mc:Choice Requires="p14">
      <p:transition spd="slow" p14:dur="2000" advClick="0" advTm="9256"/>
    </mc:Choice>
    <mc:Fallback xmlns="">
      <p:transition spd="slow" advClick="0" advTm="92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C64F-BB7C-4011-AD90-986E937B2FF6}"/>
              </a:ext>
            </a:extLst>
          </p:cNvPr>
          <p:cNvSpPr>
            <a:spLocks noGrp="1"/>
          </p:cNvSpPr>
          <p:nvPr>
            <p:ph type="title"/>
          </p:nvPr>
        </p:nvSpPr>
        <p:spPr>
          <a:xfrm>
            <a:off x="251520" y="1340768"/>
            <a:ext cx="8136904" cy="792088"/>
          </a:xfrm>
        </p:spPr>
        <p:txBody>
          <a:bodyPr/>
          <a:lstStyle/>
          <a:p>
            <a:r>
              <a:rPr lang="en-GB" sz="3200" b="1" dirty="0"/>
              <a:t>1. </a:t>
            </a:r>
            <a:r>
              <a:rPr lang="en-GB" sz="3200" b="1" i="0" u="none" strike="noStrike" dirty="0">
                <a:solidFill>
                  <a:srgbClr val="2D2F93"/>
                </a:solidFill>
                <a:effectLst/>
              </a:rPr>
              <a:t>Conversations </a:t>
            </a:r>
            <a:r>
              <a:rPr lang="en-GB" sz="3200" b="1" dirty="0"/>
              <a:t>- H</a:t>
            </a:r>
            <a:r>
              <a:rPr lang="en-GB" sz="3200" b="1" i="0" u="none" strike="noStrike" dirty="0">
                <a:solidFill>
                  <a:srgbClr val="2D2F93"/>
                </a:solidFill>
                <a:effectLst/>
              </a:rPr>
              <a:t>ydration</a:t>
            </a:r>
            <a:endParaRPr lang="en-GB" sz="3200" b="1" dirty="0"/>
          </a:p>
        </p:txBody>
      </p:sp>
      <p:sp>
        <p:nvSpPr>
          <p:cNvPr id="3" name="Content Placeholder 2">
            <a:extLst>
              <a:ext uri="{FF2B5EF4-FFF2-40B4-BE49-F238E27FC236}">
                <a16:creationId xmlns:a16="http://schemas.microsoft.com/office/drawing/2014/main" id="{C73E29DE-461E-4A7B-8582-A5976A6497E8}"/>
              </a:ext>
            </a:extLst>
          </p:cNvPr>
          <p:cNvSpPr>
            <a:spLocks noGrp="1"/>
          </p:cNvSpPr>
          <p:nvPr>
            <p:ph idx="1"/>
          </p:nvPr>
        </p:nvSpPr>
        <p:spPr>
          <a:xfrm>
            <a:off x="251520" y="2570644"/>
            <a:ext cx="8579296" cy="3024336"/>
          </a:xfrm>
        </p:spPr>
        <p:txBody>
          <a:bodyPr/>
          <a:lstStyle/>
          <a:p>
            <a:pPr marL="457200" indent="-457200">
              <a:buFont typeface="Arial" panose="020B0604020202020204" pitchFamily="34" charset="0"/>
              <a:buChar char="•"/>
            </a:pPr>
            <a:r>
              <a:rPr lang="en-GB" sz="3200" dirty="0"/>
              <a:t>What have you had to drink today?</a:t>
            </a:r>
          </a:p>
          <a:p>
            <a:pPr marL="457200" indent="-457200">
              <a:buFont typeface="Arial" panose="020B0604020202020204" pitchFamily="34" charset="0"/>
              <a:buChar char="•"/>
            </a:pPr>
            <a:r>
              <a:rPr lang="en-GB" sz="3200" dirty="0"/>
              <a:t>Are you having 6-8 drinks a day?</a:t>
            </a:r>
          </a:p>
          <a:p>
            <a:pPr marL="0" indent="0"/>
            <a:r>
              <a:rPr lang="en-GB" sz="3200" dirty="0"/>
              <a:t> </a:t>
            </a:r>
          </a:p>
          <a:p>
            <a:endParaRPr lang="en-GB" sz="3200" dirty="0"/>
          </a:p>
        </p:txBody>
      </p:sp>
      <p:pic>
        <p:nvPicPr>
          <p:cNvPr id="5" name="Picture 4" descr="Image result for 6-8 cups per day"/>
          <p:cNvPicPr/>
          <p:nvPr/>
        </p:nvPicPr>
        <p:blipFill rotWithShape="1">
          <a:blip r:embed="rId5">
            <a:extLst>
              <a:ext uri="{28A0092B-C50C-407E-A947-70E740481C1C}">
                <a14:useLocalDpi xmlns:a14="http://schemas.microsoft.com/office/drawing/2010/main" val="0"/>
              </a:ext>
            </a:extLst>
          </a:blip>
          <a:srcRect l="8134" t="9505" r="9700" b="8613"/>
          <a:stretch/>
        </p:blipFill>
        <p:spPr bwMode="auto">
          <a:xfrm>
            <a:off x="160179" y="4067844"/>
            <a:ext cx="1440160" cy="1728192"/>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8028384" y="1340768"/>
            <a:ext cx="36004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A2D1394F-86AF-4602-B634-A4646AB919D7}"/>
              </a:ext>
            </a:extLst>
          </p:cNvPr>
          <p:cNvSpPr txBox="1"/>
          <p:nvPr/>
        </p:nvSpPr>
        <p:spPr>
          <a:xfrm>
            <a:off x="251520" y="1996356"/>
            <a:ext cx="8517632" cy="584775"/>
          </a:xfrm>
          <a:prstGeom prst="rect">
            <a:avLst/>
          </a:prstGeom>
          <a:noFill/>
        </p:spPr>
        <p:txBody>
          <a:bodyPr wrap="square">
            <a:spAutoFit/>
          </a:bodyPr>
          <a:lstStyle/>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3200" b="0" i="0" u="none" strike="noStrike" kern="0" cap="none" spc="0" normalizeH="0" baseline="0" noProof="0" dirty="0">
                <a:ln>
                  <a:noFill/>
                </a:ln>
                <a:solidFill>
                  <a:srgbClr val="2D2F93"/>
                </a:solidFill>
                <a:effectLst/>
                <a:uLnTx/>
                <a:uFillTx/>
                <a:latin typeface="Arial"/>
                <a:ea typeface="+mn-ea"/>
                <a:cs typeface="+mn-cs"/>
              </a:rPr>
              <a:t>What drinks do you like?</a:t>
            </a:r>
          </a:p>
        </p:txBody>
      </p:sp>
      <p:sp>
        <p:nvSpPr>
          <p:cNvPr id="4" name="Content Placeholder 2">
            <a:extLst>
              <a:ext uri="{FF2B5EF4-FFF2-40B4-BE49-F238E27FC236}">
                <a16:creationId xmlns:a16="http://schemas.microsoft.com/office/drawing/2014/main" id="{526FC78F-0D32-409E-8140-92473BE233C6}"/>
              </a:ext>
            </a:extLst>
          </p:cNvPr>
          <p:cNvSpPr txBox="1">
            <a:spLocks/>
          </p:cNvSpPr>
          <p:nvPr/>
        </p:nvSpPr>
        <p:spPr bwMode="auto">
          <a:xfrm>
            <a:off x="1475656" y="4122154"/>
            <a:ext cx="5233784" cy="279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GB" sz="2400" b="0" i="0" u="none" strike="noStrike" kern="0" cap="none" spc="0" normalizeH="0" baseline="0" noProof="0" dirty="0">
                <a:ln>
                  <a:noFill/>
                </a:ln>
                <a:solidFill>
                  <a:srgbClr val="2D2F93"/>
                </a:solidFill>
                <a:effectLst/>
                <a:uLnTx/>
                <a:uFillTx/>
                <a:latin typeface="Arial"/>
                <a:ea typeface="+mn-ea"/>
                <a:cs typeface="+mn-cs"/>
              </a:rPr>
              <a:t>Many of us don’t drink enough,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2400" kern="0" dirty="0">
                <a:latin typeface="Arial"/>
              </a:rPr>
              <a:t>    </a:t>
            </a:r>
            <a:r>
              <a:rPr kumimoji="0" lang="en-GB" sz="2400" b="0" i="0" u="none" strike="noStrike" kern="0" cap="none" spc="0" normalizeH="0" baseline="0" noProof="0" dirty="0">
                <a:ln>
                  <a:noFill/>
                </a:ln>
                <a:solidFill>
                  <a:srgbClr val="2D2F93"/>
                </a:solidFill>
                <a:effectLst/>
                <a:uLnTx/>
                <a:uFillTx/>
                <a:latin typeface="Arial"/>
                <a:ea typeface="+mn-ea"/>
                <a:cs typeface="+mn-cs"/>
              </a:rPr>
              <a:t>particularly as we get older</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GB" sz="2400" b="0" i="0" u="none" strike="noStrike" kern="0" cap="none" spc="0" normalizeH="0" baseline="0" noProof="0" dirty="0">
              <a:ln>
                <a:noFill/>
              </a:ln>
              <a:solidFill>
                <a:srgbClr val="2D2F93"/>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GB" sz="2400" b="0" i="0" u="none" strike="noStrike" kern="0" cap="none" spc="0" normalizeH="0" baseline="0" noProof="0" dirty="0">
                <a:ln>
                  <a:noFill/>
                </a:ln>
                <a:solidFill>
                  <a:srgbClr val="2D2F93"/>
                </a:solidFill>
                <a:effectLst/>
                <a:uLnTx/>
                <a:uFillTx/>
                <a:latin typeface="Arial"/>
                <a:ea typeface="+mn-ea"/>
                <a:cs typeface="+mn-cs"/>
              </a:rPr>
              <a:t>It is safe and healthy to encourage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2400" b="0" i="0" u="none" strike="noStrike" kern="0" cap="none" spc="0" normalizeH="0" baseline="0" noProof="0" dirty="0">
                <a:ln>
                  <a:noFill/>
                </a:ln>
                <a:solidFill>
                  <a:srgbClr val="2D2F93"/>
                </a:solidFill>
                <a:effectLst/>
                <a:uLnTx/>
                <a:uFillTx/>
                <a:latin typeface="Arial"/>
                <a:ea typeface="+mn-ea"/>
                <a:cs typeface="+mn-cs"/>
              </a:rPr>
              <a:t>    everyone to drink more and stay</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2400" kern="0" dirty="0">
                <a:latin typeface="Arial"/>
              </a:rPr>
              <a:t>   </a:t>
            </a:r>
            <a:r>
              <a:rPr kumimoji="0" lang="en-GB" sz="2400" b="0" i="0" u="none" strike="noStrike" kern="0" cap="none" spc="0" normalizeH="0" baseline="0" noProof="0" dirty="0">
                <a:ln>
                  <a:noFill/>
                </a:ln>
                <a:solidFill>
                  <a:srgbClr val="2D2F93"/>
                </a:solidFill>
                <a:effectLst/>
                <a:uLnTx/>
                <a:uFillTx/>
                <a:latin typeface="Arial"/>
                <a:ea typeface="+mn-ea"/>
                <a:cs typeface="+mn-cs"/>
              </a:rPr>
              <a:t> well hydrated</a:t>
            </a:r>
          </a:p>
        </p:txBody>
      </p:sp>
      <p:pic>
        <p:nvPicPr>
          <p:cNvPr id="17" name="Picture 16">
            <a:extLst>
              <a:ext uri="{FF2B5EF4-FFF2-40B4-BE49-F238E27FC236}">
                <a16:creationId xmlns:a16="http://schemas.microsoft.com/office/drawing/2014/main" id="{B1CB5F3F-3F9E-4DC6-9129-370DEC258F6F}"/>
              </a:ext>
            </a:extLst>
          </p:cNvPr>
          <p:cNvPicPr/>
          <p:nvPr/>
        </p:nvPicPr>
        <p:blipFill rotWithShape="1">
          <a:blip r:embed="rId6"/>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18" name="Picture 17" descr="Age UK Salford Pledge- 10% Better Campaign">
            <a:extLst>
              <a:ext uri="{FF2B5EF4-FFF2-40B4-BE49-F238E27FC236}">
                <a16:creationId xmlns:a16="http://schemas.microsoft.com/office/drawing/2014/main" id="{914F95C2-FEDF-4E5A-97B5-5E17CDBF0BDC}"/>
              </a:ext>
            </a:extLst>
          </p:cNvPr>
          <p:cNvPicPr/>
          <p:nvPr/>
        </p:nvPicPr>
        <p:blipFill rotWithShape="1">
          <a:blip r:embed="rId7" cstate="print">
            <a:extLst>
              <a:ext uri="{28A0092B-C50C-407E-A947-70E740481C1C}">
                <a14:useLocalDpi xmlns:a14="http://schemas.microsoft.com/office/drawing/2010/main" val="0"/>
              </a:ext>
            </a:extLst>
          </a:blip>
          <a:srcRect l="6785" t="12396" r="5689" b="12397"/>
          <a:stretch/>
        </p:blipFill>
        <p:spPr bwMode="auto">
          <a:xfrm>
            <a:off x="444786" y="226409"/>
            <a:ext cx="1638300" cy="744855"/>
          </a:xfrm>
          <a:prstGeom prst="rect">
            <a:avLst/>
          </a:prstGeom>
          <a:noFill/>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946D92A7-1A8F-4053-A009-607CA80E92C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000533" y="1369058"/>
            <a:ext cx="1830283" cy="924167"/>
          </a:xfrm>
          <a:prstGeom prst="rect">
            <a:avLst/>
          </a:prstGeom>
          <a:noFill/>
          <a:ln>
            <a:noFill/>
          </a:ln>
        </p:spPr>
      </p:pic>
      <p:pic>
        <p:nvPicPr>
          <p:cNvPr id="20" name="Picture 19">
            <a:extLst>
              <a:ext uri="{FF2B5EF4-FFF2-40B4-BE49-F238E27FC236}">
                <a16:creationId xmlns:a16="http://schemas.microsoft.com/office/drawing/2014/main" id="{832172B6-397C-4587-B461-81EFE95FDE49}"/>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168" y="815132"/>
            <a:ext cx="864096" cy="1181224"/>
          </a:xfrm>
          <a:prstGeom prst="rect">
            <a:avLst/>
          </a:prstGeom>
          <a:noFill/>
          <a:ln>
            <a:noFill/>
          </a:ln>
        </p:spPr>
      </p:pic>
      <p:pic>
        <p:nvPicPr>
          <p:cNvPr id="21" name="Picture 20">
            <a:extLst>
              <a:ext uri="{FF2B5EF4-FFF2-40B4-BE49-F238E27FC236}">
                <a16:creationId xmlns:a16="http://schemas.microsoft.com/office/drawing/2014/main" id="{58B93D25-6E49-4D1A-A9DF-4EE0B1947D64}"/>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18587" y="4231840"/>
            <a:ext cx="1973893" cy="1992387"/>
          </a:xfrm>
          <a:prstGeom prst="rect">
            <a:avLst/>
          </a:prstGeom>
          <a:noFill/>
          <a:ln>
            <a:solidFill>
              <a:schemeClr val="tx1"/>
            </a:solidFill>
          </a:ln>
        </p:spPr>
      </p:pic>
      <p:pic>
        <p:nvPicPr>
          <p:cNvPr id="7" name="Picture 6">
            <a:extLst>
              <a:ext uri="{FF2B5EF4-FFF2-40B4-BE49-F238E27FC236}">
                <a16:creationId xmlns:a16="http://schemas.microsoft.com/office/drawing/2014/main" id="{756AB4B0-CE58-4A68-9544-B6FCAF5CA54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90895" y="2403364"/>
            <a:ext cx="1578256" cy="1504110"/>
          </a:xfrm>
          <a:prstGeom prst="rect">
            <a:avLst/>
          </a:prstGeom>
        </p:spPr>
      </p:pic>
      <p:pic>
        <p:nvPicPr>
          <p:cNvPr id="6" name="Audio 5">
            <a:hlinkClick r:id="" action="ppaction://media"/>
            <a:extLst>
              <a:ext uri="{FF2B5EF4-FFF2-40B4-BE49-F238E27FC236}">
                <a16:creationId xmlns:a16="http://schemas.microsoft.com/office/drawing/2014/main" id="{AD2E5806-2215-4732-97A9-6FEAF8213964}"/>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223509046"/>
      </p:ext>
    </p:extLst>
  </p:cSld>
  <p:clrMapOvr>
    <a:masterClrMapping/>
  </p:clrMapOvr>
  <mc:AlternateContent xmlns:mc="http://schemas.openxmlformats.org/markup-compatibility/2006" xmlns:p14="http://schemas.microsoft.com/office/powerpoint/2010/main">
    <mc:Choice Requires="p14">
      <p:transition spd="slow" p14:dur="2000" advClick="0" advTm="21715"/>
    </mc:Choice>
    <mc:Fallback xmlns="">
      <p:transition spd="slow" advClick="0" advTm="217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C64F-BB7C-4011-AD90-986E937B2FF6}"/>
              </a:ext>
            </a:extLst>
          </p:cNvPr>
          <p:cNvSpPr>
            <a:spLocks noGrp="1"/>
          </p:cNvSpPr>
          <p:nvPr>
            <p:ph type="title"/>
          </p:nvPr>
        </p:nvSpPr>
        <p:spPr>
          <a:xfrm>
            <a:off x="492377" y="999081"/>
            <a:ext cx="8602487" cy="504056"/>
          </a:xfrm>
          <a:solidFill>
            <a:schemeClr val="bg1"/>
          </a:solidFill>
        </p:spPr>
        <p:txBody>
          <a:bodyPr/>
          <a:lstStyle/>
          <a:p>
            <a:r>
              <a:rPr lang="en-GB" sz="2400" b="1" dirty="0">
                <a:solidFill>
                  <a:schemeClr val="accent2"/>
                </a:solidFill>
              </a:rPr>
              <a:t>2. Check -</a:t>
            </a:r>
            <a:r>
              <a:rPr lang="en-GB" sz="2400" b="1" dirty="0">
                <a:solidFill>
                  <a:schemeClr val="accent2">
                    <a:lumMod val="75000"/>
                  </a:schemeClr>
                </a:solidFill>
              </a:rPr>
              <a:t> </a:t>
            </a:r>
            <a:r>
              <a:rPr lang="en-GB" sz="2400" b="1" dirty="0">
                <a:solidFill>
                  <a:schemeClr val="accent2"/>
                </a:solidFill>
              </a:rPr>
              <a:t>food, fluid intake and oral hygiene </a:t>
            </a:r>
            <a:endParaRPr lang="en-US" sz="2400" b="1" dirty="0">
              <a:solidFill>
                <a:schemeClr val="accent2"/>
              </a:solidFill>
            </a:endParaRPr>
          </a:p>
        </p:txBody>
      </p:sp>
      <p:sp>
        <p:nvSpPr>
          <p:cNvPr id="8" name="Rectangle 7"/>
          <p:cNvSpPr/>
          <p:nvPr/>
        </p:nvSpPr>
        <p:spPr>
          <a:xfrm>
            <a:off x="8028384" y="1340768"/>
            <a:ext cx="36004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3FD59E20-E727-454E-8F83-C1E6C2ABB361}"/>
              </a:ext>
            </a:extLst>
          </p:cNvPr>
          <p:cNvSpPr txBox="1"/>
          <p:nvPr/>
        </p:nvSpPr>
        <p:spPr>
          <a:xfrm>
            <a:off x="211386" y="1448780"/>
            <a:ext cx="883897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To stay healthy adults need to drink 1 to 1.5 litres of water per day (unless advised differently by a GP). This equates to 6 to 8 cups. Cross the cup out once a cup of fluid has been drunk.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3F5664"/>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Water is the healthiest option as it contains no sugar or caffeine, however, tea, coffee, milk, squash, and juice will count, though be mindful of high sugar drinks as they can rot your teeth.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 </a:t>
            </a:r>
            <a:r>
              <a:rPr kumimoji="0" lang="en-GB" sz="1600" b="1" i="0" u="none" strike="noStrike" kern="1200" cap="none" spc="0" normalizeH="0" baseline="0" noProof="0" dirty="0">
                <a:ln>
                  <a:noFill/>
                </a:ln>
                <a:solidFill>
                  <a:srgbClr val="333399">
                    <a:lumMod val="75000"/>
                  </a:srgbClr>
                </a:solidFill>
                <a:effectLst/>
                <a:uLnTx/>
                <a:uFillTx/>
                <a:latin typeface="Arial"/>
                <a:ea typeface="+mn-ea"/>
                <a:cs typeface="+mn-cs"/>
              </a:rPr>
              <a:t>Alcohol does not count!</a:t>
            </a:r>
          </a:p>
        </p:txBody>
      </p:sp>
      <p:pic>
        <p:nvPicPr>
          <p:cNvPr id="6" name="Picture 5">
            <a:extLst>
              <a:ext uri="{FF2B5EF4-FFF2-40B4-BE49-F238E27FC236}">
                <a16:creationId xmlns:a16="http://schemas.microsoft.com/office/drawing/2014/main" id="{FB32A555-7D1D-462F-98A4-751B16F2DAC2}"/>
              </a:ext>
            </a:extLst>
          </p:cNvPr>
          <p:cNvPicPr>
            <a:picLocks noChangeAspect="1"/>
          </p:cNvPicPr>
          <p:nvPr/>
        </p:nvPicPr>
        <p:blipFill>
          <a:blip r:embed="rId5"/>
          <a:stretch>
            <a:fillRect/>
          </a:stretch>
        </p:blipFill>
        <p:spPr>
          <a:xfrm>
            <a:off x="424819" y="3180715"/>
            <a:ext cx="7973538" cy="788286"/>
          </a:xfrm>
          <a:prstGeom prst="rect">
            <a:avLst/>
          </a:prstGeom>
        </p:spPr>
      </p:pic>
      <p:graphicFrame>
        <p:nvGraphicFramePr>
          <p:cNvPr id="12" name="Table 15">
            <a:extLst>
              <a:ext uri="{FF2B5EF4-FFF2-40B4-BE49-F238E27FC236}">
                <a16:creationId xmlns:a16="http://schemas.microsoft.com/office/drawing/2014/main" id="{99EFF5D8-DC9D-47ED-84A4-2758911C3743}"/>
              </a:ext>
            </a:extLst>
          </p:cNvPr>
          <p:cNvGraphicFramePr>
            <a:graphicFrameLocks noGrp="1"/>
          </p:cNvGraphicFramePr>
          <p:nvPr>
            <p:extLst>
              <p:ext uri="{D42A27DB-BD31-4B8C-83A1-F6EECF244321}">
                <p14:modId xmlns:p14="http://schemas.microsoft.com/office/powerpoint/2010/main" val="4179977632"/>
              </p:ext>
            </p:extLst>
          </p:nvPr>
        </p:nvGraphicFramePr>
        <p:xfrm>
          <a:off x="251519" y="3897719"/>
          <a:ext cx="8847632" cy="1589567"/>
        </p:xfrm>
        <a:graphic>
          <a:graphicData uri="http://schemas.openxmlformats.org/drawingml/2006/table">
            <a:tbl>
              <a:tblPr firstRow="1" bandRow="1">
                <a:tableStyleId>{5940675A-B579-460E-94D1-54222C63F5DA}</a:tableStyleId>
              </a:tblPr>
              <a:tblGrid>
                <a:gridCol w="2211908">
                  <a:extLst>
                    <a:ext uri="{9D8B030D-6E8A-4147-A177-3AD203B41FA5}">
                      <a16:colId xmlns:a16="http://schemas.microsoft.com/office/drawing/2014/main" val="3187017630"/>
                    </a:ext>
                  </a:extLst>
                </a:gridCol>
                <a:gridCol w="2211908">
                  <a:extLst>
                    <a:ext uri="{9D8B030D-6E8A-4147-A177-3AD203B41FA5}">
                      <a16:colId xmlns:a16="http://schemas.microsoft.com/office/drawing/2014/main" val="1568746735"/>
                    </a:ext>
                  </a:extLst>
                </a:gridCol>
                <a:gridCol w="2211908">
                  <a:extLst>
                    <a:ext uri="{9D8B030D-6E8A-4147-A177-3AD203B41FA5}">
                      <a16:colId xmlns:a16="http://schemas.microsoft.com/office/drawing/2014/main" val="1427633549"/>
                    </a:ext>
                  </a:extLst>
                </a:gridCol>
                <a:gridCol w="2211908">
                  <a:extLst>
                    <a:ext uri="{9D8B030D-6E8A-4147-A177-3AD203B41FA5}">
                      <a16:colId xmlns:a16="http://schemas.microsoft.com/office/drawing/2014/main" val="2520455666"/>
                    </a:ext>
                  </a:extLst>
                </a:gridCol>
              </a:tblGrid>
              <a:tr h="299720">
                <a:tc>
                  <a:txBody>
                    <a:bodyPr/>
                    <a:lstStyle/>
                    <a:p>
                      <a:r>
                        <a:rPr lang="en-GB" sz="1400" dirty="0"/>
                        <a:t>Mouthcare </a:t>
                      </a:r>
                    </a:p>
                  </a:txBody>
                  <a:tcPr/>
                </a:tc>
                <a:tc>
                  <a:txBody>
                    <a:bodyPr/>
                    <a:lstStyle/>
                    <a:p>
                      <a:r>
                        <a:rPr lang="en-GB" sz="1400" dirty="0"/>
                        <a:t>Mouthcare </a:t>
                      </a:r>
                    </a:p>
                  </a:txBody>
                  <a:tcPr/>
                </a:tc>
                <a:tc>
                  <a:txBody>
                    <a:bodyPr/>
                    <a:lstStyle/>
                    <a:p>
                      <a:r>
                        <a:rPr lang="en-GB" sz="1400" dirty="0"/>
                        <a:t>Mouthcare </a:t>
                      </a:r>
                    </a:p>
                  </a:txBody>
                  <a:tcPr/>
                </a:tc>
                <a:tc>
                  <a:txBody>
                    <a:bodyPr/>
                    <a:lstStyle/>
                    <a:p>
                      <a:endParaRPr lang="en-GB" sz="1400" dirty="0"/>
                    </a:p>
                  </a:txBody>
                  <a:tcPr/>
                </a:tc>
                <a:extLst>
                  <a:ext uri="{0D108BD9-81ED-4DB2-BD59-A6C34878D82A}">
                    <a16:rowId xmlns:a16="http://schemas.microsoft.com/office/drawing/2014/main" val="2145443781"/>
                  </a:ext>
                </a:extLst>
              </a:tr>
              <a:tr h="297194">
                <a:tc>
                  <a:txBody>
                    <a:bodyPr/>
                    <a:lstStyle/>
                    <a:p>
                      <a:r>
                        <a:rPr lang="en-GB" sz="1400" dirty="0"/>
                        <a:t>Breakfast</a:t>
                      </a:r>
                    </a:p>
                  </a:txBody>
                  <a:tcPr/>
                </a:tc>
                <a:tc>
                  <a:txBody>
                    <a:bodyPr/>
                    <a:lstStyle/>
                    <a:p>
                      <a:r>
                        <a:rPr lang="en-GB" sz="1400" dirty="0"/>
                        <a:t>Lunch</a:t>
                      </a:r>
                    </a:p>
                  </a:txBody>
                  <a:tcPr/>
                </a:tc>
                <a:tc>
                  <a:txBody>
                    <a:bodyPr/>
                    <a:lstStyle/>
                    <a:p>
                      <a:r>
                        <a:rPr lang="en-GB" sz="1400" dirty="0"/>
                        <a:t>Evening meal</a:t>
                      </a:r>
                    </a:p>
                  </a:txBody>
                  <a:tcPr/>
                </a:tc>
                <a:tc>
                  <a:txBody>
                    <a:bodyPr/>
                    <a:lstStyle/>
                    <a:p>
                      <a:r>
                        <a:rPr lang="en-GB" sz="1400" dirty="0"/>
                        <a:t>Snacks </a:t>
                      </a:r>
                    </a:p>
                  </a:txBody>
                  <a:tcPr/>
                </a:tc>
                <a:extLst>
                  <a:ext uri="{0D108BD9-81ED-4DB2-BD59-A6C34878D82A}">
                    <a16:rowId xmlns:a16="http://schemas.microsoft.com/office/drawing/2014/main" val="2902334958"/>
                  </a:ext>
                </a:extLst>
              </a:tr>
              <a:tr h="979967">
                <a:tc>
                  <a:txBody>
                    <a:bodyPr/>
                    <a:lstStyle/>
                    <a:p>
                      <a:r>
                        <a:rPr lang="en-GB" sz="1400" dirty="0"/>
                        <a:t>I ate</a:t>
                      </a:r>
                    </a:p>
                  </a:txBody>
                  <a:tcPr/>
                </a:tc>
                <a:tc>
                  <a:txBody>
                    <a:bodyPr/>
                    <a:lstStyle/>
                    <a:p>
                      <a:r>
                        <a:rPr lang="en-GB" sz="1400" dirty="0"/>
                        <a:t>I ate</a:t>
                      </a:r>
                    </a:p>
                    <a:p>
                      <a:endParaRPr lang="en-GB" sz="1400" dirty="0"/>
                    </a:p>
                  </a:txBody>
                  <a:tcPr/>
                </a:tc>
                <a:tc>
                  <a:txBody>
                    <a:bodyPr/>
                    <a:lstStyle/>
                    <a:p>
                      <a:r>
                        <a:rPr lang="en-GB" sz="1400" dirty="0"/>
                        <a:t>I ate</a:t>
                      </a:r>
                    </a:p>
                  </a:txBody>
                  <a:tcPr/>
                </a:tc>
                <a:tc>
                  <a:txBody>
                    <a:bodyPr/>
                    <a:lstStyle/>
                    <a:p>
                      <a:r>
                        <a:rPr lang="en-GB" sz="1400" dirty="0"/>
                        <a:t>I ate </a:t>
                      </a:r>
                    </a:p>
                  </a:txBody>
                  <a:tcPr/>
                </a:tc>
                <a:extLst>
                  <a:ext uri="{0D108BD9-81ED-4DB2-BD59-A6C34878D82A}">
                    <a16:rowId xmlns:a16="http://schemas.microsoft.com/office/drawing/2014/main" val="3526793836"/>
                  </a:ext>
                </a:extLst>
              </a:tr>
            </a:tbl>
          </a:graphicData>
        </a:graphic>
      </p:graphicFrame>
      <p:sp>
        <p:nvSpPr>
          <p:cNvPr id="14" name="TextBox 13">
            <a:extLst>
              <a:ext uri="{FF2B5EF4-FFF2-40B4-BE49-F238E27FC236}">
                <a16:creationId xmlns:a16="http://schemas.microsoft.com/office/drawing/2014/main" id="{34AC0E28-98F5-4CD7-8925-AA34DADEC6BF}"/>
              </a:ext>
            </a:extLst>
          </p:cNvPr>
          <p:cNvSpPr txBox="1"/>
          <p:nvPr/>
        </p:nvSpPr>
        <p:spPr>
          <a:xfrm>
            <a:off x="251519" y="5471593"/>
            <a:ext cx="86937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F5664"/>
                </a:solidFill>
                <a:effectLst/>
                <a:uLnTx/>
                <a:uFillTx/>
                <a:latin typeface="Arial"/>
                <a:ea typeface="+mn-ea"/>
                <a:cs typeface="+mn-cs"/>
              </a:rPr>
              <a:t>REMEMBER – PRESUME DEHYDRATION</a:t>
            </a:r>
            <a:endParaRPr kumimoji="0" lang="en-GB" sz="1600" b="0" i="0" u="none" strike="noStrike" kern="1200" cap="none" spc="0" normalizeH="0" baseline="0" noProof="0" dirty="0">
              <a:ln>
                <a:noFill/>
              </a:ln>
              <a:solidFill>
                <a:srgbClr val="3F5664"/>
              </a:solidFill>
              <a:effectLst/>
              <a:uLnTx/>
              <a:uFillTx/>
              <a:latin typeface="Arial"/>
              <a:ea typeface="+mn-ea"/>
              <a:cs typeface="+mn-cs"/>
            </a:endParaRPr>
          </a:p>
        </p:txBody>
      </p:sp>
      <p:sp>
        <p:nvSpPr>
          <p:cNvPr id="22" name="TextBox 21">
            <a:extLst>
              <a:ext uri="{FF2B5EF4-FFF2-40B4-BE49-F238E27FC236}">
                <a16:creationId xmlns:a16="http://schemas.microsoft.com/office/drawing/2014/main" id="{495A4493-69D8-4C6C-9DE9-5774D5F59F22}"/>
              </a:ext>
            </a:extLst>
          </p:cNvPr>
          <p:cNvSpPr txBox="1"/>
          <p:nvPr/>
        </p:nvSpPr>
        <p:spPr>
          <a:xfrm>
            <a:off x="2411760" y="5798568"/>
            <a:ext cx="374451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Confusion, constipation, feeling dizzy, falls, peeing more often, headaches = </a:t>
            </a:r>
            <a:r>
              <a:rPr kumimoji="0" lang="en-GB" sz="1800" b="1" i="0" u="none" strike="noStrike" kern="1200" cap="none" spc="0" normalizeH="0" baseline="0" noProof="0" dirty="0">
                <a:ln>
                  <a:noFill/>
                </a:ln>
                <a:solidFill>
                  <a:srgbClr val="000000"/>
                </a:solidFill>
                <a:effectLst/>
                <a:uLnTx/>
                <a:uFillTx/>
                <a:latin typeface="Arial"/>
                <a:ea typeface="+mn-ea"/>
                <a:cs typeface="+mn-cs"/>
              </a:rPr>
              <a:t>DEHYDRATION </a:t>
            </a:r>
          </a:p>
        </p:txBody>
      </p:sp>
      <p:pic>
        <p:nvPicPr>
          <p:cNvPr id="23" name="Picture 22">
            <a:extLst>
              <a:ext uri="{FF2B5EF4-FFF2-40B4-BE49-F238E27FC236}">
                <a16:creationId xmlns:a16="http://schemas.microsoft.com/office/drawing/2014/main" id="{E94A29DF-D4CF-4AD3-9A30-C6898278A6CD}"/>
              </a:ext>
            </a:extLst>
          </p:cNvPr>
          <p:cNvPicPr/>
          <p:nvPr/>
        </p:nvPicPr>
        <p:blipFill rotWithShape="1">
          <a:blip r:embed="rId6"/>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24" name="Picture 23" descr="Age UK Salford Pledge- 10% Better Campaign">
            <a:extLst>
              <a:ext uri="{FF2B5EF4-FFF2-40B4-BE49-F238E27FC236}">
                <a16:creationId xmlns:a16="http://schemas.microsoft.com/office/drawing/2014/main" id="{964E915E-07F1-4A0E-958A-6A3BBF8206BA}"/>
              </a:ext>
            </a:extLst>
          </p:cNvPr>
          <p:cNvPicPr/>
          <p:nvPr/>
        </p:nvPicPr>
        <p:blipFill rotWithShape="1">
          <a:blip r:embed="rId7" cstate="print">
            <a:extLst>
              <a:ext uri="{28A0092B-C50C-407E-A947-70E740481C1C}">
                <a14:useLocalDpi xmlns:a14="http://schemas.microsoft.com/office/drawing/2010/main" val="0"/>
              </a:ext>
            </a:extLst>
          </a:blip>
          <a:srcRect l="6785" t="12396" r="5689" b="12397"/>
          <a:stretch/>
        </p:blipFill>
        <p:spPr bwMode="auto">
          <a:xfrm>
            <a:off x="424819" y="144116"/>
            <a:ext cx="1638300" cy="744855"/>
          </a:xfrm>
          <a:prstGeom prst="rect">
            <a:avLst/>
          </a:prstGeom>
          <a:noFill/>
          <a:ln>
            <a:noFill/>
          </a:ln>
          <a:extLst>
            <a:ext uri="{53640926-AAD7-44D8-BBD7-CCE9431645EC}">
              <a14:shadowObscured xmlns:a14="http://schemas.microsoft.com/office/drawing/2010/main"/>
            </a:ext>
          </a:extLst>
        </p:spPr>
      </p:pic>
      <p:pic>
        <p:nvPicPr>
          <p:cNvPr id="3" name="Audio 2">
            <a:hlinkClick r:id="" action="ppaction://media"/>
            <a:extLst>
              <a:ext uri="{FF2B5EF4-FFF2-40B4-BE49-F238E27FC236}">
                <a16:creationId xmlns:a16="http://schemas.microsoft.com/office/drawing/2014/main" id="{15AA76FD-76AD-4D80-B564-9E77C300106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418346595"/>
      </p:ext>
    </p:extLst>
  </p:cSld>
  <p:clrMapOvr>
    <a:masterClrMapping/>
  </p:clrMapOvr>
  <mc:AlternateContent xmlns:mc="http://schemas.openxmlformats.org/markup-compatibility/2006" xmlns:p14="http://schemas.microsoft.com/office/powerpoint/2010/main">
    <mc:Choice Requires="p14">
      <p:transition spd="slow" p14:dur="2000" advClick="0" advTm="28036"/>
    </mc:Choice>
    <mc:Fallback xmlns="">
      <p:transition spd="slow" advClick="0" advTm="280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9044-B25B-46C6-AE28-EFC40F73BB57}"/>
              </a:ext>
            </a:extLst>
          </p:cNvPr>
          <p:cNvSpPr>
            <a:spLocks noGrp="1"/>
          </p:cNvSpPr>
          <p:nvPr>
            <p:ph type="title"/>
          </p:nvPr>
        </p:nvSpPr>
        <p:spPr>
          <a:xfrm>
            <a:off x="336224" y="1727982"/>
            <a:ext cx="8568952" cy="5037967"/>
          </a:xfrm>
        </p:spPr>
        <p:txBody>
          <a:bodyPr/>
          <a:lstStyle/>
          <a:p>
            <a:r>
              <a:rPr lang="en-GB" sz="2400" dirty="0"/>
              <a:t>Ask which drinks they enjoy</a:t>
            </a:r>
            <a:br>
              <a:rPr lang="en-GB" sz="2400" dirty="0"/>
            </a:br>
            <a:r>
              <a:rPr lang="en-GB" sz="2400" dirty="0"/>
              <a:t>Talk about tasty, refreshing drinks.</a:t>
            </a:r>
            <a:br>
              <a:rPr lang="en-GB" sz="2400" dirty="0"/>
            </a:br>
            <a:r>
              <a:rPr lang="en-GB" sz="2400" dirty="0"/>
              <a:t>Have they tried…….. a smoothie or a mocktail?                        </a:t>
            </a:r>
            <a:br>
              <a:rPr lang="en-GB" sz="2400" dirty="0"/>
            </a:br>
            <a:r>
              <a:rPr lang="en-GB" sz="2400" dirty="0"/>
              <a:t>                                                        Identify water-rich foods</a:t>
            </a:r>
            <a:br>
              <a:rPr lang="en-GB" sz="2400" dirty="0"/>
            </a:br>
            <a:r>
              <a:rPr lang="en-GB" sz="2400" dirty="0"/>
              <a:t>Make a brew!</a:t>
            </a:r>
            <a:br>
              <a:rPr lang="en-GB" sz="2400" dirty="0"/>
            </a:br>
            <a:br>
              <a:rPr lang="en-GB" sz="2400" dirty="0"/>
            </a:br>
            <a:r>
              <a:rPr lang="en-GB" sz="2400" dirty="0"/>
              <a:t>Suggest an alarm reminder </a:t>
            </a:r>
            <a:br>
              <a:rPr lang="en-GB" sz="2400" dirty="0"/>
            </a:br>
            <a:r>
              <a:rPr lang="en-GB" sz="2400" dirty="0"/>
              <a:t>or use TV programmes </a:t>
            </a:r>
            <a:br>
              <a:rPr lang="en-GB" sz="2400" dirty="0"/>
            </a:br>
            <a:r>
              <a:rPr lang="en-GB" sz="2400" dirty="0"/>
              <a:t>ending or starting as a prompt </a:t>
            </a:r>
            <a:br>
              <a:rPr lang="en-GB" sz="2400" dirty="0"/>
            </a:br>
            <a:br>
              <a:rPr lang="en-GB" sz="2400" dirty="0"/>
            </a:br>
            <a:br>
              <a:rPr lang="en-GB" dirty="0"/>
            </a:br>
            <a:endParaRPr lang="en-GB" dirty="0"/>
          </a:p>
        </p:txBody>
      </p:sp>
      <p:pic>
        <p:nvPicPr>
          <p:cNvPr id="5122" name="Picture 2">
            <a:extLst>
              <a:ext uri="{FF2B5EF4-FFF2-40B4-BE49-F238E27FC236}">
                <a16:creationId xmlns:a16="http://schemas.microsoft.com/office/drawing/2014/main" id="{D104FBA1-26A5-4248-8116-0A328D7C35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308496"/>
            <a:ext cx="3992488" cy="299436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EE66A7C-6C9A-4177-9B0D-3041A6E54E50}"/>
              </a:ext>
            </a:extLst>
          </p:cNvPr>
          <p:cNvSpPr txBox="1">
            <a:spLocks/>
          </p:cNvSpPr>
          <p:nvPr/>
        </p:nvSpPr>
        <p:spPr>
          <a:xfrm>
            <a:off x="179512" y="1196752"/>
            <a:ext cx="2448272" cy="576064"/>
          </a:xfrm>
          <a:prstGeom prst="rect">
            <a:avLst/>
          </a:prstGeom>
          <a:solidFill>
            <a:schemeClr val="bg1"/>
          </a:solidFill>
        </p:spPr>
        <p:txBody>
          <a:bodyPr/>
          <a:lst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2D2F93"/>
                </a:solidFill>
                <a:effectLst/>
                <a:uLnTx/>
                <a:uFillTx/>
                <a:latin typeface="Arial"/>
                <a:ea typeface="+mj-ea"/>
                <a:cs typeface="+mj-cs"/>
              </a:rPr>
              <a:t>3. Care</a:t>
            </a:r>
            <a:endParaRPr kumimoji="0" lang="en-GB" sz="3200" b="1" i="0" u="none" strike="noStrike" kern="0" cap="none" spc="0" normalizeH="0" baseline="0" noProof="0" dirty="0">
              <a:ln>
                <a:noFill/>
              </a:ln>
              <a:solidFill>
                <a:srgbClr val="2D2F93"/>
              </a:solidFill>
              <a:effectLst/>
              <a:uLnTx/>
              <a:uFillTx/>
              <a:latin typeface="Arial"/>
              <a:ea typeface="+mj-ea"/>
              <a:cs typeface="+mj-cs"/>
            </a:endParaRPr>
          </a:p>
        </p:txBody>
      </p:sp>
      <p:pic>
        <p:nvPicPr>
          <p:cNvPr id="8" name="Picture 7" descr="Image result for thinking">
            <a:extLst>
              <a:ext uri="{FF2B5EF4-FFF2-40B4-BE49-F238E27FC236}">
                <a16:creationId xmlns:a16="http://schemas.microsoft.com/office/drawing/2014/main" id="{C865323E-EE25-4F66-BE5E-5725163249A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7984" y="1340768"/>
            <a:ext cx="779861" cy="758507"/>
          </a:xfrm>
          <a:prstGeom prst="rect">
            <a:avLst/>
          </a:prstGeom>
          <a:noFill/>
          <a:ln>
            <a:noFill/>
          </a:ln>
        </p:spPr>
      </p:pic>
      <p:pic>
        <p:nvPicPr>
          <p:cNvPr id="11" name="Picture 10">
            <a:extLst>
              <a:ext uri="{FF2B5EF4-FFF2-40B4-BE49-F238E27FC236}">
                <a16:creationId xmlns:a16="http://schemas.microsoft.com/office/drawing/2014/main" id="{D4F1341E-9D24-4B9E-B71A-4C0CEADA2419}"/>
              </a:ext>
            </a:extLst>
          </p:cNvPr>
          <p:cNvPicPr/>
          <p:nvPr/>
        </p:nvPicPr>
        <p:blipFill rotWithShape="1">
          <a:blip r:embed="rId7"/>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14" name="Picture 13" descr="Age UK Salford Pledge- 10% Better Campaign">
            <a:extLst>
              <a:ext uri="{FF2B5EF4-FFF2-40B4-BE49-F238E27FC236}">
                <a16:creationId xmlns:a16="http://schemas.microsoft.com/office/drawing/2014/main" id="{C579F4BE-AB1D-44FB-AF66-4D15E3A5F384}"/>
              </a:ext>
            </a:extLst>
          </p:cNvPr>
          <p:cNvPicPr/>
          <p:nvPr/>
        </p:nvPicPr>
        <p:blipFill rotWithShape="1">
          <a:blip r:embed="rId8" cstate="print">
            <a:extLst>
              <a:ext uri="{28A0092B-C50C-407E-A947-70E740481C1C}">
                <a14:useLocalDpi xmlns:a14="http://schemas.microsoft.com/office/drawing/2010/main" val="0"/>
              </a:ext>
            </a:extLst>
          </a:blip>
          <a:srcRect l="6785" t="12396" r="5689" b="12397"/>
          <a:stretch/>
        </p:blipFill>
        <p:spPr bwMode="auto">
          <a:xfrm>
            <a:off x="508212" y="212345"/>
            <a:ext cx="1638300" cy="744855"/>
          </a:xfrm>
          <a:prstGeom prst="rect">
            <a:avLst/>
          </a:prstGeom>
          <a:noFill/>
          <a:ln>
            <a:no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id="{C6227F2B-3360-45AB-A7EC-5748C415AC0D}"/>
              </a:ext>
            </a:extLst>
          </p:cNvPr>
          <p:cNvSpPr txBox="1"/>
          <p:nvPr/>
        </p:nvSpPr>
        <p:spPr>
          <a:xfrm>
            <a:off x="5004048" y="6348743"/>
            <a:ext cx="4572000" cy="26545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Image from Eatwellagewell.org.uk</a:t>
            </a:r>
          </a:p>
        </p:txBody>
      </p:sp>
      <p:pic>
        <p:nvPicPr>
          <p:cNvPr id="16" name="Picture 15">
            <a:extLst>
              <a:ext uri="{FF2B5EF4-FFF2-40B4-BE49-F238E27FC236}">
                <a16:creationId xmlns:a16="http://schemas.microsoft.com/office/drawing/2014/main" id="{3AFE1EAF-816E-46F5-BFFE-D15380BCC61E}"/>
              </a:ext>
            </a:extLst>
          </p:cNvPr>
          <p:cNvPicPr/>
          <p:nvPr/>
        </p:nvPicPr>
        <p:blipFill rotWithShape="1">
          <a:blip r:embed="rId9" cstate="print">
            <a:extLst>
              <a:ext uri="{28A0092B-C50C-407E-A947-70E740481C1C}">
                <a14:useLocalDpi xmlns:a14="http://schemas.microsoft.com/office/drawing/2010/main" val="0"/>
              </a:ext>
            </a:extLst>
          </a:blip>
          <a:srcRect l="20000" r="20816" b="43284"/>
          <a:stretch/>
        </p:blipFill>
        <p:spPr bwMode="auto">
          <a:xfrm>
            <a:off x="1403648" y="5227418"/>
            <a:ext cx="1626667" cy="1267522"/>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C1BC55E-9AA7-4CE4-AF3B-8731A0A90C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30364" y="2895987"/>
            <a:ext cx="2374298" cy="1046209"/>
          </a:xfrm>
          <a:prstGeom prst="rect">
            <a:avLst/>
          </a:prstGeom>
        </p:spPr>
      </p:pic>
      <p:pic>
        <p:nvPicPr>
          <p:cNvPr id="18" name="Picture 17">
            <a:extLst>
              <a:ext uri="{FF2B5EF4-FFF2-40B4-BE49-F238E27FC236}">
                <a16:creationId xmlns:a16="http://schemas.microsoft.com/office/drawing/2014/main" id="{CF04F95C-E972-4831-8151-048A40CB2B1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14699" y="848633"/>
            <a:ext cx="1375349" cy="1222533"/>
          </a:xfrm>
          <a:prstGeom prst="rect">
            <a:avLst/>
          </a:prstGeom>
        </p:spPr>
      </p:pic>
      <p:pic>
        <p:nvPicPr>
          <p:cNvPr id="20" name="Picture 19">
            <a:extLst>
              <a:ext uri="{FF2B5EF4-FFF2-40B4-BE49-F238E27FC236}">
                <a16:creationId xmlns:a16="http://schemas.microsoft.com/office/drawing/2014/main" id="{7EB4188D-6C98-4D47-820A-061239B5EC96}"/>
              </a:ext>
            </a:extLst>
          </p:cNvPr>
          <p:cNvPicPr>
            <a:picLocks noChangeAspect="1"/>
          </p:cNvPicPr>
          <p:nvPr/>
        </p:nvPicPr>
        <p:blipFill rotWithShape="1">
          <a:blip r:embed="rId12">
            <a:extLst>
              <a:ext uri="{28A0092B-C50C-407E-A947-70E740481C1C}">
                <a14:useLocalDpi xmlns:a14="http://schemas.microsoft.com/office/drawing/2010/main" val="0"/>
              </a:ext>
            </a:extLst>
          </a:blip>
          <a:srcRect l="18210" r="14679"/>
          <a:stretch/>
        </p:blipFill>
        <p:spPr>
          <a:xfrm>
            <a:off x="7722160" y="1037231"/>
            <a:ext cx="780520" cy="1016288"/>
          </a:xfrm>
          <a:prstGeom prst="rect">
            <a:avLst/>
          </a:prstGeom>
        </p:spPr>
      </p:pic>
      <p:pic>
        <p:nvPicPr>
          <p:cNvPr id="7" name="Audio 6">
            <a:hlinkClick r:id="" action="ppaction://media"/>
            <a:extLst>
              <a:ext uri="{FF2B5EF4-FFF2-40B4-BE49-F238E27FC236}">
                <a16:creationId xmlns:a16="http://schemas.microsoft.com/office/drawing/2014/main" id="{30CC870E-2F26-4DB7-BC10-DC8207158CA0}"/>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128332065"/>
      </p:ext>
    </p:extLst>
  </p:cSld>
  <p:clrMapOvr>
    <a:masterClrMapping/>
  </p:clrMapOvr>
  <mc:AlternateContent xmlns:mc="http://schemas.openxmlformats.org/markup-compatibility/2006" xmlns:p14="http://schemas.microsoft.com/office/powerpoint/2010/main">
    <mc:Choice Requires="p14">
      <p:transition spd="slow" p14:dur="2000" advTm="40566"/>
    </mc:Choice>
    <mc:Fallback xmlns="">
      <p:transition spd="slow" advTm="405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8C69-CB42-4FEF-931D-29DD2BF9F73C}"/>
              </a:ext>
            </a:extLst>
          </p:cNvPr>
          <p:cNvSpPr>
            <a:spLocks noGrp="1"/>
          </p:cNvSpPr>
          <p:nvPr>
            <p:ph type="title"/>
          </p:nvPr>
        </p:nvSpPr>
        <p:spPr>
          <a:xfrm>
            <a:off x="467544" y="1196752"/>
            <a:ext cx="7992888" cy="889000"/>
          </a:xfrm>
        </p:spPr>
        <p:txBody>
          <a:bodyPr/>
          <a:lstStyle/>
          <a:p>
            <a:r>
              <a:rPr lang="en-US" b="1" dirty="0"/>
              <a:t>3. Care – Share resources to stay hydrated</a:t>
            </a:r>
            <a:endParaRPr lang="en-GB" b="1" dirty="0"/>
          </a:p>
        </p:txBody>
      </p:sp>
      <p:sp>
        <p:nvSpPr>
          <p:cNvPr id="3" name="Content Placeholder 2">
            <a:extLst>
              <a:ext uri="{FF2B5EF4-FFF2-40B4-BE49-F238E27FC236}">
                <a16:creationId xmlns:a16="http://schemas.microsoft.com/office/drawing/2014/main" id="{2330F6E3-BEC6-4908-BEDC-A38CC4B60480}"/>
              </a:ext>
            </a:extLst>
          </p:cNvPr>
          <p:cNvSpPr>
            <a:spLocks noGrp="1"/>
          </p:cNvSpPr>
          <p:nvPr>
            <p:ph idx="1"/>
          </p:nvPr>
        </p:nvSpPr>
        <p:spPr>
          <a:xfrm>
            <a:off x="467544" y="2060833"/>
            <a:ext cx="8208912" cy="4968552"/>
          </a:xfrm>
        </p:spPr>
        <p:txBody>
          <a:bodyPr/>
          <a:lstStyle/>
          <a:p>
            <a:pPr>
              <a:spcBef>
                <a:spcPts val="1800"/>
              </a:spcBef>
              <a:buFont typeface="Arial" panose="020B0604020202020204" pitchFamily="34" charset="0"/>
              <a:buChar char="•"/>
            </a:pPr>
            <a:r>
              <a:rPr lang="en-GB" b="1" dirty="0"/>
              <a:t>A5 Hydration tips leaflet and poster</a:t>
            </a:r>
          </a:p>
          <a:p>
            <a:pPr>
              <a:spcBef>
                <a:spcPts val="1800"/>
              </a:spcBef>
              <a:buFont typeface="Arial" panose="020B0604020202020204" pitchFamily="34" charset="0"/>
              <a:buChar char="•"/>
            </a:pPr>
            <a:endParaRPr lang="en-GB" b="1" dirty="0"/>
          </a:p>
          <a:p>
            <a:pPr>
              <a:spcBef>
                <a:spcPts val="1800"/>
              </a:spcBef>
              <a:buFont typeface="Arial" panose="020B0604020202020204" pitchFamily="34" charset="0"/>
              <a:buChar char="•"/>
            </a:pPr>
            <a:endParaRPr lang="en-GB" b="1" dirty="0"/>
          </a:p>
          <a:p>
            <a:pPr>
              <a:spcBef>
                <a:spcPts val="1800"/>
              </a:spcBef>
              <a:buFont typeface="Arial" panose="020B0604020202020204" pitchFamily="34" charset="0"/>
              <a:buChar char="•"/>
            </a:pPr>
            <a:endParaRPr lang="en-GB" b="1" dirty="0"/>
          </a:p>
          <a:p>
            <a:pPr>
              <a:spcBef>
                <a:spcPts val="1800"/>
              </a:spcBef>
              <a:buFont typeface="Arial" panose="020B0604020202020204" pitchFamily="34" charset="0"/>
              <a:buChar char="•"/>
            </a:pPr>
            <a:r>
              <a:rPr lang="en-US" b="1" dirty="0"/>
              <a:t>Coaster</a:t>
            </a:r>
            <a:r>
              <a:rPr lang="en-US" dirty="0"/>
              <a:t> – Good Hydration tips &amp; prompts</a:t>
            </a:r>
          </a:p>
          <a:p>
            <a:pPr>
              <a:spcBef>
                <a:spcPts val="1800"/>
              </a:spcBef>
            </a:pPr>
            <a:r>
              <a:rPr lang="en-US" b="1" dirty="0"/>
              <a:t>                       </a:t>
            </a:r>
          </a:p>
        </p:txBody>
      </p:sp>
      <p:pic>
        <p:nvPicPr>
          <p:cNvPr id="7" name="Picture 6">
            <a:extLst>
              <a:ext uri="{FF2B5EF4-FFF2-40B4-BE49-F238E27FC236}">
                <a16:creationId xmlns:a16="http://schemas.microsoft.com/office/drawing/2014/main" id="{85DA5316-C486-4C7B-8C00-3D39D7AAC7DD}"/>
              </a:ext>
            </a:extLst>
          </p:cNvPr>
          <p:cNvPicPr/>
          <p:nvPr/>
        </p:nvPicPr>
        <p:blipFill>
          <a:blip r:embed="rId5"/>
          <a:stretch>
            <a:fillRect/>
          </a:stretch>
        </p:blipFill>
        <p:spPr>
          <a:xfrm>
            <a:off x="785011" y="4496520"/>
            <a:ext cx="2016224" cy="1737311"/>
          </a:xfrm>
          <a:prstGeom prst="rect">
            <a:avLst/>
          </a:prstGeom>
          <a:ln>
            <a:solidFill>
              <a:schemeClr val="tx1"/>
            </a:solidFill>
          </a:ln>
        </p:spPr>
      </p:pic>
      <p:pic>
        <p:nvPicPr>
          <p:cNvPr id="8" name="Picture 7">
            <a:extLst>
              <a:ext uri="{FF2B5EF4-FFF2-40B4-BE49-F238E27FC236}">
                <a16:creationId xmlns:a16="http://schemas.microsoft.com/office/drawing/2014/main" id="{C1B18D07-7B9F-4044-88D8-7394E93E6F01}"/>
              </a:ext>
            </a:extLst>
          </p:cNvPr>
          <p:cNvPicPr/>
          <p:nvPr/>
        </p:nvPicPr>
        <p:blipFill>
          <a:blip r:embed="rId6"/>
          <a:stretch>
            <a:fillRect/>
          </a:stretch>
        </p:blipFill>
        <p:spPr>
          <a:xfrm>
            <a:off x="3204208" y="4471713"/>
            <a:ext cx="1975280" cy="1614033"/>
          </a:xfrm>
          <a:prstGeom prst="rect">
            <a:avLst/>
          </a:prstGeom>
          <a:ln>
            <a:solidFill>
              <a:schemeClr val="tx1"/>
            </a:solidFill>
          </a:ln>
        </p:spPr>
      </p:pic>
      <p:pic>
        <p:nvPicPr>
          <p:cNvPr id="11" name="Picture 10">
            <a:extLst>
              <a:ext uri="{FF2B5EF4-FFF2-40B4-BE49-F238E27FC236}">
                <a16:creationId xmlns:a16="http://schemas.microsoft.com/office/drawing/2014/main" id="{0938CF4C-CC53-40ED-A67F-6A2E3EFD762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364088" y="1910581"/>
            <a:ext cx="2016224" cy="2736304"/>
          </a:xfrm>
          <a:prstGeom prst="rect">
            <a:avLst/>
          </a:prstGeom>
          <a:ln>
            <a:solidFill>
              <a:schemeClr val="tx1"/>
            </a:solidFill>
          </a:ln>
        </p:spPr>
      </p:pic>
      <p:sp>
        <p:nvSpPr>
          <p:cNvPr id="15" name="Rectangle 14">
            <a:extLst>
              <a:ext uri="{FF2B5EF4-FFF2-40B4-BE49-F238E27FC236}">
                <a16:creationId xmlns:a16="http://schemas.microsoft.com/office/drawing/2014/main" id="{C57C24C9-7F67-4F95-B604-5CDA1182F9A3}"/>
              </a:ext>
            </a:extLst>
          </p:cNvPr>
          <p:cNvSpPr/>
          <p:nvPr/>
        </p:nvSpPr>
        <p:spPr>
          <a:xfrm>
            <a:off x="1793123" y="332656"/>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0" name="Audio 9">
            <a:hlinkClick r:id="" action="ppaction://media"/>
            <a:extLst>
              <a:ext uri="{FF2B5EF4-FFF2-40B4-BE49-F238E27FC236}">
                <a16:creationId xmlns:a16="http://schemas.microsoft.com/office/drawing/2014/main" id="{EAA5C00E-371B-4551-BD22-5D81AFF92DA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pic>
        <p:nvPicPr>
          <p:cNvPr id="9" name="Picture 8" descr="Age UK Salford Pledge- 10% Better Campaign">
            <a:extLst>
              <a:ext uri="{FF2B5EF4-FFF2-40B4-BE49-F238E27FC236}">
                <a16:creationId xmlns:a16="http://schemas.microsoft.com/office/drawing/2014/main" id="{003C9FB2-C10D-4AAE-8B98-2904FFC2C040}"/>
              </a:ext>
            </a:extLst>
          </p:cNvPr>
          <p:cNvPicPr/>
          <p:nvPr/>
        </p:nvPicPr>
        <p:blipFill rotWithShape="1">
          <a:blip r:embed="rId9">
            <a:extLst>
              <a:ext uri="{28A0092B-C50C-407E-A947-70E740481C1C}">
                <a14:useLocalDpi xmlns:a14="http://schemas.microsoft.com/office/drawing/2010/main" val="0"/>
              </a:ext>
            </a:extLst>
          </a:blip>
          <a:srcRect l="6785" t="12396" r="5689" b="12397"/>
          <a:stretch/>
        </p:blipFill>
        <p:spPr bwMode="auto">
          <a:xfrm>
            <a:off x="251521" y="334534"/>
            <a:ext cx="1296144" cy="7902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6333110"/>
      </p:ext>
    </p:extLst>
  </p:cSld>
  <p:clrMapOvr>
    <a:masterClrMapping/>
  </p:clrMapOvr>
  <mc:AlternateContent xmlns:mc="http://schemas.openxmlformats.org/markup-compatibility/2006" xmlns:p14="http://schemas.microsoft.com/office/powerpoint/2010/main">
    <mc:Choice Requires="p14">
      <p:transition spd="slow" p14:dur="2000" advClick="0" advTm="14530"/>
    </mc:Choice>
    <mc:Fallback xmlns="">
      <p:transition spd="slow" advClick="0" advTm="145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8410A-E060-4E1B-83D5-A84006FDBAF3}"/>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3A6D46DD-7F5F-4722-815C-38306FD3E685}"/>
              </a:ext>
            </a:extLst>
          </p:cNvPr>
          <p:cNvSpPr>
            <a:spLocks noGrp="1"/>
          </p:cNvSpPr>
          <p:nvPr>
            <p:ph idx="1"/>
          </p:nvPr>
        </p:nvSpPr>
        <p:spPr>
          <a:xfrm>
            <a:off x="323528" y="2415456"/>
            <a:ext cx="7138988" cy="3965872"/>
          </a:xfrm>
        </p:spPr>
        <p:txBody>
          <a:bodyPr/>
          <a:lstStyle/>
          <a:p>
            <a:r>
              <a:rPr lang="en-GB" dirty="0"/>
              <a:t>1 Which could be signs and symptoms of dehydration?</a:t>
            </a:r>
          </a:p>
          <a:p>
            <a:pPr>
              <a:buAutoNum type="alphaLcParenR"/>
            </a:pPr>
            <a:r>
              <a:rPr lang="en-GB" dirty="0">
                <a:hlinkClick r:id="rId5" action="ppaction://hlinksldjump"/>
              </a:rPr>
              <a:t>Falling frequently </a:t>
            </a:r>
          </a:p>
          <a:p>
            <a:pPr>
              <a:buAutoNum type="alphaLcParenR"/>
            </a:pPr>
            <a:r>
              <a:rPr lang="en-GB" dirty="0">
                <a:hlinkClick r:id="rId5" action="ppaction://hlinksldjump"/>
              </a:rPr>
              <a:t>Confusion and dizziness</a:t>
            </a:r>
          </a:p>
          <a:p>
            <a:pPr>
              <a:buAutoNum type="alphaLcParenR"/>
            </a:pPr>
            <a:r>
              <a:rPr lang="en-GB" dirty="0">
                <a:hlinkClick r:id="rId5" action="ppaction://hlinksldjump"/>
              </a:rPr>
              <a:t>Having frequent infections</a:t>
            </a:r>
            <a:endParaRPr lang="en-GB" dirty="0"/>
          </a:p>
          <a:p>
            <a:pPr>
              <a:buAutoNum type="alphaLcParenR"/>
            </a:pPr>
            <a:r>
              <a:rPr lang="en-GB" dirty="0">
                <a:hlinkClick r:id="rId6" action="ppaction://hlinksldjump"/>
              </a:rPr>
              <a:t>All of the above </a:t>
            </a:r>
            <a:endParaRPr lang="en-GB" dirty="0"/>
          </a:p>
          <a:p>
            <a:pPr>
              <a:buAutoNum type="alphaLcParenR"/>
            </a:pPr>
            <a:endParaRPr lang="en-GB" dirty="0"/>
          </a:p>
          <a:p>
            <a:r>
              <a:rPr lang="en-GB" dirty="0"/>
              <a:t>2. Which of these can count towards fluid intake?  </a:t>
            </a:r>
          </a:p>
          <a:p>
            <a:pPr>
              <a:buFont typeface="+mj-lt"/>
              <a:buAutoNum type="alphaLcParenR"/>
            </a:pPr>
            <a:r>
              <a:rPr lang="en-GB" dirty="0">
                <a:hlinkClick r:id="rId6" action="ppaction://hlinksldjump"/>
              </a:rPr>
              <a:t>Water, tea and soup</a:t>
            </a:r>
            <a:endParaRPr lang="en-GB" dirty="0"/>
          </a:p>
          <a:p>
            <a:pPr>
              <a:buFont typeface="+mj-lt"/>
              <a:buAutoNum type="alphaLcParenR"/>
            </a:pPr>
            <a:r>
              <a:rPr lang="en-GB" dirty="0">
                <a:hlinkClick r:id="rId5" action="ppaction://hlinksldjump"/>
              </a:rPr>
              <a:t>Vodka and orange juice</a:t>
            </a:r>
          </a:p>
          <a:p>
            <a:pPr>
              <a:buFont typeface="+mj-lt"/>
              <a:buAutoNum type="alphaLcParenR"/>
            </a:pPr>
            <a:r>
              <a:rPr lang="en-GB" dirty="0">
                <a:hlinkClick r:id="rId5" action="ppaction://hlinksldjump"/>
              </a:rPr>
              <a:t>Milk Stout</a:t>
            </a:r>
          </a:p>
          <a:p>
            <a:pPr>
              <a:buFont typeface="+mj-lt"/>
              <a:buAutoNum type="alphaLcParenR"/>
            </a:pPr>
            <a:r>
              <a:rPr lang="en-GB" dirty="0">
                <a:hlinkClick r:id="rId5" action="ppaction://hlinksldjump"/>
              </a:rPr>
              <a:t>Wine Gums </a:t>
            </a:r>
            <a:endParaRPr lang="en-GB" dirty="0"/>
          </a:p>
          <a:p>
            <a:endParaRPr lang="en-GB" dirty="0"/>
          </a:p>
          <a:p>
            <a:endParaRPr lang="en-GB" dirty="0"/>
          </a:p>
          <a:p>
            <a:endParaRPr lang="en-GB" dirty="0"/>
          </a:p>
          <a:p>
            <a:endParaRPr lang="en-GB" dirty="0"/>
          </a:p>
        </p:txBody>
      </p:sp>
      <p:sp>
        <p:nvSpPr>
          <p:cNvPr id="5" name="Rectangle 4">
            <a:extLst>
              <a:ext uri="{FF2B5EF4-FFF2-40B4-BE49-F238E27FC236}">
                <a16:creationId xmlns:a16="http://schemas.microsoft.com/office/drawing/2014/main" id="{EC225706-CCC1-4E6D-B326-A5797A0518C4}"/>
              </a:ext>
            </a:extLst>
          </p:cNvPr>
          <p:cNvSpPr/>
          <p:nvPr/>
        </p:nvSpPr>
        <p:spPr>
          <a:xfrm>
            <a:off x="1794235" y="457469"/>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6" name="Picture 5" descr="Age UK Salford Pledge- 10% Better Campaign">
            <a:extLst>
              <a:ext uri="{FF2B5EF4-FFF2-40B4-BE49-F238E27FC236}">
                <a16:creationId xmlns:a16="http://schemas.microsoft.com/office/drawing/2014/main" id="{0804869C-6EB1-4931-AC83-3C08CF33008A}"/>
              </a:ext>
            </a:extLst>
          </p:cNvPr>
          <p:cNvPicPr/>
          <p:nvPr/>
        </p:nvPicPr>
        <p:blipFill rotWithShape="1">
          <a:blip r:embed="rId7">
            <a:extLst>
              <a:ext uri="{28A0092B-C50C-407E-A947-70E740481C1C}">
                <a14:useLocalDpi xmlns:a14="http://schemas.microsoft.com/office/drawing/2010/main" val="0"/>
              </a:ext>
            </a:extLst>
          </a:blip>
          <a:srcRect l="6785" t="12396" r="5689" b="12397"/>
          <a:stretch/>
        </p:blipFill>
        <p:spPr bwMode="auto">
          <a:xfrm>
            <a:off x="251521" y="334534"/>
            <a:ext cx="1296144" cy="790210"/>
          </a:xfrm>
          <a:prstGeom prst="rect">
            <a:avLst/>
          </a:prstGeom>
          <a:noFill/>
          <a:ln>
            <a:noFill/>
          </a:ln>
          <a:extLst>
            <a:ext uri="{53640926-AAD7-44D8-BBD7-CCE9431645EC}">
              <a14:shadowObscured xmlns:a14="http://schemas.microsoft.com/office/drawing/2010/main"/>
            </a:ext>
          </a:extLst>
        </p:spPr>
      </p:pic>
      <p:pic>
        <p:nvPicPr>
          <p:cNvPr id="4" name="Audio 3">
            <a:hlinkClick r:id="" action="ppaction://media"/>
            <a:extLst>
              <a:ext uri="{FF2B5EF4-FFF2-40B4-BE49-F238E27FC236}">
                <a16:creationId xmlns:a16="http://schemas.microsoft.com/office/drawing/2014/main" id="{0694DECE-3666-4577-B1BE-8FA36F8562C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795643987"/>
      </p:ext>
    </p:extLst>
  </p:cSld>
  <p:clrMapOvr>
    <a:masterClrMapping/>
  </p:clrMapOvr>
  <mc:AlternateContent xmlns:mc="http://schemas.openxmlformats.org/markup-compatibility/2006" xmlns:p14="http://schemas.microsoft.com/office/powerpoint/2010/main">
    <mc:Choice Requires="p14">
      <p:transition spd="slow" p14:dur="2000" advTm="30674"/>
    </mc:Choice>
    <mc:Fallback xmlns="">
      <p:transition spd="slow" advTm="306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Pennine KPI's -18March 2014 D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9B6D96CA3E8A4EA6264127CAE1E098" ma:contentTypeVersion="16" ma:contentTypeDescription="Create a new document." ma:contentTypeScope="" ma:versionID="fb3c9c456689f4079ee9ba389a9defc7">
  <xsd:schema xmlns:xsd="http://www.w3.org/2001/XMLSchema" xmlns:xs="http://www.w3.org/2001/XMLSchema" xmlns:p="http://schemas.microsoft.com/office/2006/metadata/properties" xmlns:ns2="4ad4d7b2-7045-4ea9-a938-49be9e853746" xmlns:ns3="fda73c0f-03a0-411e-a79f-292674d7878d" targetNamespace="http://schemas.microsoft.com/office/2006/metadata/properties" ma:root="true" ma:fieldsID="8409b65044dfa7abc9261a297f02de6c" ns2:_="" ns3:_="">
    <xsd:import namespace="4ad4d7b2-7045-4ea9-a938-49be9e853746"/>
    <xsd:import namespace="fda73c0f-03a0-411e-a79f-292674d7878d"/>
    <xsd:element name="properties">
      <xsd:complexType>
        <xsd:sequence>
          <xsd:element name="documentManagement">
            <xsd:complexType>
              <xsd:all>
                <xsd:element ref="ns2:Exchequer"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d4d7b2-7045-4ea9-a938-49be9e853746" elementFormDefault="qualified">
    <xsd:import namespace="http://schemas.microsoft.com/office/2006/documentManagement/types"/>
    <xsd:import namespace="http://schemas.microsoft.com/office/infopath/2007/PartnerControls"/>
    <xsd:element name="Exchequer" ma:index="2" nillable="true" ma:displayName="Exchequer" ma:default="1" ma:format="Dropdown" ma:internalName="Exchequer" ma:readOnly="false">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hidden="true" ma:internalName="MediaServiceAutoTags" ma:readOnly="true">
      <xsd:simpleType>
        <xsd:restriction base="dms:Text"/>
      </xsd:simpleType>
    </xsd:element>
    <xsd:element name="MediaServiceLocation" ma:index="12" nillable="true" ma:displayName="Location" ma:hidden="true" ma:internalName="MediaServiceLocation"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a73c0f-03a0-411e-a79f-292674d7878d"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xchequer xmlns="4ad4d7b2-7045-4ea9-a938-49be9e853746">true</Exchequer>
  </documentManagement>
</p:properties>
</file>

<file path=customXml/itemProps1.xml><?xml version="1.0" encoding="utf-8"?>
<ds:datastoreItem xmlns:ds="http://schemas.openxmlformats.org/officeDocument/2006/customXml" ds:itemID="{4E473FCA-F2EF-4F63-88E8-CAF05E27A5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d4d7b2-7045-4ea9-a938-49be9e853746"/>
    <ds:schemaRef ds:uri="fda73c0f-03a0-411e-a79f-292674d787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81B2EE-83B7-4075-AEDB-AD62D364610B}">
  <ds:schemaRefs>
    <ds:schemaRef ds:uri="http://schemas.microsoft.com/sharepoint/v3/contenttype/forms"/>
  </ds:schemaRefs>
</ds:datastoreItem>
</file>

<file path=customXml/itemProps3.xml><?xml version="1.0" encoding="utf-8"?>
<ds:datastoreItem xmlns:ds="http://schemas.openxmlformats.org/officeDocument/2006/customXml" ds:itemID="{DC24DD2D-7053-4413-867B-B1E9260ECD77}">
  <ds:schemaRefs>
    <ds:schemaRef ds:uri="http://schemas.microsoft.com/office/2006/documentManagement/type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fda73c0f-03a0-411e-a79f-292674d7878d"/>
    <ds:schemaRef ds:uri="4ad4d7b2-7045-4ea9-a938-49be9e85374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Pennine KPI's -18March 2014 D1</Template>
  <TotalTime>8359</TotalTime>
  <Words>815</Words>
  <Application>Microsoft Office PowerPoint</Application>
  <PresentationFormat>On-screen Show (4:3)</PresentationFormat>
  <Paragraphs>114</Paragraphs>
  <Slides>13</Slides>
  <Notes>10</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Pennine KPI's -18March 2014 D1</vt:lpstr>
      <vt:lpstr>    </vt:lpstr>
      <vt:lpstr>Welcome Back to the Nutrition and Hydration Bitesize Series!  </vt:lpstr>
      <vt:lpstr>PowerPoint Presentation</vt:lpstr>
      <vt:lpstr>Be a Nutrition and Hydration Champion  </vt:lpstr>
      <vt:lpstr>1. Conversations - Hydration</vt:lpstr>
      <vt:lpstr>2. Check - food, fluid intake and oral hygiene </vt:lpstr>
      <vt:lpstr>Ask which drinks they enjoy Talk about tasty, refreshing drinks. Have they tried…….. a smoothie or a mocktail?                                                                                 Identify water-rich foods Make a brew!  Suggest an alarm reminder  or use TV programmes  ending or starting as a prompt    </vt:lpstr>
      <vt:lpstr>3. Care – Share resources to stay hydrated</vt:lpstr>
      <vt:lpstr>Questions</vt:lpstr>
      <vt:lpstr>Well done!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Reflections</dc:title>
  <dc:creator>User</dc:creator>
  <cp:lastModifiedBy>Jane Bevan</cp:lastModifiedBy>
  <cp:revision>340</cp:revision>
  <cp:lastPrinted>2018-04-20T14:49:49Z</cp:lastPrinted>
  <dcterms:created xsi:type="dcterms:W3CDTF">2014-03-14T18:15:42Z</dcterms:created>
  <dcterms:modified xsi:type="dcterms:W3CDTF">2022-02-09T11:40:41Z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0x0101000E9B6D96CA3E8A4EA6264127CAE1E098</vt:lpwstr>
  </property>
</Properties>
</file>