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446" r:id="rId5"/>
    <p:sldId id="426" r:id="rId6"/>
    <p:sldId id="288" r:id="rId7"/>
    <p:sldId id="447" r:id="rId8"/>
    <p:sldId id="433" r:id="rId9"/>
    <p:sldId id="357" r:id="rId10"/>
    <p:sldId id="351" r:id="rId11"/>
    <p:sldId id="408" r:id="rId12"/>
    <p:sldId id="410" r:id="rId13"/>
    <p:sldId id="374" r:id="rId14"/>
    <p:sldId id="372" r:id="rId15"/>
    <p:sldId id="337" r:id="rId16"/>
    <p:sldId id="396" r:id="rId17"/>
    <p:sldId id="403" r:id="rId18"/>
    <p:sldId id="448" r:id="rId19"/>
    <p:sldId id="428" r:id="rId20"/>
    <p:sldId id="414" r:id="rId21"/>
    <p:sldId id="450" r:id="rId22"/>
    <p:sldId id="449" r:id="rId23"/>
    <p:sldId id="43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Price" initials="MP" lastIdx="1" clrIdx="0">
    <p:extLst>
      <p:ext uri="{19B8F6BF-5375-455C-9EA6-DF929625EA0E}">
        <p15:presenceInfo xmlns:p15="http://schemas.microsoft.com/office/powerpoint/2012/main" userId="S::MariePrice@ageuksalford.org.uk::003b64ce-90bb-44e3-a6d2-e18483553f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F93"/>
    <a:srgbClr val="FF9933"/>
    <a:srgbClr val="E0462C"/>
    <a:srgbClr val="7CBF33"/>
    <a:srgbClr val="DB3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2243" autoAdjust="0"/>
  </p:normalViewPr>
  <p:slideViewPr>
    <p:cSldViewPr>
      <p:cViewPr varScale="1">
        <p:scale>
          <a:sx n="70" d="100"/>
          <a:sy n="70" d="100"/>
        </p:scale>
        <p:origin x="193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ED048-C9B9-4447-9097-AA69A9367FC6}"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D7286DFD-A16E-48C2-AC96-34A780970A06}">
      <dgm:prSet/>
      <dgm:spPr/>
      <dgm:t>
        <a:bodyPr/>
        <a:lstStyle/>
        <a:p>
          <a:pPr>
            <a:lnSpc>
              <a:spcPct val="100000"/>
            </a:lnSpc>
          </a:pPr>
          <a:r>
            <a:rPr lang="en-US" b="1" dirty="0"/>
            <a:t>You don’t need to be an expert -</a:t>
          </a:r>
          <a:r>
            <a:rPr lang="en-US" dirty="0"/>
            <a:t> often it is about having conversation and encouraging people to make small changes that will make a big difference.</a:t>
          </a:r>
        </a:p>
      </dgm:t>
    </dgm:pt>
    <dgm:pt modelId="{3C022526-50C4-4586-A461-4715F1CF7784}" type="parTrans" cxnId="{34F7A29B-36B9-40AB-AECF-5FCA264CBCB0}">
      <dgm:prSet/>
      <dgm:spPr/>
      <dgm:t>
        <a:bodyPr/>
        <a:lstStyle/>
        <a:p>
          <a:endParaRPr lang="en-US"/>
        </a:p>
      </dgm:t>
    </dgm:pt>
    <dgm:pt modelId="{A7A422D7-9F5A-4521-B484-372B5ABBCAB9}" type="sibTrans" cxnId="{34F7A29B-36B9-40AB-AECF-5FCA264CBCB0}">
      <dgm:prSet/>
      <dgm:spPr/>
      <dgm:t>
        <a:bodyPr/>
        <a:lstStyle/>
        <a:p>
          <a:endParaRPr lang="en-US"/>
        </a:p>
      </dgm:t>
    </dgm:pt>
    <dgm:pt modelId="{F8703CEB-C305-4CA0-97C1-4F3F8F446047}">
      <dgm:prSet/>
      <dgm:spPr/>
      <dgm:t>
        <a:bodyPr/>
        <a:lstStyle/>
        <a:p>
          <a:pPr>
            <a:lnSpc>
              <a:spcPct val="100000"/>
            </a:lnSpc>
          </a:pPr>
          <a:r>
            <a:rPr lang="en-US" b="1" dirty="0"/>
            <a:t>Many people may not have realised </a:t>
          </a:r>
          <a:r>
            <a:rPr lang="en-US" b="0" dirty="0"/>
            <a:t>that</a:t>
          </a:r>
          <a:r>
            <a:rPr lang="en-US" b="1" dirty="0"/>
            <a:t> </a:t>
          </a:r>
          <a:r>
            <a:rPr lang="en-US" dirty="0"/>
            <a:t>they were underweight or dehydrated or that they could do something about this.</a:t>
          </a:r>
        </a:p>
      </dgm:t>
    </dgm:pt>
    <dgm:pt modelId="{074B7A56-48E0-46C2-A0A6-BE23CCF314E1}" type="parTrans" cxnId="{763893A2-47C8-4B13-BBD3-DFF295D77DEC}">
      <dgm:prSet/>
      <dgm:spPr/>
      <dgm:t>
        <a:bodyPr/>
        <a:lstStyle/>
        <a:p>
          <a:endParaRPr lang="en-US"/>
        </a:p>
      </dgm:t>
    </dgm:pt>
    <dgm:pt modelId="{5710F756-F226-46CB-9FC1-8C41FBD85B03}" type="sibTrans" cxnId="{763893A2-47C8-4B13-BBD3-DFF295D77DEC}">
      <dgm:prSet/>
      <dgm:spPr/>
      <dgm:t>
        <a:bodyPr/>
        <a:lstStyle/>
        <a:p>
          <a:endParaRPr lang="en-US"/>
        </a:p>
      </dgm:t>
    </dgm:pt>
    <dgm:pt modelId="{3744FE7F-EFAD-4C3E-B386-5DACA058054F}">
      <dgm:prSet/>
      <dgm:spPr/>
      <dgm:t>
        <a:bodyPr/>
        <a:lstStyle/>
        <a:p>
          <a:pPr>
            <a:lnSpc>
              <a:spcPct val="100000"/>
            </a:lnSpc>
          </a:pPr>
          <a:r>
            <a:rPr lang="en-US" b="1" dirty="0"/>
            <a:t>If you are worried</a:t>
          </a:r>
          <a:r>
            <a:rPr lang="en-US" dirty="0"/>
            <a:t>, you can encourage them to see their GP or refer to the local community dietitians. Check the red flag questions if you are concerned.</a:t>
          </a:r>
        </a:p>
      </dgm:t>
    </dgm:pt>
    <dgm:pt modelId="{48E89AA6-FAB3-45B8-A8F8-9B7E1018978D}" type="parTrans" cxnId="{CE368CD7-562D-4C32-B79D-B0EF977A8061}">
      <dgm:prSet/>
      <dgm:spPr/>
      <dgm:t>
        <a:bodyPr/>
        <a:lstStyle/>
        <a:p>
          <a:endParaRPr lang="en-US"/>
        </a:p>
      </dgm:t>
    </dgm:pt>
    <dgm:pt modelId="{A7927605-66FB-44F9-A9A2-C47968C0A49E}" type="sibTrans" cxnId="{CE368CD7-562D-4C32-B79D-B0EF977A8061}">
      <dgm:prSet/>
      <dgm:spPr/>
      <dgm:t>
        <a:bodyPr/>
        <a:lstStyle/>
        <a:p>
          <a:endParaRPr lang="en-US"/>
        </a:p>
      </dgm:t>
    </dgm:pt>
    <dgm:pt modelId="{BDA5072C-A230-48E6-B216-71ACA887A1D9}" type="pres">
      <dgm:prSet presAssocID="{ACDED048-C9B9-4447-9097-AA69A9367FC6}" presName="root" presStyleCnt="0">
        <dgm:presLayoutVars>
          <dgm:dir/>
          <dgm:resizeHandles val="exact"/>
        </dgm:presLayoutVars>
      </dgm:prSet>
      <dgm:spPr/>
    </dgm:pt>
    <dgm:pt modelId="{30A47039-C2B4-43FB-99AD-D272146BBB56}" type="pres">
      <dgm:prSet presAssocID="{D7286DFD-A16E-48C2-AC96-34A780970A06}" presName="compNode" presStyleCnt="0"/>
      <dgm:spPr/>
    </dgm:pt>
    <dgm:pt modelId="{3898EE94-AF0B-4BC8-B2C0-BF4D7B340174}" type="pres">
      <dgm:prSet presAssocID="{D7286DFD-A16E-48C2-AC96-34A780970A06}" presName="bgRect" presStyleLbl="bgShp" presStyleIdx="0" presStyleCnt="3" custLinFactNeighborX="-747" custLinFactNeighborY="1891"/>
      <dgm:spPr/>
    </dgm:pt>
    <dgm:pt modelId="{676D73F5-1FF6-4D3A-BE4D-9859C2C98D01}" type="pres">
      <dgm:prSet presAssocID="{D7286DFD-A16E-48C2-AC96-34A780970A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BD1D23A5-3C5F-481B-8DFB-7FA7D067C5CE}" type="pres">
      <dgm:prSet presAssocID="{D7286DFD-A16E-48C2-AC96-34A780970A06}" presName="spaceRect" presStyleCnt="0"/>
      <dgm:spPr/>
    </dgm:pt>
    <dgm:pt modelId="{1AB8F281-6E95-4D5B-A6BE-AE4F6D53FBE2}" type="pres">
      <dgm:prSet presAssocID="{D7286DFD-A16E-48C2-AC96-34A780970A06}" presName="parTx" presStyleLbl="revTx" presStyleIdx="0" presStyleCnt="3">
        <dgm:presLayoutVars>
          <dgm:chMax val="0"/>
          <dgm:chPref val="0"/>
        </dgm:presLayoutVars>
      </dgm:prSet>
      <dgm:spPr/>
    </dgm:pt>
    <dgm:pt modelId="{A7CC8E0B-1201-47AA-8E7F-69B1D91BC1A8}" type="pres">
      <dgm:prSet presAssocID="{A7A422D7-9F5A-4521-B484-372B5ABBCAB9}" presName="sibTrans" presStyleCnt="0"/>
      <dgm:spPr/>
    </dgm:pt>
    <dgm:pt modelId="{16A03051-2B7C-4EBA-98E3-4D608DFABDAD}" type="pres">
      <dgm:prSet presAssocID="{F8703CEB-C305-4CA0-97C1-4F3F8F446047}" presName="compNode" presStyleCnt="0"/>
      <dgm:spPr/>
    </dgm:pt>
    <dgm:pt modelId="{A0DAF998-A21D-4578-BE03-DC30DCA8C80C}" type="pres">
      <dgm:prSet presAssocID="{F8703CEB-C305-4CA0-97C1-4F3F8F446047}" presName="bgRect" presStyleLbl="bgShp" presStyleIdx="1" presStyleCnt="3" custLinFactNeighborX="-7765" custLinFactNeighborY="207"/>
      <dgm:spPr/>
    </dgm:pt>
    <dgm:pt modelId="{C86C9F16-7154-4533-A733-DD4777336401}" type="pres">
      <dgm:prSet presAssocID="{F8703CEB-C305-4CA0-97C1-4F3F8F4460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EC3CD8CD-C6AD-4EE8-A339-7FE9BE474B66}" type="pres">
      <dgm:prSet presAssocID="{F8703CEB-C305-4CA0-97C1-4F3F8F446047}" presName="spaceRect" presStyleCnt="0"/>
      <dgm:spPr/>
    </dgm:pt>
    <dgm:pt modelId="{649614EA-08E9-4045-9663-2AB20AE04F0F}" type="pres">
      <dgm:prSet presAssocID="{F8703CEB-C305-4CA0-97C1-4F3F8F446047}" presName="parTx" presStyleLbl="revTx" presStyleIdx="1" presStyleCnt="3">
        <dgm:presLayoutVars>
          <dgm:chMax val="0"/>
          <dgm:chPref val="0"/>
        </dgm:presLayoutVars>
      </dgm:prSet>
      <dgm:spPr/>
    </dgm:pt>
    <dgm:pt modelId="{3DB90E5E-7BC2-4186-8E0E-20ECD88EE3E1}" type="pres">
      <dgm:prSet presAssocID="{5710F756-F226-46CB-9FC1-8C41FBD85B03}" presName="sibTrans" presStyleCnt="0"/>
      <dgm:spPr/>
    </dgm:pt>
    <dgm:pt modelId="{68CA2C77-A066-4FC7-8B6D-C735180717EB}" type="pres">
      <dgm:prSet presAssocID="{3744FE7F-EFAD-4C3E-B386-5DACA058054F}" presName="compNode" presStyleCnt="0"/>
      <dgm:spPr/>
    </dgm:pt>
    <dgm:pt modelId="{83C61E92-671E-4524-8BE8-67B01C850897}" type="pres">
      <dgm:prSet presAssocID="{3744FE7F-EFAD-4C3E-B386-5DACA058054F}" presName="bgRect" presStyleLbl="bgShp" presStyleIdx="2" presStyleCnt="3"/>
      <dgm:spPr/>
    </dgm:pt>
    <dgm:pt modelId="{83D856C9-1045-4D13-B29C-CC2214211F87}" type="pres">
      <dgm:prSet presAssocID="{3744FE7F-EFAD-4C3E-B386-5DACA05805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0D32FD3A-D9EB-48FA-9B0F-6814A97EDCA7}" type="pres">
      <dgm:prSet presAssocID="{3744FE7F-EFAD-4C3E-B386-5DACA058054F}" presName="spaceRect" presStyleCnt="0"/>
      <dgm:spPr/>
    </dgm:pt>
    <dgm:pt modelId="{FFA8005C-8674-49A3-88B6-B246751B3BED}" type="pres">
      <dgm:prSet presAssocID="{3744FE7F-EFAD-4C3E-B386-5DACA058054F}" presName="parTx" presStyleLbl="revTx" presStyleIdx="2" presStyleCnt="3">
        <dgm:presLayoutVars>
          <dgm:chMax val="0"/>
          <dgm:chPref val="0"/>
        </dgm:presLayoutVars>
      </dgm:prSet>
      <dgm:spPr/>
    </dgm:pt>
  </dgm:ptLst>
  <dgm:cxnLst>
    <dgm:cxn modelId="{75181561-0435-419D-BF2F-33D95D3BF74E}" type="presOf" srcId="{F8703CEB-C305-4CA0-97C1-4F3F8F446047}" destId="{649614EA-08E9-4045-9663-2AB20AE04F0F}" srcOrd="0" destOrd="0" presId="urn:microsoft.com/office/officeart/2018/2/layout/IconVerticalSolidList"/>
    <dgm:cxn modelId="{34F7A29B-36B9-40AB-AECF-5FCA264CBCB0}" srcId="{ACDED048-C9B9-4447-9097-AA69A9367FC6}" destId="{D7286DFD-A16E-48C2-AC96-34A780970A06}" srcOrd="0" destOrd="0" parTransId="{3C022526-50C4-4586-A461-4715F1CF7784}" sibTransId="{A7A422D7-9F5A-4521-B484-372B5ABBCAB9}"/>
    <dgm:cxn modelId="{763893A2-47C8-4B13-BBD3-DFF295D77DEC}" srcId="{ACDED048-C9B9-4447-9097-AA69A9367FC6}" destId="{F8703CEB-C305-4CA0-97C1-4F3F8F446047}" srcOrd="1" destOrd="0" parTransId="{074B7A56-48E0-46C2-A0A6-BE23CCF314E1}" sibTransId="{5710F756-F226-46CB-9FC1-8C41FBD85B03}"/>
    <dgm:cxn modelId="{2137A7D2-BD1F-404C-AF76-4C162AF8C0AD}" type="presOf" srcId="{ACDED048-C9B9-4447-9097-AA69A9367FC6}" destId="{BDA5072C-A230-48E6-B216-71ACA887A1D9}" srcOrd="0" destOrd="0" presId="urn:microsoft.com/office/officeart/2018/2/layout/IconVerticalSolidList"/>
    <dgm:cxn modelId="{CE368CD7-562D-4C32-B79D-B0EF977A8061}" srcId="{ACDED048-C9B9-4447-9097-AA69A9367FC6}" destId="{3744FE7F-EFAD-4C3E-B386-5DACA058054F}" srcOrd="2" destOrd="0" parTransId="{48E89AA6-FAB3-45B8-A8F8-9B7E1018978D}" sibTransId="{A7927605-66FB-44F9-A9A2-C47968C0A49E}"/>
    <dgm:cxn modelId="{69B2C8DE-F8B9-4D79-B3F6-A8989904675C}" type="presOf" srcId="{D7286DFD-A16E-48C2-AC96-34A780970A06}" destId="{1AB8F281-6E95-4D5B-A6BE-AE4F6D53FBE2}" srcOrd="0" destOrd="0" presId="urn:microsoft.com/office/officeart/2018/2/layout/IconVerticalSolidList"/>
    <dgm:cxn modelId="{83D2B4E5-F015-425B-91C4-4B93BB552B2F}" type="presOf" srcId="{3744FE7F-EFAD-4C3E-B386-5DACA058054F}" destId="{FFA8005C-8674-49A3-88B6-B246751B3BED}" srcOrd="0" destOrd="0" presId="urn:microsoft.com/office/officeart/2018/2/layout/IconVerticalSolidList"/>
    <dgm:cxn modelId="{781AB4F1-2FDB-4997-9073-728EEE0A68F8}" type="presParOf" srcId="{BDA5072C-A230-48E6-B216-71ACA887A1D9}" destId="{30A47039-C2B4-43FB-99AD-D272146BBB56}" srcOrd="0" destOrd="0" presId="urn:microsoft.com/office/officeart/2018/2/layout/IconVerticalSolidList"/>
    <dgm:cxn modelId="{26285076-9FAA-42FD-81AA-02780E68168F}" type="presParOf" srcId="{30A47039-C2B4-43FB-99AD-D272146BBB56}" destId="{3898EE94-AF0B-4BC8-B2C0-BF4D7B340174}" srcOrd="0" destOrd="0" presId="urn:microsoft.com/office/officeart/2018/2/layout/IconVerticalSolidList"/>
    <dgm:cxn modelId="{AC345357-7FD1-47C5-A91F-817B5974821F}" type="presParOf" srcId="{30A47039-C2B4-43FB-99AD-D272146BBB56}" destId="{676D73F5-1FF6-4D3A-BE4D-9859C2C98D01}" srcOrd="1" destOrd="0" presId="urn:microsoft.com/office/officeart/2018/2/layout/IconVerticalSolidList"/>
    <dgm:cxn modelId="{64D34A69-5ED2-4389-ADE1-9C8A2740D8D3}" type="presParOf" srcId="{30A47039-C2B4-43FB-99AD-D272146BBB56}" destId="{BD1D23A5-3C5F-481B-8DFB-7FA7D067C5CE}" srcOrd="2" destOrd="0" presId="urn:microsoft.com/office/officeart/2018/2/layout/IconVerticalSolidList"/>
    <dgm:cxn modelId="{35C00763-30F7-4FBC-BEC9-6E12837DA72C}" type="presParOf" srcId="{30A47039-C2B4-43FB-99AD-D272146BBB56}" destId="{1AB8F281-6E95-4D5B-A6BE-AE4F6D53FBE2}" srcOrd="3" destOrd="0" presId="urn:microsoft.com/office/officeart/2018/2/layout/IconVerticalSolidList"/>
    <dgm:cxn modelId="{6C703B6F-8951-4309-8921-B46B7061EF0E}" type="presParOf" srcId="{BDA5072C-A230-48E6-B216-71ACA887A1D9}" destId="{A7CC8E0B-1201-47AA-8E7F-69B1D91BC1A8}" srcOrd="1" destOrd="0" presId="urn:microsoft.com/office/officeart/2018/2/layout/IconVerticalSolidList"/>
    <dgm:cxn modelId="{2108C93D-3C75-4DB2-A31F-6BAE2F44DE2C}" type="presParOf" srcId="{BDA5072C-A230-48E6-B216-71ACA887A1D9}" destId="{16A03051-2B7C-4EBA-98E3-4D608DFABDAD}" srcOrd="2" destOrd="0" presId="urn:microsoft.com/office/officeart/2018/2/layout/IconVerticalSolidList"/>
    <dgm:cxn modelId="{F56F0111-56CD-495D-B68F-0D714DF5C297}" type="presParOf" srcId="{16A03051-2B7C-4EBA-98E3-4D608DFABDAD}" destId="{A0DAF998-A21D-4578-BE03-DC30DCA8C80C}" srcOrd="0" destOrd="0" presId="urn:microsoft.com/office/officeart/2018/2/layout/IconVerticalSolidList"/>
    <dgm:cxn modelId="{E4EC442D-0AF3-4248-A494-94269457FB50}" type="presParOf" srcId="{16A03051-2B7C-4EBA-98E3-4D608DFABDAD}" destId="{C86C9F16-7154-4533-A733-DD4777336401}" srcOrd="1" destOrd="0" presId="urn:microsoft.com/office/officeart/2018/2/layout/IconVerticalSolidList"/>
    <dgm:cxn modelId="{4F5AED2C-B279-4F29-B4E0-D265D6635120}" type="presParOf" srcId="{16A03051-2B7C-4EBA-98E3-4D608DFABDAD}" destId="{EC3CD8CD-C6AD-4EE8-A339-7FE9BE474B66}" srcOrd="2" destOrd="0" presId="urn:microsoft.com/office/officeart/2018/2/layout/IconVerticalSolidList"/>
    <dgm:cxn modelId="{ADEF3093-8AB5-4BF4-9546-E6808D374869}" type="presParOf" srcId="{16A03051-2B7C-4EBA-98E3-4D608DFABDAD}" destId="{649614EA-08E9-4045-9663-2AB20AE04F0F}" srcOrd="3" destOrd="0" presId="urn:microsoft.com/office/officeart/2018/2/layout/IconVerticalSolidList"/>
    <dgm:cxn modelId="{279FB929-CCFF-4DD2-99CC-5308EEDAD5C9}" type="presParOf" srcId="{BDA5072C-A230-48E6-B216-71ACA887A1D9}" destId="{3DB90E5E-7BC2-4186-8E0E-20ECD88EE3E1}" srcOrd="3" destOrd="0" presId="urn:microsoft.com/office/officeart/2018/2/layout/IconVerticalSolidList"/>
    <dgm:cxn modelId="{B9C35132-6472-46CB-9DF1-4C437CFE6E8F}" type="presParOf" srcId="{BDA5072C-A230-48E6-B216-71ACA887A1D9}" destId="{68CA2C77-A066-4FC7-8B6D-C735180717EB}" srcOrd="4" destOrd="0" presId="urn:microsoft.com/office/officeart/2018/2/layout/IconVerticalSolidList"/>
    <dgm:cxn modelId="{0D4B1CD0-5C85-4F6E-B378-94B6DCE47580}" type="presParOf" srcId="{68CA2C77-A066-4FC7-8B6D-C735180717EB}" destId="{83C61E92-671E-4524-8BE8-67B01C850897}" srcOrd="0" destOrd="0" presId="urn:microsoft.com/office/officeart/2018/2/layout/IconVerticalSolidList"/>
    <dgm:cxn modelId="{AF4AB4F4-4C2D-48C6-A552-6DAA0F94D4AD}" type="presParOf" srcId="{68CA2C77-A066-4FC7-8B6D-C735180717EB}" destId="{83D856C9-1045-4D13-B29C-CC2214211F87}" srcOrd="1" destOrd="0" presId="urn:microsoft.com/office/officeart/2018/2/layout/IconVerticalSolidList"/>
    <dgm:cxn modelId="{8FCF409F-1BF6-41E7-853C-4A50248B4AE6}" type="presParOf" srcId="{68CA2C77-A066-4FC7-8B6D-C735180717EB}" destId="{0D32FD3A-D9EB-48FA-9B0F-6814A97EDCA7}" srcOrd="2" destOrd="0" presId="urn:microsoft.com/office/officeart/2018/2/layout/IconVerticalSolidList"/>
    <dgm:cxn modelId="{7CCB2F9E-73D7-42C1-B59F-7F2F5602FF5F}" type="presParOf" srcId="{68CA2C77-A066-4FC7-8B6D-C735180717EB}" destId="{FFA8005C-8674-49A3-88B6-B246751B3B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8EE94-AF0B-4BC8-B2C0-BF4D7B340174}">
      <dsp:nvSpPr>
        <dsp:cNvPr id="0" name=""/>
        <dsp:cNvSpPr/>
      </dsp:nvSpPr>
      <dsp:spPr>
        <a:xfrm>
          <a:off x="0" y="24841"/>
          <a:ext cx="7182644" cy="128464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76D73F5-1FF6-4D3A-BE4D-9859C2C98D01}">
      <dsp:nvSpPr>
        <dsp:cNvPr id="0" name=""/>
        <dsp:cNvSpPr/>
      </dsp:nvSpPr>
      <dsp:spPr>
        <a:xfrm>
          <a:off x="388605" y="289594"/>
          <a:ext cx="706555" cy="706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B8F281-6E95-4D5B-A6BE-AE4F6D53FBE2}">
      <dsp:nvSpPr>
        <dsp:cNvPr id="0" name=""/>
        <dsp:cNvSpPr/>
      </dsp:nvSpPr>
      <dsp:spPr>
        <a:xfrm>
          <a:off x="1483767" y="548"/>
          <a:ext cx="5698876" cy="128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58" tIns="135958" rIns="135958" bIns="135958" numCol="1" spcCol="1270" anchor="ctr" anchorCtr="0">
          <a:noAutofit/>
        </a:bodyPr>
        <a:lstStyle/>
        <a:p>
          <a:pPr marL="0" lvl="0" indent="0" algn="l" defTabSz="800100">
            <a:lnSpc>
              <a:spcPct val="100000"/>
            </a:lnSpc>
            <a:spcBef>
              <a:spcPct val="0"/>
            </a:spcBef>
            <a:spcAft>
              <a:spcPct val="35000"/>
            </a:spcAft>
            <a:buNone/>
          </a:pPr>
          <a:r>
            <a:rPr lang="en-US" sz="1800" b="1" kern="1200" dirty="0"/>
            <a:t>You don’t need to be an expert -</a:t>
          </a:r>
          <a:r>
            <a:rPr lang="en-US" sz="1800" kern="1200" dirty="0"/>
            <a:t> often it is about having conversation and encouraging people to make small changes that will make a big difference.</a:t>
          </a:r>
        </a:p>
      </dsp:txBody>
      <dsp:txXfrm>
        <a:off x="1483767" y="548"/>
        <a:ext cx="5698876" cy="1284647"/>
      </dsp:txXfrm>
    </dsp:sp>
    <dsp:sp modelId="{A0DAF998-A21D-4578-BE03-DC30DCA8C80C}">
      <dsp:nvSpPr>
        <dsp:cNvPr id="0" name=""/>
        <dsp:cNvSpPr/>
      </dsp:nvSpPr>
      <dsp:spPr>
        <a:xfrm>
          <a:off x="0" y="1609017"/>
          <a:ext cx="7182644" cy="128464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6C9F16-7154-4533-A733-DD4777336401}">
      <dsp:nvSpPr>
        <dsp:cNvPr id="0" name=""/>
        <dsp:cNvSpPr/>
      </dsp:nvSpPr>
      <dsp:spPr>
        <a:xfrm>
          <a:off x="388605" y="1895403"/>
          <a:ext cx="706555" cy="706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9614EA-08E9-4045-9663-2AB20AE04F0F}">
      <dsp:nvSpPr>
        <dsp:cNvPr id="0" name=""/>
        <dsp:cNvSpPr/>
      </dsp:nvSpPr>
      <dsp:spPr>
        <a:xfrm>
          <a:off x="1483767" y="1606357"/>
          <a:ext cx="5698876" cy="128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58" tIns="135958" rIns="135958" bIns="135958" numCol="1" spcCol="1270" anchor="ctr" anchorCtr="0">
          <a:noAutofit/>
        </a:bodyPr>
        <a:lstStyle/>
        <a:p>
          <a:pPr marL="0" lvl="0" indent="0" algn="l" defTabSz="800100">
            <a:lnSpc>
              <a:spcPct val="100000"/>
            </a:lnSpc>
            <a:spcBef>
              <a:spcPct val="0"/>
            </a:spcBef>
            <a:spcAft>
              <a:spcPct val="35000"/>
            </a:spcAft>
            <a:buNone/>
          </a:pPr>
          <a:r>
            <a:rPr lang="en-US" sz="1800" b="1" kern="1200" dirty="0"/>
            <a:t>Many people may not have realised </a:t>
          </a:r>
          <a:r>
            <a:rPr lang="en-US" sz="1800" b="0" kern="1200" dirty="0"/>
            <a:t>that</a:t>
          </a:r>
          <a:r>
            <a:rPr lang="en-US" sz="1800" b="1" kern="1200" dirty="0"/>
            <a:t> </a:t>
          </a:r>
          <a:r>
            <a:rPr lang="en-US" sz="1800" kern="1200" dirty="0"/>
            <a:t>they were underweight or dehydrated or that they could do something about this.</a:t>
          </a:r>
        </a:p>
      </dsp:txBody>
      <dsp:txXfrm>
        <a:off x="1483767" y="1606357"/>
        <a:ext cx="5698876" cy="1284647"/>
      </dsp:txXfrm>
    </dsp:sp>
    <dsp:sp modelId="{83C61E92-671E-4524-8BE8-67B01C850897}">
      <dsp:nvSpPr>
        <dsp:cNvPr id="0" name=""/>
        <dsp:cNvSpPr/>
      </dsp:nvSpPr>
      <dsp:spPr>
        <a:xfrm>
          <a:off x="0" y="3212166"/>
          <a:ext cx="7182644" cy="128464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3D856C9-1045-4D13-B29C-CC2214211F87}">
      <dsp:nvSpPr>
        <dsp:cNvPr id="0" name=""/>
        <dsp:cNvSpPr/>
      </dsp:nvSpPr>
      <dsp:spPr>
        <a:xfrm>
          <a:off x="388605" y="3501212"/>
          <a:ext cx="706555" cy="7065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A8005C-8674-49A3-88B6-B246751B3BED}">
      <dsp:nvSpPr>
        <dsp:cNvPr id="0" name=""/>
        <dsp:cNvSpPr/>
      </dsp:nvSpPr>
      <dsp:spPr>
        <a:xfrm>
          <a:off x="1483767" y="3212166"/>
          <a:ext cx="5698876" cy="1284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958" tIns="135958" rIns="135958" bIns="135958" numCol="1" spcCol="1270" anchor="ctr" anchorCtr="0">
          <a:noAutofit/>
        </a:bodyPr>
        <a:lstStyle/>
        <a:p>
          <a:pPr marL="0" lvl="0" indent="0" algn="l" defTabSz="800100">
            <a:lnSpc>
              <a:spcPct val="100000"/>
            </a:lnSpc>
            <a:spcBef>
              <a:spcPct val="0"/>
            </a:spcBef>
            <a:spcAft>
              <a:spcPct val="35000"/>
            </a:spcAft>
            <a:buNone/>
          </a:pPr>
          <a:r>
            <a:rPr lang="en-US" sz="1800" b="1" kern="1200" dirty="0"/>
            <a:t>If you are worried</a:t>
          </a:r>
          <a:r>
            <a:rPr lang="en-US" sz="1800" kern="1200" dirty="0"/>
            <a:t>, you can encourage them to see their GP or refer to the local community dietitians. Check the red flag questions if you are concerned.</a:t>
          </a:r>
        </a:p>
      </dsp:txBody>
      <dsp:txXfrm>
        <a:off x="1483767" y="3212166"/>
        <a:ext cx="5698876" cy="12846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083CD8-3885-4344-9547-7C1E8C4914F5}" type="datetimeFigureOut">
              <a:rPr lang="en-GB" smtClean="0"/>
              <a:t>02/02/2022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D720E-D3F1-43F9-8B46-9519D956ABC1}" type="slidenum">
              <a:rPr lang="en-GB" smtClean="0"/>
              <a:t>‹#›</a:t>
            </a:fld>
            <a:endParaRPr lang="en-GB"/>
          </a:p>
        </p:txBody>
      </p:sp>
    </p:spTree>
    <p:extLst>
      <p:ext uri="{BB962C8B-B14F-4D97-AF65-F5344CB8AC3E}">
        <p14:creationId xmlns:p14="http://schemas.microsoft.com/office/powerpoint/2010/main" val="384867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Bitesize Training Series about Nutrition and Hydration  in the Older Population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429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people may need extra information. These booklets are to be given only where appropriate.  The Meal and Snacks from a range of cultures is to be given together with the Eat, Drink, Live Well booklet to people from BAME communities. </a:t>
            </a:r>
            <a:r>
              <a:rPr lang="en-GB" b="1" dirty="0"/>
              <a:t>Read the rest of the slide</a:t>
            </a:r>
            <a:r>
              <a:rPr lang="en-GB" dirty="0"/>
              <a:t>.</a:t>
            </a:r>
          </a:p>
        </p:txBody>
      </p:sp>
      <p:sp>
        <p:nvSpPr>
          <p:cNvPr id="4" name="Slide Number Placeholder 3"/>
          <p:cNvSpPr>
            <a:spLocks noGrp="1"/>
          </p:cNvSpPr>
          <p:nvPr>
            <p:ph type="sldNum" sz="quarter" idx="5"/>
          </p:nvPr>
        </p:nvSpPr>
        <p:spPr/>
        <p:txBody>
          <a:bodyPr/>
          <a:lstStyle/>
          <a:p>
            <a:fld id="{75DD720E-D3F1-43F9-8B46-9519D956ABC1}" type="slidenum">
              <a:rPr lang="en-GB" smtClean="0"/>
              <a:t>10</a:t>
            </a:fld>
            <a:endParaRPr lang="en-GB"/>
          </a:p>
        </p:txBody>
      </p:sp>
    </p:spTree>
    <p:extLst>
      <p:ext uri="{BB962C8B-B14F-4D97-AF65-F5344CB8AC3E}">
        <p14:creationId xmlns:p14="http://schemas.microsoft.com/office/powerpoint/2010/main" val="304763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other resources from the programme. The signs of malnutrition leaflet and staple cupboard recipes can given to all older people as a preventative measure.</a:t>
            </a:r>
          </a:p>
          <a:p>
            <a:r>
              <a:rPr lang="en-GB" dirty="0"/>
              <a:t>The posters can be used in kitchens catering for residents or patients</a:t>
            </a:r>
          </a:p>
        </p:txBody>
      </p:sp>
      <p:sp>
        <p:nvSpPr>
          <p:cNvPr id="4" name="Slide Number Placeholder 3"/>
          <p:cNvSpPr>
            <a:spLocks noGrp="1"/>
          </p:cNvSpPr>
          <p:nvPr>
            <p:ph type="sldNum" sz="quarter" idx="5"/>
          </p:nvPr>
        </p:nvSpPr>
        <p:spPr/>
        <p:txBody>
          <a:bodyPr/>
          <a:lstStyle/>
          <a:p>
            <a:fld id="{75DD720E-D3F1-43F9-8B46-9519D956ABC1}" type="slidenum">
              <a:rPr lang="en-GB" smtClean="0"/>
              <a:t>11</a:t>
            </a:fld>
            <a:endParaRPr lang="en-GB"/>
          </a:p>
        </p:txBody>
      </p:sp>
    </p:spTree>
    <p:extLst>
      <p:ext uri="{BB962C8B-B14F-4D97-AF65-F5344CB8AC3E}">
        <p14:creationId xmlns:p14="http://schemas.microsoft.com/office/powerpoint/2010/main" val="327114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show how you have made a difference. If you embed this within your role, it demonstrates that a holistic approach is being used and malnutrition and dehydration will not remain invisible.  But remember! -  ‘if it isn’t written down, it didn’t happen’ </a:t>
            </a:r>
          </a:p>
          <a:p>
            <a:endParaRPr lang="en-GB" dirty="0"/>
          </a:p>
          <a:p>
            <a:r>
              <a:rPr lang="en-GB" dirty="0"/>
              <a:t>If you have nutrition and hydration conversations documented, then you can report it wider to show how you and your organisation are making a difference.  It will also give a picture of the prevalence of malnutrition and dehydration in your area and so may help to sustain funding or justifying future funding.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66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33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benefits of good nutrition and hydration include greater independence -  which older people want to keep for as long as they can. Other things that are improved when someone is well-nourished and hydrated include their general health and wellbeing, energy levels, mobility and concentration. If  a person is eating and drinking well they are less likely to have an infection including UTIs and therefore reduce the need for antibiotics and they are less likely to fall. This is not only better for the individual but will also save on costs for health and social care services.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42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your questions. Read the slide. . Click the mouse to move on.</a:t>
            </a:r>
          </a:p>
          <a:p>
            <a:endParaRPr lang="en-GB" dirty="0"/>
          </a:p>
          <a:p>
            <a:endParaRPr lang="en-GB" dirty="0"/>
          </a:p>
        </p:txBody>
      </p:sp>
      <p:sp>
        <p:nvSpPr>
          <p:cNvPr id="4" name="Slide Number Placeholder 3"/>
          <p:cNvSpPr>
            <a:spLocks noGrp="1"/>
          </p:cNvSpPr>
          <p:nvPr>
            <p:ph type="sldNum" sz="quarter" idx="5"/>
          </p:nvPr>
        </p:nvSpPr>
        <p:spPr/>
        <p:txBody>
          <a:bodyPr/>
          <a:lstStyle/>
          <a:p>
            <a:fld id="{75DD720E-D3F1-43F9-8B46-9519D956ABC1}" type="slidenum">
              <a:rPr lang="en-GB" smtClean="0"/>
              <a:t>15</a:t>
            </a:fld>
            <a:endParaRPr lang="en-GB"/>
          </a:p>
        </p:txBody>
      </p:sp>
    </p:spTree>
    <p:extLst>
      <p:ext uri="{BB962C8B-B14F-4D97-AF65-F5344CB8AC3E}">
        <p14:creationId xmlns:p14="http://schemas.microsoft.com/office/powerpoint/2010/main" val="2773395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75DD720E-D3F1-43F9-8B46-9519D956ABC1}" type="slidenum">
              <a:rPr lang="en-GB" smtClean="0"/>
              <a:t>16</a:t>
            </a:fld>
            <a:endParaRPr lang="en-GB" dirty="0"/>
          </a:p>
        </p:txBody>
      </p:sp>
    </p:spTree>
    <p:extLst>
      <p:ext uri="{BB962C8B-B14F-4D97-AF65-F5344CB8AC3E}">
        <p14:creationId xmlns:p14="http://schemas.microsoft.com/office/powerpoint/2010/main" val="246548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great links to progress your learning. All of these will enhance your knowledge and help you to understand more about nutrition and hydration.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66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the title</a:t>
            </a:r>
            <a:r>
              <a:rPr lang="en-GB" dirty="0"/>
              <a:t>. Here we learn about  what we can do to help people to improve their appetite and to gain weight using Food First resources. We also look at the 3 Cs: - Conversations, Check, Care  and how to embed these in your everyday work. Finally, you will see how you can progress your learning.</a:t>
            </a:r>
          </a:p>
          <a:p>
            <a:r>
              <a:rPr lang="en-GB" dirty="0"/>
              <a:t>.</a:t>
            </a:r>
          </a:p>
        </p:txBody>
      </p:sp>
      <p:sp>
        <p:nvSpPr>
          <p:cNvPr id="4" name="Slide Number Placeholder 3"/>
          <p:cNvSpPr>
            <a:spLocks noGrp="1"/>
          </p:cNvSpPr>
          <p:nvPr>
            <p:ph type="sldNum" sz="quarter" idx="5"/>
          </p:nvPr>
        </p:nvSpPr>
        <p:spPr/>
        <p:txBody>
          <a:bodyPr/>
          <a:lstStyle/>
          <a:p>
            <a:fld id="{75DD720E-D3F1-43F9-8B46-9519D956ABC1}" type="slidenum">
              <a:rPr lang="en-GB" smtClean="0"/>
              <a:t>2</a:t>
            </a:fld>
            <a:endParaRPr lang="en-GB" dirty="0"/>
          </a:p>
        </p:txBody>
      </p:sp>
    </p:spTree>
    <p:extLst>
      <p:ext uri="{BB962C8B-B14F-4D97-AF65-F5344CB8AC3E}">
        <p14:creationId xmlns:p14="http://schemas.microsoft.com/office/powerpoint/2010/main" val="109591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conversations about nutrition.  Raise the issue by having a chat about how they are and their appetite.</a:t>
            </a:r>
          </a:p>
          <a:p>
            <a:r>
              <a:rPr lang="en-GB" dirty="0"/>
              <a:t>Some suggestions are in these speech bubbles.. Read the speech bubbles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77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you have started a conversation, lets recap the signs to look out for. You might find that the person may say some of the things on here </a:t>
            </a:r>
          </a:p>
          <a:p>
            <a:r>
              <a:rPr lang="en-GB" b="1" dirty="0"/>
              <a:t>Read the speech bubbles.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they may say something else that could indicate they are not eating well. . </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person indicates they may not be eating well, keep chatting to find out the answers to these key questions. </a:t>
            </a:r>
            <a:r>
              <a:rPr lang="en-GB" b="1" dirty="0"/>
              <a:t>Read the questions and the rest of the slide</a:t>
            </a:r>
            <a:r>
              <a:rPr lang="en-GB" dirty="0"/>
              <a:t>.</a:t>
            </a:r>
          </a:p>
        </p:txBody>
      </p:sp>
      <p:sp>
        <p:nvSpPr>
          <p:cNvPr id="4" name="Slide Number Placeholder 3"/>
          <p:cNvSpPr>
            <a:spLocks noGrp="1"/>
          </p:cNvSpPr>
          <p:nvPr>
            <p:ph type="sldNum" sz="quarter" idx="5"/>
          </p:nvPr>
        </p:nvSpPr>
        <p:spPr/>
        <p:txBody>
          <a:bodyPr/>
          <a:lstStyle/>
          <a:p>
            <a:fld id="{75DD720E-D3F1-43F9-8B46-9519D956ABC1}" type="slidenum">
              <a:rPr lang="en-GB" smtClean="0"/>
              <a:t>5</a:t>
            </a:fld>
            <a:endParaRPr lang="en-GB"/>
          </a:p>
        </p:txBody>
      </p:sp>
    </p:spTree>
    <p:extLst>
      <p:ext uri="{BB962C8B-B14F-4D97-AF65-F5344CB8AC3E}">
        <p14:creationId xmlns:p14="http://schemas.microsoft.com/office/powerpoint/2010/main" val="94209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circumstances a person may need to seek professional advice. These RED FLAG questions will help to check whether there may be an underlying cause. </a:t>
            </a:r>
          </a:p>
          <a:p>
            <a:r>
              <a:rPr lang="en-GB" dirty="0"/>
              <a:t>If the answer is yes to any of the previous key questions, ask these RED FLAG questions. </a:t>
            </a:r>
            <a:r>
              <a:rPr lang="en-GB" b="1" dirty="0"/>
              <a:t>Read the questions</a:t>
            </a:r>
            <a:r>
              <a:rPr lang="en-GB" dirty="0"/>
              <a:t>.</a:t>
            </a:r>
          </a:p>
          <a:p>
            <a:r>
              <a:rPr lang="en-GB" dirty="0"/>
              <a:t>If the answer is yes to any of the questions1-4 , signpost to their GP, if the answer is Yes to question 5 signpost to a dentist.</a:t>
            </a:r>
          </a:p>
          <a:p>
            <a:r>
              <a:rPr lang="en-GB" dirty="0"/>
              <a:t>If the answer is No then we can continue with the 3cs.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41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have chatted about their appetite and weight loss and you are concerned that they may not be eating well, we can use these  </a:t>
            </a:r>
            <a:r>
              <a:rPr lang="en-GB" b="1" dirty="0"/>
              <a:t>Food First </a:t>
            </a:r>
            <a:r>
              <a:rPr lang="en-GB" b="0" dirty="0"/>
              <a:t>resources.</a:t>
            </a:r>
          </a:p>
          <a:p>
            <a:r>
              <a:rPr lang="en-GB" b="1" dirty="0"/>
              <a:t>The Paperweight armband</a:t>
            </a:r>
            <a:r>
              <a:rPr lang="en-GB" dirty="0"/>
              <a:t> is a simple tool that can be used by anyone. The Malnutrition Universal Screening Tool or MUST for short, is used by clinical staff.  </a:t>
            </a:r>
          </a:p>
          <a:p>
            <a:r>
              <a:rPr lang="en-GB" b="1" dirty="0"/>
              <a:t>The Eat, Drink Live Well and Food First recipe </a:t>
            </a:r>
            <a:r>
              <a:rPr lang="en-GB" dirty="0"/>
              <a:t>booklets are only to be given to those older people identified to be at risk or with malnutrition. They are NOT to be given to people with a healthy weight or who are overweight. </a:t>
            </a:r>
          </a:p>
          <a:p>
            <a:r>
              <a:rPr lang="en-GB" dirty="0"/>
              <a:t>All RESOURCES are available at the link shown</a:t>
            </a:r>
          </a:p>
        </p:txBody>
      </p:sp>
      <p:sp>
        <p:nvSpPr>
          <p:cNvPr id="4" name="Slide Number Placeholder 3"/>
          <p:cNvSpPr>
            <a:spLocks noGrp="1"/>
          </p:cNvSpPr>
          <p:nvPr>
            <p:ph type="sldNum" sz="quarter" idx="5"/>
          </p:nvPr>
        </p:nvSpPr>
        <p:spPr/>
        <p:txBody>
          <a:bodyPr/>
          <a:lstStyle/>
          <a:p>
            <a:fld id="{75DD720E-D3F1-43F9-8B46-9519D956ABC1}" type="slidenum">
              <a:rPr lang="en-GB" smtClean="0"/>
              <a:t>7</a:t>
            </a:fld>
            <a:endParaRPr lang="en-GB"/>
          </a:p>
        </p:txBody>
      </p:sp>
    </p:spTree>
    <p:extLst>
      <p:ext uri="{BB962C8B-B14F-4D97-AF65-F5344CB8AC3E}">
        <p14:creationId xmlns:p14="http://schemas.microsoft.com/office/powerpoint/2010/main" val="295516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step is used to </a:t>
            </a:r>
            <a:r>
              <a:rPr lang="en-GB" b="1" dirty="0"/>
              <a:t>check</a:t>
            </a:r>
            <a:r>
              <a:rPr lang="en-GB" dirty="0"/>
              <a:t> risk with the  Paperweight Armband© (if not using MUST)</a:t>
            </a:r>
            <a:br>
              <a:rPr lang="en-GB" dirty="0"/>
            </a:br>
            <a:r>
              <a:rPr lang="en-GB" dirty="0"/>
              <a:t>Read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98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how we </a:t>
            </a:r>
            <a:r>
              <a:rPr lang="en-US" b="1" dirty="0"/>
              <a:t>care</a:t>
            </a:r>
            <a:r>
              <a:rPr lang="en-US" dirty="0"/>
              <a:t> for others and help them to </a:t>
            </a:r>
            <a:r>
              <a:rPr lang="en-US" b="1" dirty="0"/>
              <a:t>self</a:t>
            </a:r>
            <a:r>
              <a:rPr lang="en-US" dirty="0"/>
              <a:t>-</a:t>
            </a:r>
            <a:r>
              <a:rPr lang="en-US" b="1" dirty="0"/>
              <a:t>care</a:t>
            </a:r>
            <a:r>
              <a:rPr lang="en-US" dirty="0"/>
              <a:t> by offering frontline advice from the Eat, Drink Live Well booklet .  Here are the main tips from the booklet. </a:t>
            </a:r>
          </a:p>
          <a:p>
            <a:pPr marL="171450" indent="-171450">
              <a:buFont typeface="Wingdings" panose="05000000000000000000" pitchFamily="2" charset="2"/>
              <a:buChar char="Ø"/>
            </a:pPr>
            <a:r>
              <a:rPr lang="en-US" dirty="0"/>
              <a:t>Eat little and often – some people may be over-faced by a big meal so they should try having smaller portion sizes, if they do this, they will need to have snacks between their meals. 6 small meals or snacks are as good as 3 big meals. </a:t>
            </a:r>
          </a:p>
          <a:p>
            <a:pPr marL="171450" indent="-171450">
              <a:buFont typeface="Wingdings" panose="05000000000000000000" pitchFamily="2" charset="2"/>
              <a:buChar char="Ø"/>
            </a:pPr>
            <a:r>
              <a:rPr lang="en-US" dirty="0"/>
              <a:t>Add cream, butter, cheese and milk powder to meals and snacks. This helps to increase energy without increasing portion size..</a:t>
            </a:r>
          </a:p>
          <a:p>
            <a:pPr marL="171450" indent="-171450">
              <a:buFont typeface="Wingdings" panose="05000000000000000000" pitchFamily="2" charset="2"/>
              <a:buChar char="Ø"/>
            </a:pPr>
            <a:r>
              <a:rPr lang="en-GB" dirty="0"/>
              <a:t>Adding skimmed milk powder to food and drinks can be a very easy way to get extra calories and nutrients.. This doesn’t make it any thicker and should not change the taste. </a:t>
            </a:r>
          </a:p>
          <a:p>
            <a:pPr marL="171450" indent="-171450">
              <a:buFont typeface="Wingdings" panose="05000000000000000000" pitchFamily="2" charset="2"/>
              <a:buChar char="Ø"/>
            </a:pPr>
            <a:r>
              <a:rPr lang="en-GB" dirty="0"/>
              <a:t>Protein foods can help keep us strong and help with recovery from illness or wound healing. </a:t>
            </a:r>
          </a:p>
          <a:p>
            <a:pPr marL="171450" indent="-171450">
              <a:buFont typeface="Wingdings" panose="05000000000000000000" pitchFamily="2" charset="2"/>
              <a:buChar char="Ø"/>
            </a:pPr>
            <a:r>
              <a:rPr lang="en-GB" dirty="0"/>
              <a:t>Eating with others is usually a good way for people to enjoy and finish their meals. It does not have to be in person – they could chat over the phone  or video call to friends and family while eating a meal,. </a:t>
            </a:r>
          </a:p>
          <a:p>
            <a:pPr marL="171450" indent="-171450">
              <a:buFont typeface="Wingdings" panose="05000000000000000000" pitchFamily="2" charset="2"/>
              <a:buChar char="Ø"/>
            </a:pPr>
            <a:r>
              <a:rPr lang="en-GB" dirty="0"/>
              <a:t>If  a person does not want to cook, ready meals and pre-prepared sauces can help to make meal preparation easier. There are lots of meal delivery services and also, tinned and frozen fruit and veg are just as good as fresh.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D720E-D3F1-43F9-8B46-9519D956AB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516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Page Graph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Rectangle 22"/>
          <p:cNvSpPr>
            <a:spLocks noGrp="1" noChangeArrowheads="1"/>
          </p:cNvSpPr>
          <p:nvPr>
            <p:ph type="ctrTitle" sz="quarter"/>
          </p:nvPr>
        </p:nvSpPr>
        <p:spPr>
          <a:xfrm>
            <a:off x="466725" y="1520825"/>
            <a:ext cx="5618163" cy="755650"/>
          </a:xfrm>
          <a:prstGeom prst="rect">
            <a:avLst/>
          </a:prstGeom>
        </p:spPr>
        <p:txBody>
          <a:bodyPr wrap="square" lIns="91440" tIns="45720" rIns="91440" bIns="45720" anchor="t"/>
          <a:lstStyle>
            <a:lvl1pPr>
              <a:defRPr sz="3200"/>
            </a:lvl1pPr>
          </a:lstStyle>
          <a:p>
            <a:r>
              <a:rPr lang="en-US"/>
              <a:t>Click to edit Master title style</a:t>
            </a:r>
            <a:endParaRPr lang="en-GB"/>
          </a:p>
        </p:txBody>
      </p:sp>
      <p:sp>
        <p:nvSpPr>
          <p:cNvPr id="3095" name="Rectangle 23"/>
          <p:cNvSpPr>
            <a:spLocks noGrp="1" noChangeArrowheads="1"/>
          </p:cNvSpPr>
          <p:nvPr>
            <p:ph type="subTitle" sz="quarter" idx="1"/>
          </p:nvPr>
        </p:nvSpPr>
        <p:spPr>
          <a:xfrm>
            <a:off x="468313" y="2060575"/>
            <a:ext cx="5618162" cy="1130300"/>
          </a:xfrm>
        </p:spPr>
        <p:txBody>
          <a:bodyPr/>
          <a:lstStyle>
            <a:lvl1pPr>
              <a:defRPr/>
            </a:lvl1pPr>
          </a:lstStyle>
          <a:p>
            <a:r>
              <a:rPr lang="en-US"/>
              <a:t>Click to edit Master subtitle style</a:t>
            </a:r>
            <a:endParaRPr lang="en-GB"/>
          </a:p>
        </p:txBody>
      </p:sp>
      <p:pic>
        <p:nvPicPr>
          <p:cNvPr id="6" name="Picture 5" descr="Age UK ILL Logo CMYK C RGB 900dpi 50mm">
            <a:extLst>
              <a:ext uri="{FF2B5EF4-FFF2-40B4-BE49-F238E27FC236}">
                <a16:creationId xmlns:a16="http://schemas.microsoft.com/office/drawing/2014/main" id="{8E3EA264-8B77-4B2F-9069-E72FD93799B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5835" y="359188"/>
            <a:ext cx="1100006" cy="61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0CAFC67B-74A0-454D-ABE0-759B4BD7B98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4894" b="11248"/>
          <a:stretch/>
        </p:blipFill>
        <p:spPr>
          <a:xfrm>
            <a:off x="4572000" y="271363"/>
            <a:ext cx="1965176" cy="833711"/>
          </a:xfrm>
          <a:prstGeom prst="rect">
            <a:avLst/>
          </a:prstGeom>
        </p:spPr>
      </p:pic>
      <p:pic>
        <p:nvPicPr>
          <p:cNvPr id="8" name="Picture 7">
            <a:extLst>
              <a:ext uri="{FF2B5EF4-FFF2-40B4-BE49-F238E27FC236}">
                <a16:creationId xmlns:a16="http://schemas.microsoft.com/office/drawing/2014/main" id="{208CC6CD-C934-40BC-9AAE-EAFE710646E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1478" b="13931"/>
          <a:stretch/>
        </p:blipFill>
        <p:spPr>
          <a:xfrm>
            <a:off x="1907704" y="239670"/>
            <a:ext cx="2174787" cy="773109"/>
          </a:xfrm>
          <a:prstGeom prst="rect">
            <a:avLst/>
          </a:prstGeom>
        </p:spPr>
      </p:pic>
      <p:pic>
        <p:nvPicPr>
          <p:cNvPr id="10" name="Picture 9">
            <a:extLst>
              <a:ext uri="{FF2B5EF4-FFF2-40B4-BE49-F238E27FC236}">
                <a16:creationId xmlns:a16="http://schemas.microsoft.com/office/drawing/2014/main" id="{EB1A2600-DEA5-4F5D-BDD2-BE3AEECAC22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80312" y="353882"/>
            <a:ext cx="1160536" cy="668672"/>
          </a:xfrm>
          <a:prstGeom prst="rect">
            <a:avLst/>
          </a:prstGeom>
        </p:spPr>
      </p:pic>
    </p:spTree>
    <p:extLst>
      <p:ext uri="{BB962C8B-B14F-4D97-AF65-F5344CB8AC3E}">
        <p14:creationId xmlns:p14="http://schemas.microsoft.com/office/powerpoint/2010/main" val="418696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79413"/>
            <a:ext cx="6103938" cy="889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289849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1838" y="379413"/>
            <a:ext cx="1784350" cy="477837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379413"/>
            <a:ext cx="5202238" cy="477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1806592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456"/>
            <a:ext cx="6103938" cy="889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636912"/>
            <a:ext cx="7138988" cy="2520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101015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403903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22889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36700"/>
            <a:ext cx="3492500" cy="36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102100" y="1536700"/>
            <a:ext cx="3494088" cy="36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423427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8"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9"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3278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79413"/>
            <a:ext cx="6103938" cy="889000"/>
          </a:xfrm>
          <a:prstGeom prst="rect">
            <a:avLst/>
          </a:prstGeom>
        </p:spPr>
        <p:txBody>
          <a:bodyPr/>
          <a:lstStyle/>
          <a:p>
            <a:r>
              <a:rPr lang="en-US"/>
              <a:t>Click to edit Master title style</a:t>
            </a:r>
            <a:endParaRPr lang="en-GB"/>
          </a:p>
        </p:txBody>
      </p:sp>
      <p:sp>
        <p:nvSpPr>
          <p:cNvPr id="3"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4"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5"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11925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3"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4"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156484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256519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t>02/02/2022</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val="5066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57200" y="1266825"/>
            <a:ext cx="8229600" cy="1588"/>
          </a:xfrm>
          <a:prstGeom prst="line">
            <a:avLst/>
          </a:prstGeom>
          <a:ln w="12700" cap="rnd">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pic>
        <p:nvPicPr>
          <p:cNvPr id="1028" name="Picture 13" descr="Strip.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6386513"/>
            <a:ext cx="82296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661275" y="6565900"/>
            <a:ext cx="1025525" cy="292100"/>
          </a:xfrm>
          <a:prstGeom prst="rect">
            <a:avLst/>
          </a:prstGeom>
        </p:spPr>
        <p:txBody>
          <a:bodyPr vert="horz" wrap="square" lIns="0" tIns="0" rIns="0" bIns="0" numCol="1" anchor="t" anchorCtr="0" compatLnSpc="1">
            <a:prstTxWarp prst="textNoShape">
              <a:avLst/>
            </a:prstTxWarp>
            <a:normAutofit/>
          </a:bodyPr>
          <a:lstStyle>
            <a:lvl1pPr algn="r">
              <a:defRPr sz="1100">
                <a:solidFill>
                  <a:srgbClr val="2D2F93"/>
                </a:solidFill>
                <a:latin typeface="Arial" charset="0"/>
                <a:ea typeface="ＭＳ Ｐゴシック" charset="-128"/>
                <a:cs typeface="Arial" charset="0"/>
              </a:defRPr>
            </a:lvl1pPr>
          </a:lstStyle>
          <a:p>
            <a:fld id="{01275A67-71F5-465C-8189-6BEC4D99AD15}" type="slidenum">
              <a:rPr lang="en-GB" smtClean="0"/>
              <a:t>‹#›</a:t>
            </a:fld>
            <a:endParaRPr lang="en-GB"/>
          </a:p>
        </p:txBody>
      </p:sp>
      <p:sp>
        <p:nvSpPr>
          <p:cNvPr id="9" name="Date Placeholder 8"/>
          <p:cNvSpPr>
            <a:spLocks noGrp="1"/>
          </p:cNvSpPr>
          <p:nvPr>
            <p:ph type="dt" sz="half" idx="2"/>
          </p:nvPr>
        </p:nvSpPr>
        <p:spPr>
          <a:xfrm>
            <a:off x="457200" y="6565900"/>
            <a:ext cx="658813" cy="292100"/>
          </a:xfrm>
          <a:prstGeom prst="rect">
            <a:avLst/>
          </a:prstGeom>
        </p:spPr>
        <p:txBody>
          <a:bodyPr vert="horz" wrap="square" lIns="0" tIns="0" rIns="0" bIns="0" numCol="1" anchor="t" anchorCtr="0" compatLnSpc="1">
            <a:prstTxWarp prst="textNoShape">
              <a:avLst/>
            </a:prstTxWarp>
          </a:bodyPr>
          <a:lstStyle>
            <a:lvl1pPr>
              <a:defRPr sz="1100">
                <a:solidFill>
                  <a:srgbClr val="2D2F93"/>
                </a:solidFill>
                <a:latin typeface="Arial" charset="0"/>
                <a:ea typeface="ＭＳ Ｐゴシック" charset="-128"/>
                <a:cs typeface="Arial" charset="0"/>
              </a:defRPr>
            </a:lvl1pPr>
          </a:lstStyle>
          <a:p>
            <a:fld id="{2C7C5A65-3FCA-4654-8C39-26B9300279E9}" type="datetimeFigureOut">
              <a:rPr lang="en-GB" smtClean="0"/>
              <a:t>02/02/2022</a:t>
            </a:fld>
            <a:endParaRPr lang="en-GB"/>
          </a:p>
        </p:txBody>
      </p:sp>
      <p:sp>
        <p:nvSpPr>
          <p:cNvPr id="10" name="Footer Placeholder 9"/>
          <p:cNvSpPr>
            <a:spLocks noGrp="1"/>
          </p:cNvSpPr>
          <p:nvPr>
            <p:ph type="ftr" sz="quarter" idx="3"/>
          </p:nvPr>
        </p:nvSpPr>
        <p:spPr>
          <a:xfrm>
            <a:off x="1123950" y="6565900"/>
            <a:ext cx="3308350" cy="292100"/>
          </a:xfrm>
          <a:prstGeom prst="rect">
            <a:avLst/>
          </a:prstGeom>
        </p:spPr>
        <p:txBody>
          <a:bodyPr vert="horz" wrap="square" lIns="0" tIns="0" rIns="0" bIns="0" numCol="1" anchor="t" anchorCtr="0" compatLnSpc="1">
            <a:prstTxWarp prst="textNoShape">
              <a:avLst/>
            </a:prstTxWarp>
          </a:bodyPr>
          <a:lstStyle>
            <a:lvl1pPr>
              <a:defRPr sz="1100">
                <a:solidFill>
                  <a:srgbClr val="2D2F93"/>
                </a:solidFill>
                <a:latin typeface="Arial" charset="0"/>
                <a:ea typeface="ＭＳ Ｐゴシック" charset="-128"/>
                <a:cs typeface="Arial" charset="0"/>
              </a:defRPr>
            </a:lvl1pPr>
          </a:lstStyle>
          <a:p>
            <a:endParaRPr lang="en-GB"/>
          </a:p>
        </p:txBody>
      </p:sp>
      <p:sp>
        <p:nvSpPr>
          <p:cNvPr id="1032" name="Rectangle 21"/>
          <p:cNvSpPr>
            <a:spLocks noGrp="1" noChangeArrowheads="1"/>
          </p:cNvSpPr>
          <p:nvPr>
            <p:ph type="body" idx="1"/>
          </p:nvPr>
        </p:nvSpPr>
        <p:spPr bwMode="auto">
          <a:xfrm>
            <a:off x="457200" y="1536700"/>
            <a:ext cx="713898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p:txBody>
      </p:sp>
      <p:pic>
        <p:nvPicPr>
          <p:cNvPr id="11" name="Picture 10" descr="Age UK ILL Logo CMYK C RGB 900dpi 50mm">
            <a:extLst>
              <a:ext uri="{FF2B5EF4-FFF2-40B4-BE49-F238E27FC236}">
                <a16:creationId xmlns:a16="http://schemas.microsoft.com/office/drawing/2014/main" id="{01BD8B75-F595-47E2-AC80-C73C2839EBC0}"/>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5835" y="359188"/>
            <a:ext cx="1100006" cy="61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0">
            <a:extLst>
              <a:ext uri="{FF2B5EF4-FFF2-40B4-BE49-F238E27FC236}">
                <a16:creationId xmlns:a16="http://schemas.microsoft.com/office/drawing/2014/main" id="{49CA76FC-9453-4E3B-BAB3-82198E781A5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64894" b="11248"/>
          <a:stretch/>
        </p:blipFill>
        <p:spPr>
          <a:xfrm>
            <a:off x="4572000" y="271363"/>
            <a:ext cx="1965176" cy="833711"/>
          </a:xfrm>
          <a:prstGeom prst="rect">
            <a:avLst/>
          </a:prstGeom>
        </p:spPr>
      </p:pic>
      <p:pic>
        <p:nvPicPr>
          <p:cNvPr id="13" name="Picture 12">
            <a:extLst>
              <a:ext uri="{FF2B5EF4-FFF2-40B4-BE49-F238E27FC236}">
                <a16:creationId xmlns:a16="http://schemas.microsoft.com/office/drawing/2014/main" id="{4BDD89D6-0D4C-454D-B242-42AD1E8D278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61478" b="13931"/>
          <a:stretch/>
        </p:blipFill>
        <p:spPr>
          <a:xfrm>
            <a:off x="1907704" y="239670"/>
            <a:ext cx="2174787" cy="773109"/>
          </a:xfrm>
          <a:prstGeom prst="rect">
            <a:avLst/>
          </a:prstGeom>
        </p:spPr>
      </p:pic>
      <p:pic>
        <p:nvPicPr>
          <p:cNvPr id="3" name="Picture 2">
            <a:extLst>
              <a:ext uri="{FF2B5EF4-FFF2-40B4-BE49-F238E27FC236}">
                <a16:creationId xmlns:a16="http://schemas.microsoft.com/office/drawing/2014/main" id="{E3563A03-519C-4BD1-A61D-D0ED94707E7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80312" y="353882"/>
            <a:ext cx="1160536" cy="66867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2800">
          <a:solidFill>
            <a:srgbClr val="2D2F93"/>
          </a:solidFill>
          <a:latin typeface="+mj-lt"/>
          <a:ea typeface="+mj-ea"/>
          <a:cs typeface="+mj-cs"/>
        </a:defRPr>
      </a:lvl1pPr>
      <a:lvl2pPr algn="l" rtl="0" eaLnBrk="1" fontAlgn="base" hangingPunct="1">
        <a:spcBef>
          <a:spcPct val="0"/>
        </a:spcBef>
        <a:spcAft>
          <a:spcPct val="0"/>
        </a:spcAft>
        <a:defRPr sz="2800">
          <a:solidFill>
            <a:srgbClr val="2D2F93"/>
          </a:solidFill>
          <a:latin typeface="Arial" charset="0"/>
        </a:defRPr>
      </a:lvl2pPr>
      <a:lvl3pPr algn="l" rtl="0" eaLnBrk="1" fontAlgn="base" hangingPunct="1">
        <a:spcBef>
          <a:spcPct val="0"/>
        </a:spcBef>
        <a:spcAft>
          <a:spcPct val="0"/>
        </a:spcAft>
        <a:defRPr sz="2800">
          <a:solidFill>
            <a:srgbClr val="2D2F93"/>
          </a:solidFill>
          <a:latin typeface="Arial" charset="0"/>
        </a:defRPr>
      </a:lvl3pPr>
      <a:lvl4pPr algn="l" rtl="0" eaLnBrk="1" fontAlgn="base" hangingPunct="1">
        <a:spcBef>
          <a:spcPct val="0"/>
        </a:spcBef>
        <a:spcAft>
          <a:spcPct val="0"/>
        </a:spcAft>
        <a:defRPr sz="2800">
          <a:solidFill>
            <a:srgbClr val="2D2F93"/>
          </a:solidFill>
          <a:latin typeface="Arial" charset="0"/>
        </a:defRPr>
      </a:lvl4pPr>
      <a:lvl5pPr algn="l" rtl="0" eaLnBrk="1" fontAlgn="base" hangingPunct="1">
        <a:spcBef>
          <a:spcPct val="0"/>
        </a:spcBef>
        <a:spcAft>
          <a:spcPct val="0"/>
        </a:spcAft>
        <a:defRPr sz="2800">
          <a:solidFill>
            <a:srgbClr val="2D2F93"/>
          </a:solidFill>
          <a:latin typeface="Arial" charset="0"/>
        </a:defRPr>
      </a:lvl5pPr>
      <a:lvl6pPr marL="457200" algn="l" rtl="0" eaLnBrk="1" fontAlgn="base" hangingPunct="1">
        <a:spcBef>
          <a:spcPct val="0"/>
        </a:spcBef>
        <a:spcAft>
          <a:spcPct val="0"/>
        </a:spcAft>
        <a:defRPr sz="2800">
          <a:solidFill>
            <a:srgbClr val="2D2F93"/>
          </a:solidFill>
          <a:latin typeface="Arial" charset="0"/>
        </a:defRPr>
      </a:lvl6pPr>
      <a:lvl7pPr marL="914400" algn="l" rtl="0" eaLnBrk="1" fontAlgn="base" hangingPunct="1">
        <a:spcBef>
          <a:spcPct val="0"/>
        </a:spcBef>
        <a:spcAft>
          <a:spcPct val="0"/>
        </a:spcAft>
        <a:defRPr sz="2800">
          <a:solidFill>
            <a:srgbClr val="2D2F93"/>
          </a:solidFill>
          <a:latin typeface="Arial" charset="0"/>
        </a:defRPr>
      </a:lvl7pPr>
      <a:lvl8pPr marL="1371600" algn="l" rtl="0" eaLnBrk="1" fontAlgn="base" hangingPunct="1">
        <a:spcBef>
          <a:spcPct val="0"/>
        </a:spcBef>
        <a:spcAft>
          <a:spcPct val="0"/>
        </a:spcAft>
        <a:defRPr sz="2800">
          <a:solidFill>
            <a:srgbClr val="2D2F93"/>
          </a:solidFill>
          <a:latin typeface="Arial" charset="0"/>
        </a:defRPr>
      </a:lvl8pPr>
      <a:lvl9pPr marL="1828800" algn="l" rtl="0" eaLnBrk="1" fontAlgn="base" hangingPunct="1">
        <a:spcBef>
          <a:spcPct val="0"/>
        </a:spcBef>
        <a:spcAft>
          <a:spcPct val="0"/>
        </a:spcAft>
        <a:defRPr sz="2800">
          <a:solidFill>
            <a:srgbClr val="2D2F93"/>
          </a:solidFill>
          <a:latin typeface="Arial" charset="0"/>
        </a:defRPr>
      </a:lvl9pPr>
    </p:titleStyle>
    <p:body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hyperlink" Target="http://www.google.co.uk/imgres?num=10&amp;hl=en&amp;safe=off&amp;sa=X&amp;biw=1366&amp;bih=566&amp;tbm=isch&amp;tbnid=j7de1aAYKAVYfM:&amp;imgrefurl=http://uxmovement.com/twitter/&amp;docid=K0IeCJRGfandpM&amp;imgurl=http://uxmovement.com/wp-content/uploads/2010/10/Twitter-icon1.png&amp;w=256&amp;h=256&amp;ei=1TANUInQHIWa0QW55OnfCg&amp;zoom=1&amp;iact=hc&amp;vpx=293&amp;vpy=189&amp;dur=1490&amp;hovh=204&amp;hovw=204&amp;tx=126&amp;ty=124&amp;sig=102292759484402209571&amp;page=1&amp;tbnh=129&amp;tbnw=129&amp;start=0&amp;ndsp=12&amp;ved=1t:429,r:1,s:0,i:139"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jpe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8.jpe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1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11" Type="http://schemas.openxmlformats.org/officeDocument/2006/relationships/image" Target="../media/image8.jpeg"/><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4.m4a"/><Relationship Id="rId7" Type="http://schemas.openxmlformats.org/officeDocument/2006/relationships/image" Target="../media/image43.jpe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notesSlide" Target="../notesSlides/notesSlide14.xml"/><Relationship Id="rId10" Type="http://schemas.openxmlformats.org/officeDocument/2006/relationships/image" Target="../media/image9.png"/><Relationship Id="rId4" Type="http://schemas.openxmlformats.org/officeDocument/2006/relationships/slideLayout" Target="../slideLayouts/slideLayout12.xml"/><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19.xml"/><Relationship Id="rId5" Type="http://schemas.openxmlformats.org/officeDocument/2006/relationships/slide" Target="slide2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ageuk.org.uk/bp-assets/globalassets/salford/forms/nutrition-and-hydration/emilys-story-1.pdf" TargetMode="External"/><Relationship Id="rId13" Type="http://schemas.openxmlformats.org/officeDocument/2006/relationships/hyperlink" Target="https://www.ageuk.org.uk/salford/about-us/improving-nutrition-and-hydration/" TargetMode="External"/><Relationship Id="rId3" Type="http://schemas.openxmlformats.org/officeDocument/2006/relationships/slideLayout" Target="../slideLayouts/slideLayout12.xml"/><Relationship Id="rId7" Type="http://schemas.openxmlformats.org/officeDocument/2006/relationships/hyperlink" Target="http://paperweightarmband.org.uk/" TargetMode="External"/><Relationship Id="rId12" Type="http://schemas.openxmlformats.org/officeDocument/2006/relationships/hyperlink" Target="https://www.youtube.com/watch?v=I3cr8b8F3w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jpeg"/><Relationship Id="rId11" Type="http://schemas.openxmlformats.org/officeDocument/2006/relationships/hyperlink" Target="https://www.youtube.com/watch?v=KDN-_Bs4kFo" TargetMode="External"/><Relationship Id="rId5" Type="http://schemas.openxmlformats.org/officeDocument/2006/relationships/image" Target="../media/image10.png"/><Relationship Id="rId15" Type="http://schemas.openxmlformats.org/officeDocument/2006/relationships/image" Target="../media/image9.png"/><Relationship Id="rId10" Type="http://schemas.openxmlformats.org/officeDocument/2006/relationships/hyperlink" Target="https://www.youtube.com/watch?v=yHk5VMhEyyQ" TargetMode="External"/><Relationship Id="rId4" Type="http://schemas.openxmlformats.org/officeDocument/2006/relationships/notesSlide" Target="../notesSlides/notesSlide17.xml"/><Relationship Id="rId9" Type="http://schemas.openxmlformats.org/officeDocument/2006/relationships/hyperlink" Target="https://vimeo.com/403103060" TargetMode="External"/><Relationship Id="rId14" Type="http://schemas.openxmlformats.org/officeDocument/2006/relationships/hyperlink" Target="https://www.ageuk.org.uk/salford/about-us/contact-us/nutrition-and-hydration-toolki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1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8.jpe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11" Type="http://schemas.openxmlformats.org/officeDocument/2006/relationships/image" Target="../media/image10.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9.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1B220A-8B02-4C96-A832-CA600F72262B}"/>
              </a:ext>
            </a:extLst>
          </p:cNvPr>
          <p:cNvSpPr>
            <a:spLocks noGrp="1"/>
          </p:cNvSpPr>
          <p:nvPr>
            <p:ph type="ctrTitle" sz="quarter"/>
          </p:nvPr>
        </p:nvSpPr>
        <p:spPr>
          <a:xfrm>
            <a:off x="549186" y="2702027"/>
            <a:ext cx="8065715" cy="755650"/>
          </a:xfrm>
        </p:spPr>
        <p:txBody>
          <a:bodyPr/>
          <a:lstStyle/>
          <a:p>
            <a:pPr algn="ctr"/>
            <a:br>
              <a:rPr lang="en-GB" sz="4800" b="1" dirty="0"/>
            </a:br>
            <a:br>
              <a:rPr lang="en-GB" dirty="0"/>
            </a:br>
            <a:br>
              <a:rPr lang="en-GB" dirty="0"/>
            </a:br>
            <a:r>
              <a:rPr lang="en-GB" dirty="0"/>
              <a:t> </a:t>
            </a:r>
          </a:p>
        </p:txBody>
      </p:sp>
      <p:sp>
        <p:nvSpPr>
          <p:cNvPr id="4" name="Subtitle 8">
            <a:extLst>
              <a:ext uri="{FF2B5EF4-FFF2-40B4-BE49-F238E27FC236}">
                <a16:creationId xmlns:a16="http://schemas.microsoft.com/office/drawing/2014/main" id="{D9A01E1C-FB00-4B2B-AE2B-B8A46A254ED7}"/>
              </a:ext>
            </a:extLst>
          </p:cNvPr>
          <p:cNvSpPr>
            <a:spLocks noGrp="1"/>
          </p:cNvSpPr>
          <p:nvPr>
            <p:ph type="subTitle" sz="quarter" idx="1"/>
          </p:nvPr>
        </p:nvSpPr>
        <p:spPr>
          <a:xfrm>
            <a:off x="732293" y="2410188"/>
            <a:ext cx="7540983" cy="1130300"/>
          </a:xfrm>
        </p:spPr>
        <p:txBody>
          <a:bodyPr/>
          <a:lstStyle/>
          <a:p>
            <a:r>
              <a:rPr lang="en-GB" sz="2800" dirty="0"/>
              <a:t>                     </a:t>
            </a:r>
          </a:p>
        </p:txBody>
      </p:sp>
      <p:sp>
        <p:nvSpPr>
          <p:cNvPr id="8" name="Rectangle 3">
            <a:extLst>
              <a:ext uri="{FF2B5EF4-FFF2-40B4-BE49-F238E27FC236}">
                <a16:creationId xmlns:a16="http://schemas.microsoft.com/office/drawing/2014/main" id="{5C59B62B-B5EB-4CEB-93C3-5A35EE703EC8}"/>
              </a:ext>
            </a:extLst>
          </p:cNvPr>
          <p:cNvSpPr>
            <a:spLocks noChangeArrowheads="1"/>
          </p:cNvSpPr>
          <p:nvPr/>
        </p:nvSpPr>
        <p:spPr bwMode="auto">
          <a:xfrm>
            <a:off x="549186" y="6070007"/>
            <a:ext cx="3230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    </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@GMNandH </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Picture 1" descr="https://encrypted-tbn2.google.com/images?q=tbn:ANd9GcRsDJn0LG6ImtTj_wkRtY4Kff8QUu5ZGz1SnFHfALB-LqIZ_x9N">
            <a:hlinkClick r:id="rId5"/>
            <a:extLst>
              <a:ext uri="{FF2B5EF4-FFF2-40B4-BE49-F238E27FC236}">
                <a16:creationId xmlns:a16="http://schemas.microsoft.com/office/drawing/2014/main" id="{6F92DDA6-81B6-472C-9B42-22DE29CF9C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41" y="6000162"/>
            <a:ext cx="601355" cy="6013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EC0E23-95EB-4127-89F2-C228F174A627}"/>
              </a:ext>
            </a:extLst>
          </p:cNvPr>
          <p:cNvSpPr txBox="1"/>
          <p:nvPr/>
        </p:nvSpPr>
        <p:spPr>
          <a:xfrm>
            <a:off x="279925" y="1194625"/>
            <a:ext cx="815427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33399">
                    <a:lumMod val="75000"/>
                  </a:srgbClr>
                </a:solidFill>
                <a:effectLst/>
                <a:uLnTx/>
                <a:uFillTx/>
                <a:latin typeface="Arial"/>
                <a:ea typeface="+mn-ea"/>
                <a:cs typeface="+mn-cs"/>
              </a:rPr>
              <a:t>Bitesize Training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33399">
                    <a:lumMod val="75000"/>
                  </a:srgbClr>
                </a:solidFill>
                <a:effectLst/>
                <a:uLnTx/>
                <a:uFillTx/>
                <a:latin typeface="Arial"/>
                <a:ea typeface="+mn-ea"/>
                <a:cs typeface="+mn-cs"/>
              </a:rPr>
              <a:t>Eat Well: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33399">
                    <a:lumMod val="75000"/>
                  </a:srgbClr>
                </a:solidFill>
                <a:effectLst/>
                <a:uLnTx/>
                <a:uFillTx/>
                <a:latin typeface="Arial"/>
                <a:ea typeface="+mn-ea"/>
                <a:cs typeface="+mn-cs"/>
              </a:rPr>
              <a:t>Tips to prevent malnutrition</a:t>
            </a:r>
          </a:p>
        </p:txBody>
      </p:sp>
      <p:pic>
        <p:nvPicPr>
          <p:cNvPr id="12" name="Picture 11" descr="Age UK Salford Pledge- 10% Better Campaign">
            <a:extLst>
              <a:ext uri="{FF2B5EF4-FFF2-40B4-BE49-F238E27FC236}">
                <a16:creationId xmlns:a16="http://schemas.microsoft.com/office/drawing/2014/main" id="{CE9CB6B1-EA53-4A2F-9552-311AC5595EB3}"/>
              </a:ext>
            </a:extLst>
          </p:cNvPr>
          <p:cNvPicPr/>
          <p:nvPr/>
        </p:nvPicPr>
        <p:blipFill rotWithShape="1">
          <a:blip r:embed="rId7">
            <a:extLst>
              <a:ext uri="{28A0092B-C50C-407E-A947-70E740481C1C}">
                <a14:useLocalDpi xmlns:a14="http://schemas.microsoft.com/office/drawing/2010/main" val="0"/>
              </a:ext>
            </a:extLst>
          </a:blip>
          <a:srcRect l="6785" t="12396" r="5689" b="12397"/>
          <a:stretch/>
        </p:blipFill>
        <p:spPr bwMode="auto">
          <a:xfrm>
            <a:off x="251521" y="334534"/>
            <a:ext cx="1296144" cy="790210"/>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F38E89E-D8BA-43A1-9C0C-3F8534B4468F}"/>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64E40022-0355-4D7C-AF8E-C7F712D57C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0342839"/>
      </p:ext>
    </p:extLst>
  </p:cSld>
  <p:clrMapOvr>
    <a:masterClrMapping/>
  </p:clrMapOvr>
  <mc:AlternateContent xmlns:mc="http://schemas.openxmlformats.org/markup-compatibility/2006" xmlns:p14="http://schemas.microsoft.com/office/powerpoint/2010/main">
    <mc:Choice Requires="p14">
      <p:transition spd="slow" p14:dur="2000" advClick="0" advTm="7714"/>
    </mc:Choice>
    <mc:Fallback xmlns="">
      <p:transition spd="slow" advClick="0" advTm="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8C69-CB42-4FEF-931D-29DD2BF9F73C}"/>
              </a:ext>
            </a:extLst>
          </p:cNvPr>
          <p:cNvSpPr>
            <a:spLocks noGrp="1"/>
          </p:cNvSpPr>
          <p:nvPr>
            <p:ph type="title"/>
          </p:nvPr>
        </p:nvSpPr>
        <p:spPr>
          <a:xfrm>
            <a:off x="347763" y="1196070"/>
            <a:ext cx="6103938" cy="889000"/>
          </a:xfrm>
        </p:spPr>
        <p:txBody>
          <a:bodyPr/>
          <a:lstStyle/>
          <a:p>
            <a:r>
              <a:rPr lang="en-US" b="1" dirty="0"/>
              <a:t>Food First: Directed Approach.</a:t>
            </a:r>
            <a:endParaRPr lang="en-GB" b="1" dirty="0"/>
          </a:p>
        </p:txBody>
      </p:sp>
      <p:sp>
        <p:nvSpPr>
          <p:cNvPr id="3" name="Content Placeholder 2">
            <a:extLst>
              <a:ext uri="{FF2B5EF4-FFF2-40B4-BE49-F238E27FC236}">
                <a16:creationId xmlns:a16="http://schemas.microsoft.com/office/drawing/2014/main" id="{2330F6E3-BEC6-4908-BEDC-A38CC4B60480}"/>
              </a:ext>
            </a:extLst>
          </p:cNvPr>
          <p:cNvSpPr>
            <a:spLocks noGrp="1"/>
          </p:cNvSpPr>
          <p:nvPr>
            <p:ph idx="1"/>
          </p:nvPr>
        </p:nvSpPr>
        <p:spPr>
          <a:xfrm>
            <a:off x="369979" y="1975119"/>
            <a:ext cx="4431764" cy="4104456"/>
          </a:xfrm>
        </p:spPr>
        <p:txBody>
          <a:bodyPr/>
          <a:lstStyle/>
          <a:p>
            <a:pPr>
              <a:spcBef>
                <a:spcPts val="1800"/>
              </a:spcBef>
              <a:buFont typeface="Arial" panose="020B0604020202020204" pitchFamily="34" charset="0"/>
              <a:buChar char="•"/>
            </a:pPr>
            <a:r>
              <a:rPr lang="en-GB" dirty="0"/>
              <a:t>Meal and snack ideas from a range of cultures – different ideas and recipes to try from different cultures</a:t>
            </a:r>
          </a:p>
          <a:p>
            <a:pPr>
              <a:spcBef>
                <a:spcPts val="1800"/>
              </a:spcBef>
              <a:buFont typeface="Arial" panose="020B0604020202020204" pitchFamily="34" charset="0"/>
              <a:buChar char="•"/>
            </a:pPr>
            <a:r>
              <a:rPr lang="en-GB" dirty="0"/>
              <a:t>Eating and Drinking well with Dementia – a guide for family carers and friends</a:t>
            </a:r>
          </a:p>
          <a:p>
            <a:pPr>
              <a:spcBef>
                <a:spcPts val="1800"/>
              </a:spcBef>
              <a:buFont typeface="Arial" panose="020B0604020202020204" pitchFamily="34" charset="0"/>
              <a:buChar char="•"/>
            </a:pPr>
            <a:r>
              <a:rPr lang="en-GB" dirty="0"/>
              <a:t>Eating Well affordably – for those on a low budget</a:t>
            </a:r>
          </a:p>
          <a:p>
            <a:pPr>
              <a:spcBef>
                <a:spcPts val="1800"/>
              </a:spcBef>
              <a:buFont typeface="Arial" panose="020B0604020202020204" pitchFamily="34" charset="0"/>
              <a:buChar char="•"/>
            </a:pPr>
            <a:r>
              <a:rPr lang="en-GB" dirty="0"/>
              <a:t>Vegetarian for life resources – recipe ideas and information for older vegetarians and vegans</a:t>
            </a:r>
          </a:p>
          <a:p>
            <a:pPr>
              <a:spcBef>
                <a:spcPts val="1800"/>
              </a:spcBef>
              <a:buFont typeface="Arial" panose="020B0604020202020204" pitchFamily="34" charset="0"/>
              <a:buChar char="•"/>
            </a:pPr>
            <a:endParaRPr lang="en-GB" dirty="0"/>
          </a:p>
          <a:p>
            <a:pPr>
              <a:spcBef>
                <a:spcPts val="1800"/>
              </a:spcBef>
              <a:buFont typeface="Arial" panose="020B0604020202020204" pitchFamily="34" charset="0"/>
              <a:buChar char="•"/>
            </a:pPr>
            <a:endParaRPr lang="en-GB" dirty="0"/>
          </a:p>
          <a:p>
            <a:pPr>
              <a:spcBef>
                <a:spcPts val="1800"/>
              </a:spcBef>
              <a:buFont typeface="Arial" panose="020B0604020202020204" pitchFamily="34" charset="0"/>
              <a:buChar char="•"/>
            </a:pPr>
            <a:endParaRPr lang="en-GB" dirty="0"/>
          </a:p>
          <a:p>
            <a:pPr>
              <a:spcBef>
                <a:spcPts val="1800"/>
              </a:spcBef>
              <a:buFont typeface="Arial" panose="020B0604020202020204" pitchFamily="34" charset="0"/>
              <a:buChar char="•"/>
            </a:pPr>
            <a:endParaRPr lang="en-GB" dirty="0"/>
          </a:p>
        </p:txBody>
      </p:sp>
      <p:pic>
        <p:nvPicPr>
          <p:cNvPr id="10" name="Picture 9">
            <a:extLst>
              <a:ext uri="{FF2B5EF4-FFF2-40B4-BE49-F238E27FC236}">
                <a16:creationId xmlns:a16="http://schemas.microsoft.com/office/drawing/2014/main" id="{8236815C-DAD3-4CB5-AC6D-5B32EC7BE274}"/>
              </a:ext>
            </a:extLst>
          </p:cNvPr>
          <p:cNvPicPr>
            <a:picLocks noChangeAspect="1"/>
          </p:cNvPicPr>
          <p:nvPr/>
        </p:nvPicPr>
        <p:blipFill>
          <a:blip r:embed="rId5"/>
          <a:stretch>
            <a:fillRect/>
          </a:stretch>
        </p:blipFill>
        <p:spPr>
          <a:xfrm>
            <a:off x="6836942" y="1214697"/>
            <a:ext cx="1792379" cy="2481287"/>
          </a:xfrm>
          <a:prstGeom prst="rect">
            <a:avLst/>
          </a:prstGeom>
        </p:spPr>
      </p:pic>
      <p:pic>
        <p:nvPicPr>
          <p:cNvPr id="11" name="Picture 10">
            <a:extLst>
              <a:ext uri="{FF2B5EF4-FFF2-40B4-BE49-F238E27FC236}">
                <a16:creationId xmlns:a16="http://schemas.microsoft.com/office/drawing/2014/main" id="{6CDED0C0-C9E5-4267-821F-0779A362827C}"/>
              </a:ext>
            </a:extLst>
          </p:cNvPr>
          <p:cNvPicPr>
            <a:picLocks noChangeAspect="1"/>
          </p:cNvPicPr>
          <p:nvPr/>
        </p:nvPicPr>
        <p:blipFill>
          <a:blip r:embed="rId6"/>
          <a:stretch>
            <a:fillRect/>
          </a:stretch>
        </p:blipFill>
        <p:spPr>
          <a:xfrm>
            <a:off x="4925927" y="1710772"/>
            <a:ext cx="1798476" cy="2371550"/>
          </a:xfrm>
          <a:prstGeom prst="rect">
            <a:avLst/>
          </a:prstGeom>
        </p:spPr>
      </p:pic>
      <p:pic>
        <p:nvPicPr>
          <p:cNvPr id="4" name="Picture 3">
            <a:extLst>
              <a:ext uri="{FF2B5EF4-FFF2-40B4-BE49-F238E27FC236}">
                <a16:creationId xmlns:a16="http://schemas.microsoft.com/office/drawing/2014/main" id="{B41DE6E2-36CE-45E2-B07A-4A77CAD5BEAC}"/>
              </a:ext>
            </a:extLst>
          </p:cNvPr>
          <p:cNvPicPr>
            <a:picLocks noChangeAspect="1"/>
          </p:cNvPicPr>
          <p:nvPr/>
        </p:nvPicPr>
        <p:blipFill>
          <a:blip r:embed="rId7"/>
          <a:stretch>
            <a:fillRect/>
          </a:stretch>
        </p:blipFill>
        <p:spPr>
          <a:xfrm>
            <a:off x="6855231" y="3861048"/>
            <a:ext cx="1774090" cy="2481287"/>
          </a:xfrm>
          <a:prstGeom prst="rect">
            <a:avLst/>
          </a:prstGeom>
        </p:spPr>
      </p:pic>
      <p:pic>
        <p:nvPicPr>
          <p:cNvPr id="7" name="Picture 6">
            <a:extLst>
              <a:ext uri="{FF2B5EF4-FFF2-40B4-BE49-F238E27FC236}">
                <a16:creationId xmlns:a16="http://schemas.microsoft.com/office/drawing/2014/main" id="{A460EE37-D37F-4044-AF0A-D08474A0715C}"/>
              </a:ext>
            </a:extLst>
          </p:cNvPr>
          <p:cNvPicPr>
            <a:picLocks noChangeAspect="1"/>
          </p:cNvPicPr>
          <p:nvPr/>
        </p:nvPicPr>
        <p:blipFill>
          <a:blip r:embed="rId8"/>
          <a:stretch>
            <a:fillRect/>
          </a:stretch>
        </p:blipFill>
        <p:spPr>
          <a:xfrm>
            <a:off x="5063815" y="4132156"/>
            <a:ext cx="1505843" cy="2030144"/>
          </a:xfrm>
          <a:prstGeom prst="rect">
            <a:avLst/>
          </a:prstGeom>
        </p:spPr>
      </p:pic>
      <p:sp>
        <p:nvSpPr>
          <p:cNvPr id="8" name="Rectangle 7">
            <a:extLst>
              <a:ext uri="{FF2B5EF4-FFF2-40B4-BE49-F238E27FC236}">
                <a16:creationId xmlns:a16="http://schemas.microsoft.com/office/drawing/2014/main" id="{A6593949-EF0B-4404-928A-986B102A16C4}"/>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C066676-3F18-4FA5-98D5-9613587F0C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pic>
        <p:nvPicPr>
          <p:cNvPr id="12" name="Picture 11" descr="Age UK Salford Pledge- 10% Better Campaign">
            <a:extLst>
              <a:ext uri="{FF2B5EF4-FFF2-40B4-BE49-F238E27FC236}">
                <a16:creationId xmlns:a16="http://schemas.microsoft.com/office/drawing/2014/main" id="{D043A3E5-2C94-4AA8-B638-5DE23AEF02FD}"/>
              </a:ext>
            </a:extLst>
          </p:cNvPr>
          <p:cNvPicPr/>
          <p:nvPr/>
        </p:nvPicPr>
        <p:blipFill rotWithShape="1">
          <a:blip r:embed="rId10" cstate="print">
            <a:extLst>
              <a:ext uri="{28A0092B-C50C-407E-A947-70E740481C1C}">
                <a14:useLocalDpi xmlns:a14="http://schemas.microsoft.com/office/drawing/2010/main" val="0"/>
              </a:ext>
            </a:extLst>
          </a:blip>
          <a:srcRect l="6785" t="12396" r="5689" b="12397"/>
          <a:stretch/>
        </p:blipFill>
        <p:spPr bwMode="auto">
          <a:xfrm>
            <a:off x="127086" y="332656"/>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212980"/>
      </p:ext>
    </p:extLst>
  </p:cSld>
  <p:clrMapOvr>
    <a:masterClrMapping/>
  </p:clrMapOvr>
  <mc:AlternateContent xmlns:mc="http://schemas.openxmlformats.org/markup-compatibility/2006" xmlns:p14="http://schemas.microsoft.com/office/powerpoint/2010/main">
    <mc:Choice Requires="p14">
      <p:transition spd="slow" p14:dur="2000" advClick="0" advTm="36415"/>
    </mc:Choice>
    <mc:Fallback xmlns="">
      <p:transition spd="slow" advClick="0" advTm="3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8C69-CB42-4FEF-931D-29DD2BF9F73C}"/>
              </a:ext>
            </a:extLst>
          </p:cNvPr>
          <p:cNvSpPr>
            <a:spLocks noGrp="1"/>
          </p:cNvSpPr>
          <p:nvPr>
            <p:ph type="title"/>
          </p:nvPr>
        </p:nvSpPr>
        <p:spPr>
          <a:xfrm>
            <a:off x="467544" y="1196752"/>
            <a:ext cx="6103938" cy="889000"/>
          </a:xfrm>
        </p:spPr>
        <p:txBody>
          <a:bodyPr/>
          <a:lstStyle/>
          <a:p>
            <a:r>
              <a:rPr lang="en-US" b="1" dirty="0"/>
              <a:t>Other available resources</a:t>
            </a:r>
            <a:endParaRPr lang="en-GB" b="1" dirty="0"/>
          </a:p>
        </p:txBody>
      </p:sp>
      <p:sp>
        <p:nvSpPr>
          <p:cNvPr id="3" name="Content Placeholder 2">
            <a:extLst>
              <a:ext uri="{FF2B5EF4-FFF2-40B4-BE49-F238E27FC236}">
                <a16:creationId xmlns:a16="http://schemas.microsoft.com/office/drawing/2014/main" id="{2330F6E3-BEC6-4908-BEDC-A38CC4B60480}"/>
              </a:ext>
            </a:extLst>
          </p:cNvPr>
          <p:cNvSpPr>
            <a:spLocks noGrp="1"/>
          </p:cNvSpPr>
          <p:nvPr>
            <p:ph idx="1"/>
          </p:nvPr>
        </p:nvSpPr>
        <p:spPr>
          <a:xfrm>
            <a:off x="418794" y="1889448"/>
            <a:ext cx="4392488" cy="4968552"/>
          </a:xfrm>
        </p:spPr>
        <p:txBody>
          <a:bodyPr/>
          <a:lstStyle/>
          <a:p>
            <a:pPr>
              <a:spcBef>
                <a:spcPts val="1800"/>
              </a:spcBef>
              <a:buFont typeface="Arial" panose="020B0604020202020204" pitchFamily="34" charset="0"/>
              <a:buChar char="•"/>
            </a:pPr>
            <a:r>
              <a:rPr lang="en-GB" b="1" dirty="0"/>
              <a:t>A5 Nutrition &amp; Hydration tips leaflet</a:t>
            </a:r>
          </a:p>
          <a:p>
            <a:pPr>
              <a:spcBef>
                <a:spcPts val="1800"/>
              </a:spcBef>
              <a:buFont typeface="Arial" panose="020B0604020202020204" pitchFamily="34" charset="0"/>
              <a:buChar char="•"/>
            </a:pPr>
            <a:r>
              <a:rPr lang="en-GB" b="1" dirty="0"/>
              <a:t>Staple cupboard recipes – </a:t>
            </a:r>
            <a:r>
              <a:rPr lang="en-GB" dirty="0"/>
              <a:t>simple recipes using mainly everyday tinned and frozen food </a:t>
            </a:r>
          </a:p>
          <a:p>
            <a:pPr>
              <a:spcBef>
                <a:spcPts val="1800"/>
              </a:spcBef>
              <a:buFont typeface="Arial" panose="020B0604020202020204" pitchFamily="34" charset="0"/>
              <a:buChar char="•"/>
            </a:pPr>
            <a:r>
              <a:rPr lang="en-US" b="1" dirty="0"/>
              <a:t>Posters</a:t>
            </a:r>
            <a:r>
              <a:rPr lang="en-US" dirty="0"/>
              <a:t> – Good Nutrition / Hydration &amp; Care Home Kitchen food fortification – can be used in kitchens catering for residents or patients.</a:t>
            </a:r>
          </a:p>
          <a:p>
            <a:pPr>
              <a:spcBef>
                <a:spcPts val="1800"/>
              </a:spcBef>
            </a:pPr>
            <a:r>
              <a:rPr lang="en-US" b="1" dirty="0"/>
              <a:t>                       </a:t>
            </a:r>
          </a:p>
        </p:txBody>
      </p:sp>
      <p:pic>
        <p:nvPicPr>
          <p:cNvPr id="12" name="Picture 11">
            <a:extLst>
              <a:ext uri="{FF2B5EF4-FFF2-40B4-BE49-F238E27FC236}">
                <a16:creationId xmlns:a16="http://schemas.microsoft.com/office/drawing/2014/main" id="{826687ED-D5E2-4A24-A450-8D10091E17D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84168" y="1436573"/>
            <a:ext cx="1575163" cy="2172420"/>
          </a:xfrm>
          <a:prstGeom prst="rect">
            <a:avLst/>
          </a:prstGeom>
          <a:ln>
            <a:solidFill>
              <a:schemeClr val="tx1"/>
            </a:solidFill>
          </a:ln>
        </p:spPr>
      </p:pic>
      <p:pic>
        <p:nvPicPr>
          <p:cNvPr id="6" name="Picture 5">
            <a:extLst>
              <a:ext uri="{FF2B5EF4-FFF2-40B4-BE49-F238E27FC236}">
                <a16:creationId xmlns:a16="http://schemas.microsoft.com/office/drawing/2014/main" id="{BEBC7ABB-89BC-4B2B-B020-05178D86D71A}"/>
              </a:ext>
            </a:extLst>
          </p:cNvPr>
          <p:cNvPicPr>
            <a:picLocks noChangeAspect="1"/>
          </p:cNvPicPr>
          <p:nvPr/>
        </p:nvPicPr>
        <p:blipFill>
          <a:blip r:embed="rId6"/>
          <a:stretch>
            <a:fillRect/>
          </a:stretch>
        </p:blipFill>
        <p:spPr>
          <a:xfrm>
            <a:off x="6084168" y="3848814"/>
            <a:ext cx="1719221" cy="2377646"/>
          </a:xfrm>
          <a:prstGeom prst="rect">
            <a:avLst/>
          </a:prstGeom>
        </p:spPr>
      </p:pic>
      <p:pic>
        <p:nvPicPr>
          <p:cNvPr id="13" name="Picture 12">
            <a:extLst>
              <a:ext uri="{FF2B5EF4-FFF2-40B4-BE49-F238E27FC236}">
                <a16:creationId xmlns:a16="http://schemas.microsoft.com/office/drawing/2014/main" id="{ECF467A2-8F86-45A3-A5C9-238FE2C42E37}"/>
              </a:ext>
            </a:extLst>
          </p:cNvPr>
          <p:cNvPicPr>
            <a:picLocks noChangeAspect="1"/>
          </p:cNvPicPr>
          <p:nvPr/>
        </p:nvPicPr>
        <p:blipFill>
          <a:blip r:embed="rId7"/>
          <a:stretch>
            <a:fillRect/>
          </a:stretch>
        </p:blipFill>
        <p:spPr>
          <a:xfrm>
            <a:off x="2652984" y="4947954"/>
            <a:ext cx="2091109" cy="1426588"/>
          </a:xfrm>
          <a:prstGeom prst="rect">
            <a:avLst/>
          </a:prstGeom>
        </p:spPr>
      </p:pic>
      <p:pic>
        <p:nvPicPr>
          <p:cNvPr id="14" name="Picture 13">
            <a:extLst>
              <a:ext uri="{FF2B5EF4-FFF2-40B4-BE49-F238E27FC236}">
                <a16:creationId xmlns:a16="http://schemas.microsoft.com/office/drawing/2014/main" id="{8211F37C-DCF3-4867-B064-D4A3D3C4410D}"/>
              </a:ext>
            </a:extLst>
          </p:cNvPr>
          <p:cNvPicPr>
            <a:picLocks noChangeAspect="1"/>
          </p:cNvPicPr>
          <p:nvPr/>
        </p:nvPicPr>
        <p:blipFill>
          <a:blip r:embed="rId8"/>
          <a:stretch>
            <a:fillRect/>
          </a:stretch>
        </p:blipFill>
        <p:spPr>
          <a:xfrm>
            <a:off x="545203" y="5132234"/>
            <a:ext cx="1981372" cy="1371719"/>
          </a:xfrm>
          <a:prstGeom prst="rect">
            <a:avLst/>
          </a:prstGeom>
        </p:spPr>
      </p:pic>
      <p:sp>
        <p:nvSpPr>
          <p:cNvPr id="15" name="Rectangle 14">
            <a:extLst>
              <a:ext uri="{FF2B5EF4-FFF2-40B4-BE49-F238E27FC236}">
                <a16:creationId xmlns:a16="http://schemas.microsoft.com/office/drawing/2014/main" id="{C57C24C9-7F67-4F95-B604-5CDA1182F9A3}"/>
              </a:ext>
            </a:extLst>
          </p:cNvPr>
          <p:cNvSpPr/>
          <p:nvPr/>
        </p:nvSpPr>
        <p:spPr>
          <a:xfrm>
            <a:off x="1793123"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11005F79-A589-4388-9309-BBC2203097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pic>
        <p:nvPicPr>
          <p:cNvPr id="10" name="Picture 9" descr="Age UK Salford Pledge- 10% Better Campaign">
            <a:extLst>
              <a:ext uri="{FF2B5EF4-FFF2-40B4-BE49-F238E27FC236}">
                <a16:creationId xmlns:a16="http://schemas.microsoft.com/office/drawing/2014/main" id="{2915721C-7EDB-4152-BD70-7069A891D1DE}"/>
              </a:ext>
            </a:extLst>
          </p:cNvPr>
          <p:cNvPicPr/>
          <p:nvPr/>
        </p:nvPicPr>
        <p:blipFill rotWithShape="1">
          <a:blip r:embed="rId10" cstate="print">
            <a:extLst>
              <a:ext uri="{28A0092B-C50C-407E-A947-70E740481C1C}">
                <a14:useLocalDpi xmlns:a14="http://schemas.microsoft.com/office/drawing/2010/main" val="0"/>
              </a:ext>
            </a:extLst>
          </a:blip>
          <a:srcRect l="6785" t="12396" r="5689" b="12397"/>
          <a:stretch/>
        </p:blipFill>
        <p:spPr bwMode="auto">
          <a:xfrm>
            <a:off x="189926" y="356272"/>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6333110"/>
      </p:ext>
    </p:extLst>
  </p:cSld>
  <p:clrMapOvr>
    <a:masterClrMapping/>
  </p:clrMapOvr>
  <mc:AlternateContent xmlns:mc="http://schemas.openxmlformats.org/markup-compatibility/2006" xmlns:p14="http://schemas.microsoft.com/office/powerpoint/2010/main">
    <mc:Choice Requires="p14">
      <p:transition spd="slow" p14:dur="2000" advClick="0" advTm="18949"/>
    </mc:Choice>
    <mc:Fallback xmlns="">
      <p:transition spd="slow" advClick="0" advTm="1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F909-D781-4CAC-B3EB-6F77C6686506}"/>
              </a:ext>
            </a:extLst>
          </p:cNvPr>
          <p:cNvSpPr>
            <a:spLocks noGrp="1"/>
          </p:cNvSpPr>
          <p:nvPr>
            <p:ph type="title"/>
          </p:nvPr>
        </p:nvSpPr>
        <p:spPr>
          <a:xfrm>
            <a:off x="455428" y="1281879"/>
            <a:ext cx="6923112" cy="889000"/>
          </a:xfrm>
        </p:spPr>
        <p:txBody>
          <a:bodyPr/>
          <a:lstStyle/>
          <a:p>
            <a:pPr algn="ctr"/>
            <a:br>
              <a:rPr lang="en-GB" dirty="0"/>
            </a:br>
            <a:br>
              <a:rPr lang="en-GB" dirty="0"/>
            </a:br>
            <a:endParaRPr lang="en-GB" dirty="0"/>
          </a:p>
        </p:txBody>
      </p:sp>
      <p:pic>
        <p:nvPicPr>
          <p:cNvPr id="3082" name="Picture 10" descr="Invincibility Star | ROBLOX Survive and Kill the Killers in Area 51 Wiki |  Fandom">
            <a:extLst>
              <a:ext uri="{FF2B5EF4-FFF2-40B4-BE49-F238E27FC236}">
                <a16:creationId xmlns:a16="http://schemas.microsoft.com/office/drawing/2014/main" id="{2831C8AC-608A-4769-85E5-72482141F3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628" y="2458664"/>
            <a:ext cx="1462092" cy="14620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107DD4-59F0-4B1B-926A-0FFA784C7E60}"/>
              </a:ext>
            </a:extLst>
          </p:cNvPr>
          <p:cNvSpPr>
            <a:spLocks noGrp="1"/>
          </p:cNvSpPr>
          <p:nvPr>
            <p:ph idx="1"/>
          </p:nvPr>
        </p:nvSpPr>
        <p:spPr>
          <a:xfrm>
            <a:off x="179512" y="1601210"/>
            <a:ext cx="8784976" cy="4636102"/>
          </a:xfrm>
        </p:spPr>
        <p:txBody>
          <a:bodyPr/>
          <a:lstStyle/>
          <a:p>
            <a:pPr marL="0" indent="0">
              <a:spcBef>
                <a:spcPts val="1200"/>
              </a:spcBef>
            </a:pPr>
            <a:r>
              <a:rPr lang="en-GB" sz="3600" b="1" dirty="0"/>
              <a:t>Show how you have made a difference!</a:t>
            </a:r>
          </a:p>
          <a:p>
            <a:pPr marL="0" indent="0" algn="ctr">
              <a:spcBef>
                <a:spcPts val="1200"/>
              </a:spcBef>
            </a:pPr>
            <a:endParaRPr lang="en-GB" sz="3200" dirty="0"/>
          </a:p>
          <a:p>
            <a:pPr marL="0" indent="0" algn="ctr">
              <a:spcBef>
                <a:spcPts val="1200"/>
              </a:spcBef>
            </a:pPr>
            <a:r>
              <a:rPr lang="en-GB" sz="3200" dirty="0"/>
              <a:t>Embed this in your role</a:t>
            </a:r>
          </a:p>
          <a:p>
            <a:pPr marL="0" indent="0" algn="ctr">
              <a:spcBef>
                <a:spcPts val="1200"/>
              </a:spcBef>
            </a:pPr>
            <a:r>
              <a:rPr lang="en-GB" sz="3200" dirty="0"/>
              <a:t>Record it and report it.</a:t>
            </a:r>
          </a:p>
          <a:p>
            <a:pPr marL="0" indent="0" algn="ctr">
              <a:spcBef>
                <a:spcPts val="1200"/>
              </a:spcBef>
            </a:pPr>
            <a:r>
              <a:rPr lang="en-GB" sz="3200" dirty="0"/>
              <a:t>Share your achievements!</a:t>
            </a:r>
          </a:p>
          <a:p>
            <a:pPr marL="0" indent="0">
              <a:spcBef>
                <a:spcPts val="1200"/>
              </a:spcBef>
            </a:pPr>
            <a:endParaRPr lang="en-GB" sz="3200" b="1" dirty="0"/>
          </a:p>
          <a:p>
            <a:endParaRPr lang="en-GB" dirty="0"/>
          </a:p>
        </p:txBody>
      </p:sp>
      <p:pic>
        <p:nvPicPr>
          <p:cNvPr id="3080" name="Picture 8" descr="Well Done | Symbols &amp; Emoticons">
            <a:extLst>
              <a:ext uri="{FF2B5EF4-FFF2-40B4-BE49-F238E27FC236}">
                <a16:creationId xmlns:a16="http://schemas.microsoft.com/office/drawing/2014/main" id="{9206A523-C6D4-4C9E-BC1A-94DC7CAABC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6492" y="4295540"/>
            <a:ext cx="1318076" cy="1853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04508D4-9B3D-4438-8723-EDEAD743F570}"/>
              </a:ext>
            </a:extLst>
          </p:cNvPr>
          <p:cNvPicPr/>
          <p:nvPr/>
        </p:nvPicPr>
        <p:blipFill rotWithShape="1">
          <a:blip r:embed="rId7"/>
          <a:srcRect l="15789" t="20682" r="19233" b="12547"/>
          <a:stretch/>
        </p:blipFill>
        <p:spPr bwMode="auto">
          <a:xfrm>
            <a:off x="7378540" y="289965"/>
            <a:ext cx="1420080" cy="839221"/>
          </a:xfrm>
          <a:prstGeom prst="rect">
            <a:avLst/>
          </a:prstGeom>
          <a:ln>
            <a:noFill/>
          </a:ln>
          <a:extLst>
            <a:ext uri="{53640926-AAD7-44D8-BBD7-CCE9431645EC}">
              <a14:shadowObscured xmlns:a14="http://schemas.microsoft.com/office/drawing/2010/main"/>
            </a:ext>
          </a:extLst>
        </p:spPr>
      </p:pic>
      <p:pic>
        <p:nvPicPr>
          <p:cNvPr id="8" name="Picture 7" descr="Age UK Salford Pledge- 10% Better Campaign">
            <a:extLst>
              <a:ext uri="{FF2B5EF4-FFF2-40B4-BE49-F238E27FC236}">
                <a16:creationId xmlns:a16="http://schemas.microsoft.com/office/drawing/2014/main" id="{EAB8D9D6-446D-4ECA-BB8F-3C6AEC1C7DCB}"/>
              </a:ext>
            </a:extLst>
          </p:cNvPr>
          <p:cNvPicPr/>
          <p:nvPr/>
        </p:nvPicPr>
        <p:blipFill rotWithShape="1">
          <a:blip r:embed="rId8" cstate="print">
            <a:extLst>
              <a:ext uri="{28A0092B-C50C-407E-A947-70E740481C1C}">
                <a14:useLocalDpi xmlns:a14="http://schemas.microsoft.com/office/drawing/2010/main" val="0"/>
              </a:ext>
            </a:extLst>
          </a:blip>
          <a:srcRect l="6785" t="12396" r="5689" b="12397"/>
          <a:stretch/>
        </p:blipFill>
        <p:spPr bwMode="auto">
          <a:xfrm>
            <a:off x="89756" y="336695"/>
            <a:ext cx="1638300" cy="744855"/>
          </a:xfrm>
          <a:prstGeom prst="rect">
            <a:avLst/>
          </a:prstGeom>
          <a:noFill/>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225E2E7C-8388-4942-9A1E-8FAB10206A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
        <p:nvSpPr>
          <p:cNvPr id="9" name="Rectangle 8">
            <a:extLst>
              <a:ext uri="{FF2B5EF4-FFF2-40B4-BE49-F238E27FC236}">
                <a16:creationId xmlns:a16="http://schemas.microsoft.com/office/drawing/2014/main" id="{EF33CBD5-B2DB-4523-8D58-25836EB795AF}"/>
              </a:ext>
            </a:extLst>
          </p:cNvPr>
          <p:cNvSpPr/>
          <p:nvPr/>
        </p:nvSpPr>
        <p:spPr>
          <a:xfrm>
            <a:off x="2095500" y="355793"/>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869199107"/>
      </p:ext>
    </p:extLst>
  </p:cSld>
  <p:clrMapOvr>
    <a:masterClrMapping/>
  </p:clrMapOvr>
  <mc:AlternateContent xmlns:mc="http://schemas.openxmlformats.org/markup-compatibility/2006" xmlns:p14="http://schemas.microsoft.com/office/powerpoint/2010/main">
    <mc:Choice Requires="p14">
      <p:transition spd="slow" p14:dur="2000" advClick="0" advTm="38836"/>
    </mc:Choice>
    <mc:Fallback xmlns="">
      <p:transition spd="slow" advClick="0" advTm="3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347A-CD99-4949-BBD4-4AB0F4917EC5}"/>
              </a:ext>
            </a:extLst>
          </p:cNvPr>
          <p:cNvSpPr>
            <a:spLocks noGrp="1"/>
          </p:cNvSpPr>
          <p:nvPr>
            <p:ph type="title"/>
          </p:nvPr>
        </p:nvSpPr>
        <p:spPr>
          <a:xfrm>
            <a:off x="457200" y="1052736"/>
            <a:ext cx="3008313" cy="504056"/>
          </a:xfrm>
          <a:solidFill>
            <a:schemeClr val="bg1"/>
          </a:solidFill>
        </p:spPr>
        <p:txBody>
          <a:bodyPr anchor="b">
            <a:noAutofit/>
          </a:bodyPr>
          <a:lstStyle/>
          <a:p>
            <a:r>
              <a:rPr lang="en-GB" sz="2800" b="1" dirty="0"/>
              <a:t>Remember - </a:t>
            </a:r>
          </a:p>
        </p:txBody>
      </p:sp>
      <p:graphicFrame>
        <p:nvGraphicFramePr>
          <p:cNvPr id="5" name="Content Placeholder 2">
            <a:extLst>
              <a:ext uri="{FF2B5EF4-FFF2-40B4-BE49-F238E27FC236}">
                <a16:creationId xmlns:a16="http://schemas.microsoft.com/office/drawing/2014/main" id="{9A4C866F-AC59-495F-BB08-B70A727D7BCD}"/>
              </a:ext>
            </a:extLst>
          </p:cNvPr>
          <p:cNvGraphicFramePr>
            <a:graphicFrameLocks noGrp="1"/>
          </p:cNvGraphicFramePr>
          <p:nvPr>
            <p:ph idx="1"/>
            <p:extLst>
              <p:ext uri="{D42A27DB-BD31-4B8C-83A1-F6EECF244321}">
                <p14:modId xmlns:p14="http://schemas.microsoft.com/office/powerpoint/2010/main" val="1943917237"/>
              </p:ext>
            </p:extLst>
          </p:nvPr>
        </p:nvGraphicFramePr>
        <p:xfrm>
          <a:off x="827584" y="1556792"/>
          <a:ext cx="7182644" cy="4497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331418D7-7FFE-4C21-9AAD-43F7E3424F6C}"/>
              </a:ext>
            </a:extLst>
          </p:cNvPr>
          <p:cNvPicPr/>
          <p:nvPr/>
        </p:nvPicPr>
        <p:blipFill rotWithShape="1">
          <a:blip r:embed="rId10"/>
          <a:srcRect l="15789" t="20682" r="19233" b="12547"/>
          <a:stretch/>
        </p:blipFill>
        <p:spPr bwMode="auto">
          <a:xfrm>
            <a:off x="7227907" y="288057"/>
            <a:ext cx="1420080" cy="839221"/>
          </a:xfrm>
          <a:prstGeom prst="rect">
            <a:avLst/>
          </a:prstGeom>
          <a:ln>
            <a:noFill/>
          </a:ln>
          <a:extLst>
            <a:ext uri="{53640926-AAD7-44D8-BBD7-CCE9431645EC}">
              <a14:shadowObscured xmlns:a14="http://schemas.microsoft.com/office/drawing/2010/main"/>
            </a:ext>
          </a:extLst>
        </p:spPr>
      </p:pic>
      <p:pic>
        <p:nvPicPr>
          <p:cNvPr id="7" name="Picture 6" descr="Age UK Salford Pledge- 10% Better Campaign">
            <a:extLst>
              <a:ext uri="{FF2B5EF4-FFF2-40B4-BE49-F238E27FC236}">
                <a16:creationId xmlns:a16="http://schemas.microsoft.com/office/drawing/2014/main" id="{4C88CCAA-B0F1-43F6-A00E-A147897D3686}"/>
              </a:ext>
            </a:extLst>
          </p:cNvPr>
          <p:cNvPicPr/>
          <p:nvPr/>
        </p:nvPicPr>
        <p:blipFill rotWithShape="1">
          <a:blip r:embed="rId11" cstate="print">
            <a:extLst>
              <a:ext uri="{28A0092B-C50C-407E-A947-70E740481C1C}">
                <a14:useLocalDpi xmlns:a14="http://schemas.microsoft.com/office/drawing/2010/main" val="0"/>
              </a:ext>
            </a:extLst>
          </a:blip>
          <a:srcRect l="6785" t="12396" r="5689" b="12397"/>
          <a:stretch/>
        </p:blipFill>
        <p:spPr bwMode="auto">
          <a:xfrm>
            <a:off x="307337" y="307881"/>
            <a:ext cx="1638300" cy="744855"/>
          </a:xfrm>
          <a:prstGeom prst="rect">
            <a:avLst/>
          </a:prstGeom>
          <a:noFill/>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4438737F-CE72-4894-86C5-5CDD005B163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
        <p:nvSpPr>
          <p:cNvPr id="8" name="Rectangle 7">
            <a:extLst>
              <a:ext uri="{FF2B5EF4-FFF2-40B4-BE49-F238E27FC236}">
                <a16:creationId xmlns:a16="http://schemas.microsoft.com/office/drawing/2014/main" id="{9BF1C704-76B0-4CFA-B9F5-A3CDF5F8A206}"/>
              </a:ext>
            </a:extLst>
          </p:cNvPr>
          <p:cNvSpPr/>
          <p:nvPr/>
        </p:nvSpPr>
        <p:spPr>
          <a:xfrm>
            <a:off x="2095500" y="355793"/>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365970722"/>
      </p:ext>
    </p:extLst>
  </p:cSld>
  <p:clrMapOvr>
    <a:masterClrMapping/>
  </p:clrMapOvr>
  <mc:AlternateContent xmlns:mc="http://schemas.openxmlformats.org/markup-compatibility/2006" xmlns:p14="http://schemas.microsoft.com/office/powerpoint/2010/main">
    <mc:Choice Requires="p14">
      <p:transition spd="slow" p14:dur="2000" advClick="0" advTm="29487"/>
    </mc:Choice>
    <mc:Fallback xmlns="">
      <p:transition spd="slow" advClick="0" advTm="2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6B87-F8F7-4C82-9513-0B0D12E44EDF}"/>
              </a:ext>
            </a:extLst>
          </p:cNvPr>
          <p:cNvSpPr>
            <a:spLocks noGrp="1"/>
          </p:cNvSpPr>
          <p:nvPr>
            <p:ph type="title"/>
          </p:nvPr>
        </p:nvSpPr>
        <p:spPr>
          <a:xfrm>
            <a:off x="539552" y="1257161"/>
            <a:ext cx="7715200" cy="534392"/>
          </a:xfrm>
        </p:spPr>
        <p:txBody>
          <a:bodyPr/>
          <a:lstStyle/>
          <a:p>
            <a:pPr algn="ctr"/>
            <a:r>
              <a:rPr lang="en-GB" b="1" dirty="0"/>
              <a:t>Benefits of Good Nutrition and Hydration</a:t>
            </a:r>
            <a:endParaRPr lang="en-GB" dirty="0"/>
          </a:p>
        </p:txBody>
      </p:sp>
      <p:sp>
        <p:nvSpPr>
          <p:cNvPr id="3" name="Content Placeholder 2">
            <a:extLst>
              <a:ext uri="{FF2B5EF4-FFF2-40B4-BE49-F238E27FC236}">
                <a16:creationId xmlns:a16="http://schemas.microsoft.com/office/drawing/2014/main" id="{90C83CCA-3CBA-46AE-BAF8-921F11BEE529}"/>
              </a:ext>
            </a:extLst>
          </p:cNvPr>
          <p:cNvSpPr>
            <a:spLocks noGrp="1"/>
          </p:cNvSpPr>
          <p:nvPr>
            <p:ph idx="1"/>
          </p:nvPr>
        </p:nvSpPr>
        <p:spPr>
          <a:xfrm>
            <a:off x="457200" y="1880076"/>
            <a:ext cx="8075240" cy="2629044"/>
          </a:xfrm>
        </p:spPr>
        <p:txBody>
          <a:bodyPr/>
          <a:lstStyle/>
          <a:p>
            <a:pPr algn="ctr" hangingPunct="0"/>
            <a:r>
              <a:rPr lang="en-GB" sz="3200" u="sng" dirty="0">
                <a:solidFill>
                  <a:schemeClr val="tx1"/>
                </a:solidFill>
              </a:rPr>
              <a:t>Greater Independence</a:t>
            </a:r>
          </a:p>
          <a:p>
            <a:pPr hangingPunct="0">
              <a:spcBef>
                <a:spcPts val="0"/>
              </a:spcBef>
            </a:pPr>
            <a:r>
              <a:rPr lang="en-GB" sz="4000" dirty="0"/>
              <a:t>Improved </a:t>
            </a:r>
          </a:p>
          <a:p>
            <a:pPr hangingPunct="0">
              <a:spcBef>
                <a:spcPts val="0"/>
              </a:spcBef>
            </a:pPr>
            <a:r>
              <a:rPr lang="en-GB" sz="2800" b="1" dirty="0">
                <a:solidFill>
                  <a:srgbClr val="DB3196"/>
                </a:solidFill>
              </a:rPr>
              <a:t> </a:t>
            </a:r>
            <a:r>
              <a:rPr lang="en-GB" sz="1600" b="1" dirty="0">
                <a:solidFill>
                  <a:srgbClr val="DB3196"/>
                </a:solidFill>
              </a:rPr>
              <a:t>             </a:t>
            </a:r>
            <a:r>
              <a:rPr lang="en-GB" sz="2000" b="1" dirty="0">
                <a:solidFill>
                  <a:srgbClr val="DB3196"/>
                </a:solidFill>
              </a:rPr>
              <a:t>Health and Wellbeing    </a:t>
            </a:r>
            <a:r>
              <a:rPr lang="en-GB" sz="2000" b="1" dirty="0">
                <a:solidFill>
                  <a:srgbClr val="F2B800"/>
                </a:solidFill>
              </a:rPr>
              <a:t>				   		        Energy levels</a:t>
            </a:r>
            <a:r>
              <a:rPr lang="en-GB" sz="2000" b="1" dirty="0">
                <a:solidFill>
                  <a:srgbClr val="7CBF33"/>
                </a:solidFill>
              </a:rPr>
              <a:t>                                            				         Mobility</a:t>
            </a:r>
            <a:r>
              <a:rPr lang="en-GB" sz="2000" b="1" dirty="0">
                <a:solidFill>
                  <a:srgbClr val="F2B800"/>
                </a:solidFill>
              </a:rPr>
              <a:t>                               			</a:t>
            </a:r>
            <a:r>
              <a:rPr lang="en-GB" sz="2000" b="1" dirty="0">
                <a:solidFill>
                  <a:srgbClr val="7CBF33"/>
                </a:solidFill>
              </a:rPr>
              <a:t>                        </a:t>
            </a:r>
            <a:r>
              <a:rPr lang="en-GB" sz="2000" b="1" dirty="0">
                <a:solidFill>
                  <a:srgbClr val="00B0F0"/>
                </a:solidFill>
              </a:rPr>
              <a:t>Concentration </a:t>
            </a:r>
            <a:r>
              <a:rPr lang="en-GB" b="1" dirty="0"/>
              <a:t> </a:t>
            </a:r>
            <a:endParaRPr lang="en-GB" dirty="0"/>
          </a:p>
        </p:txBody>
      </p:sp>
      <p:sp>
        <p:nvSpPr>
          <p:cNvPr id="4" name="TextBox 3">
            <a:extLst>
              <a:ext uri="{FF2B5EF4-FFF2-40B4-BE49-F238E27FC236}">
                <a16:creationId xmlns:a16="http://schemas.microsoft.com/office/drawing/2014/main" id="{9290D8FF-2895-44BB-BE3D-80F028D51696}"/>
              </a:ext>
            </a:extLst>
          </p:cNvPr>
          <p:cNvSpPr txBox="1"/>
          <p:nvPr/>
        </p:nvSpPr>
        <p:spPr>
          <a:xfrm>
            <a:off x="1558008" y="4481796"/>
            <a:ext cx="6768752" cy="160043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2D2F93"/>
                </a:solidFill>
                <a:effectLst/>
                <a:uLnTx/>
                <a:uFillTx/>
                <a:latin typeface="Arial"/>
                <a:ea typeface="+mn-ea"/>
                <a:cs typeface="+mn-cs"/>
              </a:rPr>
              <a:t>Reduced</a:t>
            </a:r>
            <a:r>
              <a:rPr kumimoji="0" lang="en-GB" sz="4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B3196"/>
                </a:solidFill>
                <a:effectLst/>
                <a:uLnTx/>
                <a:uFillTx/>
                <a:latin typeface="Arial"/>
                <a:ea typeface="+mn-ea"/>
                <a:cs typeface="+mn-cs"/>
              </a:rPr>
              <a:t>  </a:t>
            </a:r>
            <a:r>
              <a:rPr kumimoji="0" lang="en-GB" sz="2000" b="1" i="0" u="none" strike="noStrike" kern="1200" cap="none" spc="0" normalizeH="0" baseline="0" noProof="0" dirty="0">
                <a:ln>
                  <a:noFill/>
                </a:ln>
                <a:solidFill>
                  <a:srgbClr val="F2B800"/>
                </a:solidFill>
                <a:effectLst/>
                <a:uLnTx/>
                <a:uFillTx/>
                <a:latin typeface="Arial"/>
                <a:ea typeface="+mn-ea"/>
                <a:cs typeface="+mn-cs"/>
              </a:rPr>
              <a:t> </a:t>
            </a:r>
            <a:r>
              <a:rPr kumimoji="0" lang="en-GB" sz="2000" b="1" i="0" u="none" strike="noStrike" kern="1200" cap="none" spc="0" normalizeH="0" baseline="0" noProof="0" dirty="0">
                <a:ln>
                  <a:noFill/>
                </a:ln>
                <a:solidFill>
                  <a:srgbClr val="DB3196"/>
                </a:solidFill>
                <a:effectLst/>
                <a:uLnTx/>
                <a:uFillTx/>
                <a:latin typeface="Arial"/>
                <a:ea typeface="+mn-ea"/>
                <a:cs typeface="+mn-cs"/>
              </a:rPr>
              <a:t>Urinary Tract Infections (UTIs)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B3196"/>
                </a:solidFill>
                <a:effectLst/>
                <a:uLnTx/>
                <a:uFillTx/>
                <a:latin typeface="Arial"/>
                <a:ea typeface="+mn-ea"/>
                <a:cs typeface="+mn-cs"/>
              </a:rPr>
              <a:t>                            </a:t>
            </a:r>
            <a:r>
              <a:rPr kumimoji="0" lang="en-GB" sz="2000" b="1" i="0" u="none" strike="noStrike" kern="1200" cap="none" spc="0" normalizeH="0" baseline="0" noProof="0" dirty="0">
                <a:ln>
                  <a:noFill/>
                </a:ln>
                <a:solidFill>
                  <a:srgbClr val="F2B800"/>
                </a:solidFill>
                <a:effectLst/>
                <a:uLnTx/>
                <a:uFillTx/>
                <a:latin typeface="Arial"/>
                <a:ea typeface="+mn-ea"/>
                <a:cs typeface="+mn-cs"/>
              </a:rPr>
              <a:t>Use of Anti-</a:t>
            </a:r>
            <a:r>
              <a:rPr kumimoji="0" lang="en-GB" sz="2000" b="1" i="0" u="none" strike="noStrike" kern="1200" cap="none" spc="0" normalizeH="0" baseline="0" noProof="0" dirty="0" err="1">
                <a:ln>
                  <a:noFill/>
                </a:ln>
                <a:solidFill>
                  <a:srgbClr val="F2B800"/>
                </a:solidFill>
                <a:effectLst/>
                <a:uLnTx/>
                <a:uFillTx/>
                <a:latin typeface="Arial"/>
                <a:ea typeface="+mn-ea"/>
                <a:cs typeface="+mn-cs"/>
              </a:rPr>
              <a:t>biotics</a:t>
            </a:r>
            <a:endParaRPr kumimoji="0" lang="en-GB" sz="2000" b="1" i="0" u="none" strike="noStrike" kern="1200" cap="none" spc="0" normalizeH="0" baseline="0" noProof="0" dirty="0">
              <a:ln>
                <a:noFill/>
              </a:ln>
              <a:solidFill>
                <a:srgbClr val="F2B8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a:t>
            </a:r>
            <a:r>
              <a:rPr kumimoji="0" lang="en-GB" sz="1800" b="1" i="0" u="none" strike="noStrike" kern="1200" cap="none" spc="0" normalizeH="0" baseline="0" noProof="0" dirty="0">
                <a:ln>
                  <a:noFill/>
                </a:ln>
                <a:solidFill>
                  <a:srgbClr val="7CBF33"/>
                </a:solidFill>
                <a:effectLst/>
                <a:uLnTx/>
                <a:uFillTx/>
                <a:latin typeface="Arial"/>
                <a:ea typeface="+mn-ea"/>
                <a:cs typeface="+mn-cs"/>
              </a:rPr>
              <a:t>Falls</a:t>
            </a:r>
          </a:p>
        </p:txBody>
      </p:sp>
      <p:sp>
        <p:nvSpPr>
          <p:cNvPr id="5" name="Up Arrow 4"/>
          <p:cNvSpPr/>
          <p:nvPr/>
        </p:nvSpPr>
        <p:spPr>
          <a:xfrm>
            <a:off x="7068923" y="2093435"/>
            <a:ext cx="1224136" cy="2309688"/>
          </a:xfrm>
          <a:prstGeom prst="upArrow">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rial"/>
                <a:ea typeface="+mn-ea"/>
                <a:cs typeface="+mn-cs"/>
              </a:rPr>
              <a: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rial"/>
                <a:ea typeface="+mn-ea"/>
                <a:cs typeface="+mn-cs"/>
              </a:rPr>
              <a:t>P</a:t>
            </a:r>
          </a:p>
        </p:txBody>
      </p:sp>
      <p:sp>
        <p:nvSpPr>
          <p:cNvPr id="7" name="Down Arrow 6"/>
          <p:cNvSpPr/>
          <p:nvPr/>
        </p:nvSpPr>
        <p:spPr>
          <a:xfrm>
            <a:off x="539552" y="4365104"/>
            <a:ext cx="936104" cy="1512168"/>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descr="Related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2966658"/>
            <a:ext cx="449399" cy="495449"/>
          </a:xfrm>
          <a:prstGeom prst="rect">
            <a:avLst/>
          </a:prstGeom>
          <a:noFill/>
          <a:ln>
            <a:noFill/>
          </a:ln>
        </p:spPr>
      </p:pic>
      <p:pic>
        <p:nvPicPr>
          <p:cNvPr id="11" name="Picture 10" descr="Related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3368" y="3258359"/>
            <a:ext cx="449399" cy="495449"/>
          </a:xfrm>
          <a:prstGeom prst="rect">
            <a:avLst/>
          </a:prstGeom>
          <a:noFill/>
          <a:ln>
            <a:noFill/>
          </a:ln>
        </p:spPr>
      </p:pic>
      <p:pic>
        <p:nvPicPr>
          <p:cNvPr id="12" name="Picture 11" descr="Related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8487" y="3562172"/>
            <a:ext cx="449399" cy="495449"/>
          </a:xfrm>
          <a:prstGeom prst="rect">
            <a:avLst/>
          </a:prstGeom>
          <a:noFill/>
          <a:ln>
            <a:noFill/>
          </a:ln>
        </p:spPr>
      </p:pic>
      <p:pic>
        <p:nvPicPr>
          <p:cNvPr id="13" name="Picture 12" descr="Related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1049" y="3907674"/>
            <a:ext cx="449399" cy="495449"/>
          </a:xfrm>
          <a:prstGeom prst="rect">
            <a:avLst/>
          </a:prstGeom>
          <a:noFill/>
          <a:ln>
            <a:noFill/>
          </a:ln>
        </p:spPr>
      </p:pic>
      <p:pic>
        <p:nvPicPr>
          <p:cNvPr id="14" name="Picture 13" descr="Related image"/>
          <p:cNvPicPr/>
          <p:nvPr/>
        </p:nvPicPr>
        <p:blipFill rotWithShape="1">
          <a:blip r:embed="rId7" cstate="print">
            <a:extLst>
              <a:ext uri="{28A0092B-C50C-407E-A947-70E740481C1C}">
                <a14:useLocalDpi xmlns:a14="http://schemas.microsoft.com/office/drawing/2010/main" val="0"/>
              </a:ext>
            </a:extLst>
          </a:blip>
          <a:srcRect b="10894"/>
          <a:stretch/>
        </p:blipFill>
        <p:spPr bwMode="auto">
          <a:xfrm>
            <a:off x="5522856" y="4908264"/>
            <a:ext cx="516386" cy="514548"/>
          </a:xfrm>
          <a:prstGeom prst="rect">
            <a:avLst/>
          </a:prstGeom>
          <a:noFill/>
          <a:ln>
            <a:noFill/>
          </a:ln>
          <a:extLst>
            <a:ext uri="{53640926-AAD7-44D8-BBD7-CCE9431645EC}">
              <a14:shadowObscured xmlns:a14="http://schemas.microsoft.com/office/drawing/2010/main"/>
            </a:ext>
          </a:extLst>
        </p:spPr>
      </p:pic>
      <p:pic>
        <p:nvPicPr>
          <p:cNvPr id="15" name="Picture 14" descr="Related image"/>
          <p:cNvPicPr/>
          <p:nvPr/>
        </p:nvPicPr>
        <p:blipFill rotWithShape="1">
          <a:blip r:embed="rId7" cstate="print">
            <a:extLst>
              <a:ext uri="{28A0092B-C50C-407E-A947-70E740481C1C}">
                <a14:useLocalDpi xmlns:a14="http://schemas.microsoft.com/office/drawing/2010/main" val="0"/>
              </a:ext>
            </a:extLst>
          </a:blip>
          <a:srcRect b="10894"/>
          <a:stretch/>
        </p:blipFill>
        <p:spPr bwMode="auto">
          <a:xfrm>
            <a:off x="6067153" y="5233385"/>
            <a:ext cx="516386" cy="514548"/>
          </a:xfrm>
          <a:prstGeom prst="rect">
            <a:avLst/>
          </a:prstGeom>
          <a:noFill/>
          <a:ln>
            <a:noFill/>
          </a:ln>
          <a:extLst>
            <a:ext uri="{53640926-AAD7-44D8-BBD7-CCE9431645EC}">
              <a14:shadowObscured xmlns:a14="http://schemas.microsoft.com/office/drawing/2010/main"/>
            </a:ext>
          </a:extLst>
        </p:spPr>
      </p:pic>
      <p:pic>
        <p:nvPicPr>
          <p:cNvPr id="16" name="Picture 15" descr="Related image"/>
          <p:cNvPicPr/>
          <p:nvPr/>
        </p:nvPicPr>
        <p:blipFill rotWithShape="1">
          <a:blip r:embed="rId7" cstate="print">
            <a:extLst>
              <a:ext uri="{28A0092B-C50C-407E-A947-70E740481C1C}">
                <a14:useLocalDpi xmlns:a14="http://schemas.microsoft.com/office/drawing/2010/main" val="0"/>
              </a:ext>
            </a:extLst>
          </a:blip>
          <a:srcRect b="10894"/>
          <a:stretch/>
        </p:blipFill>
        <p:spPr bwMode="auto">
          <a:xfrm>
            <a:off x="6665891" y="5567686"/>
            <a:ext cx="516386" cy="514548"/>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0D49950D-AD2B-44F6-9714-A3E67B64A62E}"/>
              </a:ext>
            </a:extLst>
          </p:cNvPr>
          <p:cNvPicPr/>
          <p:nvPr/>
        </p:nvPicPr>
        <p:blipFill rotWithShape="1">
          <a:blip r:embed="rId8"/>
          <a:srcRect l="15789" t="20682" r="19233" b="12547"/>
          <a:stretch/>
        </p:blipFill>
        <p:spPr bwMode="auto">
          <a:xfrm>
            <a:off x="7238738" y="240433"/>
            <a:ext cx="1420080" cy="839221"/>
          </a:xfrm>
          <a:prstGeom prst="rect">
            <a:avLst/>
          </a:prstGeom>
          <a:ln>
            <a:noFill/>
          </a:ln>
          <a:extLst>
            <a:ext uri="{53640926-AAD7-44D8-BBD7-CCE9431645EC}">
              <a14:shadowObscured xmlns:a14="http://schemas.microsoft.com/office/drawing/2010/main"/>
            </a:ext>
          </a:extLst>
        </p:spPr>
      </p:pic>
      <p:pic>
        <p:nvPicPr>
          <p:cNvPr id="19" name="Picture 18" descr="Age UK Salford Pledge- 10% Better Campaign">
            <a:extLst>
              <a:ext uri="{FF2B5EF4-FFF2-40B4-BE49-F238E27FC236}">
                <a16:creationId xmlns:a16="http://schemas.microsoft.com/office/drawing/2014/main" id="{9BCB10F2-9862-47F5-AB91-6F3023766623}"/>
              </a:ext>
            </a:extLst>
          </p:cNvPr>
          <p:cNvPicPr/>
          <p:nvPr/>
        </p:nvPicPr>
        <p:blipFill rotWithShape="1">
          <a:blip r:embed="rId9" cstate="print">
            <a:extLst>
              <a:ext uri="{28A0092B-C50C-407E-A947-70E740481C1C}">
                <a14:useLocalDpi xmlns:a14="http://schemas.microsoft.com/office/drawing/2010/main" val="0"/>
              </a:ext>
            </a:extLst>
          </a:blip>
          <a:srcRect l="6785" t="12396" r="5689" b="12397"/>
          <a:stretch/>
        </p:blipFill>
        <p:spPr bwMode="auto">
          <a:xfrm>
            <a:off x="286078" y="324867"/>
            <a:ext cx="1638300" cy="744855"/>
          </a:xfrm>
          <a:prstGeom prst="rect">
            <a:avLst/>
          </a:prstGeom>
          <a:noFill/>
          <a:ln>
            <a:noFill/>
          </a:ln>
          <a:extLst>
            <a:ext uri="{53640926-AAD7-44D8-BBD7-CCE9431645EC}">
              <a14:shadowObscured xmlns:a14="http://schemas.microsoft.com/office/drawing/2010/main"/>
            </a:ext>
          </a:extLst>
        </p:spPr>
      </p:pic>
      <p:pic>
        <p:nvPicPr>
          <p:cNvPr id="6" name="Audio 5">
            <a:hlinkClick r:id="" action="ppaction://media"/>
            <a:extLst>
              <a:ext uri="{FF2B5EF4-FFF2-40B4-BE49-F238E27FC236}">
                <a16:creationId xmlns:a16="http://schemas.microsoft.com/office/drawing/2014/main" id="{44CC3362-AD0A-467F-AF2C-0A9E32A61BD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
        <p:nvSpPr>
          <p:cNvPr id="17" name="Rectangle 16">
            <a:extLst>
              <a:ext uri="{FF2B5EF4-FFF2-40B4-BE49-F238E27FC236}">
                <a16:creationId xmlns:a16="http://schemas.microsoft.com/office/drawing/2014/main" id="{9BF1C704-76B0-4CFA-B9F5-A3CDF5F8A206}"/>
              </a:ext>
            </a:extLst>
          </p:cNvPr>
          <p:cNvSpPr/>
          <p:nvPr/>
        </p:nvSpPr>
        <p:spPr>
          <a:xfrm>
            <a:off x="1924378" y="436942"/>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custDataLst>
      <p:tags r:id="rId1"/>
    </p:custDataLst>
    <p:extLst>
      <p:ext uri="{BB962C8B-B14F-4D97-AF65-F5344CB8AC3E}">
        <p14:creationId xmlns:p14="http://schemas.microsoft.com/office/powerpoint/2010/main" val="1057066621"/>
      </p:ext>
    </p:extLst>
  </p:cSld>
  <p:clrMapOvr>
    <a:masterClrMapping/>
  </p:clrMapOvr>
  <mc:AlternateContent xmlns:mc="http://schemas.openxmlformats.org/markup-compatibility/2006" xmlns:p14="http://schemas.microsoft.com/office/powerpoint/2010/main">
    <mc:Choice Requires="p14">
      <p:transition spd="slow" p14:dur="2000" advClick="0" advTm="36581"/>
    </mc:Choice>
    <mc:Fallback xmlns="">
      <p:transition spd="slow" advClick="0" advTm="3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1000"/>
                                        <p:tgtEl>
                                          <p:spTgt spid="4">
                                            <p:txEl>
                                              <p:pRg st="2" end="2"/>
                                            </p:txEl>
                                          </p:spTgt>
                                        </p:tgtEl>
                                      </p:cBhvr>
                                    </p:animEffect>
                                    <p:anim calcmode="lin" valueType="num">
                                      <p:cBhvr>
                                        <p:cTn id="4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1000"/>
                                        <p:tgtEl>
                                          <p:spTgt spid="4">
                                            <p:txEl>
                                              <p:pRg st="3" end="3"/>
                                            </p:txEl>
                                          </p:spTgt>
                                        </p:tgtEl>
                                      </p:cBhvr>
                                    </p:animEffect>
                                    <p:anim calcmode="lin" valueType="num">
                                      <p:cBhvr>
                                        <p:cTn id="4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410A-E060-4E1B-83D5-A84006FDBAF3}"/>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3A6D46DD-7F5F-4722-815C-38306FD3E685}"/>
              </a:ext>
            </a:extLst>
          </p:cNvPr>
          <p:cNvSpPr>
            <a:spLocks noGrp="1"/>
          </p:cNvSpPr>
          <p:nvPr>
            <p:ph idx="1"/>
          </p:nvPr>
        </p:nvSpPr>
        <p:spPr>
          <a:xfrm>
            <a:off x="323528" y="2415456"/>
            <a:ext cx="7138988" cy="3360588"/>
          </a:xfrm>
        </p:spPr>
        <p:txBody>
          <a:bodyPr/>
          <a:lstStyle/>
          <a:p>
            <a:r>
              <a:rPr lang="en-GB" dirty="0"/>
              <a:t>1. Which resource isn’t usually used by clinical staff?</a:t>
            </a:r>
          </a:p>
          <a:p>
            <a:pPr>
              <a:buFont typeface="Arial" panose="020B0604020202020204" pitchFamily="34" charset="0"/>
              <a:buChar char="•"/>
            </a:pPr>
            <a:r>
              <a:rPr lang="en-GB" dirty="0">
                <a:hlinkClick r:id="rId5" action="ppaction://hlinksldjump"/>
              </a:rPr>
              <a:t>Food First recipes</a:t>
            </a:r>
            <a:endParaRPr lang="en-GB" dirty="0"/>
          </a:p>
          <a:p>
            <a:pPr>
              <a:buFont typeface="Arial" panose="020B0604020202020204" pitchFamily="34" charset="0"/>
              <a:buChar char="•"/>
            </a:pPr>
            <a:r>
              <a:rPr lang="en-GB" dirty="0">
                <a:hlinkClick r:id="rId6" action="ppaction://hlinksldjump"/>
              </a:rPr>
              <a:t>Paperweight armband</a:t>
            </a:r>
            <a:endParaRPr lang="en-GB" dirty="0"/>
          </a:p>
          <a:p>
            <a:pPr>
              <a:buFont typeface="Arial" panose="020B0604020202020204" pitchFamily="34" charset="0"/>
              <a:buChar char="•"/>
            </a:pPr>
            <a:r>
              <a:rPr lang="en-GB" dirty="0">
                <a:hlinkClick r:id="rId5" action="ppaction://hlinksldjump"/>
              </a:rPr>
              <a:t>Eat Drink Live well booklet</a:t>
            </a:r>
            <a:endParaRPr lang="en-GB" dirty="0"/>
          </a:p>
          <a:p>
            <a:pPr marL="0" indent="0"/>
            <a:endParaRPr lang="en-GB" dirty="0"/>
          </a:p>
          <a:p>
            <a:r>
              <a:rPr lang="en-GB" dirty="0"/>
              <a:t>2. Who can be given the Eat, Drink Live Well booklet?</a:t>
            </a:r>
          </a:p>
          <a:p>
            <a:pPr>
              <a:buFont typeface="Arial" panose="020B0604020202020204" pitchFamily="34" charset="0"/>
              <a:buChar char="•"/>
            </a:pPr>
            <a:r>
              <a:rPr lang="en-GB" dirty="0">
                <a:hlinkClick r:id="rId5" action="ppaction://hlinksldjump"/>
              </a:rPr>
              <a:t>Anyone</a:t>
            </a:r>
            <a:endParaRPr lang="en-GB" dirty="0"/>
          </a:p>
          <a:p>
            <a:pPr>
              <a:buFont typeface="Arial" panose="020B0604020202020204" pitchFamily="34" charset="0"/>
              <a:buChar char="•"/>
            </a:pPr>
            <a:r>
              <a:rPr lang="en-GB" dirty="0">
                <a:hlinkClick r:id="rId6" action="ppaction://hlinksldjump"/>
              </a:rPr>
              <a:t>Those at risk of malnutrition</a:t>
            </a:r>
            <a:endParaRPr lang="en-GB" dirty="0"/>
          </a:p>
          <a:p>
            <a:pPr>
              <a:buFont typeface="Arial" panose="020B0604020202020204" pitchFamily="34" charset="0"/>
              <a:buChar char="•"/>
            </a:pPr>
            <a:r>
              <a:rPr lang="en-GB" dirty="0">
                <a:hlinkClick r:id="rId5" action="ppaction://hlinksldjump"/>
              </a:rPr>
              <a:t>Anyone over 65</a:t>
            </a:r>
            <a:endParaRPr lang="en-GB" dirty="0"/>
          </a:p>
          <a:p>
            <a:pPr marL="0" indent="0"/>
            <a:endParaRPr lang="en-GB" dirty="0"/>
          </a:p>
          <a:p>
            <a:pPr marL="0" indent="0"/>
            <a:endParaRPr lang="en-GB" dirty="0"/>
          </a:p>
          <a:p>
            <a:endParaRPr lang="en-GB" dirty="0"/>
          </a:p>
        </p:txBody>
      </p:sp>
      <p:pic>
        <p:nvPicPr>
          <p:cNvPr id="5" name="Audio 4">
            <a:hlinkClick r:id="" action="ppaction://media"/>
            <a:extLst>
              <a:ext uri="{FF2B5EF4-FFF2-40B4-BE49-F238E27FC236}">
                <a16:creationId xmlns:a16="http://schemas.microsoft.com/office/drawing/2014/main" id="{F8AFE157-C688-4209-B7BF-B9AD8A2989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6" name="Rectangle 5">
            <a:extLst>
              <a:ext uri="{FF2B5EF4-FFF2-40B4-BE49-F238E27FC236}">
                <a16:creationId xmlns:a16="http://schemas.microsoft.com/office/drawing/2014/main" id="{9BF1C704-76B0-4CFA-B9F5-A3CDF5F8A206}"/>
              </a:ext>
            </a:extLst>
          </p:cNvPr>
          <p:cNvSpPr/>
          <p:nvPr/>
        </p:nvSpPr>
        <p:spPr>
          <a:xfrm>
            <a:off x="1979712" y="289868"/>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7" name="Picture 6" descr="Age UK Salford Pledge- 10% Better Campaign">
            <a:extLst>
              <a:ext uri="{FF2B5EF4-FFF2-40B4-BE49-F238E27FC236}">
                <a16:creationId xmlns:a16="http://schemas.microsoft.com/office/drawing/2014/main" id="{3DF729EC-B9E2-49AC-822E-29C9521B93BF}"/>
              </a:ext>
            </a:extLst>
          </p:cNvPr>
          <p:cNvPicPr/>
          <p:nvPr/>
        </p:nvPicPr>
        <p:blipFill rotWithShape="1">
          <a:blip r:embed="rId8" cstate="print">
            <a:extLst>
              <a:ext uri="{28A0092B-C50C-407E-A947-70E740481C1C}">
                <a14:useLocalDpi xmlns:a14="http://schemas.microsoft.com/office/drawing/2010/main" val="0"/>
              </a:ext>
            </a:extLst>
          </a:blip>
          <a:srcRect l="6785" t="12396" r="5689" b="12397"/>
          <a:stretch/>
        </p:blipFill>
        <p:spPr bwMode="auto">
          <a:xfrm>
            <a:off x="286078" y="324867"/>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5643987"/>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F6A7-C9CC-4942-B5D8-6C90CB4DF52E}"/>
              </a:ext>
            </a:extLst>
          </p:cNvPr>
          <p:cNvSpPr>
            <a:spLocks noGrp="1"/>
          </p:cNvSpPr>
          <p:nvPr>
            <p:ph type="title"/>
          </p:nvPr>
        </p:nvSpPr>
        <p:spPr/>
        <p:txBody>
          <a:bodyPr/>
          <a:lstStyle/>
          <a:p>
            <a:r>
              <a:rPr lang="en-GB" sz="4000" dirty="0"/>
              <a:t>Well done!</a:t>
            </a:r>
          </a:p>
        </p:txBody>
      </p:sp>
      <p:sp>
        <p:nvSpPr>
          <p:cNvPr id="3" name="Content Placeholder 2">
            <a:extLst>
              <a:ext uri="{FF2B5EF4-FFF2-40B4-BE49-F238E27FC236}">
                <a16:creationId xmlns:a16="http://schemas.microsoft.com/office/drawing/2014/main" id="{5AF5E68A-C769-4808-A0B5-0EB3CC1F9D21}"/>
              </a:ext>
            </a:extLst>
          </p:cNvPr>
          <p:cNvSpPr>
            <a:spLocks noGrp="1"/>
          </p:cNvSpPr>
          <p:nvPr>
            <p:ph idx="1"/>
          </p:nvPr>
        </p:nvSpPr>
        <p:spPr>
          <a:xfrm>
            <a:off x="468451" y="2439737"/>
            <a:ext cx="7704856" cy="1656184"/>
          </a:xfrm>
        </p:spPr>
        <p:txBody>
          <a:bodyPr/>
          <a:lstStyle/>
          <a:p>
            <a:pPr algn="ctr"/>
            <a:r>
              <a:rPr lang="en-GB" sz="3200" dirty="0"/>
              <a:t>You have completed Bitesize 5 – </a:t>
            </a:r>
          </a:p>
          <a:p>
            <a:pPr algn="ctr"/>
            <a:r>
              <a:rPr lang="en-GB" sz="3200" dirty="0"/>
              <a:t>Eat Well: Tips to prevent malnutrition</a:t>
            </a:r>
            <a:endParaRPr lang="en-GB" sz="3600" dirty="0"/>
          </a:p>
          <a:p>
            <a:pPr algn="ctr"/>
            <a:endParaRPr lang="en-GB" sz="3600" dirty="0"/>
          </a:p>
          <a:p>
            <a:pPr algn="ctr"/>
            <a:r>
              <a:rPr lang="en-GB" sz="3200" dirty="0"/>
              <a:t>To further your learning follow the links on the following ‘Progression’ slide.</a:t>
            </a:r>
          </a:p>
          <a:p>
            <a:pPr algn="ctr"/>
            <a:r>
              <a:rPr lang="en-GB" sz="3200" dirty="0"/>
              <a:t> </a:t>
            </a:r>
            <a:endParaRPr lang="en-GB" sz="3200" dirty="0">
              <a:solidFill>
                <a:srgbClr val="FF0000"/>
              </a:solidFill>
            </a:endParaRPr>
          </a:p>
          <a:p>
            <a:endParaRPr lang="en-GB" dirty="0"/>
          </a:p>
        </p:txBody>
      </p:sp>
      <p:sp>
        <p:nvSpPr>
          <p:cNvPr id="4" name="Rectangle 3">
            <a:extLst>
              <a:ext uri="{FF2B5EF4-FFF2-40B4-BE49-F238E27FC236}">
                <a16:creationId xmlns:a16="http://schemas.microsoft.com/office/drawing/2014/main" id="{32C6FF50-088F-4083-9C49-162DA2E4C0F8}"/>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495F6A89-78BE-4706-B6AC-4F6BDC0AB1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6" name="Picture 5" descr="Age UK Salford Pledge- 10% Better Campaign">
            <a:extLst>
              <a:ext uri="{FF2B5EF4-FFF2-40B4-BE49-F238E27FC236}">
                <a16:creationId xmlns:a16="http://schemas.microsoft.com/office/drawing/2014/main" id="{DEE61EDD-C1A9-40F6-AB1A-52DB3CEAEA7C}"/>
              </a:ext>
            </a:extLst>
          </p:cNvPr>
          <p:cNvPicPr/>
          <p:nvPr/>
        </p:nvPicPr>
        <p:blipFill rotWithShape="1">
          <a:blip r:embed="rId6" cstate="print">
            <a:extLst>
              <a:ext uri="{28A0092B-C50C-407E-A947-70E740481C1C}">
                <a14:useLocalDpi xmlns:a14="http://schemas.microsoft.com/office/drawing/2010/main" val="0"/>
              </a:ext>
            </a:extLst>
          </a:blip>
          <a:srcRect l="6785" t="12396" r="5689" b="12397"/>
          <a:stretch/>
        </p:blipFill>
        <p:spPr bwMode="auto">
          <a:xfrm>
            <a:off x="286078" y="324867"/>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4216607"/>
      </p:ext>
    </p:extLst>
  </p:cSld>
  <p:clrMapOvr>
    <a:masterClrMapping/>
  </p:clrMapOvr>
  <mc:AlternateContent xmlns:mc="http://schemas.openxmlformats.org/markup-compatibility/2006" xmlns:p14="http://schemas.microsoft.com/office/powerpoint/2010/main">
    <mc:Choice Requires="p14">
      <p:transition spd="slow" p14:dur="2000" advTm="14468"/>
    </mc:Choice>
    <mc:Fallback xmlns="">
      <p:transition spd="slow" advTm="1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F909-D781-4CAC-B3EB-6F77C6686506}"/>
              </a:ext>
            </a:extLst>
          </p:cNvPr>
          <p:cNvSpPr>
            <a:spLocks noGrp="1"/>
          </p:cNvSpPr>
          <p:nvPr>
            <p:ph type="title"/>
          </p:nvPr>
        </p:nvSpPr>
        <p:spPr>
          <a:xfrm>
            <a:off x="395536" y="1240055"/>
            <a:ext cx="6923112" cy="889000"/>
          </a:xfrm>
        </p:spPr>
        <p:txBody>
          <a:bodyPr/>
          <a:lstStyle/>
          <a:p>
            <a:pPr algn="ctr"/>
            <a:br>
              <a:rPr lang="en-GB" dirty="0"/>
            </a:br>
            <a:br>
              <a:rPr lang="en-GB" dirty="0"/>
            </a:br>
            <a:endParaRPr lang="en-GB" dirty="0"/>
          </a:p>
        </p:txBody>
      </p:sp>
      <p:pic>
        <p:nvPicPr>
          <p:cNvPr id="7" name="Picture 6">
            <a:extLst>
              <a:ext uri="{FF2B5EF4-FFF2-40B4-BE49-F238E27FC236}">
                <a16:creationId xmlns:a16="http://schemas.microsoft.com/office/drawing/2014/main" id="{E04508D4-9B3D-4438-8723-EDEAD743F570}"/>
              </a:ext>
            </a:extLst>
          </p:cNvPr>
          <p:cNvPicPr/>
          <p:nvPr/>
        </p:nvPicPr>
        <p:blipFill rotWithShape="1">
          <a:blip r:embed="rId5"/>
          <a:srcRect l="15789" t="20682" r="19233" b="12547"/>
          <a:stretch/>
        </p:blipFill>
        <p:spPr bwMode="auto">
          <a:xfrm>
            <a:off x="7231676" y="314731"/>
            <a:ext cx="1420080" cy="839221"/>
          </a:xfrm>
          <a:prstGeom prst="rect">
            <a:avLst/>
          </a:prstGeom>
          <a:ln>
            <a:noFill/>
          </a:ln>
          <a:extLst>
            <a:ext uri="{53640926-AAD7-44D8-BBD7-CCE9431645EC}">
              <a14:shadowObscured xmlns:a14="http://schemas.microsoft.com/office/drawing/2010/main"/>
            </a:ext>
          </a:extLst>
        </p:spPr>
      </p:pic>
      <p:pic>
        <p:nvPicPr>
          <p:cNvPr id="8" name="Picture 7" descr="Age UK Salford Pledge- 10% Better Campaign">
            <a:extLst>
              <a:ext uri="{FF2B5EF4-FFF2-40B4-BE49-F238E27FC236}">
                <a16:creationId xmlns:a16="http://schemas.microsoft.com/office/drawing/2014/main" id="{EAB8D9D6-446D-4ECA-BB8F-3C6AEC1C7DCB}"/>
              </a:ext>
            </a:extLst>
          </p:cNvPr>
          <p:cNvPicPr/>
          <p:nvPr/>
        </p:nvPicPr>
        <p:blipFill rotWithShape="1">
          <a:blip r:embed="rId6" cstate="print">
            <a:extLst>
              <a:ext uri="{28A0092B-C50C-407E-A947-70E740481C1C}">
                <a14:useLocalDpi xmlns:a14="http://schemas.microsoft.com/office/drawing/2010/main" val="0"/>
              </a:ext>
            </a:extLst>
          </a:blip>
          <a:srcRect l="6785" t="12396" r="5689" b="12397"/>
          <a:stretch/>
        </p:blipFill>
        <p:spPr bwMode="auto">
          <a:xfrm>
            <a:off x="268983" y="296054"/>
            <a:ext cx="1638300" cy="744855"/>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F24001CA-6B7C-460B-B1DD-F4635726FD1A}"/>
              </a:ext>
            </a:extLst>
          </p:cNvPr>
          <p:cNvSpPr txBox="1"/>
          <p:nvPr/>
        </p:nvSpPr>
        <p:spPr>
          <a:xfrm>
            <a:off x="323528" y="1436466"/>
            <a:ext cx="7488832" cy="523220"/>
          </a:xfrm>
          <a:prstGeom prst="rect">
            <a:avLst/>
          </a:prstGeom>
          <a:noFill/>
        </p:spPr>
        <p:txBody>
          <a:bodyPr wrap="square">
            <a:spAutoFit/>
          </a:bodyPr>
          <a:lstStyle/>
          <a:p>
            <a:r>
              <a:rPr kumimoji="0" lang="en-GB" sz="2800" b="0" i="0" u="none" strike="noStrike" kern="0" cap="none" spc="0" normalizeH="0" baseline="0" noProof="0" dirty="0">
                <a:ln>
                  <a:noFill/>
                </a:ln>
                <a:solidFill>
                  <a:srgbClr val="2D2F93"/>
                </a:solidFill>
                <a:effectLst/>
                <a:uLnTx/>
                <a:uFillTx/>
                <a:latin typeface="Arial"/>
                <a:ea typeface="+mj-ea"/>
                <a:cs typeface="+mj-cs"/>
              </a:rPr>
              <a:t>Progression</a:t>
            </a:r>
            <a:endParaRPr lang="en-GB" dirty="0"/>
          </a:p>
        </p:txBody>
      </p:sp>
      <p:sp>
        <p:nvSpPr>
          <p:cNvPr id="15" name="TextBox 14">
            <a:extLst>
              <a:ext uri="{FF2B5EF4-FFF2-40B4-BE49-F238E27FC236}">
                <a16:creationId xmlns:a16="http://schemas.microsoft.com/office/drawing/2014/main" id="{29284100-ECAE-48D4-A62D-E5681261DC35}"/>
              </a:ext>
            </a:extLst>
          </p:cNvPr>
          <p:cNvSpPr txBox="1"/>
          <p:nvPr/>
        </p:nvSpPr>
        <p:spPr>
          <a:xfrm>
            <a:off x="293183" y="2129055"/>
            <a:ext cx="860281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ea typeface="+mn-ea"/>
                <a:cs typeface="+mn-cs"/>
              </a:rPr>
              <a:t>E-learning Tool Malnutrition &amp; Dysphagia: </a:t>
            </a:r>
            <a:r>
              <a:rPr kumimoji="0" lang="en-GB" sz="1600" b="0" i="1" u="none" strike="noStrike" kern="0" cap="none" spc="0" normalizeH="0" baseline="0" noProof="0" dirty="0">
                <a:ln>
                  <a:noFill/>
                </a:ln>
                <a:solidFill>
                  <a:srgbClr val="000000"/>
                </a:solidFill>
                <a:effectLst/>
                <a:uLnTx/>
                <a:uFillTx/>
                <a:ea typeface="+mn-ea"/>
                <a:cs typeface="+mn-cs"/>
                <a:hlinkClick r:id="rId7"/>
              </a:rPr>
              <a:t>http://paperweightarmband.org.uk/</a:t>
            </a:r>
            <a:endParaRPr kumimoji="0" lang="en-GB" sz="1600" b="0" i="1" u="none" strike="noStrike" kern="0" cap="none" spc="0" normalizeH="0" baseline="0" noProof="0" dirty="0">
              <a:ln>
                <a:noFill/>
              </a:ln>
              <a:solidFill>
                <a:srgbClr val="000000"/>
              </a:solidFill>
              <a:effectLst/>
              <a:uLnTx/>
              <a:uFillTx/>
              <a:ea typeface="+mn-ea"/>
              <a:cs typeface="+mn-cs"/>
            </a:endParaRPr>
          </a:p>
          <a:p>
            <a:endParaRPr lang="en-GB" sz="1600" b="1" dirty="0">
              <a:effectLst/>
              <a:ea typeface="Calibri" panose="020F0502020204030204" pitchFamily="34" charset="0"/>
            </a:endParaRPr>
          </a:p>
          <a:p>
            <a:r>
              <a:rPr lang="en-GB" sz="1600" b="1" dirty="0">
                <a:effectLst/>
                <a:ea typeface="Calibri" panose="020F0502020204030204" pitchFamily="34" charset="0"/>
              </a:rPr>
              <a:t>Emily’s story</a:t>
            </a:r>
            <a:r>
              <a:rPr lang="en-GB" sz="1600" b="1" dirty="0">
                <a:ea typeface="Calibri" panose="020F0502020204030204" pitchFamily="34" charset="0"/>
              </a:rPr>
              <a:t>: </a:t>
            </a:r>
            <a:r>
              <a:rPr lang="en-GB" sz="1600" u="sng" dirty="0">
                <a:solidFill>
                  <a:srgbClr val="0563C1"/>
                </a:solidFill>
                <a:effectLst/>
                <a:ea typeface="Calibri" panose="020F0502020204030204" pitchFamily="34" charset="0"/>
                <a:hlinkClick r:id="rId8"/>
              </a:rPr>
              <a:t>https://www.ageuk.org.uk/bp-assets/globalassets/salford/forms/nutrition-and-hydration/emilys-story-1.pdf</a:t>
            </a:r>
            <a:endParaRPr lang="en-GB" sz="1600" u="sng" dirty="0">
              <a:solidFill>
                <a:srgbClr val="0563C1"/>
              </a:solidFill>
              <a:effectLst/>
              <a:ea typeface="Calibri" panose="020F0502020204030204" pitchFamily="34" charset="0"/>
            </a:endParaRPr>
          </a:p>
          <a:p>
            <a:endParaRPr kumimoji="0" lang="en-GB" sz="1600" b="1" i="0" u="none" strike="noStrike" kern="0" cap="none" spc="0" normalizeH="0" baseline="0" noProof="0" dirty="0">
              <a:ln>
                <a:noFill/>
              </a:ln>
              <a:solidFill>
                <a:srgbClr val="000000"/>
              </a:solidFill>
              <a:effectLst/>
              <a:uLnTx/>
              <a:uFillTx/>
              <a:ea typeface="+mn-ea"/>
              <a:cs typeface="+mn-cs"/>
            </a:endParaRPr>
          </a:p>
          <a:p>
            <a:r>
              <a:rPr kumimoji="0" lang="en-GB" sz="1600" b="1" i="0" u="none" strike="noStrike" kern="0" cap="none" spc="0" normalizeH="0" baseline="0" noProof="0" dirty="0">
                <a:ln>
                  <a:noFill/>
                </a:ln>
                <a:solidFill>
                  <a:srgbClr val="000000"/>
                </a:solidFill>
                <a:effectLst/>
                <a:uLnTx/>
                <a:uFillTx/>
                <a:ea typeface="+mn-ea"/>
                <a:cs typeface="+mn-cs"/>
              </a:rPr>
              <a:t>Grandad’s Story  </a:t>
            </a:r>
            <a:r>
              <a:rPr kumimoji="0" lang="en-GB" sz="1600" b="0" i="0" u="sng" strike="noStrike" kern="1200" cap="none" spc="0" normalizeH="0" baseline="0" noProof="0" dirty="0">
                <a:ln>
                  <a:noFill/>
                </a:ln>
                <a:solidFill>
                  <a:srgbClr val="0000FF"/>
                </a:solidFill>
                <a:effectLst/>
                <a:uLnTx/>
                <a:uFillTx/>
                <a:ea typeface="Calibri" panose="020F0502020204030204" pitchFamily="34" charset="0"/>
                <a:cs typeface="+mn-cs"/>
                <a:hlinkClick r:id="rId9"/>
              </a:rPr>
              <a:t>https://vimeo.com/403103060</a:t>
            </a:r>
            <a:endParaRPr kumimoji="0" lang="en-GB" sz="1600" b="0" i="0" u="sng" strike="noStrike" kern="1200" cap="none" spc="0" normalizeH="0" baseline="0" noProof="0" dirty="0">
              <a:ln>
                <a:noFill/>
              </a:ln>
              <a:solidFill>
                <a:srgbClr val="0000FF"/>
              </a:solidFill>
              <a:effectLst/>
              <a:uLnTx/>
              <a:uFillTx/>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ea typeface="+mn-ea"/>
                <a:cs typeface="+mn-cs"/>
              </a:rPr>
              <a:t>YouTube Tips and Tutorials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srgbClr val="000000"/>
                </a:solidFill>
                <a:effectLst/>
                <a:uLnTx/>
                <a:uFillTx/>
                <a:ea typeface="+mn-ea"/>
                <a:cs typeface="+mn-cs"/>
              </a:rPr>
              <a:t>Hydration Top Tips: </a:t>
            </a:r>
            <a:r>
              <a:rPr kumimoji="0" lang="en-GB" sz="1600" b="0" i="1" u="none" strike="noStrike" kern="0" cap="none" spc="0" normalizeH="0" baseline="0" noProof="0" dirty="0">
                <a:ln>
                  <a:noFill/>
                </a:ln>
                <a:solidFill>
                  <a:srgbClr val="000000"/>
                </a:solidFill>
                <a:effectLst/>
                <a:uLnTx/>
                <a:uFillTx/>
                <a:ea typeface="+mn-ea"/>
                <a:cs typeface="+mn-cs"/>
                <a:hlinkClick r:id="rId10"/>
              </a:rPr>
              <a:t>https://www.youtube.com/watch?v=yHk5VMhEyyQ</a:t>
            </a:r>
            <a:r>
              <a:rPr kumimoji="0" lang="en-GB" sz="1600" b="0" i="1" u="none" strike="noStrike" kern="0" cap="none" spc="0" normalizeH="0" baseline="0" noProof="0" dirty="0">
                <a:ln>
                  <a:noFill/>
                </a:ln>
                <a:solidFill>
                  <a:srgbClr val="000000"/>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srgbClr val="000000"/>
                </a:solidFill>
                <a:effectLst/>
                <a:uLnTx/>
                <a:uFillTx/>
                <a:ea typeface="+mn-ea"/>
                <a:cs typeface="+mn-cs"/>
              </a:rPr>
              <a:t>Nutrition Top Tips: </a:t>
            </a:r>
            <a:r>
              <a:rPr kumimoji="0" lang="en-GB" sz="1600" b="0" i="1" u="none" strike="noStrike" kern="0" cap="none" spc="0" normalizeH="0" baseline="0" noProof="0" dirty="0">
                <a:ln>
                  <a:noFill/>
                </a:ln>
                <a:solidFill>
                  <a:srgbClr val="000000"/>
                </a:solidFill>
                <a:effectLst/>
                <a:uLnTx/>
                <a:uFillTx/>
                <a:ea typeface="+mn-ea"/>
                <a:cs typeface="+mn-cs"/>
                <a:hlinkClick r:id="rId11"/>
              </a:rPr>
              <a:t>https://www.youtube.com/watch?v=KDN-_Bs4kFo</a:t>
            </a:r>
            <a:r>
              <a:rPr kumimoji="0" lang="en-GB" sz="1600" b="0" i="1" u="none" strike="noStrike" kern="0" cap="none" spc="0" normalizeH="0" baseline="0" noProof="0" dirty="0">
                <a:ln>
                  <a:noFill/>
                </a:ln>
                <a:solidFill>
                  <a:srgbClr val="000000"/>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srgbClr val="000000"/>
                </a:solidFill>
                <a:effectLst/>
                <a:uLnTx/>
                <a:uFillTx/>
                <a:ea typeface="+mn-ea"/>
                <a:cs typeface="+mn-cs"/>
              </a:rPr>
              <a:t>How to use the Paperweight Armband: </a:t>
            </a:r>
            <a:r>
              <a:rPr kumimoji="0" lang="en-GB" sz="1600" b="0" i="1" u="none" strike="noStrike" kern="0" cap="none" spc="0" normalizeH="0" baseline="0" noProof="0" dirty="0">
                <a:ln>
                  <a:noFill/>
                </a:ln>
                <a:solidFill>
                  <a:srgbClr val="000000"/>
                </a:solidFill>
                <a:effectLst/>
                <a:uLnTx/>
                <a:uFillTx/>
                <a:ea typeface="+mn-ea"/>
                <a:cs typeface="+mn-cs"/>
                <a:hlinkClick r:id="rId12"/>
              </a:rPr>
              <a:t>https://www.youtube.com/watch?v=I3cr8b8F3wE</a:t>
            </a:r>
            <a:r>
              <a:rPr kumimoji="0" lang="en-GB" sz="1600" b="0" i="1" u="none" strike="noStrike" kern="0" cap="none" spc="0" normalizeH="0" baseline="0" noProof="0" dirty="0">
                <a:ln>
                  <a:noFill/>
                </a:ln>
                <a:solidFill>
                  <a:srgbClr val="000000"/>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ea typeface="+mn-ea"/>
                <a:cs typeface="+mn-cs"/>
              </a:rPr>
              <a:t>Blogs and All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srgbClr val="000000"/>
                </a:solidFill>
                <a:effectLst/>
                <a:uLnTx/>
                <a:uFillTx/>
                <a:ea typeface="+mn-ea"/>
                <a:cs typeface="+mn-cs"/>
                <a:hlinkClick r:id="rId13"/>
              </a:rPr>
              <a:t>https://www.ageuk.org.uk/salford/about-us/improving-nutrition-and-hydration/</a:t>
            </a:r>
            <a:r>
              <a:rPr kumimoji="0" lang="en-GB" sz="1600" b="0" i="1" u="none" strike="noStrike" kern="0" cap="none" spc="0" normalizeH="0" baseline="0" noProof="0" dirty="0">
                <a:ln>
                  <a:noFill/>
                </a:ln>
                <a:solidFill>
                  <a:srgbClr val="000000"/>
                </a:solidFill>
                <a:effectLst/>
                <a:uLnTx/>
                <a:uFillTx/>
                <a:ea typeface="+mn-ea"/>
                <a:cs typeface="+mn-cs"/>
              </a:rPr>
              <a:t> </a:t>
            </a:r>
          </a:p>
        </p:txBody>
      </p:sp>
      <p:sp>
        <p:nvSpPr>
          <p:cNvPr id="9" name="TextBox 8">
            <a:extLst>
              <a:ext uri="{FF2B5EF4-FFF2-40B4-BE49-F238E27FC236}">
                <a16:creationId xmlns:a16="http://schemas.microsoft.com/office/drawing/2014/main" id="{40A50D5B-16B8-4713-A182-2FB493760C14}"/>
              </a:ext>
            </a:extLst>
          </p:cNvPr>
          <p:cNvSpPr txBox="1"/>
          <p:nvPr/>
        </p:nvSpPr>
        <p:spPr>
          <a:xfrm>
            <a:off x="293183" y="5714744"/>
            <a:ext cx="8098760" cy="861774"/>
          </a:xfrm>
          <a:prstGeom prst="rect">
            <a:avLst/>
          </a:prstGeom>
          <a:noFill/>
        </p:spPr>
        <p:txBody>
          <a:bodyPr wrap="square">
            <a:spAutoFit/>
          </a:bodyPr>
          <a:lstStyle/>
          <a:p>
            <a:r>
              <a:rPr lang="en-GB" sz="1600" b="1" dirty="0"/>
              <a:t>Nutrition and Hydration Toolkit for managers</a:t>
            </a:r>
            <a:r>
              <a:rPr lang="en-GB" sz="1600" dirty="0">
                <a:solidFill>
                  <a:schemeClr val="accent6"/>
                </a:solidFill>
              </a:rPr>
              <a:t>:  </a:t>
            </a:r>
          </a:p>
          <a:p>
            <a:r>
              <a:rPr lang="en-GB" sz="1600" u="sng" dirty="0">
                <a:solidFill>
                  <a:srgbClr val="000000"/>
                </a:solidFill>
                <a:ea typeface="Calibri" panose="020F0502020204030204" pitchFamily="34" charset="0"/>
                <a:hlinkClick r:id="rId14"/>
              </a:rPr>
              <a:t>https://www.ageuk.org.uk/salford/about-us/contact-us/nutrition-and-hydration-toolkit/</a:t>
            </a:r>
            <a:endParaRPr lang="en-GB" sz="1600" u="sng" dirty="0">
              <a:solidFill>
                <a:srgbClr val="000000"/>
              </a:solidFill>
              <a:ea typeface="Calibri" panose="020F0502020204030204" pitchFamily="34" charset="0"/>
            </a:endParaRPr>
          </a:p>
          <a:p>
            <a:endParaRPr lang="en-GB" sz="1800" dirty="0"/>
          </a:p>
        </p:txBody>
      </p:sp>
      <p:pic>
        <p:nvPicPr>
          <p:cNvPr id="3" name="Audio 2">
            <a:hlinkClick r:id="" action="ppaction://media"/>
            <a:extLst>
              <a:ext uri="{FF2B5EF4-FFF2-40B4-BE49-F238E27FC236}">
                <a16:creationId xmlns:a16="http://schemas.microsoft.com/office/drawing/2014/main" id="{EF910316-4173-4EAC-9C07-AE3282B6D75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
        <p:nvSpPr>
          <p:cNvPr id="10" name="Rectangle 9">
            <a:extLst>
              <a:ext uri="{FF2B5EF4-FFF2-40B4-BE49-F238E27FC236}">
                <a16:creationId xmlns:a16="http://schemas.microsoft.com/office/drawing/2014/main" id="{469F03F6-F926-4065-90D5-A726E4B66949}"/>
              </a:ext>
            </a:extLst>
          </p:cNvPr>
          <p:cNvSpPr/>
          <p:nvPr/>
        </p:nvSpPr>
        <p:spPr>
          <a:xfrm>
            <a:off x="1943838" y="296054"/>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622094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B8740F-CDD3-4117-86C6-502E094C7A0A}"/>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3" name="Picture 2" descr="Age UK Salford Pledge- 10% Better Campaign">
            <a:extLst>
              <a:ext uri="{FF2B5EF4-FFF2-40B4-BE49-F238E27FC236}">
                <a16:creationId xmlns:a16="http://schemas.microsoft.com/office/drawing/2014/main" id="{E208A663-A9EE-4E22-A66F-ABD042F0BDF1}"/>
              </a:ext>
            </a:extLst>
          </p:cNvPr>
          <p:cNvPicPr/>
          <p:nvPr/>
        </p:nvPicPr>
        <p:blipFill rotWithShape="1">
          <a:blip r:embed="rId2" cstate="print">
            <a:extLst>
              <a:ext uri="{28A0092B-C50C-407E-A947-70E740481C1C}">
                <a14:useLocalDpi xmlns:a14="http://schemas.microsoft.com/office/drawing/2010/main" val="0"/>
              </a:ext>
            </a:extLst>
          </a:blip>
          <a:srcRect l="6785" t="12396" r="5689" b="12397"/>
          <a:stretch/>
        </p:blipFill>
        <p:spPr bwMode="auto">
          <a:xfrm>
            <a:off x="268983" y="296054"/>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618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C5C3BA-B194-494D-A77E-69E8B4104C1F}"/>
              </a:ext>
            </a:extLst>
          </p:cNvPr>
          <p:cNvSpPr>
            <a:spLocks noGrp="1"/>
          </p:cNvSpPr>
          <p:nvPr>
            <p:ph type="body" idx="1"/>
          </p:nvPr>
        </p:nvSpPr>
        <p:spPr>
          <a:xfrm>
            <a:off x="417513" y="1294223"/>
            <a:ext cx="7772400" cy="1500187"/>
          </a:xfrm>
        </p:spPr>
        <p:txBody>
          <a:bodyPr/>
          <a:lstStyle/>
          <a:p>
            <a:r>
              <a:rPr lang="en-GB" sz="7200" dirty="0"/>
              <a:t>That’s right!</a:t>
            </a:r>
          </a:p>
        </p:txBody>
      </p:sp>
      <p:pic>
        <p:nvPicPr>
          <p:cNvPr id="7" name="Picture 6">
            <a:extLst>
              <a:ext uri="{FF2B5EF4-FFF2-40B4-BE49-F238E27FC236}">
                <a16:creationId xmlns:a16="http://schemas.microsoft.com/office/drawing/2014/main" id="{E4D97F80-DE50-42C1-BA15-1D97ED5964DE}"/>
              </a:ext>
            </a:extLst>
          </p:cNvPr>
          <p:cNvPicPr>
            <a:picLocks noChangeAspect="1"/>
          </p:cNvPicPr>
          <p:nvPr/>
        </p:nvPicPr>
        <p:blipFill>
          <a:blip r:embed="rId2"/>
          <a:stretch>
            <a:fillRect/>
          </a:stretch>
        </p:blipFill>
        <p:spPr>
          <a:xfrm>
            <a:off x="5865759" y="1613720"/>
            <a:ext cx="2860728" cy="2722306"/>
          </a:xfrm>
          <a:prstGeom prst="rect">
            <a:avLst/>
          </a:prstGeom>
        </p:spPr>
      </p:pic>
      <p:sp>
        <p:nvSpPr>
          <p:cNvPr id="8" name="Text Placeholder 2">
            <a:extLst>
              <a:ext uri="{FF2B5EF4-FFF2-40B4-BE49-F238E27FC236}">
                <a16:creationId xmlns:a16="http://schemas.microsoft.com/office/drawing/2014/main" id="{C86A06CF-A41A-4BF5-A51C-E19135928445}"/>
              </a:ext>
            </a:extLst>
          </p:cNvPr>
          <p:cNvSpPr txBox="1">
            <a:spLocks/>
          </p:cNvSpPr>
          <p:nvPr/>
        </p:nvSpPr>
        <p:spPr bwMode="auto">
          <a:xfrm>
            <a:off x="515836" y="4198400"/>
            <a:ext cx="77724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rgbClr val="2D2F93"/>
                </a:solidFill>
                <a:latin typeface="+mn-lt"/>
                <a:ea typeface="+mn-ea"/>
                <a:cs typeface="+mn-cs"/>
              </a:defRPr>
            </a:lvl1pPr>
            <a:lvl2pPr marL="457200" indent="0" algn="l" rtl="0" eaLnBrk="1" fontAlgn="base" hangingPunct="1">
              <a:spcBef>
                <a:spcPct val="20000"/>
              </a:spcBef>
              <a:spcAft>
                <a:spcPct val="0"/>
              </a:spcAft>
              <a:buNone/>
              <a:defRPr sz="1800">
                <a:solidFill>
                  <a:srgbClr val="2D2F93"/>
                </a:solidFill>
                <a:latin typeface="+mn-lt"/>
              </a:defRPr>
            </a:lvl2pPr>
            <a:lvl3pPr marL="914400" indent="0" algn="l" rtl="0" eaLnBrk="1" fontAlgn="base" hangingPunct="1">
              <a:spcBef>
                <a:spcPct val="20000"/>
              </a:spcBef>
              <a:spcAft>
                <a:spcPct val="0"/>
              </a:spcAft>
              <a:buNone/>
              <a:defRPr sz="1600">
                <a:solidFill>
                  <a:srgbClr val="2D2F93"/>
                </a:solidFill>
                <a:latin typeface="+mn-lt"/>
              </a:defRPr>
            </a:lvl3pPr>
            <a:lvl4pPr marL="1371600" indent="0" algn="l" rtl="0" eaLnBrk="1" fontAlgn="base" hangingPunct="1">
              <a:spcBef>
                <a:spcPct val="20000"/>
              </a:spcBef>
              <a:spcAft>
                <a:spcPct val="0"/>
              </a:spcAft>
              <a:buNone/>
              <a:defRPr sz="1400">
                <a:solidFill>
                  <a:srgbClr val="2D2F93"/>
                </a:solidFill>
                <a:latin typeface="+mn-lt"/>
              </a:defRPr>
            </a:lvl4pPr>
            <a:lvl5pPr marL="1828800" indent="0" algn="l" rtl="0" eaLnBrk="1" fontAlgn="base" hangingPunct="1">
              <a:spcBef>
                <a:spcPct val="20000"/>
              </a:spcBef>
              <a:spcAft>
                <a:spcPct val="0"/>
              </a:spcAft>
              <a:buNone/>
              <a:defRPr sz="1400">
                <a:solidFill>
                  <a:srgbClr val="2D2F93"/>
                </a:solidFill>
                <a:latin typeface="+mn-lt"/>
              </a:defRPr>
            </a:lvl5pPr>
            <a:lvl6pPr marL="2286000" indent="0" algn="l" rtl="0" eaLnBrk="1" fontAlgn="base" hangingPunct="1">
              <a:spcBef>
                <a:spcPct val="20000"/>
              </a:spcBef>
              <a:spcAft>
                <a:spcPct val="0"/>
              </a:spcAft>
              <a:buNone/>
              <a:defRPr sz="1400">
                <a:solidFill>
                  <a:srgbClr val="2D2F93"/>
                </a:solidFill>
                <a:latin typeface="+mn-lt"/>
              </a:defRPr>
            </a:lvl6pPr>
            <a:lvl7pPr marL="2743200" indent="0" algn="l" rtl="0" eaLnBrk="1" fontAlgn="base" hangingPunct="1">
              <a:spcBef>
                <a:spcPct val="20000"/>
              </a:spcBef>
              <a:spcAft>
                <a:spcPct val="0"/>
              </a:spcAft>
              <a:buNone/>
              <a:defRPr sz="1400">
                <a:solidFill>
                  <a:srgbClr val="2D2F93"/>
                </a:solidFill>
                <a:latin typeface="+mn-lt"/>
              </a:defRPr>
            </a:lvl7pPr>
            <a:lvl8pPr marL="3200400" indent="0" algn="l" rtl="0" eaLnBrk="1" fontAlgn="base" hangingPunct="1">
              <a:spcBef>
                <a:spcPct val="20000"/>
              </a:spcBef>
              <a:spcAft>
                <a:spcPct val="0"/>
              </a:spcAft>
              <a:buNone/>
              <a:defRPr sz="1400">
                <a:solidFill>
                  <a:srgbClr val="2D2F93"/>
                </a:solidFill>
                <a:latin typeface="+mn-lt"/>
              </a:defRPr>
            </a:lvl8pPr>
            <a:lvl9pPr marL="3657600" indent="0" algn="l" rtl="0" eaLnBrk="1" fontAlgn="base" hangingPunct="1">
              <a:spcBef>
                <a:spcPct val="20000"/>
              </a:spcBef>
              <a:spcAft>
                <a:spcPct val="0"/>
              </a:spcAft>
              <a:buNone/>
              <a:defRPr sz="1400">
                <a:solidFill>
                  <a:srgbClr val="2D2F93"/>
                </a:solidFill>
                <a:latin typeface="+mn-lt"/>
              </a:defRPr>
            </a:lvl9pPr>
          </a:lstStyle>
          <a:p>
            <a:r>
              <a:rPr lang="en-GB" sz="4000" kern="0" dirty="0"/>
              <a:t>Go to the </a:t>
            </a:r>
            <a:r>
              <a:rPr lang="en-GB" sz="4000" kern="0" dirty="0">
                <a:hlinkClick r:id="rId3" action="ppaction://hlinksldjump"/>
              </a:rPr>
              <a:t>next question</a:t>
            </a:r>
            <a:endParaRPr lang="en-GB" sz="4000" kern="0" dirty="0"/>
          </a:p>
          <a:p>
            <a:r>
              <a:rPr lang="en-GB" sz="4000" kern="0" dirty="0"/>
              <a:t>Or if you have completed both questions, </a:t>
            </a:r>
            <a:r>
              <a:rPr lang="en-GB" sz="4000" kern="0" dirty="0">
                <a:hlinkClick r:id="rId4" action="ppaction://hlinksldjump"/>
              </a:rPr>
              <a:t>click here </a:t>
            </a:r>
            <a:endParaRPr lang="en-GB" sz="4000" kern="0" dirty="0"/>
          </a:p>
        </p:txBody>
      </p:sp>
      <p:sp>
        <p:nvSpPr>
          <p:cNvPr id="5" name="Rectangle 4">
            <a:extLst>
              <a:ext uri="{FF2B5EF4-FFF2-40B4-BE49-F238E27FC236}">
                <a16:creationId xmlns:a16="http://schemas.microsoft.com/office/drawing/2014/main" id="{95FA06EF-66CA-4821-B047-9523AFA8BD20}"/>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6" name="Picture 5" descr="Age UK Salford Pledge- 10% Better Campaign">
            <a:extLst>
              <a:ext uri="{FF2B5EF4-FFF2-40B4-BE49-F238E27FC236}">
                <a16:creationId xmlns:a16="http://schemas.microsoft.com/office/drawing/2014/main" id="{326ADAD2-C569-4711-AD7B-FAD82FF980B3}"/>
              </a:ext>
            </a:extLst>
          </p:cNvPr>
          <p:cNvPicPr/>
          <p:nvPr/>
        </p:nvPicPr>
        <p:blipFill rotWithShape="1">
          <a:blip r:embed="rId5" cstate="print">
            <a:extLst>
              <a:ext uri="{28A0092B-C50C-407E-A947-70E740481C1C}">
                <a14:useLocalDpi xmlns:a14="http://schemas.microsoft.com/office/drawing/2010/main" val="0"/>
              </a:ext>
            </a:extLst>
          </a:blip>
          <a:srcRect l="6785" t="12396" r="5689" b="12397"/>
          <a:stretch/>
        </p:blipFill>
        <p:spPr bwMode="auto">
          <a:xfrm>
            <a:off x="268983" y="296054"/>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6103474"/>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060D-6367-4F3F-9F5B-29632929764B}"/>
              </a:ext>
            </a:extLst>
          </p:cNvPr>
          <p:cNvSpPr>
            <a:spLocks noGrp="1"/>
          </p:cNvSpPr>
          <p:nvPr>
            <p:ph type="title"/>
          </p:nvPr>
        </p:nvSpPr>
        <p:spPr>
          <a:xfrm>
            <a:off x="179512" y="1223402"/>
            <a:ext cx="8829277" cy="889000"/>
          </a:xfrm>
        </p:spPr>
        <p:txBody>
          <a:bodyPr/>
          <a:lstStyle/>
          <a:p>
            <a:pPr algn="ctr"/>
            <a:r>
              <a:rPr lang="en-GB" sz="2400" b="1" dirty="0"/>
              <a:t>Welcome Back to the Nutrition and Hydration Bitesize Series!</a:t>
            </a:r>
            <a:br>
              <a:rPr lang="en-GB" sz="2400" dirty="0"/>
            </a:br>
            <a:r>
              <a:rPr lang="en-GB" dirty="0"/>
              <a:t> </a:t>
            </a:r>
          </a:p>
        </p:txBody>
      </p:sp>
      <p:sp>
        <p:nvSpPr>
          <p:cNvPr id="6" name="Rectangle 5">
            <a:extLst>
              <a:ext uri="{FF2B5EF4-FFF2-40B4-BE49-F238E27FC236}">
                <a16:creationId xmlns:a16="http://schemas.microsoft.com/office/drawing/2014/main" id="{9BF1C704-76B0-4CFA-B9F5-A3CDF5F8A206}"/>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02EE5309-2D7E-411C-9268-9C7E7DC66C68}"/>
              </a:ext>
            </a:extLst>
          </p:cNvPr>
          <p:cNvGraphicFramePr>
            <a:graphicFrameLocks noGrp="1"/>
          </p:cNvGraphicFramePr>
          <p:nvPr>
            <p:extLst>
              <p:ext uri="{D42A27DB-BD31-4B8C-83A1-F6EECF244321}">
                <p14:modId xmlns:p14="http://schemas.microsoft.com/office/powerpoint/2010/main" val="261073030"/>
              </p:ext>
            </p:extLst>
          </p:nvPr>
        </p:nvGraphicFramePr>
        <p:xfrm>
          <a:off x="786430" y="2697480"/>
          <a:ext cx="6881913" cy="1667624"/>
        </p:xfrm>
        <a:graphic>
          <a:graphicData uri="http://schemas.openxmlformats.org/drawingml/2006/table">
            <a:tbl>
              <a:tblPr firstRow="1" firstCol="1" bandRow="1"/>
              <a:tblGrid>
                <a:gridCol w="428831">
                  <a:extLst>
                    <a:ext uri="{9D8B030D-6E8A-4147-A177-3AD203B41FA5}">
                      <a16:colId xmlns:a16="http://schemas.microsoft.com/office/drawing/2014/main" val="294710657"/>
                    </a:ext>
                  </a:extLst>
                </a:gridCol>
                <a:gridCol w="2598172">
                  <a:extLst>
                    <a:ext uri="{9D8B030D-6E8A-4147-A177-3AD203B41FA5}">
                      <a16:colId xmlns:a16="http://schemas.microsoft.com/office/drawing/2014/main" val="2459279403"/>
                    </a:ext>
                  </a:extLst>
                </a:gridCol>
                <a:gridCol w="3854910">
                  <a:extLst>
                    <a:ext uri="{9D8B030D-6E8A-4147-A177-3AD203B41FA5}">
                      <a16:colId xmlns:a16="http://schemas.microsoft.com/office/drawing/2014/main" val="1958644104"/>
                    </a:ext>
                  </a:extLst>
                </a:gridCol>
              </a:tblGrid>
              <a:tr h="1667624">
                <a:tc>
                  <a:txBody>
                    <a:bodyPr/>
                    <a:lstStyle/>
                    <a:p>
                      <a:r>
                        <a:rPr lang="en-GB" sz="1600" b="1" kern="1200">
                          <a:solidFill>
                            <a:srgbClr val="002060"/>
                          </a:solidFill>
                          <a:effectLst/>
                          <a:latin typeface="Arial" panose="020B0604020202020204" pitchFamily="34" charset="0"/>
                          <a:ea typeface="+mn-ea"/>
                          <a:cs typeface="Times New Roman" panose="02020603050405020304" pitchFamily="18" charset="0"/>
                        </a:rPr>
                        <a:t>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6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r>
                        <a:rPr lang="en-GB" sz="1600" b="1" kern="1200" dirty="0">
                          <a:solidFill>
                            <a:srgbClr val="002060"/>
                          </a:solidFill>
                          <a:effectLst/>
                          <a:latin typeface="Arial" panose="020B0604020202020204" pitchFamily="34" charset="0"/>
                          <a:ea typeface="+mn-ea"/>
                          <a:cs typeface="Times New Roman" panose="02020603050405020304" pitchFamily="18" charset="0"/>
                        </a:rPr>
                        <a:t>Eat Well: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600" b="1" kern="1200" dirty="0">
                          <a:solidFill>
                            <a:srgbClr val="002060"/>
                          </a:solidFill>
                          <a:effectLst/>
                          <a:latin typeface="Arial" panose="020B0604020202020204" pitchFamily="34" charset="0"/>
                          <a:ea typeface="+mn-ea"/>
                          <a:cs typeface="Times New Roman" panose="02020603050405020304" pitchFamily="18" charset="0"/>
                        </a:rPr>
                        <a:t>Tips to prevent malnutrition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6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42900" lvl="0" indent="-342900">
                        <a:buFont typeface="Wingdings" panose="05000000000000000000" pitchFamily="2" charset="2"/>
                        <a:buChar char=""/>
                        <a:tabLst>
                          <a:tab pos="457200" algn="l"/>
                        </a:tabLst>
                      </a:pPr>
                      <a:r>
                        <a:rPr lang="en-GB"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Recap signs and symptoms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tabLst>
                          <a:tab pos="457200" algn="l"/>
                        </a:tabLst>
                      </a:pPr>
                      <a:r>
                        <a:rPr lang="en-GB" sz="1600" kern="1200" dirty="0">
                          <a:solidFill>
                            <a:srgbClr val="002060"/>
                          </a:solidFill>
                          <a:effectLst/>
                          <a:latin typeface="Arial" panose="020B0604020202020204" pitchFamily="34" charset="0"/>
                          <a:ea typeface="+mn-ea"/>
                          <a:cs typeface="Times New Roman" panose="02020603050405020304" pitchFamily="18" charset="0"/>
                        </a:rPr>
                        <a:t>3 Cs: Conversations, Check, Care.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tabLst>
                          <a:tab pos="457200" algn="l"/>
                        </a:tabLst>
                      </a:pPr>
                      <a:r>
                        <a:rPr lang="en-GB" sz="1600" kern="1200" dirty="0">
                          <a:solidFill>
                            <a:srgbClr val="002060"/>
                          </a:solidFill>
                          <a:effectLst/>
                          <a:latin typeface="Arial" panose="020B0604020202020204" pitchFamily="34" charset="0"/>
                          <a:ea typeface="+mn-ea"/>
                          <a:cs typeface="Times New Roman" panose="02020603050405020304" pitchFamily="18" charset="0"/>
                        </a:rPr>
                        <a:t>Resources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tabLst>
                          <a:tab pos="457200" algn="l"/>
                        </a:tabLst>
                      </a:pPr>
                      <a:r>
                        <a:rPr lang="en-GB"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Embedding the 3Cs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tabLst>
                          <a:tab pos="457200" algn="l"/>
                        </a:tabLst>
                      </a:pPr>
                      <a:r>
                        <a:rPr lang="en-GB" sz="1600" kern="1200" dirty="0">
                          <a:solidFill>
                            <a:srgbClr val="002060"/>
                          </a:solidFill>
                          <a:effectLst/>
                          <a:latin typeface="Arial" panose="020B0604020202020204" pitchFamily="34" charset="0"/>
                          <a:ea typeface="+mn-ea"/>
                          <a:cs typeface="Times New Roman" panose="02020603050405020304" pitchFamily="18" charset="0"/>
                        </a:rPr>
                        <a:t>Final messages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tabLst>
                          <a:tab pos="457200" algn="l"/>
                        </a:tabLst>
                      </a:pPr>
                      <a:r>
                        <a:rPr lang="en-GB" sz="1600" kern="1200" dirty="0">
                          <a:solidFill>
                            <a:srgbClr val="002060"/>
                          </a:solidFill>
                          <a:effectLst/>
                          <a:latin typeface="Arial" panose="020B0604020202020204" pitchFamily="34" charset="0"/>
                          <a:ea typeface="+mn-ea"/>
                          <a:cs typeface="Times New Roman" panose="02020603050405020304" pitchFamily="18" charset="0"/>
                        </a:rPr>
                        <a:t>Progression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84241727"/>
                  </a:ext>
                </a:extLst>
              </a:tr>
            </a:tbl>
          </a:graphicData>
        </a:graphic>
      </p:graphicFrame>
      <p:pic>
        <p:nvPicPr>
          <p:cNvPr id="4" name="Audio 3">
            <a:hlinkClick r:id="" action="ppaction://media"/>
            <a:extLst>
              <a:ext uri="{FF2B5EF4-FFF2-40B4-BE49-F238E27FC236}">
                <a16:creationId xmlns:a16="http://schemas.microsoft.com/office/drawing/2014/main" id="{7E8C010F-68F1-44E1-894C-AC6BFB797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7" name="Picture 6" descr="Age UK Salford Pledge- 10% Better Campaign">
            <a:extLst>
              <a:ext uri="{FF2B5EF4-FFF2-40B4-BE49-F238E27FC236}">
                <a16:creationId xmlns:a16="http://schemas.microsoft.com/office/drawing/2014/main" id="{CE9CB6B1-EA53-4A2F-9552-311AC5595EB3}"/>
              </a:ext>
            </a:extLst>
          </p:cNvPr>
          <p:cNvPicPr/>
          <p:nvPr/>
        </p:nvPicPr>
        <p:blipFill rotWithShape="1">
          <a:blip r:embed="rId6">
            <a:extLst>
              <a:ext uri="{28A0092B-C50C-407E-A947-70E740481C1C}">
                <a14:useLocalDpi xmlns:a14="http://schemas.microsoft.com/office/drawing/2010/main" val="0"/>
              </a:ext>
            </a:extLst>
          </a:blip>
          <a:srcRect l="6785" t="12396" r="5689" b="12397"/>
          <a:stretch/>
        </p:blipFill>
        <p:spPr bwMode="auto">
          <a:xfrm>
            <a:off x="92485" y="334534"/>
            <a:ext cx="1296144" cy="7902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0100543"/>
      </p:ext>
    </p:extLst>
  </p:cSld>
  <p:clrMapOvr>
    <a:masterClrMapping/>
  </p:clrMapOvr>
  <mc:AlternateContent xmlns:mc="http://schemas.openxmlformats.org/markup-compatibility/2006" xmlns:p14="http://schemas.microsoft.com/office/powerpoint/2010/main">
    <mc:Choice Requires="p14">
      <p:transition spd="slow" p14:dur="2000" advClick="0" advTm="26836"/>
    </mc:Choice>
    <mc:Fallback xmlns="">
      <p:transition spd="slow" advClick="0" advTm="2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40C129-0760-4647-9B8C-03E059C52019}"/>
              </a:ext>
            </a:extLst>
          </p:cNvPr>
          <p:cNvSpPr>
            <a:spLocks noGrp="1"/>
          </p:cNvSpPr>
          <p:nvPr>
            <p:ph type="body" idx="1"/>
          </p:nvPr>
        </p:nvSpPr>
        <p:spPr>
          <a:xfrm>
            <a:off x="407680" y="1928813"/>
            <a:ext cx="4764087" cy="1500187"/>
          </a:xfrm>
        </p:spPr>
        <p:txBody>
          <a:bodyPr/>
          <a:lstStyle/>
          <a:p>
            <a:r>
              <a:rPr lang="en-GB" sz="5400" dirty="0"/>
              <a:t>That’s Wrong, </a:t>
            </a:r>
          </a:p>
          <a:p>
            <a:r>
              <a:rPr lang="en-GB" sz="5400" dirty="0"/>
              <a:t>try </a:t>
            </a:r>
            <a:r>
              <a:rPr lang="en-GB" sz="5400" dirty="0">
                <a:hlinkClick r:id="rId2" action="ppaction://hlinksldjump"/>
              </a:rPr>
              <a:t>again</a:t>
            </a:r>
            <a:endParaRPr lang="en-GB" sz="5400" dirty="0"/>
          </a:p>
        </p:txBody>
      </p:sp>
      <p:pic>
        <p:nvPicPr>
          <p:cNvPr id="5" name="Picture 4">
            <a:extLst>
              <a:ext uri="{FF2B5EF4-FFF2-40B4-BE49-F238E27FC236}">
                <a16:creationId xmlns:a16="http://schemas.microsoft.com/office/drawing/2014/main" id="{FF47D59A-6A03-4BE6-A748-A8FC3B2A13D2}"/>
              </a:ext>
            </a:extLst>
          </p:cNvPr>
          <p:cNvPicPr>
            <a:picLocks noChangeAspect="1"/>
          </p:cNvPicPr>
          <p:nvPr/>
        </p:nvPicPr>
        <p:blipFill>
          <a:blip r:embed="rId3"/>
          <a:stretch>
            <a:fillRect/>
          </a:stretch>
        </p:blipFill>
        <p:spPr>
          <a:xfrm>
            <a:off x="5465345" y="1450412"/>
            <a:ext cx="3166302" cy="3023266"/>
          </a:xfrm>
          <a:prstGeom prst="rect">
            <a:avLst/>
          </a:prstGeom>
        </p:spPr>
      </p:pic>
      <p:sp>
        <p:nvSpPr>
          <p:cNvPr id="4" name="Rectangle 3">
            <a:extLst>
              <a:ext uri="{FF2B5EF4-FFF2-40B4-BE49-F238E27FC236}">
                <a16:creationId xmlns:a16="http://schemas.microsoft.com/office/drawing/2014/main" id="{C3069BD1-168A-4E4A-A77D-7B3E2F2F1F24}"/>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6" name="Picture 5" descr="Age UK Salford Pledge- 10% Better Campaign">
            <a:extLst>
              <a:ext uri="{FF2B5EF4-FFF2-40B4-BE49-F238E27FC236}">
                <a16:creationId xmlns:a16="http://schemas.microsoft.com/office/drawing/2014/main" id="{E54D4244-09DB-4035-BDA9-186A2FEEB8A7}"/>
              </a:ext>
            </a:extLst>
          </p:cNvPr>
          <p:cNvPicPr/>
          <p:nvPr/>
        </p:nvPicPr>
        <p:blipFill rotWithShape="1">
          <a:blip r:embed="rId4" cstate="print">
            <a:extLst>
              <a:ext uri="{28A0092B-C50C-407E-A947-70E740481C1C}">
                <a14:useLocalDpi xmlns:a14="http://schemas.microsoft.com/office/drawing/2010/main" val="0"/>
              </a:ext>
            </a:extLst>
          </a:blip>
          <a:srcRect l="6785" t="12396" r="5689" b="12397"/>
          <a:stretch/>
        </p:blipFill>
        <p:spPr bwMode="auto">
          <a:xfrm>
            <a:off x="268983" y="296054"/>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991433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E81D2-F47F-493A-8AF4-7E801802FC81}"/>
              </a:ext>
            </a:extLst>
          </p:cNvPr>
          <p:cNvSpPr>
            <a:spLocks noGrp="1"/>
          </p:cNvSpPr>
          <p:nvPr>
            <p:ph idx="1"/>
          </p:nvPr>
        </p:nvSpPr>
        <p:spPr>
          <a:xfrm>
            <a:off x="3131840" y="2636912"/>
            <a:ext cx="1944216" cy="1944216"/>
          </a:xfrm>
        </p:spPr>
        <p:txBody>
          <a:bodyPr/>
          <a:lstStyle/>
          <a:p>
            <a:pPr lvl="0"/>
            <a:endParaRPr lang="en-GB" dirty="0"/>
          </a:p>
          <a:p>
            <a:pPr lvl="0"/>
            <a:endParaRPr lang="en-GB" dirty="0"/>
          </a:p>
          <a:p>
            <a:pPr lvl="0"/>
            <a:endParaRPr lang="en-GB" dirty="0"/>
          </a:p>
          <a:p>
            <a:pPr lvl="0"/>
            <a:endParaRPr lang="en-GB" dirty="0"/>
          </a:p>
          <a:p>
            <a:endParaRPr lang="en-GB" dirty="0"/>
          </a:p>
        </p:txBody>
      </p:sp>
      <p:sp>
        <p:nvSpPr>
          <p:cNvPr id="5" name="Speech Bubble: Oval 4">
            <a:extLst>
              <a:ext uri="{FF2B5EF4-FFF2-40B4-BE49-F238E27FC236}">
                <a16:creationId xmlns:a16="http://schemas.microsoft.com/office/drawing/2014/main" id="{A71F0BE7-B4C9-45BD-B7AB-E30898A28DF6}"/>
              </a:ext>
            </a:extLst>
          </p:cNvPr>
          <p:cNvSpPr/>
          <p:nvPr/>
        </p:nvSpPr>
        <p:spPr>
          <a:xfrm>
            <a:off x="310538" y="5279200"/>
            <a:ext cx="2539939" cy="1152724"/>
          </a:xfrm>
          <a:prstGeom prst="wedgeEllipseCallout">
            <a:avLst>
              <a:gd name="adj1" fmla="val 59666"/>
              <a:gd name="adj2" fmla="val -38098"/>
            </a:avLst>
          </a:prstGeom>
          <a:noFill/>
          <a:ln>
            <a:solidFill>
              <a:srgbClr val="2D2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kern="0" cap="none" spc="0" normalizeH="0" baseline="0" noProof="0" dirty="0">
                <a:ln>
                  <a:noFill/>
                </a:ln>
                <a:solidFill>
                  <a:srgbClr val="2D2F93"/>
                </a:solidFill>
                <a:effectLst/>
                <a:uLnTx/>
                <a:uFillTx/>
                <a:latin typeface="Arial"/>
                <a:ea typeface="+mn-ea"/>
                <a:cs typeface="+mn-cs"/>
              </a:rPr>
              <a:t>How is your appetite these days?</a:t>
            </a:r>
          </a:p>
        </p:txBody>
      </p:sp>
      <p:sp>
        <p:nvSpPr>
          <p:cNvPr id="7" name="Speech Bubble: Oval 6">
            <a:extLst>
              <a:ext uri="{FF2B5EF4-FFF2-40B4-BE49-F238E27FC236}">
                <a16:creationId xmlns:a16="http://schemas.microsoft.com/office/drawing/2014/main" id="{FB6B2854-D7AA-4F0B-9C79-3ABB85D29511}"/>
              </a:ext>
            </a:extLst>
          </p:cNvPr>
          <p:cNvSpPr/>
          <p:nvPr/>
        </p:nvSpPr>
        <p:spPr>
          <a:xfrm>
            <a:off x="176054" y="2541955"/>
            <a:ext cx="2592288" cy="1152724"/>
          </a:xfrm>
          <a:prstGeom prst="wedgeEllipseCallout">
            <a:avLst>
              <a:gd name="adj1" fmla="val 47104"/>
              <a:gd name="adj2" fmla="val 62174"/>
            </a:avLst>
          </a:prstGeom>
          <a:noFill/>
          <a:ln>
            <a:solidFill>
              <a:srgbClr val="2D2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kern="0" cap="none" spc="0" normalizeH="0" baseline="0" noProof="0" dirty="0">
                <a:ln>
                  <a:noFill/>
                </a:ln>
                <a:solidFill>
                  <a:srgbClr val="2D2F93"/>
                </a:solidFill>
                <a:effectLst/>
                <a:uLnTx/>
                <a:uFillTx/>
                <a:latin typeface="Arial"/>
                <a:ea typeface="+mn-ea"/>
                <a:cs typeface="+mn-cs"/>
              </a:rPr>
              <a:t>‘How are things with you,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kern="0" cap="none" spc="0" normalizeH="0" baseline="0" noProof="0" dirty="0">
                <a:ln>
                  <a:noFill/>
                </a:ln>
                <a:solidFill>
                  <a:srgbClr val="2D2F93"/>
                </a:solidFill>
                <a:effectLst/>
                <a:uLnTx/>
                <a:uFillTx/>
                <a:latin typeface="Arial"/>
                <a:ea typeface="+mn-ea"/>
                <a:cs typeface="+mn-cs"/>
              </a:rPr>
              <a:t>are</a:t>
            </a:r>
            <a:r>
              <a:rPr kumimoji="0" lang="en-GB" sz="1800" b="0" i="1" u="none" strike="noStrike" kern="0" cap="none" spc="0" normalizeH="0" baseline="0" noProof="0" dirty="0">
                <a:ln>
                  <a:noFill/>
                </a:ln>
                <a:solidFill>
                  <a:srgbClr val="2D2F93"/>
                </a:solidFill>
                <a:effectLst/>
                <a:uLnTx/>
                <a:uFillTx/>
                <a:latin typeface="Arial"/>
                <a:ea typeface="+mn-ea"/>
                <a:cs typeface="+mn-cs"/>
              </a:rPr>
              <a:t> y</a:t>
            </a:r>
            <a:r>
              <a:rPr kumimoji="0" lang="en-GB" sz="1800" b="0" i="0" u="none" strike="noStrike" kern="0" cap="none" spc="0" normalizeH="0" baseline="0" noProof="0" dirty="0">
                <a:ln>
                  <a:noFill/>
                </a:ln>
                <a:solidFill>
                  <a:srgbClr val="2D2F93"/>
                </a:solidFill>
                <a:effectLst/>
                <a:uLnTx/>
                <a:uFillTx/>
                <a:latin typeface="Arial"/>
                <a:ea typeface="+mn-ea"/>
                <a:cs typeface="+mn-cs"/>
              </a:rPr>
              <a:t>ou well?’ </a:t>
            </a:r>
          </a:p>
        </p:txBody>
      </p:sp>
      <p:sp>
        <p:nvSpPr>
          <p:cNvPr id="10" name="Speech Bubble: Oval 4">
            <a:extLst>
              <a:ext uri="{FF2B5EF4-FFF2-40B4-BE49-F238E27FC236}">
                <a16:creationId xmlns:a16="http://schemas.microsoft.com/office/drawing/2014/main" id="{A71F0BE7-B4C9-45BD-B7AB-E30898A28DF6}"/>
              </a:ext>
            </a:extLst>
          </p:cNvPr>
          <p:cNvSpPr/>
          <p:nvPr/>
        </p:nvSpPr>
        <p:spPr>
          <a:xfrm>
            <a:off x="6155055" y="1701569"/>
            <a:ext cx="2988946" cy="1489428"/>
          </a:xfrm>
          <a:prstGeom prst="wedgeEllipseCallout">
            <a:avLst>
              <a:gd name="adj1" fmla="val -77053"/>
              <a:gd name="adj2" fmla="val 37874"/>
            </a:avLst>
          </a:prstGeom>
          <a:noFill/>
          <a:ln>
            <a:solidFill>
              <a:srgbClr val="2D2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kern="0" cap="none" spc="0" normalizeH="0" baseline="0" noProof="0" dirty="0">
                <a:ln>
                  <a:noFill/>
                </a:ln>
                <a:solidFill>
                  <a:srgbClr val="2D2F93"/>
                </a:solidFill>
                <a:effectLst/>
                <a:uLnTx/>
                <a:uFillTx/>
                <a:latin typeface="Arial"/>
                <a:ea typeface="+mn-ea"/>
                <a:cs typeface="+mn-cs"/>
              </a:rPr>
              <a:t>You don’t seem your smiley self today….. Is everything ok? </a:t>
            </a:r>
          </a:p>
        </p:txBody>
      </p:sp>
      <p:sp>
        <p:nvSpPr>
          <p:cNvPr id="11" name="Speech Bubble: Oval 4">
            <a:extLst>
              <a:ext uri="{FF2B5EF4-FFF2-40B4-BE49-F238E27FC236}">
                <a16:creationId xmlns:a16="http://schemas.microsoft.com/office/drawing/2014/main" id="{A14ECEB3-4342-40AB-BC24-B1240197BD0F}"/>
              </a:ext>
            </a:extLst>
          </p:cNvPr>
          <p:cNvSpPr/>
          <p:nvPr/>
        </p:nvSpPr>
        <p:spPr>
          <a:xfrm>
            <a:off x="5435220" y="4573289"/>
            <a:ext cx="3421271" cy="1944215"/>
          </a:xfrm>
          <a:prstGeom prst="wedgeEllipseCallout">
            <a:avLst>
              <a:gd name="adj1" fmla="val -63047"/>
              <a:gd name="adj2" fmla="val -21066"/>
            </a:avLst>
          </a:prstGeom>
          <a:noFill/>
          <a:ln>
            <a:solidFill>
              <a:srgbClr val="2D2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kern="0" cap="none" spc="0" normalizeH="0" baseline="0" noProof="0" dirty="0">
                <a:ln>
                  <a:noFill/>
                </a:ln>
                <a:solidFill>
                  <a:srgbClr val="2D2F93"/>
                </a:solidFill>
                <a:effectLst/>
                <a:uLnTx/>
                <a:uFillTx/>
                <a:latin typeface="Arial"/>
                <a:ea typeface="+mn-ea"/>
                <a:cs typeface="+mn-cs"/>
              </a:rPr>
              <a:t>Have you seen these Paperweight Armbands before? Do you want to give it a go?</a:t>
            </a:r>
          </a:p>
        </p:txBody>
      </p:sp>
      <p:sp>
        <p:nvSpPr>
          <p:cNvPr id="14" name="Title 1">
            <a:extLst>
              <a:ext uri="{FF2B5EF4-FFF2-40B4-BE49-F238E27FC236}">
                <a16:creationId xmlns:a16="http://schemas.microsoft.com/office/drawing/2014/main" id="{E3489D4E-BA95-4500-BDEC-7AEDDDB21A47}"/>
              </a:ext>
            </a:extLst>
          </p:cNvPr>
          <p:cNvSpPr txBox="1">
            <a:spLocks/>
          </p:cNvSpPr>
          <p:nvPr/>
        </p:nvSpPr>
        <p:spPr>
          <a:xfrm>
            <a:off x="176054" y="1002438"/>
            <a:ext cx="4900002" cy="1152724"/>
          </a:xfrm>
          <a:prstGeom prst="rect">
            <a:avLst/>
          </a:prstGeom>
          <a:solidFill>
            <a:schemeClr val="bg1"/>
          </a:solidFill>
        </p:spPr>
        <p:txBody>
          <a:bodyPr/>
          <a:lstStyle>
            <a:lvl1pPr algn="l" rtl="0" eaLnBrk="1" fontAlgn="base" hangingPunct="1">
              <a:spcBef>
                <a:spcPct val="0"/>
              </a:spcBef>
              <a:spcAft>
                <a:spcPct val="0"/>
              </a:spcAft>
              <a:defRPr sz="2800">
                <a:solidFill>
                  <a:srgbClr val="2D2F93"/>
                </a:solidFill>
                <a:latin typeface="+mj-lt"/>
                <a:ea typeface="+mj-ea"/>
                <a:cs typeface="+mj-cs"/>
              </a:defRPr>
            </a:lvl1pPr>
            <a:lvl2pPr algn="l" rtl="0" eaLnBrk="1" fontAlgn="base" hangingPunct="1">
              <a:spcBef>
                <a:spcPct val="0"/>
              </a:spcBef>
              <a:spcAft>
                <a:spcPct val="0"/>
              </a:spcAft>
              <a:defRPr sz="2800">
                <a:solidFill>
                  <a:srgbClr val="2D2F93"/>
                </a:solidFill>
                <a:latin typeface="Arial" charset="0"/>
              </a:defRPr>
            </a:lvl2pPr>
            <a:lvl3pPr algn="l" rtl="0" eaLnBrk="1" fontAlgn="base" hangingPunct="1">
              <a:spcBef>
                <a:spcPct val="0"/>
              </a:spcBef>
              <a:spcAft>
                <a:spcPct val="0"/>
              </a:spcAft>
              <a:defRPr sz="2800">
                <a:solidFill>
                  <a:srgbClr val="2D2F93"/>
                </a:solidFill>
                <a:latin typeface="Arial" charset="0"/>
              </a:defRPr>
            </a:lvl3pPr>
            <a:lvl4pPr algn="l" rtl="0" eaLnBrk="1" fontAlgn="base" hangingPunct="1">
              <a:spcBef>
                <a:spcPct val="0"/>
              </a:spcBef>
              <a:spcAft>
                <a:spcPct val="0"/>
              </a:spcAft>
              <a:defRPr sz="2800">
                <a:solidFill>
                  <a:srgbClr val="2D2F93"/>
                </a:solidFill>
                <a:latin typeface="Arial" charset="0"/>
              </a:defRPr>
            </a:lvl4pPr>
            <a:lvl5pPr algn="l" rtl="0" eaLnBrk="1" fontAlgn="base" hangingPunct="1">
              <a:spcBef>
                <a:spcPct val="0"/>
              </a:spcBef>
              <a:spcAft>
                <a:spcPct val="0"/>
              </a:spcAft>
              <a:defRPr sz="2800">
                <a:solidFill>
                  <a:srgbClr val="2D2F93"/>
                </a:solidFill>
                <a:latin typeface="Arial" charset="0"/>
              </a:defRPr>
            </a:lvl5pPr>
            <a:lvl6pPr marL="457200" algn="l" rtl="0" eaLnBrk="1" fontAlgn="base" hangingPunct="1">
              <a:spcBef>
                <a:spcPct val="0"/>
              </a:spcBef>
              <a:spcAft>
                <a:spcPct val="0"/>
              </a:spcAft>
              <a:defRPr sz="2800">
                <a:solidFill>
                  <a:srgbClr val="2D2F93"/>
                </a:solidFill>
                <a:latin typeface="Arial" charset="0"/>
              </a:defRPr>
            </a:lvl6pPr>
            <a:lvl7pPr marL="914400" algn="l" rtl="0" eaLnBrk="1" fontAlgn="base" hangingPunct="1">
              <a:spcBef>
                <a:spcPct val="0"/>
              </a:spcBef>
              <a:spcAft>
                <a:spcPct val="0"/>
              </a:spcAft>
              <a:defRPr sz="2800">
                <a:solidFill>
                  <a:srgbClr val="2D2F93"/>
                </a:solidFill>
                <a:latin typeface="Arial" charset="0"/>
              </a:defRPr>
            </a:lvl7pPr>
            <a:lvl8pPr marL="1371600" algn="l" rtl="0" eaLnBrk="1" fontAlgn="base" hangingPunct="1">
              <a:spcBef>
                <a:spcPct val="0"/>
              </a:spcBef>
              <a:spcAft>
                <a:spcPct val="0"/>
              </a:spcAft>
              <a:defRPr sz="2800">
                <a:solidFill>
                  <a:srgbClr val="2D2F93"/>
                </a:solidFill>
                <a:latin typeface="Arial" charset="0"/>
              </a:defRPr>
            </a:lvl8pPr>
            <a:lvl9pPr marL="1828800" algn="l" rtl="0" eaLnBrk="1" fontAlgn="base" hangingPunct="1">
              <a:spcBef>
                <a:spcPct val="0"/>
              </a:spcBef>
              <a:spcAft>
                <a:spcPct val="0"/>
              </a:spcAft>
              <a:defRPr sz="2800">
                <a:solidFill>
                  <a:srgbClr val="2D2F93"/>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2D2F93"/>
                </a:solidFill>
                <a:effectLst/>
                <a:uLnTx/>
                <a:uFillTx/>
                <a:latin typeface="Arial"/>
                <a:ea typeface="+mj-ea"/>
                <a:cs typeface="+mj-cs"/>
              </a:rPr>
              <a:t>1. Conversations - Nutrition</a:t>
            </a:r>
            <a:br>
              <a:rPr kumimoji="0" lang="en-GB" sz="2000" b="1" i="0" u="none" strike="noStrike" kern="0" cap="none" spc="0" normalizeH="0" baseline="0" noProof="0" dirty="0">
                <a:ln>
                  <a:noFill/>
                </a:ln>
                <a:solidFill>
                  <a:srgbClr val="2D2F93"/>
                </a:solidFill>
                <a:effectLst/>
                <a:uLnTx/>
                <a:uFillTx/>
                <a:latin typeface="Arial"/>
                <a:ea typeface="+mj-ea"/>
                <a:cs typeface="+mj-cs"/>
              </a:rPr>
            </a:br>
            <a:r>
              <a:rPr kumimoji="0" lang="en-GB" sz="2000" i="0" u="none" strike="noStrike" kern="0" cap="none" spc="0" normalizeH="0" baseline="0" noProof="0" dirty="0">
                <a:ln>
                  <a:noFill/>
                </a:ln>
                <a:solidFill>
                  <a:srgbClr val="2D2F93"/>
                </a:solidFill>
                <a:effectLst/>
                <a:uLnTx/>
                <a:uFillTx/>
                <a:latin typeface="Arial"/>
                <a:ea typeface="+mj-ea"/>
                <a:cs typeface="+mj-cs"/>
              </a:rPr>
              <a:t>Raise the issue by </a:t>
            </a:r>
            <a:r>
              <a:rPr kumimoji="0" lang="en-GB" sz="2000" b="0" i="0" u="none" strike="noStrike" kern="0" cap="none" spc="0" normalizeH="0" baseline="0" noProof="0" dirty="0">
                <a:ln>
                  <a:noFill/>
                </a:ln>
                <a:solidFill>
                  <a:srgbClr val="2D2F93"/>
                </a:solidFill>
                <a:effectLst/>
                <a:uLnTx/>
                <a:uFillTx/>
                <a:latin typeface="Arial"/>
                <a:ea typeface="+mj-ea"/>
                <a:cs typeface="+mj-cs"/>
              </a:rPr>
              <a:t>having a chat</a:t>
            </a:r>
            <a:br>
              <a:rPr kumimoji="0" lang="en-GB" sz="2400" b="0" i="0" u="none" strike="noStrike" kern="0" cap="none" spc="0" normalizeH="0" baseline="0" noProof="0" dirty="0">
                <a:ln>
                  <a:noFill/>
                </a:ln>
                <a:solidFill>
                  <a:srgbClr val="2D2F93"/>
                </a:solidFill>
                <a:effectLst/>
                <a:uLnTx/>
                <a:uFillTx/>
                <a:latin typeface="Arial"/>
                <a:ea typeface="+mj-ea"/>
                <a:cs typeface="+mj-cs"/>
              </a:rPr>
            </a:br>
            <a:endParaRPr kumimoji="0" lang="en-GB" sz="2400" b="0" i="0" u="none" strike="noStrike" kern="0" cap="none" spc="0" normalizeH="0" baseline="0" noProof="0" dirty="0">
              <a:ln>
                <a:noFill/>
              </a:ln>
              <a:solidFill>
                <a:srgbClr val="2D2F93"/>
              </a:solidFill>
              <a:effectLst/>
              <a:uLnTx/>
              <a:uFillTx/>
              <a:latin typeface="Arial"/>
              <a:ea typeface="+mj-ea"/>
              <a:cs typeface="+mj-cs"/>
            </a:endParaRPr>
          </a:p>
        </p:txBody>
      </p:sp>
      <p:pic>
        <p:nvPicPr>
          <p:cNvPr id="16" name="Picture 15">
            <a:extLst>
              <a:ext uri="{FF2B5EF4-FFF2-40B4-BE49-F238E27FC236}">
                <a16:creationId xmlns:a16="http://schemas.microsoft.com/office/drawing/2014/main" id="{C4E9AF5C-E65D-4415-9CE1-1B32EDBB1CCE}"/>
              </a:ext>
            </a:extLst>
          </p:cNvPr>
          <p:cNvPicPr/>
          <p:nvPr/>
        </p:nvPicPr>
        <p:blipFill rotWithShape="1">
          <a:blip r:embed="rId5"/>
          <a:srcRect l="15789" t="20682" r="19233" b="12547"/>
          <a:stretch/>
        </p:blipFill>
        <p:spPr bwMode="auto">
          <a:xfrm>
            <a:off x="7634164" y="92050"/>
            <a:ext cx="1420080" cy="839221"/>
          </a:xfrm>
          <a:prstGeom prst="rect">
            <a:avLst/>
          </a:prstGeom>
          <a:ln>
            <a:noFill/>
          </a:ln>
          <a:extLst>
            <a:ext uri="{53640926-AAD7-44D8-BBD7-CCE9431645EC}">
              <a14:shadowObscured xmlns:a14="http://schemas.microsoft.com/office/drawing/2010/main"/>
            </a:ext>
          </a:extLst>
        </p:spPr>
      </p:pic>
      <p:pic>
        <p:nvPicPr>
          <p:cNvPr id="17" name="Picture 16" descr="Age UK Salford Pledge- 10% Better Campaign">
            <a:extLst>
              <a:ext uri="{FF2B5EF4-FFF2-40B4-BE49-F238E27FC236}">
                <a16:creationId xmlns:a16="http://schemas.microsoft.com/office/drawing/2014/main" id="{045A2D7A-727B-4E70-A5C6-3F6A1F208F55}"/>
              </a:ext>
            </a:extLst>
          </p:cNvPr>
          <p:cNvPicPr/>
          <p:nvPr/>
        </p:nvPicPr>
        <p:blipFill rotWithShape="1">
          <a:blip r:embed="rId6" cstate="print">
            <a:extLst>
              <a:ext uri="{28A0092B-C50C-407E-A947-70E740481C1C}">
                <a14:useLocalDpi xmlns:a14="http://schemas.microsoft.com/office/drawing/2010/main" val="0"/>
              </a:ext>
            </a:extLst>
          </a:blip>
          <a:srcRect l="6785" t="12396" r="5689" b="12397"/>
          <a:stretch/>
        </p:blipFill>
        <p:spPr bwMode="auto">
          <a:xfrm>
            <a:off x="479994" y="186416"/>
            <a:ext cx="1638300" cy="744855"/>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F85028DB-5413-4592-84AD-99C43D5DBEA6}"/>
              </a:ext>
            </a:extLst>
          </p:cNvPr>
          <p:cNvPicPr>
            <a:picLocks noChangeAspect="1"/>
          </p:cNvPicPr>
          <p:nvPr/>
        </p:nvPicPr>
        <p:blipFill>
          <a:blip r:embed="rId7"/>
          <a:stretch>
            <a:fillRect/>
          </a:stretch>
        </p:blipFill>
        <p:spPr>
          <a:xfrm>
            <a:off x="2850477" y="3058277"/>
            <a:ext cx="2883658" cy="1774090"/>
          </a:xfrm>
          <a:prstGeom prst="rect">
            <a:avLst/>
          </a:prstGeom>
        </p:spPr>
      </p:pic>
      <p:pic>
        <p:nvPicPr>
          <p:cNvPr id="12" name="Picture 11">
            <a:extLst>
              <a:ext uri="{FF2B5EF4-FFF2-40B4-BE49-F238E27FC236}">
                <a16:creationId xmlns:a16="http://schemas.microsoft.com/office/drawing/2014/main" id="{53BF342C-45A8-4B7B-BC19-0CDC16B7B2F7}"/>
              </a:ext>
            </a:extLst>
          </p:cNvPr>
          <p:cNvPicPr>
            <a:picLocks noChangeAspect="1"/>
          </p:cNvPicPr>
          <p:nvPr/>
        </p:nvPicPr>
        <p:blipFill>
          <a:blip r:embed="rId8"/>
          <a:stretch>
            <a:fillRect/>
          </a:stretch>
        </p:blipFill>
        <p:spPr>
          <a:xfrm>
            <a:off x="3537013" y="5528955"/>
            <a:ext cx="1718625" cy="1069928"/>
          </a:xfrm>
          <a:prstGeom prst="rect">
            <a:avLst/>
          </a:prstGeom>
        </p:spPr>
      </p:pic>
      <p:pic>
        <p:nvPicPr>
          <p:cNvPr id="6" name="Audio 5">
            <a:hlinkClick r:id="" action="ppaction://media"/>
            <a:extLst>
              <a:ext uri="{FF2B5EF4-FFF2-40B4-BE49-F238E27FC236}">
                <a16:creationId xmlns:a16="http://schemas.microsoft.com/office/drawing/2014/main" id="{B7660C1B-7777-490E-946F-0685B1BEA1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6550686"/>
      </p:ext>
    </p:extLst>
  </p:cSld>
  <p:clrMapOvr>
    <a:masterClrMapping/>
  </p:clrMapOvr>
  <mc:AlternateContent xmlns:mc="http://schemas.openxmlformats.org/markup-compatibility/2006" xmlns:p14="http://schemas.microsoft.com/office/powerpoint/2010/main">
    <mc:Choice Requires="p14">
      <p:transition spd="slow" p14:dur="2000" advClick="0" advTm="31732"/>
    </mc:Choice>
    <mc:Fallback xmlns="">
      <p:transition spd="slow" advClick="0" advTm="3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EF2A8E-136A-49CB-999D-85BA1C69F74C}"/>
              </a:ext>
            </a:extLst>
          </p:cNvPr>
          <p:cNvGrpSpPr/>
          <p:nvPr/>
        </p:nvGrpSpPr>
        <p:grpSpPr>
          <a:xfrm>
            <a:off x="533180" y="1332085"/>
            <a:ext cx="7999260" cy="4689203"/>
            <a:chOff x="277892" y="1042851"/>
            <a:chExt cx="8614588" cy="5338477"/>
          </a:xfrm>
        </p:grpSpPr>
        <p:pic>
          <p:nvPicPr>
            <p:cNvPr id="4" name="Picture 3">
              <a:extLst>
                <a:ext uri="{FF2B5EF4-FFF2-40B4-BE49-F238E27FC236}">
                  <a16:creationId xmlns:a16="http://schemas.microsoft.com/office/drawing/2014/main" id="{1ED54DF4-1BB3-4ADC-AC2F-8EF4B7FEDEC8}"/>
                </a:ext>
              </a:extLst>
            </p:cNvPr>
            <p:cNvPicPr>
              <a:picLocks noChangeAspect="1"/>
            </p:cNvPicPr>
            <p:nvPr/>
          </p:nvPicPr>
          <p:blipFill rotWithShape="1">
            <a:blip r:embed="rId5"/>
            <a:srcRect l="4276" t="2739" r="1661" b="1404"/>
            <a:stretch/>
          </p:blipFill>
          <p:spPr>
            <a:xfrm>
              <a:off x="2193680" y="1052736"/>
              <a:ext cx="6698800" cy="5328592"/>
            </a:xfrm>
            <a:prstGeom prst="rect">
              <a:avLst/>
            </a:prstGeom>
          </p:spPr>
        </p:pic>
        <p:sp>
          <p:nvSpPr>
            <p:cNvPr id="5" name="TextBox 4">
              <a:extLst>
                <a:ext uri="{FF2B5EF4-FFF2-40B4-BE49-F238E27FC236}">
                  <a16:creationId xmlns:a16="http://schemas.microsoft.com/office/drawing/2014/main" id="{008E3527-5095-4D79-AE1E-6D9116D7513C}"/>
                </a:ext>
              </a:extLst>
            </p:cNvPr>
            <p:cNvSpPr txBox="1"/>
            <p:nvPr/>
          </p:nvSpPr>
          <p:spPr>
            <a:xfrm>
              <a:off x="277892" y="1042851"/>
              <a:ext cx="1512168" cy="40295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33399"/>
                  </a:solidFill>
                  <a:effectLst/>
                  <a:uLnTx/>
                  <a:uFillTx/>
                  <a:latin typeface="Arial"/>
                  <a:ea typeface="+mn-ea"/>
                  <a:cs typeface="+mn-cs"/>
                </a:rPr>
                <a:t>Signs to look out for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99"/>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33399"/>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881E4D5-4D03-49B6-9DB4-45B9EDC6A6DB}"/>
                </a:ext>
              </a:extLst>
            </p:cNvPr>
            <p:cNvGrpSpPr/>
            <p:nvPr/>
          </p:nvGrpSpPr>
          <p:grpSpPr>
            <a:xfrm>
              <a:off x="467906" y="3321109"/>
              <a:ext cx="1367790" cy="791845"/>
              <a:chOff x="0" y="0"/>
              <a:chExt cx="1368152" cy="792088"/>
            </a:xfrm>
          </p:grpSpPr>
          <p:sp>
            <p:nvSpPr>
              <p:cNvPr id="7" name="Speech Bubble: Rectangle 6">
                <a:extLst>
                  <a:ext uri="{FF2B5EF4-FFF2-40B4-BE49-F238E27FC236}">
                    <a16:creationId xmlns:a16="http://schemas.microsoft.com/office/drawing/2014/main" id="{35A2EF49-E51B-4999-9AD8-924BFDB8A7A9}"/>
                  </a:ext>
                </a:extLst>
              </p:cNvPr>
              <p:cNvSpPr/>
              <p:nvPr/>
            </p:nvSpPr>
            <p:spPr>
              <a:xfrm>
                <a:off x="0" y="0"/>
                <a:ext cx="1368152" cy="792088"/>
              </a:xfrm>
              <a:prstGeom prst="wedgeRectCallout">
                <a:avLst>
                  <a:gd name="adj1" fmla="val -35773"/>
                  <a:gd name="adj2" fmla="val 79477"/>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 Box 4">
                <a:extLst>
                  <a:ext uri="{FF2B5EF4-FFF2-40B4-BE49-F238E27FC236}">
                    <a16:creationId xmlns:a16="http://schemas.microsoft.com/office/drawing/2014/main" id="{FDB9ABEC-5EAA-4140-BD10-9C9466A56AFC}"/>
                  </a:ext>
                </a:extLst>
              </p:cNvPr>
              <p:cNvSpPr txBox="1"/>
              <p:nvPr/>
            </p:nvSpPr>
            <p:spPr>
              <a:xfrm>
                <a:off x="30552" y="109032"/>
                <a:ext cx="1291952" cy="4572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Times New Roman" panose="02020603050405020304" pitchFamily="18" charset="0"/>
                  </a:rPr>
                  <a:t>Verbal</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99F325CF-CB12-4D00-AE06-7F57B1569947}"/>
                </a:ext>
              </a:extLst>
            </p:cNvPr>
            <p:cNvGrpSpPr/>
            <p:nvPr/>
          </p:nvGrpSpPr>
          <p:grpSpPr>
            <a:xfrm>
              <a:off x="509389" y="4731221"/>
              <a:ext cx="1304290" cy="1162050"/>
              <a:chOff x="0" y="0"/>
              <a:chExt cx="1304582" cy="1162050"/>
            </a:xfrm>
          </p:grpSpPr>
          <p:sp>
            <p:nvSpPr>
              <p:cNvPr id="10" name="Oval 9">
                <a:extLst>
                  <a:ext uri="{FF2B5EF4-FFF2-40B4-BE49-F238E27FC236}">
                    <a16:creationId xmlns:a16="http://schemas.microsoft.com/office/drawing/2014/main" id="{88F1A33A-F259-4A07-BA93-B18D3B4B1C67}"/>
                  </a:ext>
                </a:extLst>
              </p:cNvPr>
              <p:cNvSpPr/>
              <p:nvPr/>
            </p:nvSpPr>
            <p:spPr>
              <a:xfrm>
                <a:off x="0" y="0"/>
                <a:ext cx="1304582" cy="1162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Box 6">
                <a:extLst>
                  <a:ext uri="{FF2B5EF4-FFF2-40B4-BE49-F238E27FC236}">
                    <a16:creationId xmlns:a16="http://schemas.microsoft.com/office/drawing/2014/main" id="{B2AD44B9-7117-4229-9529-431C17C00D9C}"/>
                  </a:ext>
                </a:extLst>
              </p:cNvPr>
              <p:cNvSpPr txBox="1"/>
              <p:nvPr/>
            </p:nvSpPr>
            <p:spPr>
              <a:xfrm>
                <a:off x="75145" y="314796"/>
                <a:ext cx="1195386" cy="4335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Visual</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3" name="Picture 12">
            <a:extLst>
              <a:ext uri="{FF2B5EF4-FFF2-40B4-BE49-F238E27FC236}">
                <a16:creationId xmlns:a16="http://schemas.microsoft.com/office/drawing/2014/main" id="{5D8AAA5A-4E9B-4556-98B4-F4E6EBADA1C2}"/>
              </a:ext>
            </a:extLst>
          </p:cNvPr>
          <p:cNvPicPr/>
          <p:nvPr/>
        </p:nvPicPr>
        <p:blipFill rotWithShape="1">
          <a:blip r:embed="rId6"/>
          <a:srcRect l="15789" t="20682" r="19233" b="12547"/>
          <a:stretch/>
        </p:blipFill>
        <p:spPr bwMode="auto">
          <a:xfrm>
            <a:off x="7308304" y="274780"/>
            <a:ext cx="1420080" cy="839221"/>
          </a:xfrm>
          <a:prstGeom prst="rect">
            <a:avLst/>
          </a:prstGeom>
          <a:ln>
            <a:noFill/>
          </a:ln>
          <a:extLst>
            <a:ext uri="{53640926-AAD7-44D8-BBD7-CCE9431645EC}">
              <a14:shadowObscured xmlns:a14="http://schemas.microsoft.com/office/drawing/2010/main"/>
            </a:ext>
          </a:extLst>
        </p:spPr>
      </p:pic>
      <p:pic>
        <p:nvPicPr>
          <p:cNvPr id="14" name="Picture 13" descr="Age UK Salford Pledge- 10% Better Campaign">
            <a:extLst>
              <a:ext uri="{FF2B5EF4-FFF2-40B4-BE49-F238E27FC236}">
                <a16:creationId xmlns:a16="http://schemas.microsoft.com/office/drawing/2014/main" id="{434DB88C-926F-4F1A-9DE2-0FA599C1345A}"/>
              </a:ext>
            </a:extLst>
          </p:cNvPr>
          <p:cNvPicPr/>
          <p:nvPr/>
        </p:nvPicPr>
        <p:blipFill rotWithShape="1">
          <a:blip r:embed="rId7" cstate="print">
            <a:extLst>
              <a:ext uri="{28A0092B-C50C-407E-A947-70E740481C1C}">
                <a14:useLocalDpi xmlns:a14="http://schemas.microsoft.com/office/drawing/2010/main" val="0"/>
              </a:ext>
            </a:extLst>
          </a:blip>
          <a:srcRect l="6785" t="12396" r="5689" b="12397"/>
          <a:stretch/>
        </p:blipFill>
        <p:spPr bwMode="auto">
          <a:xfrm>
            <a:off x="289355" y="416585"/>
            <a:ext cx="1638300" cy="744855"/>
          </a:xfrm>
          <a:prstGeom prst="rect">
            <a:avLst/>
          </a:prstGeom>
          <a:noFill/>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BDFE3955-A448-41C1-82FE-3226F4014B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15" name="Rectangle 14">
            <a:extLst>
              <a:ext uri="{FF2B5EF4-FFF2-40B4-BE49-F238E27FC236}">
                <a16:creationId xmlns:a16="http://schemas.microsoft.com/office/drawing/2014/main" id="{C2D1C603-72B8-40B2-A144-BC00DCC04851}"/>
              </a:ext>
            </a:extLst>
          </p:cNvPr>
          <p:cNvSpPr/>
          <p:nvPr/>
        </p:nvSpPr>
        <p:spPr>
          <a:xfrm>
            <a:off x="1996612" y="440668"/>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258674"/>
      </p:ext>
    </p:extLst>
  </p:cSld>
  <p:clrMapOvr>
    <a:masterClrMapping/>
  </p:clrMapOvr>
  <mc:AlternateContent xmlns:mc="http://schemas.openxmlformats.org/markup-compatibility/2006" xmlns:p14="http://schemas.microsoft.com/office/powerpoint/2010/main">
    <mc:Choice Requires="p14">
      <p:transition spd="slow" p14:dur="2000" advClick="0" advTm="41270"/>
    </mc:Choice>
    <mc:Fallback xmlns="">
      <p:transition spd="slow" advClick="0" advTm="41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401A-E21A-4027-9749-2DAFEA4E3ED6}"/>
              </a:ext>
            </a:extLst>
          </p:cNvPr>
          <p:cNvSpPr>
            <a:spLocks noGrp="1"/>
          </p:cNvSpPr>
          <p:nvPr>
            <p:ph type="title"/>
          </p:nvPr>
        </p:nvSpPr>
        <p:spPr/>
        <p:txBody>
          <a:bodyPr/>
          <a:lstStyle/>
          <a:p>
            <a:r>
              <a:rPr lang="en-GB" b="1" dirty="0"/>
              <a:t>Conversations: Nutrition</a:t>
            </a:r>
            <a:br>
              <a:rPr lang="en-GB" dirty="0"/>
            </a:br>
            <a:br>
              <a:rPr lang="en-GB" dirty="0"/>
            </a:br>
            <a:br>
              <a:rPr lang="en-GB" dirty="0"/>
            </a:br>
            <a:br>
              <a:rPr lang="en-GB" dirty="0"/>
            </a:br>
            <a:endParaRPr lang="en-GB" dirty="0"/>
          </a:p>
        </p:txBody>
      </p:sp>
      <p:pic>
        <p:nvPicPr>
          <p:cNvPr id="4" name="Picture 3">
            <a:extLst>
              <a:ext uri="{FF2B5EF4-FFF2-40B4-BE49-F238E27FC236}">
                <a16:creationId xmlns:a16="http://schemas.microsoft.com/office/drawing/2014/main" id="{342123D8-6796-4961-9A98-E548C5C15469}"/>
              </a:ext>
            </a:extLst>
          </p:cNvPr>
          <p:cNvPicPr>
            <a:picLocks noChangeAspect="1"/>
          </p:cNvPicPr>
          <p:nvPr/>
        </p:nvPicPr>
        <p:blipFill>
          <a:blip r:embed="rId5"/>
          <a:stretch>
            <a:fillRect/>
          </a:stretch>
        </p:blipFill>
        <p:spPr>
          <a:xfrm>
            <a:off x="2339752" y="2146075"/>
            <a:ext cx="4077370" cy="2565850"/>
          </a:xfrm>
          <a:prstGeom prst="rect">
            <a:avLst/>
          </a:prstGeom>
        </p:spPr>
      </p:pic>
      <p:pic>
        <p:nvPicPr>
          <p:cNvPr id="5" name="Picture 4" descr="Age UK Salford Pledge- 10% Better Campaign">
            <a:extLst>
              <a:ext uri="{FF2B5EF4-FFF2-40B4-BE49-F238E27FC236}">
                <a16:creationId xmlns:a16="http://schemas.microsoft.com/office/drawing/2014/main" id="{1F4885AE-2C34-4589-AC60-C07FC856E617}"/>
              </a:ext>
            </a:extLst>
          </p:cNvPr>
          <p:cNvPicPr/>
          <p:nvPr/>
        </p:nvPicPr>
        <p:blipFill rotWithShape="1">
          <a:blip r:embed="rId6" cstate="print">
            <a:extLst>
              <a:ext uri="{28A0092B-C50C-407E-A947-70E740481C1C}">
                <a14:useLocalDpi xmlns:a14="http://schemas.microsoft.com/office/drawing/2010/main" val="0"/>
              </a:ext>
            </a:extLst>
          </a:blip>
          <a:srcRect l="6785" t="12396" r="5689" b="12397"/>
          <a:stretch/>
        </p:blipFill>
        <p:spPr bwMode="auto">
          <a:xfrm>
            <a:off x="215652" y="336977"/>
            <a:ext cx="1638300" cy="744855"/>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DA0DD57-2EA6-47E2-9EBA-DA5B291D4AD8}"/>
              </a:ext>
            </a:extLst>
          </p:cNvPr>
          <p:cNvSpPr txBox="1"/>
          <p:nvPr/>
        </p:nvSpPr>
        <p:spPr>
          <a:xfrm>
            <a:off x="423671" y="4869160"/>
            <a:ext cx="8396801" cy="1477328"/>
          </a:xfrm>
          <a:prstGeom prst="rect">
            <a:avLst/>
          </a:prstGeom>
          <a:noFill/>
        </p:spPr>
        <p:txBody>
          <a:bodyPr wrap="square">
            <a:spAutoFit/>
          </a:bodyPr>
          <a:lstStyle/>
          <a:p>
            <a:br>
              <a:rPr lang="en-GB" dirty="0"/>
            </a:br>
            <a:r>
              <a:rPr lang="en-GB" dirty="0"/>
              <a:t>This is a good time to discuss any barriers to eating well, for example, the person may not be able to afford much food, so they could be signposted to local services such as your local Age UK who could check whether they are receiving all the benefits they are entitled to.</a:t>
            </a:r>
          </a:p>
        </p:txBody>
      </p:sp>
      <p:pic>
        <p:nvPicPr>
          <p:cNvPr id="3" name="Audio 2">
            <a:hlinkClick r:id="" action="ppaction://media"/>
            <a:extLst>
              <a:ext uri="{FF2B5EF4-FFF2-40B4-BE49-F238E27FC236}">
                <a16:creationId xmlns:a16="http://schemas.microsoft.com/office/drawing/2014/main" id="{97C46D39-E7A3-4FFF-88B9-592406ABE7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7" name="Rectangle 6">
            <a:extLst>
              <a:ext uri="{FF2B5EF4-FFF2-40B4-BE49-F238E27FC236}">
                <a16:creationId xmlns:a16="http://schemas.microsoft.com/office/drawing/2014/main" id="{5514F418-7D4B-40C1-B02C-F0A81AC6CBA8}"/>
              </a:ext>
            </a:extLst>
          </p:cNvPr>
          <p:cNvSpPr/>
          <p:nvPr/>
        </p:nvSpPr>
        <p:spPr>
          <a:xfrm>
            <a:off x="1979712" y="336977"/>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5557944"/>
      </p:ext>
    </p:extLst>
  </p:cSld>
  <p:clrMapOvr>
    <a:masterClrMapping/>
  </p:clrMapOvr>
  <mc:AlternateContent xmlns:mc="http://schemas.openxmlformats.org/markup-compatibility/2006" xmlns:p14="http://schemas.microsoft.com/office/powerpoint/2010/main">
    <mc:Choice Requires="p14">
      <p:transition spd="slow" p14:dur="2000" advClick="0" advTm="49654"/>
    </mc:Choice>
    <mc:Fallback xmlns="">
      <p:transition spd="slow" advClick="0" advTm="4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C7FF46-176A-4A47-B39E-25420AB00AB1}"/>
              </a:ext>
            </a:extLst>
          </p:cNvPr>
          <p:cNvSpPr>
            <a:spLocks noGrp="1"/>
          </p:cNvSpPr>
          <p:nvPr>
            <p:ph type="title"/>
          </p:nvPr>
        </p:nvSpPr>
        <p:spPr>
          <a:xfrm>
            <a:off x="340972" y="1052736"/>
            <a:ext cx="8003232" cy="889000"/>
          </a:xfrm>
        </p:spPr>
        <p:txBody>
          <a:bodyPr/>
          <a:lstStyle/>
          <a:p>
            <a:r>
              <a:rPr lang="en-GB" b="1" dirty="0"/>
              <a:t>Conversations: Nutrition</a:t>
            </a:r>
            <a:br>
              <a:rPr lang="en-GB" b="1" dirty="0"/>
            </a:br>
            <a:r>
              <a:rPr lang="en-GB" sz="2400" dirty="0"/>
              <a:t>When should I refer to a health professional? </a:t>
            </a:r>
            <a:br>
              <a:rPr lang="en-GB" sz="2400" dirty="0"/>
            </a:br>
            <a:br>
              <a:rPr lang="en-GB" sz="2400" dirty="0"/>
            </a:br>
            <a:r>
              <a:rPr lang="en-GB" sz="2000" dirty="0"/>
              <a:t>You can use the ‘</a:t>
            </a:r>
            <a:r>
              <a:rPr lang="en-GB" sz="2000" b="1" dirty="0">
                <a:solidFill>
                  <a:srgbClr val="FF0000"/>
                </a:solidFill>
              </a:rPr>
              <a:t>RED FLAG’ </a:t>
            </a:r>
            <a:r>
              <a:rPr lang="en-GB" sz="2000" dirty="0"/>
              <a:t>questions below as a guide </a:t>
            </a:r>
            <a:br>
              <a:rPr lang="en-GB" sz="2400" dirty="0"/>
            </a:br>
            <a:endParaRPr lang="en-GB" sz="2400" dirty="0"/>
          </a:p>
        </p:txBody>
      </p:sp>
      <p:sp>
        <p:nvSpPr>
          <p:cNvPr id="6" name="Content Placeholder 5">
            <a:extLst>
              <a:ext uri="{FF2B5EF4-FFF2-40B4-BE49-F238E27FC236}">
                <a16:creationId xmlns:a16="http://schemas.microsoft.com/office/drawing/2014/main" id="{4102AF49-12B8-4224-AB3B-F964AD264D0E}"/>
              </a:ext>
            </a:extLst>
          </p:cNvPr>
          <p:cNvSpPr>
            <a:spLocks noGrp="1"/>
          </p:cNvSpPr>
          <p:nvPr>
            <p:ph idx="1"/>
          </p:nvPr>
        </p:nvSpPr>
        <p:spPr>
          <a:xfrm>
            <a:off x="520950" y="2833645"/>
            <a:ext cx="8443537" cy="3672408"/>
          </a:xfrm>
        </p:spPr>
        <p:txBody>
          <a:bodyPr/>
          <a:lstStyle/>
          <a:p>
            <a:r>
              <a:rPr lang="en-GB" dirty="0"/>
              <a:t>  </a:t>
            </a:r>
          </a:p>
          <a:p>
            <a:pPr>
              <a:buFont typeface="+mj-lt"/>
              <a:buAutoNum type="arabicPeriod"/>
            </a:pPr>
            <a:r>
              <a:rPr lang="en-GB" b="1" dirty="0">
                <a:solidFill>
                  <a:srgbClr val="C00000"/>
                </a:solidFill>
              </a:rPr>
              <a:t>Have you noticed sudden weight loss (10% of body weight in 3 months)?</a:t>
            </a:r>
          </a:p>
          <a:p>
            <a:pPr>
              <a:buFont typeface="+mj-lt"/>
              <a:buAutoNum type="arabicPeriod"/>
            </a:pPr>
            <a:r>
              <a:rPr lang="en-GB" b="1" dirty="0">
                <a:solidFill>
                  <a:srgbClr val="C00000"/>
                </a:solidFill>
              </a:rPr>
              <a:t>Do you have difficulty swallowing food or drinks?</a:t>
            </a:r>
          </a:p>
          <a:p>
            <a:pPr>
              <a:buFont typeface="+mj-lt"/>
              <a:buAutoNum type="arabicPeriod"/>
            </a:pPr>
            <a:r>
              <a:rPr lang="en-GB" b="1" dirty="0">
                <a:solidFill>
                  <a:srgbClr val="C00000"/>
                </a:solidFill>
              </a:rPr>
              <a:t>Do you get a pain in your tummy when you eat?</a:t>
            </a:r>
          </a:p>
          <a:p>
            <a:pPr>
              <a:buFont typeface="+mj-lt"/>
              <a:buAutoNum type="arabicPeriod"/>
            </a:pPr>
            <a:r>
              <a:rPr lang="en-GB" b="1" dirty="0">
                <a:solidFill>
                  <a:srgbClr val="C00000"/>
                </a:solidFill>
              </a:rPr>
              <a:t>Have you had a recent persistent change in your bowel movements?</a:t>
            </a:r>
          </a:p>
          <a:p>
            <a:pPr>
              <a:buFont typeface="+mj-lt"/>
              <a:buAutoNum type="arabicPeriod"/>
            </a:pPr>
            <a:r>
              <a:rPr lang="en-GB" b="1" dirty="0">
                <a:solidFill>
                  <a:srgbClr val="C00000"/>
                </a:solidFill>
              </a:rPr>
              <a:t>Do you have  a sore mouth?</a:t>
            </a:r>
          </a:p>
          <a:p>
            <a:pPr>
              <a:buFont typeface="Arial" panose="020B0604020202020204" pitchFamily="34" charset="0"/>
              <a:buChar char="•"/>
            </a:pPr>
            <a:endParaRPr lang="en-GB" sz="900" dirty="0">
              <a:solidFill>
                <a:srgbClr val="C00000"/>
              </a:solidFill>
            </a:endParaRPr>
          </a:p>
        </p:txBody>
      </p:sp>
      <p:pic>
        <p:nvPicPr>
          <p:cNvPr id="8" name="Picture 7">
            <a:extLst>
              <a:ext uri="{FF2B5EF4-FFF2-40B4-BE49-F238E27FC236}">
                <a16:creationId xmlns:a16="http://schemas.microsoft.com/office/drawing/2014/main" id="{66769319-2D0D-4DA2-A466-60F75A94BE9E}"/>
              </a:ext>
            </a:extLst>
          </p:cNvPr>
          <p:cNvPicPr/>
          <p:nvPr/>
        </p:nvPicPr>
        <p:blipFill rotWithShape="1">
          <a:blip r:embed="rId5"/>
          <a:srcRect l="15789" t="20682" r="19233" b="12547"/>
          <a:stretch/>
        </p:blipFill>
        <p:spPr bwMode="auto">
          <a:xfrm>
            <a:off x="7634164" y="92050"/>
            <a:ext cx="1420080" cy="839221"/>
          </a:xfrm>
          <a:prstGeom prst="rect">
            <a:avLst/>
          </a:prstGeom>
          <a:ln>
            <a:noFill/>
          </a:ln>
          <a:extLst>
            <a:ext uri="{53640926-AAD7-44D8-BBD7-CCE9431645EC}">
              <a14:shadowObscured xmlns:a14="http://schemas.microsoft.com/office/drawing/2010/main"/>
            </a:ext>
          </a:extLst>
        </p:spPr>
      </p:pic>
      <p:pic>
        <p:nvPicPr>
          <p:cNvPr id="9" name="Picture 8" descr="Age UK Salford Pledge- 10% Better Campaign">
            <a:extLst>
              <a:ext uri="{FF2B5EF4-FFF2-40B4-BE49-F238E27FC236}">
                <a16:creationId xmlns:a16="http://schemas.microsoft.com/office/drawing/2014/main" id="{B81F9026-0FD2-4D35-A540-4A23BEC73090}"/>
              </a:ext>
            </a:extLst>
          </p:cNvPr>
          <p:cNvPicPr/>
          <p:nvPr/>
        </p:nvPicPr>
        <p:blipFill rotWithShape="1">
          <a:blip r:embed="rId6" cstate="print">
            <a:extLst>
              <a:ext uri="{28A0092B-C50C-407E-A947-70E740481C1C}">
                <a14:useLocalDpi xmlns:a14="http://schemas.microsoft.com/office/drawing/2010/main" val="0"/>
              </a:ext>
            </a:extLst>
          </a:blip>
          <a:srcRect l="6785" t="12396" r="5689" b="12397"/>
          <a:stretch/>
        </p:blipFill>
        <p:spPr bwMode="auto">
          <a:xfrm>
            <a:off x="539552" y="203143"/>
            <a:ext cx="1638300" cy="744855"/>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0466DBD-3B4A-4C9A-820A-8F6F78C3FC28}"/>
              </a:ext>
            </a:extLst>
          </p:cNvPr>
          <p:cNvSpPr txBox="1"/>
          <p:nvPr/>
        </p:nvSpPr>
        <p:spPr>
          <a:xfrm>
            <a:off x="840577" y="5582723"/>
            <a:ext cx="813690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ea typeface="+mn-ea"/>
                <a:cs typeface="+mn-cs"/>
              </a:rPr>
              <a:t>If the answer is </a:t>
            </a:r>
            <a:r>
              <a:rPr kumimoji="0" lang="en-GB" b="1" i="0" u="none" strike="noStrike" kern="1200" cap="none" spc="0" normalizeH="0" baseline="0" noProof="0" dirty="0">
                <a:ln>
                  <a:noFill/>
                </a:ln>
                <a:solidFill>
                  <a:prstClr val="black"/>
                </a:solidFill>
                <a:effectLst/>
                <a:uLnTx/>
                <a:uFillTx/>
                <a:ea typeface="+mn-ea"/>
                <a:cs typeface="+mn-cs"/>
              </a:rPr>
              <a:t>Yes</a:t>
            </a:r>
            <a:r>
              <a:rPr kumimoji="0" lang="en-GB" b="0" i="0" u="none" strike="noStrike" kern="1200" cap="none" spc="0" normalizeH="0" baseline="0" noProof="0" dirty="0">
                <a:ln>
                  <a:noFill/>
                </a:ln>
                <a:solidFill>
                  <a:prstClr val="black"/>
                </a:solidFill>
                <a:effectLst/>
                <a:uLnTx/>
                <a:uFillTx/>
                <a:ea typeface="+mn-ea"/>
                <a:cs typeface="+mn-cs"/>
              </a:rPr>
              <a:t> to any of the questions1-4 , signpost to their GP.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rPr>
              <a:t>I</a:t>
            </a:r>
            <a:r>
              <a:rPr kumimoji="0" lang="en-GB" b="0" i="0" u="none" strike="noStrike" kern="1200" cap="none" spc="0" normalizeH="0" baseline="0" noProof="0" dirty="0">
                <a:ln>
                  <a:noFill/>
                </a:ln>
                <a:solidFill>
                  <a:prstClr val="black"/>
                </a:solidFill>
                <a:effectLst/>
                <a:uLnTx/>
                <a:uFillTx/>
                <a:ea typeface="+mn-ea"/>
                <a:cs typeface="+mn-cs"/>
              </a:rPr>
              <a:t>f the answer is </a:t>
            </a:r>
            <a:r>
              <a:rPr kumimoji="0" lang="en-GB" b="1" i="0" u="none" strike="noStrike" kern="1200" cap="none" spc="0" normalizeH="0" baseline="0" noProof="0" dirty="0">
                <a:ln>
                  <a:noFill/>
                </a:ln>
                <a:solidFill>
                  <a:prstClr val="black"/>
                </a:solidFill>
                <a:effectLst/>
                <a:uLnTx/>
                <a:uFillTx/>
                <a:ea typeface="+mn-ea"/>
                <a:cs typeface="+mn-cs"/>
              </a:rPr>
              <a:t>Yes</a:t>
            </a:r>
            <a:r>
              <a:rPr kumimoji="0" lang="en-GB" b="0" i="0" u="none" strike="noStrike" kern="1200" cap="none" spc="0" normalizeH="0" baseline="0" noProof="0" dirty="0">
                <a:ln>
                  <a:noFill/>
                </a:ln>
                <a:solidFill>
                  <a:prstClr val="black"/>
                </a:solidFill>
                <a:effectLst/>
                <a:uLnTx/>
                <a:uFillTx/>
                <a:ea typeface="+mn-ea"/>
                <a:cs typeface="+mn-cs"/>
              </a:rPr>
              <a:t> to question 5 signpost to their dentist.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ea typeface="+mn-ea"/>
                <a:cs typeface="+mn-cs"/>
              </a:rPr>
              <a:t>If the answer is </a:t>
            </a:r>
            <a:r>
              <a:rPr kumimoji="0" lang="en-GB" b="1" i="0" u="none" strike="noStrike" kern="1200" cap="none" spc="0" normalizeH="0" baseline="0" noProof="0" dirty="0">
                <a:ln>
                  <a:noFill/>
                </a:ln>
                <a:solidFill>
                  <a:prstClr val="black"/>
                </a:solidFill>
                <a:effectLst/>
                <a:uLnTx/>
                <a:uFillTx/>
                <a:ea typeface="+mn-ea"/>
                <a:cs typeface="+mn-cs"/>
              </a:rPr>
              <a:t>No</a:t>
            </a:r>
            <a:r>
              <a:rPr kumimoji="0" lang="en-GB" b="0" i="0" u="none" strike="noStrike" kern="1200" cap="none" spc="0" normalizeH="0" baseline="0" noProof="0" dirty="0">
                <a:ln>
                  <a:noFill/>
                </a:ln>
                <a:solidFill>
                  <a:prstClr val="black"/>
                </a:solidFill>
                <a:effectLst/>
                <a:uLnTx/>
                <a:uFillTx/>
                <a:ea typeface="+mn-ea"/>
                <a:cs typeface="+mn-cs"/>
              </a:rPr>
              <a:t> then we can continue with the 3cs</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2" name="Audio 1">
            <a:hlinkClick r:id="" action="ppaction://media"/>
            <a:extLst>
              <a:ext uri="{FF2B5EF4-FFF2-40B4-BE49-F238E27FC236}">
                <a16:creationId xmlns:a16="http://schemas.microsoft.com/office/drawing/2014/main" id="{A09DD832-F85E-4904-AA64-EDE6C448FC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0658000"/>
      </p:ext>
    </p:extLst>
  </p:cSld>
  <p:clrMapOvr>
    <a:masterClrMapping/>
  </p:clrMapOvr>
  <mc:AlternateContent xmlns:mc="http://schemas.openxmlformats.org/markup-compatibility/2006" xmlns:p14="http://schemas.microsoft.com/office/powerpoint/2010/main">
    <mc:Choice Requires="p14">
      <p:transition spd="slow" p14:dur="2000" advClick="0" advTm="62733"/>
    </mc:Choice>
    <mc:Fallback xmlns="">
      <p:transition spd="slow" advClick="0" advTm="6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8C69-CB42-4FEF-931D-29DD2BF9F73C}"/>
              </a:ext>
            </a:extLst>
          </p:cNvPr>
          <p:cNvSpPr>
            <a:spLocks noGrp="1"/>
          </p:cNvSpPr>
          <p:nvPr>
            <p:ph type="title"/>
          </p:nvPr>
        </p:nvSpPr>
        <p:spPr>
          <a:xfrm>
            <a:off x="347763" y="1196070"/>
            <a:ext cx="6103938" cy="889000"/>
          </a:xfrm>
        </p:spPr>
        <p:txBody>
          <a:bodyPr/>
          <a:lstStyle/>
          <a:p>
            <a:r>
              <a:rPr lang="en-US" b="1" dirty="0"/>
              <a:t>Food First materials:</a:t>
            </a:r>
            <a:endParaRPr lang="en-GB" b="1" dirty="0"/>
          </a:p>
        </p:txBody>
      </p:sp>
      <p:sp>
        <p:nvSpPr>
          <p:cNvPr id="3" name="Content Placeholder 2">
            <a:extLst>
              <a:ext uri="{FF2B5EF4-FFF2-40B4-BE49-F238E27FC236}">
                <a16:creationId xmlns:a16="http://schemas.microsoft.com/office/drawing/2014/main" id="{2330F6E3-BEC6-4908-BEDC-A38CC4B60480}"/>
              </a:ext>
            </a:extLst>
          </p:cNvPr>
          <p:cNvSpPr>
            <a:spLocks noGrp="1"/>
          </p:cNvSpPr>
          <p:nvPr>
            <p:ph idx="1"/>
          </p:nvPr>
        </p:nvSpPr>
        <p:spPr>
          <a:xfrm>
            <a:off x="369978" y="1975119"/>
            <a:ext cx="4634069" cy="4365504"/>
          </a:xfrm>
        </p:spPr>
        <p:txBody>
          <a:bodyPr/>
          <a:lstStyle/>
          <a:p>
            <a:pPr marL="0" indent="0">
              <a:spcBef>
                <a:spcPts val="1800"/>
              </a:spcBef>
            </a:pPr>
            <a:r>
              <a:rPr lang="en-US" sz="2400" b="1" dirty="0"/>
              <a:t>1.Paperweight armband    </a:t>
            </a:r>
            <a:r>
              <a:rPr lang="en-GB" dirty="0"/>
              <a:t>(Clinical staff use the Malnutrition Universal Screening Tool - MUST)</a:t>
            </a:r>
          </a:p>
          <a:p>
            <a:pPr marL="0" indent="0">
              <a:spcBef>
                <a:spcPts val="1800"/>
              </a:spcBef>
            </a:pPr>
            <a:br>
              <a:rPr lang="en-GB" dirty="0"/>
            </a:br>
            <a:r>
              <a:rPr lang="en-US" sz="2400" b="1" dirty="0"/>
              <a:t>2. Eat, Drink, Live well booklet</a:t>
            </a:r>
            <a:r>
              <a:rPr lang="en-GB" sz="2400" b="1" dirty="0"/>
              <a:t> </a:t>
            </a:r>
            <a:r>
              <a:rPr lang="en-GB" sz="2400" dirty="0"/>
              <a:t>– tips to boost appetite and fortify food</a:t>
            </a:r>
          </a:p>
          <a:p>
            <a:pPr marL="0" indent="0">
              <a:spcBef>
                <a:spcPts val="1800"/>
              </a:spcBef>
            </a:pPr>
            <a:r>
              <a:rPr lang="en-GB" sz="2400" b="1" dirty="0"/>
              <a:t>3. Food first recipes </a:t>
            </a:r>
            <a:r>
              <a:rPr lang="en-GB" sz="2400" dirty="0"/>
              <a:t>– recipe ideas for high energy meals and snacks</a:t>
            </a:r>
          </a:p>
        </p:txBody>
      </p:sp>
      <p:pic>
        <p:nvPicPr>
          <p:cNvPr id="5" name="Picture 4">
            <a:extLst>
              <a:ext uri="{FF2B5EF4-FFF2-40B4-BE49-F238E27FC236}">
                <a16:creationId xmlns:a16="http://schemas.microsoft.com/office/drawing/2014/main" id="{3F5934E6-CB33-445B-A1B0-6F412F5FFE0C}"/>
              </a:ext>
            </a:extLst>
          </p:cNvPr>
          <p:cNvPicPr>
            <a:picLocks noChangeAspect="1"/>
          </p:cNvPicPr>
          <p:nvPr/>
        </p:nvPicPr>
        <p:blipFill>
          <a:blip r:embed="rId5"/>
          <a:stretch>
            <a:fillRect/>
          </a:stretch>
        </p:blipFill>
        <p:spPr>
          <a:xfrm>
            <a:off x="5023411" y="3407974"/>
            <a:ext cx="1614260" cy="221695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AD29E13-A0F7-4D23-B6A5-F44AF0023F3B}"/>
              </a:ext>
            </a:extLst>
          </p:cNvPr>
          <p:cNvPicPr>
            <a:picLocks noChangeAspect="1"/>
          </p:cNvPicPr>
          <p:nvPr/>
        </p:nvPicPr>
        <p:blipFill>
          <a:blip r:embed="rId6"/>
          <a:stretch>
            <a:fillRect/>
          </a:stretch>
        </p:blipFill>
        <p:spPr>
          <a:xfrm>
            <a:off x="7196321" y="3407974"/>
            <a:ext cx="1614260" cy="231327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0E4ABE2-95F0-4C4A-8819-452F3EA96F79}"/>
              </a:ext>
            </a:extLst>
          </p:cNvPr>
          <p:cNvPicPr>
            <a:picLocks noChangeAspect="1"/>
          </p:cNvPicPr>
          <p:nvPr/>
        </p:nvPicPr>
        <p:blipFill>
          <a:blip r:embed="rId7"/>
          <a:stretch>
            <a:fillRect/>
          </a:stretch>
        </p:blipFill>
        <p:spPr>
          <a:xfrm>
            <a:off x="5094987" y="1564283"/>
            <a:ext cx="2080541" cy="1295238"/>
          </a:xfrm>
          <a:prstGeom prst="rect">
            <a:avLst/>
          </a:prstGeom>
        </p:spPr>
      </p:pic>
      <p:sp>
        <p:nvSpPr>
          <p:cNvPr id="7" name="Rectangle 6">
            <a:extLst>
              <a:ext uri="{FF2B5EF4-FFF2-40B4-BE49-F238E27FC236}">
                <a16:creationId xmlns:a16="http://schemas.microsoft.com/office/drawing/2014/main" id="{BAE210A2-F509-4448-B0D0-575D56D91AD7}"/>
              </a:ext>
            </a:extLst>
          </p:cNvPr>
          <p:cNvSpPr/>
          <p:nvPr/>
        </p:nvSpPr>
        <p:spPr>
          <a:xfrm>
            <a:off x="1763688" y="332656"/>
            <a:ext cx="4797450" cy="7920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DC07966-D0E6-4EC1-8235-25091D1E9667}"/>
              </a:ext>
            </a:extLst>
          </p:cNvPr>
          <p:cNvPicPr>
            <a:picLocks noChangeAspect="1"/>
          </p:cNvPicPr>
          <p:nvPr/>
        </p:nvPicPr>
        <p:blipFill>
          <a:blip r:embed="rId8"/>
          <a:stretch>
            <a:fillRect/>
          </a:stretch>
        </p:blipFill>
        <p:spPr>
          <a:xfrm>
            <a:off x="-180528" y="5878596"/>
            <a:ext cx="7693819" cy="377985"/>
          </a:xfrm>
          <a:prstGeom prst="rect">
            <a:avLst/>
          </a:prstGeom>
        </p:spPr>
      </p:pic>
      <p:pic>
        <p:nvPicPr>
          <p:cNvPr id="4" name="Audio 3">
            <a:hlinkClick r:id="" action="ppaction://media"/>
            <a:extLst>
              <a:ext uri="{FF2B5EF4-FFF2-40B4-BE49-F238E27FC236}">
                <a16:creationId xmlns:a16="http://schemas.microsoft.com/office/drawing/2014/main" id="{45C543F0-ADBB-49F5-BE45-2C0C1FBDA8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pic>
        <p:nvPicPr>
          <p:cNvPr id="10" name="Picture 9" descr="Age UK Salford Pledge- 10% Better Campaign">
            <a:extLst>
              <a:ext uri="{FF2B5EF4-FFF2-40B4-BE49-F238E27FC236}">
                <a16:creationId xmlns:a16="http://schemas.microsoft.com/office/drawing/2014/main" id="{3877F79B-1A1F-4792-9C0F-B454984F5337}"/>
              </a:ext>
            </a:extLst>
          </p:cNvPr>
          <p:cNvPicPr/>
          <p:nvPr/>
        </p:nvPicPr>
        <p:blipFill rotWithShape="1">
          <a:blip r:embed="rId10" cstate="print">
            <a:extLst>
              <a:ext uri="{28A0092B-C50C-407E-A947-70E740481C1C}">
                <a14:useLocalDpi xmlns:a14="http://schemas.microsoft.com/office/drawing/2010/main" val="0"/>
              </a:ext>
            </a:extLst>
          </a:blip>
          <a:srcRect l="6785" t="12396" r="5689" b="12397"/>
          <a:stretch/>
        </p:blipFill>
        <p:spPr bwMode="auto">
          <a:xfrm>
            <a:off x="125388" y="330408"/>
            <a:ext cx="1638300" cy="744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7767565"/>
      </p:ext>
    </p:extLst>
  </p:cSld>
  <p:clrMapOvr>
    <a:masterClrMapping/>
  </p:clrMapOvr>
  <mc:AlternateContent xmlns:mc="http://schemas.openxmlformats.org/markup-compatibility/2006" xmlns:p14="http://schemas.microsoft.com/office/powerpoint/2010/main">
    <mc:Choice Requires="p14">
      <p:transition spd="slow" p14:dur="2000" advClick="0" advTm="48396"/>
    </mc:Choice>
    <mc:Fallback xmlns="">
      <p:transition spd="slow" advClick="0" advTm="4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5D1A-A9F4-41C7-9412-7476E4A17A8B}"/>
              </a:ext>
            </a:extLst>
          </p:cNvPr>
          <p:cNvSpPr>
            <a:spLocks noGrp="1"/>
          </p:cNvSpPr>
          <p:nvPr>
            <p:ph type="title"/>
          </p:nvPr>
        </p:nvSpPr>
        <p:spPr>
          <a:xfrm>
            <a:off x="251520" y="1340767"/>
            <a:ext cx="8712968" cy="5346594"/>
          </a:xfrm>
        </p:spPr>
        <p:txBody>
          <a:bodyPr/>
          <a:lstStyle/>
          <a:p>
            <a:r>
              <a:rPr lang="en-GB" b="1" dirty="0"/>
              <a:t>2. Check</a:t>
            </a:r>
            <a:br>
              <a:rPr lang="en-GB" b="1" dirty="0"/>
            </a:br>
            <a:br>
              <a:rPr lang="en-GB" b="1" dirty="0"/>
            </a:br>
            <a:r>
              <a:rPr lang="en-GB" sz="2400" dirty="0"/>
              <a:t>(i)</a:t>
            </a:r>
            <a:r>
              <a:rPr lang="en-GB" b="1" dirty="0"/>
              <a:t> </a:t>
            </a:r>
            <a:r>
              <a:rPr lang="en-GB" sz="2400" dirty="0"/>
              <a:t>Ask if you can try the Paperweight Armband© </a:t>
            </a:r>
            <a:br>
              <a:rPr lang="en-GB" sz="2400" dirty="0"/>
            </a:br>
            <a:br>
              <a:rPr lang="en-GB" sz="2400" dirty="0"/>
            </a:br>
            <a:r>
              <a:rPr lang="en-GB" sz="2400" dirty="0"/>
              <a:t>(ii) Put the armband around the upper non-dominant, bare arm</a:t>
            </a:r>
            <a:br>
              <a:rPr lang="en-GB" sz="2400" dirty="0"/>
            </a:br>
            <a:br>
              <a:rPr lang="en-GB" sz="2400" dirty="0"/>
            </a:br>
            <a:r>
              <a:rPr lang="en-GB" sz="2400" dirty="0"/>
              <a:t>(iii) If it fits then offer the ‘Eat, Drink, Live Well’ booklet</a:t>
            </a:r>
            <a:br>
              <a:rPr lang="en-GB" sz="2400" dirty="0"/>
            </a:br>
            <a:br>
              <a:rPr lang="en-GB" sz="2400" dirty="0"/>
            </a:br>
            <a:br>
              <a:rPr lang="en-GB" sz="2400" dirty="0"/>
            </a:br>
            <a:br>
              <a:rPr lang="en-GB" sz="2400" dirty="0"/>
            </a:br>
            <a:br>
              <a:rPr lang="en-GB" sz="2400" dirty="0"/>
            </a:br>
            <a:r>
              <a:rPr lang="en-GB" sz="2400" dirty="0"/>
              <a:t> </a:t>
            </a:r>
            <a:br>
              <a:rPr lang="en-GB" sz="2400" dirty="0"/>
            </a:br>
            <a:endParaRPr lang="en-GB" sz="2400" dirty="0"/>
          </a:p>
        </p:txBody>
      </p:sp>
      <p:pic>
        <p:nvPicPr>
          <p:cNvPr id="3" name="Picture 2">
            <a:extLst>
              <a:ext uri="{FF2B5EF4-FFF2-40B4-BE49-F238E27FC236}">
                <a16:creationId xmlns:a16="http://schemas.microsoft.com/office/drawing/2014/main" id="{05B87A1D-7BA6-4236-8D46-1A95C7B6EC8C}"/>
              </a:ext>
            </a:extLst>
          </p:cNvPr>
          <p:cNvPicPr>
            <a:picLocks noChangeAspect="1"/>
          </p:cNvPicPr>
          <p:nvPr/>
        </p:nvPicPr>
        <p:blipFill>
          <a:blip r:embed="rId5"/>
          <a:stretch>
            <a:fillRect/>
          </a:stretch>
        </p:blipFill>
        <p:spPr>
          <a:xfrm>
            <a:off x="3131840" y="1472771"/>
            <a:ext cx="5390476" cy="695238"/>
          </a:xfrm>
          <a:prstGeom prst="rect">
            <a:avLst/>
          </a:prstGeom>
        </p:spPr>
      </p:pic>
      <p:pic>
        <p:nvPicPr>
          <p:cNvPr id="4" name="Picture 3">
            <a:extLst>
              <a:ext uri="{FF2B5EF4-FFF2-40B4-BE49-F238E27FC236}">
                <a16:creationId xmlns:a16="http://schemas.microsoft.com/office/drawing/2014/main" id="{FCED4845-9300-47E3-9E7E-351E58F48764}"/>
              </a:ext>
            </a:extLst>
          </p:cNvPr>
          <p:cNvPicPr>
            <a:picLocks noChangeAspect="1"/>
          </p:cNvPicPr>
          <p:nvPr/>
        </p:nvPicPr>
        <p:blipFill>
          <a:blip r:embed="rId6"/>
          <a:stretch>
            <a:fillRect/>
          </a:stretch>
        </p:blipFill>
        <p:spPr>
          <a:xfrm rot="21044540">
            <a:off x="3818222" y="4176961"/>
            <a:ext cx="2178978" cy="2443097"/>
          </a:xfrm>
          <a:prstGeom prst="rect">
            <a:avLst/>
          </a:prstGeom>
        </p:spPr>
      </p:pic>
      <p:pic>
        <p:nvPicPr>
          <p:cNvPr id="6" name="Picture 5">
            <a:extLst>
              <a:ext uri="{FF2B5EF4-FFF2-40B4-BE49-F238E27FC236}">
                <a16:creationId xmlns:a16="http://schemas.microsoft.com/office/drawing/2014/main" id="{95DDD63C-DDE1-41DF-966F-837C5AD256E6}"/>
              </a:ext>
            </a:extLst>
          </p:cNvPr>
          <p:cNvPicPr/>
          <p:nvPr/>
        </p:nvPicPr>
        <p:blipFill rotWithShape="1">
          <a:blip r:embed="rId7"/>
          <a:srcRect l="15789" t="20682" r="19233" b="12547"/>
          <a:stretch/>
        </p:blipFill>
        <p:spPr bwMode="auto">
          <a:xfrm>
            <a:off x="7634164" y="92050"/>
            <a:ext cx="1420080" cy="839221"/>
          </a:xfrm>
          <a:prstGeom prst="rect">
            <a:avLst/>
          </a:prstGeom>
          <a:ln>
            <a:noFill/>
          </a:ln>
          <a:extLst>
            <a:ext uri="{53640926-AAD7-44D8-BBD7-CCE9431645EC}">
              <a14:shadowObscured xmlns:a14="http://schemas.microsoft.com/office/drawing/2010/main"/>
            </a:ext>
          </a:extLst>
        </p:spPr>
      </p:pic>
      <p:pic>
        <p:nvPicPr>
          <p:cNvPr id="7" name="Picture 6" descr="Age UK Salford Pledge- 10% Better Campaign">
            <a:extLst>
              <a:ext uri="{FF2B5EF4-FFF2-40B4-BE49-F238E27FC236}">
                <a16:creationId xmlns:a16="http://schemas.microsoft.com/office/drawing/2014/main" id="{FF96F3C1-B78F-4E5B-8D4D-04DA60238E6B}"/>
              </a:ext>
            </a:extLst>
          </p:cNvPr>
          <p:cNvPicPr/>
          <p:nvPr/>
        </p:nvPicPr>
        <p:blipFill rotWithShape="1">
          <a:blip r:embed="rId8" cstate="print">
            <a:extLst>
              <a:ext uri="{28A0092B-C50C-407E-A947-70E740481C1C}">
                <a14:useLocalDpi xmlns:a14="http://schemas.microsoft.com/office/drawing/2010/main" val="0"/>
              </a:ext>
            </a:extLst>
          </a:blip>
          <a:srcRect l="6785" t="12396" r="5689" b="12397"/>
          <a:stretch/>
        </p:blipFill>
        <p:spPr bwMode="auto">
          <a:xfrm>
            <a:off x="611560" y="170639"/>
            <a:ext cx="1638300" cy="74485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E6BE728-EEF5-4DE0-81F6-E719210D3880}"/>
              </a:ext>
            </a:extLst>
          </p:cNvPr>
          <p:cNvSpPr txBox="1"/>
          <p:nvPr/>
        </p:nvSpPr>
        <p:spPr>
          <a:xfrm>
            <a:off x="1475656" y="1340767"/>
            <a:ext cx="184731" cy="369332"/>
          </a:xfrm>
          <a:prstGeom prst="rect">
            <a:avLst/>
          </a:prstGeom>
          <a:noFill/>
        </p:spPr>
        <p:txBody>
          <a:bodyPr wrap="none" rtlCol="0">
            <a:spAutoFit/>
          </a:bodyPr>
          <a:lstStyle/>
          <a:p>
            <a:endParaRPr lang="en-GB" dirty="0"/>
          </a:p>
        </p:txBody>
      </p:sp>
      <p:pic>
        <p:nvPicPr>
          <p:cNvPr id="8" name="Audio 7">
            <a:hlinkClick r:id="" action="ppaction://media"/>
            <a:extLst>
              <a:ext uri="{FF2B5EF4-FFF2-40B4-BE49-F238E27FC236}">
                <a16:creationId xmlns:a16="http://schemas.microsoft.com/office/drawing/2014/main" id="{740F03AF-1151-4F6F-AC3B-A0EF618B0C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6208523"/>
      </p:ext>
    </p:extLst>
  </p:cSld>
  <p:clrMapOvr>
    <a:masterClrMapping/>
  </p:clrMapOvr>
  <mc:AlternateContent xmlns:mc="http://schemas.openxmlformats.org/markup-compatibility/2006" xmlns:p14="http://schemas.microsoft.com/office/powerpoint/2010/main">
    <mc:Choice Requires="p14">
      <p:transition spd="slow" p14:dur="2000" advClick="0" advTm="23649"/>
    </mc:Choice>
    <mc:Fallback xmlns="">
      <p:transition spd="slow" advClick="0" advTm="2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6BBD4D-932C-4DED-8C47-6A2BC12837BB}"/>
              </a:ext>
            </a:extLst>
          </p:cNvPr>
          <p:cNvSpPr>
            <a:spLocks noGrp="1"/>
          </p:cNvSpPr>
          <p:nvPr>
            <p:ph type="title" idx="4294967295"/>
          </p:nvPr>
        </p:nvSpPr>
        <p:spPr>
          <a:xfrm>
            <a:off x="359024" y="807295"/>
            <a:ext cx="8784976" cy="889000"/>
          </a:xfrm>
          <a:prstGeom prst="rect">
            <a:avLst/>
          </a:prstGeom>
          <a:solidFill>
            <a:schemeClr val="bg1"/>
          </a:solidFill>
        </p:spPr>
        <p:txBody>
          <a:bodyPr/>
          <a:lstStyle/>
          <a:p>
            <a:r>
              <a:rPr lang="en-GB" b="1" dirty="0"/>
              <a:t>3. Care: Share the Eat, Drink, Live Well booklet</a:t>
            </a:r>
          </a:p>
        </p:txBody>
      </p:sp>
      <p:pic>
        <p:nvPicPr>
          <p:cNvPr id="3" name="Picture 2" descr="A screen shot of a clock&#10;&#10;Description automatically generated">
            <a:extLst>
              <a:ext uri="{FF2B5EF4-FFF2-40B4-BE49-F238E27FC236}">
                <a16:creationId xmlns:a16="http://schemas.microsoft.com/office/drawing/2014/main" id="{83259CB9-BEB8-48AD-86FD-2E58BD1A2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71" y="1942178"/>
            <a:ext cx="2331725" cy="1917196"/>
          </a:xfrm>
          <a:prstGeom prst="rect">
            <a:avLst/>
          </a:prstGeom>
        </p:spPr>
      </p:pic>
      <p:sp>
        <p:nvSpPr>
          <p:cNvPr id="4" name="TextBox 3">
            <a:extLst>
              <a:ext uri="{FF2B5EF4-FFF2-40B4-BE49-F238E27FC236}">
                <a16:creationId xmlns:a16="http://schemas.microsoft.com/office/drawing/2014/main" id="{2CEF5813-5D19-4C16-BA24-D00654EEABA2}"/>
              </a:ext>
            </a:extLst>
          </p:cNvPr>
          <p:cNvSpPr txBox="1"/>
          <p:nvPr/>
        </p:nvSpPr>
        <p:spPr>
          <a:xfrm>
            <a:off x="537782" y="1628800"/>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Eat little and often</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5" name="Picture 4">
            <a:extLst>
              <a:ext uri="{FF2B5EF4-FFF2-40B4-BE49-F238E27FC236}">
                <a16:creationId xmlns:a16="http://schemas.microsoft.com/office/drawing/2014/main" id="{1E979E13-18C9-497C-BE2C-DEAB0CAC90F7}"/>
              </a:ext>
            </a:extLst>
          </p:cNvPr>
          <p:cNvPicPr>
            <a:picLocks noChangeAspect="1"/>
          </p:cNvPicPr>
          <p:nvPr/>
        </p:nvPicPr>
        <p:blipFill rotWithShape="1">
          <a:blip r:embed="rId6"/>
          <a:srcRect r="10050"/>
          <a:stretch/>
        </p:blipFill>
        <p:spPr>
          <a:xfrm>
            <a:off x="251520" y="5085184"/>
            <a:ext cx="3003237" cy="991307"/>
          </a:xfrm>
          <a:prstGeom prst="rect">
            <a:avLst/>
          </a:prstGeom>
        </p:spPr>
      </p:pic>
      <p:sp>
        <p:nvSpPr>
          <p:cNvPr id="10" name="TextBox 9">
            <a:extLst>
              <a:ext uri="{FF2B5EF4-FFF2-40B4-BE49-F238E27FC236}">
                <a16:creationId xmlns:a16="http://schemas.microsoft.com/office/drawing/2014/main" id="{B87C09B2-5522-483B-BF10-F6C57DE687EE}"/>
              </a:ext>
            </a:extLst>
          </p:cNvPr>
          <p:cNvSpPr txBox="1"/>
          <p:nvPr/>
        </p:nvSpPr>
        <p:spPr>
          <a:xfrm>
            <a:off x="180261" y="4117612"/>
            <a:ext cx="3343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Add to your food to increase energy without increasing portion size</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6" name="Picture 5">
            <a:extLst>
              <a:ext uri="{FF2B5EF4-FFF2-40B4-BE49-F238E27FC236}">
                <a16:creationId xmlns:a16="http://schemas.microsoft.com/office/drawing/2014/main" id="{E0097893-B26C-4C3A-B752-13DEED184810}"/>
              </a:ext>
            </a:extLst>
          </p:cNvPr>
          <p:cNvPicPr>
            <a:picLocks noChangeAspect="1"/>
          </p:cNvPicPr>
          <p:nvPr/>
        </p:nvPicPr>
        <p:blipFill>
          <a:blip r:embed="rId7"/>
          <a:stretch>
            <a:fillRect/>
          </a:stretch>
        </p:blipFill>
        <p:spPr>
          <a:xfrm>
            <a:off x="3994730" y="2221074"/>
            <a:ext cx="1857375" cy="1638300"/>
          </a:xfrm>
          <a:prstGeom prst="rect">
            <a:avLst/>
          </a:prstGeom>
        </p:spPr>
      </p:pic>
      <p:sp>
        <p:nvSpPr>
          <p:cNvPr id="14" name="TextBox 13">
            <a:extLst>
              <a:ext uri="{FF2B5EF4-FFF2-40B4-BE49-F238E27FC236}">
                <a16:creationId xmlns:a16="http://schemas.microsoft.com/office/drawing/2014/main" id="{7DC2741F-B5D7-4902-A25D-2B9D5FE0A404}"/>
              </a:ext>
            </a:extLst>
          </p:cNvPr>
          <p:cNvSpPr txBox="1"/>
          <p:nvPr/>
        </p:nvSpPr>
        <p:spPr>
          <a:xfrm>
            <a:off x="3460141" y="1628800"/>
            <a:ext cx="27680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Use milk powder to fortify milk, sauces and soup</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8" name="Picture 7">
            <a:extLst>
              <a:ext uri="{FF2B5EF4-FFF2-40B4-BE49-F238E27FC236}">
                <a16:creationId xmlns:a16="http://schemas.microsoft.com/office/drawing/2014/main" id="{251206D8-5E48-486C-AC56-40B96D611F4C}"/>
              </a:ext>
            </a:extLst>
          </p:cNvPr>
          <p:cNvPicPr>
            <a:picLocks noChangeAspect="1"/>
          </p:cNvPicPr>
          <p:nvPr/>
        </p:nvPicPr>
        <p:blipFill>
          <a:blip r:embed="rId8"/>
          <a:stretch>
            <a:fillRect/>
          </a:stretch>
        </p:blipFill>
        <p:spPr>
          <a:xfrm>
            <a:off x="6228184" y="4676642"/>
            <a:ext cx="2541032" cy="1666250"/>
          </a:xfrm>
          <a:prstGeom prst="rect">
            <a:avLst/>
          </a:prstGeom>
        </p:spPr>
      </p:pic>
      <p:sp>
        <p:nvSpPr>
          <p:cNvPr id="15" name="TextBox 14">
            <a:extLst>
              <a:ext uri="{FF2B5EF4-FFF2-40B4-BE49-F238E27FC236}">
                <a16:creationId xmlns:a16="http://schemas.microsoft.com/office/drawing/2014/main" id="{49AA4FBC-5B4C-458A-8F21-0B439ACE4669}"/>
              </a:ext>
            </a:extLst>
          </p:cNvPr>
          <p:cNvSpPr txBox="1"/>
          <p:nvPr/>
        </p:nvSpPr>
        <p:spPr>
          <a:xfrm>
            <a:off x="3796529" y="4120646"/>
            <a:ext cx="2376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Have more protein</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68C90334-1BA1-4FAC-B91B-89DB51F0D2CD}"/>
              </a:ext>
            </a:extLst>
          </p:cNvPr>
          <p:cNvPicPr>
            <a:picLocks noChangeAspect="1"/>
          </p:cNvPicPr>
          <p:nvPr/>
        </p:nvPicPr>
        <p:blipFill rotWithShape="1">
          <a:blip r:embed="rId9"/>
          <a:srcRect b="6112"/>
          <a:stretch/>
        </p:blipFill>
        <p:spPr>
          <a:xfrm>
            <a:off x="4147494" y="4489978"/>
            <a:ext cx="1400638" cy="1850435"/>
          </a:xfrm>
          <a:prstGeom prst="rect">
            <a:avLst/>
          </a:prstGeom>
        </p:spPr>
      </p:pic>
      <p:sp>
        <p:nvSpPr>
          <p:cNvPr id="17" name="TextBox 16">
            <a:extLst>
              <a:ext uri="{FF2B5EF4-FFF2-40B4-BE49-F238E27FC236}">
                <a16:creationId xmlns:a16="http://schemas.microsoft.com/office/drawing/2014/main" id="{563F92BE-CE00-481F-B008-3C8BF6756BF9}"/>
              </a:ext>
            </a:extLst>
          </p:cNvPr>
          <p:cNvSpPr txBox="1"/>
          <p:nvPr/>
        </p:nvSpPr>
        <p:spPr>
          <a:xfrm>
            <a:off x="6199668" y="4049805"/>
            <a:ext cx="2598064" cy="65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Make meal preparation easier</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67BEB16E-8FE0-4C49-8677-0108366B2BDF}"/>
              </a:ext>
            </a:extLst>
          </p:cNvPr>
          <p:cNvPicPr>
            <a:picLocks noChangeAspect="1"/>
          </p:cNvPicPr>
          <p:nvPr/>
        </p:nvPicPr>
        <p:blipFill>
          <a:blip r:embed="rId10"/>
          <a:stretch>
            <a:fillRect/>
          </a:stretch>
        </p:blipFill>
        <p:spPr>
          <a:xfrm>
            <a:off x="6748843" y="1927315"/>
            <a:ext cx="1857375" cy="1294768"/>
          </a:xfrm>
          <a:prstGeom prst="rect">
            <a:avLst/>
          </a:prstGeom>
        </p:spPr>
      </p:pic>
      <p:sp>
        <p:nvSpPr>
          <p:cNvPr id="19" name="TextBox 18">
            <a:extLst>
              <a:ext uri="{FF2B5EF4-FFF2-40B4-BE49-F238E27FC236}">
                <a16:creationId xmlns:a16="http://schemas.microsoft.com/office/drawing/2014/main" id="{B678675D-23CF-4274-9668-765964AA6D21}"/>
              </a:ext>
            </a:extLst>
          </p:cNvPr>
          <p:cNvSpPr txBox="1"/>
          <p:nvPr/>
        </p:nvSpPr>
        <p:spPr>
          <a:xfrm>
            <a:off x="6827003" y="1628800"/>
            <a:ext cx="1942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Eat with others</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sp>
        <p:nvSpPr>
          <p:cNvPr id="20" name="TextBox 19">
            <a:extLst>
              <a:ext uri="{FF2B5EF4-FFF2-40B4-BE49-F238E27FC236}">
                <a16:creationId xmlns:a16="http://schemas.microsoft.com/office/drawing/2014/main" id="{4CA51B95-860F-4438-866C-DD7756B2D793}"/>
              </a:ext>
            </a:extLst>
          </p:cNvPr>
          <p:cNvSpPr txBox="1"/>
          <p:nvPr/>
        </p:nvSpPr>
        <p:spPr>
          <a:xfrm>
            <a:off x="6395355" y="3197432"/>
            <a:ext cx="2564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D2D8A"/>
                </a:solidFill>
                <a:effectLst/>
                <a:uLnTx/>
                <a:uFillTx/>
                <a:latin typeface="Arial"/>
                <a:ea typeface="+mn-ea"/>
                <a:cs typeface="+mn-cs"/>
              </a:rPr>
              <a:t>Some people are having a shared lunch over a video call or watching a favourite programme while eating</a:t>
            </a:r>
            <a:endParaRPr kumimoji="0" lang="en-GB" sz="1200" b="0" i="0" u="none" strike="noStrike" kern="1200" cap="none" spc="0" normalizeH="0" baseline="0" noProof="0" dirty="0">
              <a:ln>
                <a:noFill/>
              </a:ln>
              <a:solidFill>
                <a:srgbClr val="2D2D8A"/>
              </a:solidFill>
              <a:effectLst/>
              <a:uLnTx/>
              <a:uFillTx/>
              <a:latin typeface="Arial"/>
              <a:ea typeface="+mn-ea"/>
              <a:cs typeface="+mn-cs"/>
            </a:endParaRPr>
          </a:p>
        </p:txBody>
      </p:sp>
      <p:sp>
        <p:nvSpPr>
          <p:cNvPr id="18" name="TextBox 17">
            <a:extLst>
              <a:ext uri="{FF2B5EF4-FFF2-40B4-BE49-F238E27FC236}">
                <a16:creationId xmlns:a16="http://schemas.microsoft.com/office/drawing/2014/main" id="{18818D7E-45DA-4926-B3D9-4CF7113FB87D}"/>
              </a:ext>
            </a:extLst>
          </p:cNvPr>
          <p:cNvSpPr txBox="1"/>
          <p:nvPr/>
        </p:nvSpPr>
        <p:spPr>
          <a:xfrm>
            <a:off x="284960" y="5937208"/>
            <a:ext cx="3003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Arial"/>
                <a:ea typeface="+mn-ea"/>
                <a:cs typeface="+mn-cs"/>
              </a:rPr>
              <a:t>This is called fortifying food</a:t>
            </a:r>
            <a:endParaRPr kumimoji="0" lang="en-GB" sz="1800" b="0" i="0" u="none" strike="noStrike" kern="1200" cap="none" spc="0" normalizeH="0" baseline="0" noProof="0" dirty="0">
              <a:ln>
                <a:noFill/>
              </a:ln>
              <a:solidFill>
                <a:srgbClr val="2D2D8A"/>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EC34062D-8968-4735-971B-42B17FB9C4A6}"/>
              </a:ext>
            </a:extLst>
          </p:cNvPr>
          <p:cNvPicPr/>
          <p:nvPr/>
        </p:nvPicPr>
        <p:blipFill rotWithShape="1">
          <a:blip r:embed="rId11"/>
          <a:srcRect l="15789" t="20682" r="19233" b="12547"/>
          <a:stretch/>
        </p:blipFill>
        <p:spPr bwMode="auto">
          <a:xfrm>
            <a:off x="7550531" y="111145"/>
            <a:ext cx="1420080" cy="839221"/>
          </a:xfrm>
          <a:prstGeom prst="rect">
            <a:avLst/>
          </a:prstGeom>
          <a:ln>
            <a:noFill/>
          </a:ln>
          <a:extLst>
            <a:ext uri="{53640926-AAD7-44D8-BBD7-CCE9431645EC}">
              <a14:shadowObscured xmlns:a14="http://schemas.microsoft.com/office/drawing/2010/main"/>
            </a:ext>
          </a:extLst>
        </p:spPr>
      </p:pic>
      <p:pic>
        <p:nvPicPr>
          <p:cNvPr id="23" name="Picture 22" descr="Age UK Salford Pledge- 10% Better Campaign">
            <a:extLst>
              <a:ext uri="{FF2B5EF4-FFF2-40B4-BE49-F238E27FC236}">
                <a16:creationId xmlns:a16="http://schemas.microsoft.com/office/drawing/2014/main" id="{BC0DFD7D-F5C7-43C6-A707-A9D7B16A7431}"/>
              </a:ext>
            </a:extLst>
          </p:cNvPr>
          <p:cNvPicPr/>
          <p:nvPr/>
        </p:nvPicPr>
        <p:blipFill rotWithShape="1">
          <a:blip r:embed="rId12" cstate="print">
            <a:extLst>
              <a:ext uri="{28A0092B-C50C-407E-A947-70E740481C1C}">
                <a14:useLocalDpi xmlns:a14="http://schemas.microsoft.com/office/drawing/2010/main" val="0"/>
              </a:ext>
            </a:extLst>
          </a:blip>
          <a:srcRect l="6785" t="12396" r="5689" b="12397"/>
          <a:stretch/>
        </p:blipFill>
        <p:spPr bwMode="auto">
          <a:xfrm>
            <a:off x="328757" y="124853"/>
            <a:ext cx="1638300" cy="744855"/>
          </a:xfrm>
          <a:prstGeom prst="rect">
            <a:avLst/>
          </a:prstGeom>
          <a:noFill/>
          <a:ln>
            <a:noFill/>
          </a:ln>
          <a:extLst>
            <a:ext uri="{53640926-AAD7-44D8-BBD7-CCE9431645EC}">
              <a14:shadowObscured xmlns:a14="http://schemas.microsoft.com/office/drawing/2010/main"/>
            </a:ext>
          </a:extLst>
        </p:spPr>
      </p:pic>
      <p:pic>
        <p:nvPicPr>
          <p:cNvPr id="9" name="Audio 8">
            <a:hlinkClick r:id="" action="ppaction://media"/>
            <a:extLst>
              <a:ext uri="{FF2B5EF4-FFF2-40B4-BE49-F238E27FC236}">
                <a16:creationId xmlns:a16="http://schemas.microsoft.com/office/drawing/2014/main" id="{5DF098EA-EE2E-4410-B828-776C596D917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78398"/>
      </p:ext>
    </p:extLst>
  </p:cSld>
  <p:clrMapOvr>
    <a:masterClrMapping/>
  </p:clrMapOvr>
  <mc:AlternateContent xmlns:mc="http://schemas.openxmlformats.org/markup-compatibility/2006" xmlns:p14="http://schemas.microsoft.com/office/powerpoint/2010/main">
    <mc:Choice Requires="p14">
      <p:transition spd="slow" p14:dur="2000" advTm="90039"/>
    </mc:Choice>
    <mc:Fallback xmlns="">
      <p:transition spd="slow" advTm="9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4|10.3"/>
</p:tagLst>
</file>

<file path=ppt/theme/theme1.xml><?xml version="1.0" encoding="utf-8"?>
<a:theme xmlns:a="http://schemas.openxmlformats.org/drawingml/2006/main" name="Pennine KPI's -18March 2014 D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chequer xmlns="4ad4d7b2-7045-4ea9-a938-49be9e853746">true</Exchequ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9B6D96CA3E8A4EA6264127CAE1E098" ma:contentTypeVersion="16" ma:contentTypeDescription="Create a new document." ma:contentTypeScope="" ma:versionID="fb3c9c456689f4079ee9ba389a9defc7">
  <xsd:schema xmlns:xsd="http://www.w3.org/2001/XMLSchema" xmlns:xs="http://www.w3.org/2001/XMLSchema" xmlns:p="http://schemas.microsoft.com/office/2006/metadata/properties" xmlns:ns2="4ad4d7b2-7045-4ea9-a938-49be9e853746" xmlns:ns3="fda73c0f-03a0-411e-a79f-292674d7878d" targetNamespace="http://schemas.microsoft.com/office/2006/metadata/properties" ma:root="true" ma:fieldsID="8409b65044dfa7abc9261a297f02de6c" ns2:_="" ns3:_="">
    <xsd:import namespace="4ad4d7b2-7045-4ea9-a938-49be9e853746"/>
    <xsd:import namespace="fda73c0f-03a0-411e-a79f-292674d7878d"/>
    <xsd:element name="properties">
      <xsd:complexType>
        <xsd:sequence>
          <xsd:element name="documentManagement">
            <xsd:complexType>
              <xsd:all>
                <xsd:element ref="ns2:Exchequer"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4d7b2-7045-4ea9-a938-49be9e853746" elementFormDefault="qualified">
    <xsd:import namespace="http://schemas.microsoft.com/office/2006/documentManagement/types"/>
    <xsd:import namespace="http://schemas.microsoft.com/office/infopath/2007/PartnerControls"/>
    <xsd:element name="Exchequer" ma:index="2" nillable="true" ma:displayName="Exchequer" ma:default="1" ma:format="Dropdown" ma:internalName="Exchequer" ma:readOnly="false">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Location" ma:index="12" nillable="true" ma:displayName="Location" ma:hidden="true" ma:internalName="MediaServiceLocation"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a73c0f-03a0-411e-a79f-292674d7878d"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24DD2D-7053-4413-867B-B1E9260ECD77}">
  <ds:schemaRefs>
    <ds:schemaRef ds:uri="fda73c0f-03a0-411e-a79f-292674d7878d"/>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 ds:uri="4ad4d7b2-7045-4ea9-a938-49be9e853746"/>
    <ds:schemaRef ds:uri="http://www.w3.org/XML/1998/namespace"/>
  </ds:schemaRefs>
</ds:datastoreItem>
</file>

<file path=customXml/itemProps2.xml><?xml version="1.0" encoding="utf-8"?>
<ds:datastoreItem xmlns:ds="http://schemas.openxmlformats.org/officeDocument/2006/customXml" ds:itemID="{3A81B2EE-83B7-4075-AEDB-AD62D364610B}">
  <ds:schemaRefs>
    <ds:schemaRef ds:uri="http://schemas.microsoft.com/sharepoint/v3/contenttype/forms"/>
  </ds:schemaRefs>
</ds:datastoreItem>
</file>

<file path=customXml/itemProps3.xml><?xml version="1.0" encoding="utf-8"?>
<ds:datastoreItem xmlns:ds="http://schemas.openxmlformats.org/officeDocument/2006/customXml" ds:itemID="{4E473FCA-F2EF-4F63-88E8-CAF05E27A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4d7b2-7045-4ea9-a938-49be9e853746"/>
    <ds:schemaRef ds:uri="fda73c0f-03a0-411e-a79f-292674d787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Pennine KPI's -18March 2014 D1</Template>
  <TotalTime>7491</TotalTime>
  <Words>2084</Words>
  <Application>Microsoft Office PowerPoint</Application>
  <PresentationFormat>On-screen Show (4:3)</PresentationFormat>
  <Paragraphs>188</Paragraphs>
  <Slides>20</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Pennine KPI's -18March 2014 D1</vt:lpstr>
      <vt:lpstr>    </vt:lpstr>
      <vt:lpstr>Welcome Back to the Nutrition and Hydration Bitesize Series!  </vt:lpstr>
      <vt:lpstr>PowerPoint Presentation</vt:lpstr>
      <vt:lpstr>PowerPoint Presentation</vt:lpstr>
      <vt:lpstr>Conversations: Nutrition    </vt:lpstr>
      <vt:lpstr>Conversations: Nutrition When should I refer to a health professional?   You can use the ‘RED FLAG’ questions below as a guide  </vt:lpstr>
      <vt:lpstr>Food First materials:</vt:lpstr>
      <vt:lpstr>2. Check  (i) Ask if you can try the Paperweight Armband©   (ii) Put the armband around the upper non-dominant, bare arm  (iii) If it fits then offer the ‘Eat, Drink, Live Well’ booklet       </vt:lpstr>
      <vt:lpstr>3. Care: Share the Eat, Drink, Live Well booklet</vt:lpstr>
      <vt:lpstr>Food First: Directed Approach.</vt:lpstr>
      <vt:lpstr>Other available resources</vt:lpstr>
      <vt:lpstr>  </vt:lpstr>
      <vt:lpstr>Remember - </vt:lpstr>
      <vt:lpstr>Benefits of Good Nutrition and Hydration</vt:lpstr>
      <vt:lpstr>Questions</vt:lpstr>
      <vt:lpstr>Well done!</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Reflections</dc:title>
  <dc:creator>User</dc:creator>
  <cp:lastModifiedBy>Marie Price</cp:lastModifiedBy>
  <cp:revision>333</cp:revision>
  <cp:lastPrinted>2018-04-20T14:49:49Z</cp:lastPrinted>
  <dcterms:created xsi:type="dcterms:W3CDTF">2014-03-14T18:15:42Z</dcterms:created>
  <dcterms:modified xsi:type="dcterms:W3CDTF">2022-02-02T14:57:02Z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0x0101000E9B6D96CA3E8A4EA6264127CAE1E098</vt:lpwstr>
  </property>
</Properties>
</file>