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0" r:id="rId5"/>
    <p:sldId id="259" r:id="rId6"/>
    <p:sldId id="328" r:id="rId7"/>
    <p:sldId id="343" r:id="rId8"/>
    <p:sldId id="345" r:id="rId9"/>
    <p:sldId id="330" r:id="rId10"/>
    <p:sldId id="356" r:id="rId11"/>
    <p:sldId id="363" r:id="rId12"/>
    <p:sldId id="346" r:id="rId13"/>
    <p:sldId id="309" r:id="rId14"/>
    <p:sldId id="348" r:id="rId15"/>
    <p:sldId id="350" r:id="rId16"/>
    <p:sldId id="367" r:id="rId17"/>
    <p:sldId id="3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221FB-8262-4A80-BF77-F19196A4C9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5E78484-CD56-4679-9FCC-BAC16D6FE859}">
      <dgm:prSet/>
      <dgm:spPr/>
      <dgm:t>
        <a:bodyPr/>
        <a:lstStyle/>
        <a:p>
          <a:pPr>
            <a:lnSpc>
              <a:spcPct val="100000"/>
            </a:lnSpc>
          </a:pPr>
          <a:r>
            <a:rPr lang="en-US" b="1" dirty="0"/>
            <a:t>Food first approach:</a:t>
          </a:r>
        </a:p>
        <a:p>
          <a:pPr>
            <a:lnSpc>
              <a:spcPct val="100000"/>
            </a:lnSpc>
          </a:pPr>
          <a:r>
            <a:rPr lang="en-US" dirty="0"/>
            <a:t>Food is much more than just fuel – it is linked to enjoyment, </a:t>
          </a:r>
          <a:r>
            <a:rPr lang="en-US" dirty="0" err="1"/>
            <a:t>socialisation</a:t>
          </a:r>
          <a:r>
            <a:rPr lang="en-US" dirty="0"/>
            <a:t> and routine</a:t>
          </a:r>
          <a:r>
            <a:rPr lang="en-US" b="1" dirty="0"/>
            <a:t> </a:t>
          </a:r>
          <a:endParaRPr lang="en-US" dirty="0"/>
        </a:p>
      </dgm:t>
    </dgm:pt>
    <dgm:pt modelId="{AACDB4E8-7EA5-43C8-8FBA-C478760D3238}" type="parTrans" cxnId="{2D1E8EE5-64D3-4F00-BD44-2A51FD22C9CB}">
      <dgm:prSet/>
      <dgm:spPr/>
      <dgm:t>
        <a:bodyPr/>
        <a:lstStyle/>
        <a:p>
          <a:endParaRPr lang="en-US"/>
        </a:p>
      </dgm:t>
    </dgm:pt>
    <dgm:pt modelId="{7109C842-89FA-49CD-BBB4-A6B1ADDE0211}" type="sibTrans" cxnId="{2D1E8EE5-64D3-4F00-BD44-2A51FD22C9CB}">
      <dgm:prSet/>
      <dgm:spPr/>
      <dgm:t>
        <a:bodyPr/>
        <a:lstStyle/>
        <a:p>
          <a:pPr>
            <a:lnSpc>
              <a:spcPct val="100000"/>
            </a:lnSpc>
          </a:pPr>
          <a:endParaRPr lang="en-US"/>
        </a:p>
      </dgm:t>
    </dgm:pt>
    <dgm:pt modelId="{124B4ECF-C6E9-41DC-B706-FEE08BB3625E}">
      <dgm:prSet/>
      <dgm:spPr/>
      <dgm:t>
        <a:bodyPr/>
        <a:lstStyle/>
        <a:p>
          <a:pPr>
            <a:lnSpc>
              <a:spcPct val="100000"/>
            </a:lnSpc>
          </a:pPr>
          <a:r>
            <a:rPr lang="en-US" b="1" dirty="0"/>
            <a:t>Social support: </a:t>
          </a:r>
        </a:p>
        <a:p>
          <a:pPr>
            <a:lnSpc>
              <a:spcPct val="100000"/>
            </a:lnSpc>
          </a:pPr>
          <a:r>
            <a:rPr lang="en-US" dirty="0"/>
            <a:t>Eating in company and talking about our diet can help to boost appetite and keep interest in food and drink</a:t>
          </a:r>
        </a:p>
      </dgm:t>
    </dgm:pt>
    <dgm:pt modelId="{C2F448EC-F18A-43C7-BEAE-6C60375117F2}" type="parTrans" cxnId="{B740BAA0-E767-4EEA-B355-7E874BA98DA0}">
      <dgm:prSet/>
      <dgm:spPr/>
      <dgm:t>
        <a:bodyPr/>
        <a:lstStyle/>
        <a:p>
          <a:endParaRPr lang="en-US"/>
        </a:p>
      </dgm:t>
    </dgm:pt>
    <dgm:pt modelId="{4240F720-794F-4332-86F5-C64F3D6DD26E}" type="sibTrans" cxnId="{B740BAA0-E767-4EEA-B355-7E874BA98DA0}">
      <dgm:prSet/>
      <dgm:spPr/>
      <dgm:t>
        <a:bodyPr/>
        <a:lstStyle/>
        <a:p>
          <a:pPr>
            <a:lnSpc>
              <a:spcPct val="100000"/>
            </a:lnSpc>
          </a:pPr>
          <a:endParaRPr lang="en-US"/>
        </a:p>
      </dgm:t>
    </dgm:pt>
    <dgm:pt modelId="{66317C7A-1B6D-4ABE-B4C6-93DE13B3A60A}">
      <dgm:prSet/>
      <dgm:spPr/>
      <dgm:t>
        <a:bodyPr/>
        <a:lstStyle/>
        <a:p>
          <a:pPr>
            <a:lnSpc>
              <a:spcPct val="100000"/>
            </a:lnSpc>
          </a:pPr>
          <a:r>
            <a:rPr lang="en-US" b="1" dirty="0"/>
            <a:t>Access:</a:t>
          </a:r>
        </a:p>
        <a:p>
          <a:pPr>
            <a:lnSpc>
              <a:spcPct val="100000"/>
            </a:lnSpc>
          </a:pPr>
          <a:r>
            <a:rPr lang="en-US" dirty="0"/>
            <a:t>Some people may need support to access and prepare food and drink</a:t>
          </a:r>
        </a:p>
      </dgm:t>
    </dgm:pt>
    <dgm:pt modelId="{3A0DB7C6-54DA-408A-BBF6-DCC131E8DAD9}" type="parTrans" cxnId="{931E8636-E7A8-4ECA-8BE5-F3756599D2CD}">
      <dgm:prSet/>
      <dgm:spPr/>
      <dgm:t>
        <a:bodyPr/>
        <a:lstStyle/>
        <a:p>
          <a:endParaRPr lang="en-US"/>
        </a:p>
      </dgm:t>
    </dgm:pt>
    <dgm:pt modelId="{3D197BF6-173B-4385-9CEF-303FB940B925}" type="sibTrans" cxnId="{931E8636-E7A8-4ECA-8BE5-F3756599D2CD}">
      <dgm:prSet/>
      <dgm:spPr/>
      <dgm:t>
        <a:bodyPr/>
        <a:lstStyle/>
        <a:p>
          <a:pPr>
            <a:lnSpc>
              <a:spcPct val="100000"/>
            </a:lnSpc>
          </a:pPr>
          <a:endParaRPr lang="en-US"/>
        </a:p>
      </dgm:t>
    </dgm:pt>
    <dgm:pt modelId="{38CB4941-C0A8-467C-9421-1ACEAFA43932}">
      <dgm:prSet/>
      <dgm:spPr/>
      <dgm:t>
        <a:bodyPr/>
        <a:lstStyle/>
        <a:p>
          <a:pPr>
            <a:lnSpc>
              <a:spcPct val="100000"/>
            </a:lnSpc>
          </a:pPr>
          <a:r>
            <a:rPr lang="en-US" b="1" dirty="0"/>
            <a:t>Mental health:</a:t>
          </a:r>
        </a:p>
        <a:p>
          <a:pPr>
            <a:lnSpc>
              <a:spcPct val="100000"/>
            </a:lnSpc>
          </a:pPr>
          <a:r>
            <a:rPr lang="en-US" b="0" dirty="0"/>
            <a:t>Poor nutrition and hydration can be a cause and consequence of poor mental health. An improvement in one of these can lead to an improvement in the other.</a:t>
          </a:r>
        </a:p>
      </dgm:t>
    </dgm:pt>
    <dgm:pt modelId="{40AF0F28-FB4D-43C7-BE6C-E502E8E19BFC}" type="parTrans" cxnId="{F984FDF5-1682-4210-B17C-2F2B24A247A7}">
      <dgm:prSet/>
      <dgm:spPr/>
      <dgm:t>
        <a:bodyPr/>
        <a:lstStyle/>
        <a:p>
          <a:endParaRPr lang="en-GB"/>
        </a:p>
      </dgm:t>
    </dgm:pt>
    <dgm:pt modelId="{1E42DE5F-78DB-4978-A243-22AFBCECEFF5}" type="sibTrans" cxnId="{F984FDF5-1682-4210-B17C-2F2B24A247A7}">
      <dgm:prSet/>
      <dgm:spPr/>
      <dgm:t>
        <a:bodyPr/>
        <a:lstStyle/>
        <a:p>
          <a:endParaRPr lang="en-GB"/>
        </a:p>
      </dgm:t>
    </dgm:pt>
    <dgm:pt modelId="{C74CBB5C-F3C5-453C-959C-A8D6DCD74E34}" type="pres">
      <dgm:prSet presAssocID="{ACC221FB-8262-4A80-BF77-F19196A4C990}" presName="root" presStyleCnt="0">
        <dgm:presLayoutVars>
          <dgm:dir/>
          <dgm:resizeHandles val="exact"/>
        </dgm:presLayoutVars>
      </dgm:prSet>
      <dgm:spPr/>
    </dgm:pt>
    <dgm:pt modelId="{CFEBE6FF-F1F6-4742-829A-AA0126FEE7AA}" type="pres">
      <dgm:prSet presAssocID="{05E78484-CD56-4679-9FCC-BAC16D6FE859}" presName="compNode" presStyleCnt="0"/>
      <dgm:spPr/>
    </dgm:pt>
    <dgm:pt modelId="{D74E2950-7499-4438-8B69-9B6D086B9257}" type="pres">
      <dgm:prSet presAssocID="{05E78484-CD56-4679-9FCC-BAC16D6FE859}" presName="bgRect" presStyleLbl="bgShp" presStyleIdx="0" presStyleCnt="4" custLinFactNeighborX="-3738" custLinFactNeighborY="-643"/>
      <dgm:spPr/>
    </dgm:pt>
    <dgm:pt modelId="{9081F87F-7628-416B-BC16-C52F0F0F1830}" type="pres">
      <dgm:prSet presAssocID="{05E78484-CD56-4679-9FCC-BAC16D6FE8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BF21B356-B276-4FF6-82BC-B99C75DCAEC9}" type="pres">
      <dgm:prSet presAssocID="{05E78484-CD56-4679-9FCC-BAC16D6FE859}" presName="spaceRect" presStyleCnt="0"/>
      <dgm:spPr/>
    </dgm:pt>
    <dgm:pt modelId="{A9604C6D-BC1E-451B-BDC4-A66CA275CC82}" type="pres">
      <dgm:prSet presAssocID="{05E78484-CD56-4679-9FCC-BAC16D6FE859}" presName="parTx" presStyleLbl="revTx" presStyleIdx="0" presStyleCnt="4">
        <dgm:presLayoutVars>
          <dgm:chMax val="0"/>
          <dgm:chPref val="0"/>
        </dgm:presLayoutVars>
      </dgm:prSet>
      <dgm:spPr/>
    </dgm:pt>
    <dgm:pt modelId="{BD582EF0-2F27-4873-9BD3-5CB078640B2B}" type="pres">
      <dgm:prSet presAssocID="{7109C842-89FA-49CD-BBB4-A6B1ADDE0211}" presName="sibTrans" presStyleCnt="0"/>
      <dgm:spPr/>
    </dgm:pt>
    <dgm:pt modelId="{495B7932-EF3D-46B1-8D9C-4045B8E23606}" type="pres">
      <dgm:prSet presAssocID="{124B4ECF-C6E9-41DC-B706-FEE08BB3625E}" presName="compNode" presStyleCnt="0"/>
      <dgm:spPr/>
    </dgm:pt>
    <dgm:pt modelId="{9A0F5CDF-2DEC-4EAB-AFC5-7D98E10D28C2}" type="pres">
      <dgm:prSet presAssocID="{124B4ECF-C6E9-41DC-B706-FEE08BB3625E}" presName="bgRect" presStyleLbl="bgShp" presStyleIdx="1" presStyleCnt="4"/>
      <dgm:spPr/>
    </dgm:pt>
    <dgm:pt modelId="{829FF0A9-0183-438D-952D-F497E69D1783}" type="pres">
      <dgm:prSet presAssocID="{124B4ECF-C6E9-41DC-B706-FEE08BB362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1818B90-7710-4144-B850-E9C3F3399E03}" type="pres">
      <dgm:prSet presAssocID="{124B4ECF-C6E9-41DC-B706-FEE08BB3625E}" presName="spaceRect" presStyleCnt="0"/>
      <dgm:spPr/>
    </dgm:pt>
    <dgm:pt modelId="{1D628C09-DCBE-4190-9A20-0548F86B60DB}" type="pres">
      <dgm:prSet presAssocID="{124B4ECF-C6E9-41DC-B706-FEE08BB3625E}" presName="parTx" presStyleLbl="revTx" presStyleIdx="1" presStyleCnt="4">
        <dgm:presLayoutVars>
          <dgm:chMax val="0"/>
          <dgm:chPref val="0"/>
        </dgm:presLayoutVars>
      </dgm:prSet>
      <dgm:spPr/>
    </dgm:pt>
    <dgm:pt modelId="{76A9FA44-A842-4A57-8A49-21C2FD475100}" type="pres">
      <dgm:prSet presAssocID="{4240F720-794F-4332-86F5-C64F3D6DD26E}" presName="sibTrans" presStyleCnt="0"/>
      <dgm:spPr/>
    </dgm:pt>
    <dgm:pt modelId="{CA7D0E00-5685-41CE-9A4C-40BEBD011B20}" type="pres">
      <dgm:prSet presAssocID="{66317C7A-1B6D-4ABE-B4C6-93DE13B3A60A}" presName="compNode" presStyleCnt="0"/>
      <dgm:spPr/>
    </dgm:pt>
    <dgm:pt modelId="{377FAB73-81FC-46E6-89BD-1F532AFDE3AE}" type="pres">
      <dgm:prSet presAssocID="{66317C7A-1B6D-4ABE-B4C6-93DE13B3A60A}" presName="bgRect" presStyleLbl="bgShp" presStyleIdx="2" presStyleCnt="4"/>
      <dgm:spPr/>
    </dgm:pt>
    <dgm:pt modelId="{EA3A6150-CB7B-403F-A0EE-954F9631210C}" type="pres">
      <dgm:prSet presAssocID="{66317C7A-1B6D-4ABE-B4C6-93DE13B3A6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 Wheelchair"/>
        </a:ext>
      </dgm:extLst>
    </dgm:pt>
    <dgm:pt modelId="{E8FD5721-E210-4347-AB47-BABFED0C85B7}" type="pres">
      <dgm:prSet presAssocID="{66317C7A-1B6D-4ABE-B4C6-93DE13B3A60A}" presName="spaceRect" presStyleCnt="0"/>
      <dgm:spPr/>
    </dgm:pt>
    <dgm:pt modelId="{AF19E2BA-2A62-4177-A667-47FF9A935EB3}" type="pres">
      <dgm:prSet presAssocID="{66317C7A-1B6D-4ABE-B4C6-93DE13B3A60A}" presName="parTx" presStyleLbl="revTx" presStyleIdx="2" presStyleCnt="4">
        <dgm:presLayoutVars>
          <dgm:chMax val="0"/>
          <dgm:chPref val="0"/>
        </dgm:presLayoutVars>
      </dgm:prSet>
      <dgm:spPr/>
    </dgm:pt>
    <dgm:pt modelId="{6E15FF20-BAAF-4ACA-9743-C2BA050A0CDF}" type="pres">
      <dgm:prSet presAssocID="{3D197BF6-173B-4385-9CEF-303FB940B925}" presName="sibTrans" presStyleCnt="0"/>
      <dgm:spPr/>
    </dgm:pt>
    <dgm:pt modelId="{9079D846-DFF7-426A-A77E-4DB68A9CCF90}" type="pres">
      <dgm:prSet presAssocID="{38CB4941-C0A8-467C-9421-1ACEAFA43932}" presName="compNode" presStyleCnt="0"/>
      <dgm:spPr/>
    </dgm:pt>
    <dgm:pt modelId="{F4693D65-DA69-4711-8E82-6DE149AD840E}" type="pres">
      <dgm:prSet presAssocID="{38CB4941-C0A8-467C-9421-1ACEAFA43932}" presName="bgRect" presStyleLbl="bgShp" presStyleIdx="3" presStyleCnt="4"/>
      <dgm:spPr/>
    </dgm:pt>
    <dgm:pt modelId="{D03498F2-7D27-40C8-BA5F-1A7F33973D2D}" type="pres">
      <dgm:prSet presAssocID="{38CB4941-C0A8-467C-9421-1ACEAFA43932}" presName="iconRect" presStyleLbl="node1" presStyleIdx="3" presStyleCnt="4"/>
      <dgm:spPr>
        <a:prstGeom prst="sun">
          <a:avLst/>
        </a:prstGeom>
      </dgm:spPr>
    </dgm:pt>
    <dgm:pt modelId="{A20D0D44-034F-46B8-AE2E-B9681797D5D1}" type="pres">
      <dgm:prSet presAssocID="{38CB4941-C0A8-467C-9421-1ACEAFA43932}" presName="spaceRect" presStyleCnt="0"/>
      <dgm:spPr/>
    </dgm:pt>
    <dgm:pt modelId="{FE619A0C-79D7-486A-BDC6-23A857F72A57}" type="pres">
      <dgm:prSet presAssocID="{38CB4941-C0A8-467C-9421-1ACEAFA43932}" presName="parTx" presStyleLbl="revTx" presStyleIdx="3" presStyleCnt="4">
        <dgm:presLayoutVars>
          <dgm:chMax val="0"/>
          <dgm:chPref val="0"/>
        </dgm:presLayoutVars>
      </dgm:prSet>
      <dgm:spPr/>
    </dgm:pt>
  </dgm:ptLst>
  <dgm:cxnLst>
    <dgm:cxn modelId="{931E8636-E7A8-4ECA-8BE5-F3756599D2CD}" srcId="{ACC221FB-8262-4A80-BF77-F19196A4C990}" destId="{66317C7A-1B6D-4ABE-B4C6-93DE13B3A60A}" srcOrd="2" destOrd="0" parTransId="{3A0DB7C6-54DA-408A-BBF6-DCC131E8DAD9}" sibTransId="{3D197BF6-173B-4385-9CEF-303FB940B925}"/>
    <dgm:cxn modelId="{4617F65D-510B-4B56-84D5-C217D83F4465}" type="presOf" srcId="{124B4ECF-C6E9-41DC-B706-FEE08BB3625E}" destId="{1D628C09-DCBE-4190-9A20-0548F86B60DB}" srcOrd="0" destOrd="0" presId="urn:microsoft.com/office/officeart/2018/2/layout/IconVerticalSolidList"/>
    <dgm:cxn modelId="{9FF5CE4B-C8F2-435D-9BE6-3B01952BFA8A}" type="presOf" srcId="{05E78484-CD56-4679-9FCC-BAC16D6FE859}" destId="{A9604C6D-BC1E-451B-BDC4-A66CA275CC82}" srcOrd="0" destOrd="0" presId="urn:microsoft.com/office/officeart/2018/2/layout/IconVerticalSolidList"/>
    <dgm:cxn modelId="{5BE5DD59-38C9-432B-A628-1186CB48BE22}" type="presOf" srcId="{38CB4941-C0A8-467C-9421-1ACEAFA43932}" destId="{FE619A0C-79D7-486A-BDC6-23A857F72A57}" srcOrd="0" destOrd="0" presId="urn:microsoft.com/office/officeart/2018/2/layout/IconVerticalSolidList"/>
    <dgm:cxn modelId="{6A133692-905F-437C-97FD-644296D792D7}" type="presOf" srcId="{66317C7A-1B6D-4ABE-B4C6-93DE13B3A60A}" destId="{AF19E2BA-2A62-4177-A667-47FF9A935EB3}" srcOrd="0" destOrd="0" presId="urn:microsoft.com/office/officeart/2018/2/layout/IconVerticalSolidList"/>
    <dgm:cxn modelId="{B740BAA0-E767-4EEA-B355-7E874BA98DA0}" srcId="{ACC221FB-8262-4A80-BF77-F19196A4C990}" destId="{124B4ECF-C6E9-41DC-B706-FEE08BB3625E}" srcOrd="1" destOrd="0" parTransId="{C2F448EC-F18A-43C7-BEAE-6C60375117F2}" sibTransId="{4240F720-794F-4332-86F5-C64F3D6DD26E}"/>
    <dgm:cxn modelId="{870F22D7-44DE-452F-A053-E4F6ECB3FA54}" type="presOf" srcId="{ACC221FB-8262-4A80-BF77-F19196A4C990}" destId="{C74CBB5C-F3C5-453C-959C-A8D6DCD74E34}" srcOrd="0" destOrd="0" presId="urn:microsoft.com/office/officeart/2018/2/layout/IconVerticalSolidList"/>
    <dgm:cxn modelId="{2D1E8EE5-64D3-4F00-BD44-2A51FD22C9CB}" srcId="{ACC221FB-8262-4A80-BF77-F19196A4C990}" destId="{05E78484-CD56-4679-9FCC-BAC16D6FE859}" srcOrd="0" destOrd="0" parTransId="{AACDB4E8-7EA5-43C8-8FBA-C478760D3238}" sibTransId="{7109C842-89FA-49CD-BBB4-A6B1ADDE0211}"/>
    <dgm:cxn modelId="{F984FDF5-1682-4210-B17C-2F2B24A247A7}" srcId="{ACC221FB-8262-4A80-BF77-F19196A4C990}" destId="{38CB4941-C0A8-467C-9421-1ACEAFA43932}" srcOrd="3" destOrd="0" parTransId="{40AF0F28-FB4D-43C7-BE6C-E502E8E19BFC}" sibTransId="{1E42DE5F-78DB-4978-A243-22AFBCECEFF5}"/>
    <dgm:cxn modelId="{C2371F5C-DF8C-415E-94AB-44F539CA1A7C}" type="presParOf" srcId="{C74CBB5C-F3C5-453C-959C-A8D6DCD74E34}" destId="{CFEBE6FF-F1F6-4742-829A-AA0126FEE7AA}" srcOrd="0" destOrd="0" presId="urn:microsoft.com/office/officeart/2018/2/layout/IconVerticalSolidList"/>
    <dgm:cxn modelId="{8F9316EC-E557-4FA6-936B-5C93D1229C92}" type="presParOf" srcId="{CFEBE6FF-F1F6-4742-829A-AA0126FEE7AA}" destId="{D74E2950-7499-4438-8B69-9B6D086B9257}" srcOrd="0" destOrd="0" presId="urn:microsoft.com/office/officeart/2018/2/layout/IconVerticalSolidList"/>
    <dgm:cxn modelId="{BD0F3A84-149A-41CA-97F8-31D3411D0435}" type="presParOf" srcId="{CFEBE6FF-F1F6-4742-829A-AA0126FEE7AA}" destId="{9081F87F-7628-416B-BC16-C52F0F0F1830}" srcOrd="1" destOrd="0" presId="urn:microsoft.com/office/officeart/2018/2/layout/IconVerticalSolidList"/>
    <dgm:cxn modelId="{FF1FB4BD-ADF7-4299-B312-4EE5D6A53881}" type="presParOf" srcId="{CFEBE6FF-F1F6-4742-829A-AA0126FEE7AA}" destId="{BF21B356-B276-4FF6-82BC-B99C75DCAEC9}" srcOrd="2" destOrd="0" presId="urn:microsoft.com/office/officeart/2018/2/layout/IconVerticalSolidList"/>
    <dgm:cxn modelId="{10119430-E156-4428-9D37-FDB9A1173009}" type="presParOf" srcId="{CFEBE6FF-F1F6-4742-829A-AA0126FEE7AA}" destId="{A9604C6D-BC1E-451B-BDC4-A66CA275CC82}" srcOrd="3" destOrd="0" presId="urn:microsoft.com/office/officeart/2018/2/layout/IconVerticalSolidList"/>
    <dgm:cxn modelId="{76E8715C-6B81-4731-B8AB-9969E9D6F447}" type="presParOf" srcId="{C74CBB5C-F3C5-453C-959C-A8D6DCD74E34}" destId="{BD582EF0-2F27-4873-9BD3-5CB078640B2B}" srcOrd="1" destOrd="0" presId="urn:microsoft.com/office/officeart/2018/2/layout/IconVerticalSolidList"/>
    <dgm:cxn modelId="{02B2F6F0-CAF7-4DA9-A168-03638BC6A815}" type="presParOf" srcId="{C74CBB5C-F3C5-453C-959C-A8D6DCD74E34}" destId="{495B7932-EF3D-46B1-8D9C-4045B8E23606}" srcOrd="2" destOrd="0" presId="urn:microsoft.com/office/officeart/2018/2/layout/IconVerticalSolidList"/>
    <dgm:cxn modelId="{7F54D55C-5840-433D-A84E-DF8F3C6E062F}" type="presParOf" srcId="{495B7932-EF3D-46B1-8D9C-4045B8E23606}" destId="{9A0F5CDF-2DEC-4EAB-AFC5-7D98E10D28C2}" srcOrd="0" destOrd="0" presId="urn:microsoft.com/office/officeart/2018/2/layout/IconVerticalSolidList"/>
    <dgm:cxn modelId="{67E13B74-617B-48BC-B7DC-F29FA5562084}" type="presParOf" srcId="{495B7932-EF3D-46B1-8D9C-4045B8E23606}" destId="{829FF0A9-0183-438D-952D-F497E69D1783}" srcOrd="1" destOrd="0" presId="urn:microsoft.com/office/officeart/2018/2/layout/IconVerticalSolidList"/>
    <dgm:cxn modelId="{0CBE4681-3D15-4115-A4C6-C42E67834247}" type="presParOf" srcId="{495B7932-EF3D-46B1-8D9C-4045B8E23606}" destId="{91818B90-7710-4144-B850-E9C3F3399E03}" srcOrd="2" destOrd="0" presId="urn:microsoft.com/office/officeart/2018/2/layout/IconVerticalSolidList"/>
    <dgm:cxn modelId="{2ECFECD5-BF6D-4C52-A7EA-EB3D08ED0238}" type="presParOf" srcId="{495B7932-EF3D-46B1-8D9C-4045B8E23606}" destId="{1D628C09-DCBE-4190-9A20-0548F86B60DB}" srcOrd="3" destOrd="0" presId="urn:microsoft.com/office/officeart/2018/2/layout/IconVerticalSolidList"/>
    <dgm:cxn modelId="{E973A58B-37CD-4B99-96CC-38CF5D9E7D5C}" type="presParOf" srcId="{C74CBB5C-F3C5-453C-959C-A8D6DCD74E34}" destId="{76A9FA44-A842-4A57-8A49-21C2FD475100}" srcOrd="3" destOrd="0" presId="urn:microsoft.com/office/officeart/2018/2/layout/IconVerticalSolidList"/>
    <dgm:cxn modelId="{2A034087-6121-4F0F-A0D8-CF8671F3319B}" type="presParOf" srcId="{C74CBB5C-F3C5-453C-959C-A8D6DCD74E34}" destId="{CA7D0E00-5685-41CE-9A4C-40BEBD011B20}" srcOrd="4" destOrd="0" presId="urn:microsoft.com/office/officeart/2018/2/layout/IconVerticalSolidList"/>
    <dgm:cxn modelId="{467CDDA0-E7B6-42C3-965E-DC2348123BFB}" type="presParOf" srcId="{CA7D0E00-5685-41CE-9A4C-40BEBD011B20}" destId="{377FAB73-81FC-46E6-89BD-1F532AFDE3AE}" srcOrd="0" destOrd="0" presId="urn:microsoft.com/office/officeart/2018/2/layout/IconVerticalSolidList"/>
    <dgm:cxn modelId="{D5A63C91-8F53-4A07-A8BA-25FC387EC041}" type="presParOf" srcId="{CA7D0E00-5685-41CE-9A4C-40BEBD011B20}" destId="{EA3A6150-CB7B-403F-A0EE-954F9631210C}" srcOrd="1" destOrd="0" presId="urn:microsoft.com/office/officeart/2018/2/layout/IconVerticalSolidList"/>
    <dgm:cxn modelId="{839DDD48-4D8B-4884-8956-FA6D5DC01B78}" type="presParOf" srcId="{CA7D0E00-5685-41CE-9A4C-40BEBD011B20}" destId="{E8FD5721-E210-4347-AB47-BABFED0C85B7}" srcOrd="2" destOrd="0" presId="urn:microsoft.com/office/officeart/2018/2/layout/IconVerticalSolidList"/>
    <dgm:cxn modelId="{1BC9214C-1140-4680-A79E-48D93C091C24}" type="presParOf" srcId="{CA7D0E00-5685-41CE-9A4C-40BEBD011B20}" destId="{AF19E2BA-2A62-4177-A667-47FF9A935EB3}" srcOrd="3" destOrd="0" presId="urn:microsoft.com/office/officeart/2018/2/layout/IconVerticalSolidList"/>
    <dgm:cxn modelId="{08C769D0-FAD2-41FB-8F86-EF86782A11D1}" type="presParOf" srcId="{C74CBB5C-F3C5-453C-959C-A8D6DCD74E34}" destId="{6E15FF20-BAAF-4ACA-9743-C2BA050A0CDF}" srcOrd="5" destOrd="0" presId="urn:microsoft.com/office/officeart/2018/2/layout/IconVerticalSolidList"/>
    <dgm:cxn modelId="{63726BFF-EC36-4309-BB5B-CD5B64E3F0FA}" type="presParOf" srcId="{C74CBB5C-F3C5-453C-959C-A8D6DCD74E34}" destId="{9079D846-DFF7-426A-A77E-4DB68A9CCF90}" srcOrd="6" destOrd="0" presId="urn:microsoft.com/office/officeart/2018/2/layout/IconVerticalSolidList"/>
    <dgm:cxn modelId="{6C0B0607-0E97-4521-82DA-0B8CBBFC2B09}" type="presParOf" srcId="{9079D846-DFF7-426A-A77E-4DB68A9CCF90}" destId="{F4693D65-DA69-4711-8E82-6DE149AD840E}" srcOrd="0" destOrd="0" presId="urn:microsoft.com/office/officeart/2018/2/layout/IconVerticalSolidList"/>
    <dgm:cxn modelId="{29DD7EEB-2022-417F-B41F-4ACD7F7DEFAF}" type="presParOf" srcId="{9079D846-DFF7-426A-A77E-4DB68A9CCF90}" destId="{D03498F2-7D27-40C8-BA5F-1A7F33973D2D}" srcOrd="1" destOrd="0" presId="urn:microsoft.com/office/officeart/2018/2/layout/IconVerticalSolidList"/>
    <dgm:cxn modelId="{A7EE00A0-89F7-47E8-9FCE-0155DE607C3F}" type="presParOf" srcId="{9079D846-DFF7-426A-A77E-4DB68A9CCF90}" destId="{A20D0D44-034F-46B8-AE2E-B9681797D5D1}" srcOrd="2" destOrd="0" presId="urn:microsoft.com/office/officeart/2018/2/layout/IconVerticalSolidList"/>
    <dgm:cxn modelId="{B1CB6DE8-5E82-4028-AFFE-3CF0AE0B9497}" type="presParOf" srcId="{9079D846-DFF7-426A-A77E-4DB68A9CCF90}" destId="{FE619A0C-79D7-486A-BDC6-23A857F72A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ED048-C9B9-4447-9097-AA69A9367FC6}"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D7286DFD-A16E-48C2-AC96-34A780970A06}">
      <dgm:prSet/>
      <dgm:spPr/>
      <dgm:t>
        <a:bodyPr/>
        <a:lstStyle/>
        <a:p>
          <a:pPr>
            <a:lnSpc>
              <a:spcPct val="100000"/>
            </a:lnSpc>
          </a:pPr>
          <a:r>
            <a:rPr lang="en-US" b="1" dirty="0"/>
            <a:t>You don’t need to be an expert</a:t>
          </a:r>
          <a:r>
            <a:rPr lang="en-US" dirty="0"/>
            <a:t>, often it is about encouraging people to make small changes that will make a big difference.</a:t>
          </a:r>
        </a:p>
      </dgm:t>
    </dgm:pt>
    <dgm:pt modelId="{3C022526-50C4-4586-A461-4715F1CF7784}" type="parTrans" cxnId="{34F7A29B-36B9-40AB-AECF-5FCA264CBCB0}">
      <dgm:prSet/>
      <dgm:spPr/>
      <dgm:t>
        <a:bodyPr/>
        <a:lstStyle/>
        <a:p>
          <a:endParaRPr lang="en-US"/>
        </a:p>
      </dgm:t>
    </dgm:pt>
    <dgm:pt modelId="{A7A422D7-9F5A-4521-B484-372B5ABBCAB9}" type="sibTrans" cxnId="{34F7A29B-36B9-40AB-AECF-5FCA264CBCB0}">
      <dgm:prSet/>
      <dgm:spPr/>
      <dgm:t>
        <a:bodyPr/>
        <a:lstStyle/>
        <a:p>
          <a:endParaRPr lang="en-US"/>
        </a:p>
      </dgm:t>
    </dgm:pt>
    <dgm:pt modelId="{F8703CEB-C305-4CA0-97C1-4F3F8F446047}">
      <dgm:prSet/>
      <dgm:spPr/>
      <dgm:t>
        <a:bodyPr/>
        <a:lstStyle/>
        <a:p>
          <a:pPr>
            <a:lnSpc>
              <a:spcPct val="100000"/>
            </a:lnSpc>
          </a:pPr>
          <a:r>
            <a:rPr lang="en-US" b="1" dirty="0"/>
            <a:t>Many people may not have </a:t>
          </a:r>
          <a:r>
            <a:rPr lang="en-US" b="1" dirty="0" err="1"/>
            <a:t>realised</a:t>
          </a:r>
          <a:r>
            <a:rPr lang="en-US" b="1" dirty="0"/>
            <a:t> </a:t>
          </a:r>
          <a:r>
            <a:rPr lang="en-US" dirty="0"/>
            <a:t>they were underweight or that they could do something about this.</a:t>
          </a:r>
        </a:p>
      </dgm:t>
    </dgm:pt>
    <dgm:pt modelId="{074B7A56-48E0-46C2-A0A6-BE23CCF314E1}" type="parTrans" cxnId="{763893A2-47C8-4B13-BBD3-DFF295D77DEC}">
      <dgm:prSet/>
      <dgm:spPr/>
      <dgm:t>
        <a:bodyPr/>
        <a:lstStyle/>
        <a:p>
          <a:endParaRPr lang="en-US"/>
        </a:p>
      </dgm:t>
    </dgm:pt>
    <dgm:pt modelId="{5710F756-F226-46CB-9FC1-8C41FBD85B03}" type="sibTrans" cxnId="{763893A2-47C8-4B13-BBD3-DFF295D77DEC}">
      <dgm:prSet/>
      <dgm:spPr/>
      <dgm:t>
        <a:bodyPr/>
        <a:lstStyle/>
        <a:p>
          <a:endParaRPr lang="en-US"/>
        </a:p>
      </dgm:t>
    </dgm:pt>
    <dgm:pt modelId="{3744FE7F-EFAD-4C3E-B386-5DACA058054F}">
      <dgm:prSet/>
      <dgm:spPr/>
      <dgm:t>
        <a:bodyPr/>
        <a:lstStyle/>
        <a:p>
          <a:pPr>
            <a:lnSpc>
              <a:spcPct val="100000"/>
            </a:lnSpc>
          </a:pPr>
          <a:r>
            <a:rPr lang="en-US" b="1" dirty="0"/>
            <a:t>If you are worried</a:t>
          </a:r>
          <a:r>
            <a:rPr lang="en-US" dirty="0"/>
            <a:t>, you can encourage them to see their GP or contact the local community Dietitian. Check the red flag questions if you are concerned.</a:t>
          </a:r>
        </a:p>
      </dgm:t>
    </dgm:pt>
    <dgm:pt modelId="{48E89AA6-FAB3-45B8-A8F8-9B7E1018978D}" type="parTrans" cxnId="{CE368CD7-562D-4C32-B79D-B0EF977A8061}">
      <dgm:prSet/>
      <dgm:spPr/>
      <dgm:t>
        <a:bodyPr/>
        <a:lstStyle/>
        <a:p>
          <a:endParaRPr lang="en-US"/>
        </a:p>
      </dgm:t>
    </dgm:pt>
    <dgm:pt modelId="{A7927605-66FB-44F9-A9A2-C47968C0A49E}" type="sibTrans" cxnId="{CE368CD7-562D-4C32-B79D-B0EF977A8061}">
      <dgm:prSet/>
      <dgm:spPr/>
      <dgm:t>
        <a:bodyPr/>
        <a:lstStyle/>
        <a:p>
          <a:endParaRPr lang="en-US"/>
        </a:p>
      </dgm:t>
    </dgm:pt>
    <dgm:pt modelId="{BDA5072C-A230-48E6-B216-71ACA887A1D9}" type="pres">
      <dgm:prSet presAssocID="{ACDED048-C9B9-4447-9097-AA69A9367FC6}" presName="root" presStyleCnt="0">
        <dgm:presLayoutVars>
          <dgm:dir/>
          <dgm:resizeHandles val="exact"/>
        </dgm:presLayoutVars>
      </dgm:prSet>
      <dgm:spPr/>
    </dgm:pt>
    <dgm:pt modelId="{30A47039-C2B4-43FB-99AD-D272146BBB56}" type="pres">
      <dgm:prSet presAssocID="{D7286DFD-A16E-48C2-AC96-34A780970A06}" presName="compNode" presStyleCnt="0"/>
      <dgm:spPr/>
    </dgm:pt>
    <dgm:pt modelId="{3898EE94-AF0B-4BC8-B2C0-BF4D7B340174}" type="pres">
      <dgm:prSet presAssocID="{D7286DFD-A16E-48C2-AC96-34A780970A06}" presName="bgRect" presStyleLbl="bgShp" presStyleIdx="0" presStyleCnt="3" custLinFactNeighborX="-747" custLinFactNeighborY="1891"/>
      <dgm:spPr/>
    </dgm:pt>
    <dgm:pt modelId="{676D73F5-1FF6-4D3A-BE4D-9859C2C98D01}" type="pres">
      <dgm:prSet presAssocID="{D7286DFD-A16E-48C2-AC96-34A780970A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BD1D23A5-3C5F-481B-8DFB-7FA7D067C5CE}" type="pres">
      <dgm:prSet presAssocID="{D7286DFD-A16E-48C2-AC96-34A780970A06}" presName="spaceRect" presStyleCnt="0"/>
      <dgm:spPr/>
    </dgm:pt>
    <dgm:pt modelId="{1AB8F281-6E95-4D5B-A6BE-AE4F6D53FBE2}" type="pres">
      <dgm:prSet presAssocID="{D7286DFD-A16E-48C2-AC96-34A780970A06}" presName="parTx" presStyleLbl="revTx" presStyleIdx="0" presStyleCnt="3">
        <dgm:presLayoutVars>
          <dgm:chMax val="0"/>
          <dgm:chPref val="0"/>
        </dgm:presLayoutVars>
      </dgm:prSet>
      <dgm:spPr/>
    </dgm:pt>
    <dgm:pt modelId="{A7CC8E0B-1201-47AA-8E7F-69B1D91BC1A8}" type="pres">
      <dgm:prSet presAssocID="{A7A422D7-9F5A-4521-B484-372B5ABBCAB9}" presName="sibTrans" presStyleCnt="0"/>
      <dgm:spPr/>
    </dgm:pt>
    <dgm:pt modelId="{16A03051-2B7C-4EBA-98E3-4D608DFABDAD}" type="pres">
      <dgm:prSet presAssocID="{F8703CEB-C305-4CA0-97C1-4F3F8F446047}" presName="compNode" presStyleCnt="0"/>
      <dgm:spPr/>
    </dgm:pt>
    <dgm:pt modelId="{A0DAF998-A21D-4578-BE03-DC30DCA8C80C}" type="pres">
      <dgm:prSet presAssocID="{F8703CEB-C305-4CA0-97C1-4F3F8F446047}" presName="bgRect" presStyleLbl="bgShp" presStyleIdx="1" presStyleCnt="3" custLinFactNeighborX="-7765" custLinFactNeighborY="207"/>
      <dgm:spPr/>
    </dgm:pt>
    <dgm:pt modelId="{C86C9F16-7154-4533-A733-DD4777336401}" type="pres">
      <dgm:prSet presAssocID="{F8703CEB-C305-4CA0-97C1-4F3F8F4460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EC3CD8CD-C6AD-4EE8-A339-7FE9BE474B66}" type="pres">
      <dgm:prSet presAssocID="{F8703CEB-C305-4CA0-97C1-4F3F8F446047}" presName="spaceRect" presStyleCnt="0"/>
      <dgm:spPr/>
    </dgm:pt>
    <dgm:pt modelId="{649614EA-08E9-4045-9663-2AB20AE04F0F}" type="pres">
      <dgm:prSet presAssocID="{F8703CEB-C305-4CA0-97C1-4F3F8F446047}" presName="parTx" presStyleLbl="revTx" presStyleIdx="1" presStyleCnt="3">
        <dgm:presLayoutVars>
          <dgm:chMax val="0"/>
          <dgm:chPref val="0"/>
        </dgm:presLayoutVars>
      </dgm:prSet>
      <dgm:spPr/>
    </dgm:pt>
    <dgm:pt modelId="{3DB90E5E-7BC2-4186-8E0E-20ECD88EE3E1}" type="pres">
      <dgm:prSet presAssocID="{5710F756-F226-46CB-9FC1-8C41FBD85B03}" presName="sibTrans" presStyleCnt="0"/>
      <dgm:spPr/>
    </dgm:pt>
    <dgm:pt modelId="{68CA2C77-A066-4FC7-8B6D-C735180717EB}" type="pres">
      <dgm:prSet presAssocID="{3744FE7F-EFAD-4C3E-B386-5DACA058054F}" presName="compNode" presStyleCnt="0"/>
      <dgm:spPr/>
    </dgm:pt>
    <dgm:pt modelId="{83C61E92-671E-4524-8BE8-67B01C850897}" type="pres">
      <dgm:prSet presAssocID="{3744FE7F-EFAD-4C3E-B386-5DACA058054F}" presName="bgRect" presStyleLbl="bgShp" presStyleIdx="2" presStyleCnt="3"/>
      <dgm:spPr/>
    </dgm:pt>
    <dgm:pt modelId="{83D856C9-1045-4D13-B29C-CC2214211F87}" type="pres">
      <dgm:prSet presAssocID="{3744FE7F-EFAD-4C3E-B386-5DACA05805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0D32FD3A-D9EB-48FA-9B0F-6814A97EDCA7}" type="pres">
      <dgm:prSet presAssocID="{3744FE7F-EFAD-4C3E-B386-5DACA058054F}" presName="spaceRect" presStyleCnt="0"/>
      <dgm:spPr/>
    </dgm:pt>
    <dgm:pt modelId="{FFA8005C-8674-49A3-88B6-B246751B3BED}" type="pres">
      <dgm:prSet presAssocID="{3744FE7F-EFAD-4C3E-B386-5DACA058054F}" presName="parTx" presStyleLbl="revTx" presStyleIdx="2" presStyleCnt="3">
        <dgm:presLayoutVars>
          <dgm:chMax val="0"/>
          <dgm:chPref val="0"/>
        </dgm:presLayoutVars>
      </dgm:prSet>
      <dgm:spPr/>
    </dgm:pt>
  </dgm:ptLst>
  <dgm:cxnLst>
    <dgm:cxn modelId="{75181561-0435-419D-BF2F-33D95D3BF74E}" type="presOf" srcId="{F8703CEB-C305-4CA0-97C1-4F3F8F446047}" destId="{649614EA-08E9-4045-9663-2AB20AE04F0F}" srcOrd="0" destOrd="0" presId="urn:microsoft.com/office/officeart/2018/2/layout/IconVerticalSolidList"/>
    <dgm:cxn modelId="{34F7A29B-36B9-40AB-AECF-5FCA264CBCB0}" srcId="{ACDED048-C9B9-4447-9097-AA69A9367FC6}" destId="{D7286DFD-A16E-48C2-AC96-34A780970A06}" srcOrd="0" destOrd="0" parTransId="{3C022526-50C4-4586-A461-4715F1CF7784}" sibTransId="{A7A422D7-9F5A-4521-B484-372B5ABBCAB9}"/>
    <dgm:cxn modelId="{763893A2-47C8-4B13-BBD3-DFF295D77DEC}" srcId="{ACDED048-C9B9-4447-9097-AA69A9367FC6}" destId="{F8703CEB-C305-4CA0-97C1-4F3F8F446047}" srcOrd="1" destOrd="0" parTransId="{074B7A56-48E0-46C2-A0A6-BE23CCF314E1}" sibTransId="{5710F756-F226-46CB-9FC1-8C41FBD85B03}"/>
    <dgm:cxn modelId="{2137A7D2-BD1F-404C-AF76-4C162AF8C0AD}" type="presOf" srcId="{ACDED048-C9B9-4447-9097-AA69A9367FC6}" destId="{BDA5072C-A230-48E6-B216-71ACA887A1D9}" srcOrd="0" destOrd="0" presId="urn:microsoft.com/office/officeart/2018/2/layout/IconVerticalSolidList"/>
    <dgm:cxn modelId="{CE368CD7-562D-4C32-B79D-B0EF977A8061}" srcId="{ACDED048-C9B9-4447-9097-AA69A9367FC6}" destId="{3744FE7F-EFAD-4C3E-B386-5DACA058054F}" srcOrd="2" destOrd="0" parTransId="{48E89AA6-FAB3-45B8-A8F8-9B7E1018978D}" sibTransId="{A7927605-66FB-44F9-A9A2-C47968C0A49E}"/>
    <dgm:cxn modelId="{69B2C8DE-F8B9-4D79-B3F6-A8989904675C}" type="presOf" srcId="{D7286DFD-A16E-48C2-AC96-34A780970A06}" destId="{1AB8F281-6E95-4D5B-A6BE-AE4F6D53FBE2}" srcOrd="0" destOrd="0" presId="urn:microsoft.com/office/officeart/2018/2/layout/IconVerticalSolidList"/>
    <dgm:cxn modelId="{83D2B4E5-F015-425B-91C4-4B93BB552B2F}" type="presOf" srcId="{3744FE7F-EFAD-4C3E-B386-5DACA058054F}" destId="{FFA8005C-8674-49A3-88B6-B246751B3BED}" srcOrd="0" destOrd="0" presId="urn:microsoft.com/office/officeart/2018/2/layout/IconVerticalSolidList"/>
    <dgm:cxn modelId="{781AB4F1-2FDB-4997-9073-728EEE0A68F8}" type="presParOf" srcId="{BDA5072C-A230-48E6-B216-71ACA887A1D9}" destId="{30A47039-C2B4-43FB-99AD-D272146BBB56}" srcOrd="0" destOrd="0" presId="urn:microsoft.com/office/officeart/2018/2/layout/IconVerticalSolidList"/>
    <dgm:cxn modelId="{26285076-9FAA-42FD-81AA-02780E68168F}" type="presParOf" srcId="{30A47039-C2B4-43FB-99AD-D272146BBB56}" destId="{3898EE94-AF0B-4BC8-B2C0-BF4D7B340174}" srcOrd="0" destOrd="0" presId="urn:microsoft.com/office/officeart/2018/2/layout/IconVerticalSolidList"/>
    <dgm:cxn modelId="{AC345357-7FD1-47C5-A91F-817B5974821F}" type="presParOf" srcId="{30A47039-C2B4-43FB-99AD-D272146BBB56}" destId="{676D73F5-1FF6-4D3A-BE4D-9859C2C98D01}" srcOrd="1" destOrd="0" presId="urn:microsoft.com/office/officeart/2018/2/layout/IconVerticalSolidList"/>
    <dgm:cxn modelId="{64D34A69-5ED2-4389-ADE1-9C8A2740D8D3}" type="presParOf" srcId="{30A47039-C2B4-43FB-99AD-D272146BBB56}" destId="{BD1D23A5-3C5F-481B-8DFB-7FA7D067C5CE}" srcOrd="2" destOrd="0" presId="urn:microsoft.com/office/officeart/2018/2/layout/IconVerticalSolidList"/>
    <dgm:cxn modelId="{35C00763-30F7-4FBC-BEC9-6E12837DA72C}" type="presParOf" srcId="{30A47039-C2B4-43FB-99AD-D272146BBB56}" destId="{1AB8F281-6E95-4D5B-A6BE-AE4F6D53FBE2}" srcOrd="3" destOrd="0" presId="urn:microsoft.com/office/officeart/2018/2/layout/IconVerticalSolidList"/>
    <dgm:cxn modelId="{6C703B6F-8951-4309-8921-B46B7061EF0E}" type="presParOf" srcId="{BDA5072C-A230-48E6-B216-71ACA887A1D9}" destId="{A7CC8E0B-1201-47AA-8E7F-69B1D91BC1A8}" srcOrd="1" destOrd="0" presId="urn:microsoft.com/office/officeart/2018/2/layout/IconVerticalSolidList"/>
    <dgm:cxn modelId="{2108C93D-3C75-4DB2-A31F-6BAE2F44DE2C}" type="presParOf" srcId="{BDA5072C-A230-48E6-B216-71ACA887A1D9}" destId="{16A03051-2B7C-4EBA-98E3-4D608DFABDAD}" srcOrd="2" destOrd="0" presId="urn:microsoft.com/office/officeart/2018/2/layout/IconVerticalSolidList"/>
    <dgm:cxn modelId="{F56F0111-56CD-495D-B68F-0D714DF5C297}" type="presParOf" srcId="{16A03051-2B7C-4EBA-98E3-4D608DFABDAD}" destId="{A0DAF998-A21D-4578-BE03-DC30DCA8C80C}" srcOrd="0" destOrd="0" presId="urn:microsoft.com/office/officeart/2018/2/layout/IconVerticalSolidList"/>
    <dgm:cxn modelId="{E4EC442D-0AF3-4248-A494-94269457FB50}" type="presParOf" srcId="{16A03051-2B7C-4EBA-98E3-4D608DFABDAD}" destId="{C86C9F16-7154-4533-A733-DD4777336401}" srcOrd="1" destOrd="0" presId="urn:microsoft.com/office/officeart/2018/2/layout/IconVerticalSolidList"/>
    <dgm:cxn modelId="{4F5AED2C-B279-4F29-B4E0-D265D6635120}" type="presParOf" srcId="{16A03051-2B7C-4EBA-98E3-4D608DFABDAD}" destId="{EC3CD8CD-C6AD-4EE8-A339-7FE9BE474B66}" srcOrd="2" destOrd="0" presId="urn:microsoft.com/office/officeart/2018/2/layout/IconVerticalSolidList"/>
    <dgm:cxn modelId="{ADEF3093-8AB5-4BF4-9546-E6808D374869}" type="presParOf" srcId="{16A03051-2B7C-4EBA-98E3-4D608DFABDAD}" destId="{649614EA-08E9-4045-9663-2AB20AE04F0F}" srcOrd="3" destOrd="0" presId="urn:microsoft.com/office/officeart/2018/2/layout/IconVerticalSolidList"/>
    <dgm:cxn modelId="{279FB929-CCFF-4DD2-99CC-5308EEDAD5C9}" type="presParOf" srcId="{BDA5072C-A230-48E6-B216-71ACA887A1D9}" destId="{3DB90E5E-7BC2-4186-8E0E-20ECD88EE3E1}" srcOrd="3" destOrd="0" presId="urn:microsoft.com/office/officeart/2018/2/layout/IconVerticalSolidList"/>
    <dgm:cxn modelId="{B9C35132-6472-46CB-9DF1-4C437CFE6E8F}" type="presParOf" srcId="{BDA5072C-A230-48E6-B216-71ACA887A1D9}" destId="{68CA2C77-A066-4FC7-8B6D-C735180717EB}" srcOrd="4" destOrd="0" presId="urn:microsoft.com/office/officeart/2018/2/layout/IconVerticalSolidList"/>
    <dgm:cxn modelId="{0D4B1CD0-5C85-4F6E-B378-94B6DCE47580}" type="presParOf" srcId="{68CA2C77-A066-4FC7-8B6D-C735180717EB}" destId="{83C61E92-671E-4524-8BE8-67B01C850897}" srcOrd="0" destOrd="0" presId="urn:microsoft.com/office/officeart/2018/2/layout/IconVerticalSolidList"/>
    <dgm:cxn modelId="{AF4AB4F4-4C2D-48C6-A552-6DAA0F94D4AD}" type="presParOf" srcId="{68CA2C77-A066-4FC7-8B6D-C735180717EB}" destId="{83D856C9-1045-4D13-B29C-CC2214211F87}" srcOrd="1" destOrd="0" presId="urn:microsoft.com/office/officeart/2018/2/layout/IconVerticalSolidList"/>
    <dgm:cxn modelId="{8FCF409F-1BF6-41E7-853C-4A50248B4AE6}" type="presParOf" srcId="{68CA2C77-A066-4FC7-8B6D-C735180717EB}" destId="{0D32FD3A-D9EB-48FA-9B0F-6814A97EDCA7}" srcOrd="2" destOrd="0" presId="urn:microsoft.com/office/officeart/2018/2/layout/IconVerticalSolidList"/>
    <dgm:cxn modelId="{7CCB2F9E-73D7-42C1-B59F-7F2F5602FF5F}" type="presParOf" srcId="{68CA2C77-A066-4FC7-8B6D-C735180717EB}" destId="{FFA8005C-8674-49A3-88B6-B246751B3B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2950-7499-4438-8B69-9B6D086B9257}">
      <dsp:nvSpPr>
        <dsp:cNvPr id="0" name=""/>
        <dsp:cNvSpPr/>
      </dsp:nvSpPr>
      <dsp:spPr>
        <a:xfrm>
          <a:off x="0" y="0"/>
          <a:ext cx="7704856" cy="983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1F87F-7628-416B-BC16-C52F0F0F1830}">
      <dsp:nvSpPr>
        <dsp:cNvPr id="0" name=""/>
        <dsp:cNvSpPr/>
      </dsp:nvSpPr>
      <dsp:spPr>
        <a:xfrm>
          <a:off x="297486" y="223211"/>
          <a:ext cx="540884" cy="5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04C6D-BC1E-451B-BDC4-A66CA275CC82}">
      <dsp:nvSpPr>
        <dsp:cNvPr id="0" name=""/>
        <dsp:cNvSpPr/>
      </dsp:nvSpPr>
      <dsp:spPr>
        <a:xfrm>
          <a:off x="1135856" y="1940"/>
          <a:ext cx="6568999" cy="98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79" tIns="104079" rIns="104079" bIns="104079" numCol="1" spcCol="1270" anchor="ctr" anchorCtr="0">
          <a:noAutofit/>
        </a:bodyPr>
        <a:lstStyle/>
        <a:p>
          <a:pPr marL="0" lvl="0" indent="0" algn="l" defTabSz="622300">
            <a:lnSpc>
              <a:spcPct val="100000"/>
            </a:lnSpc>
            <a:spcBef>
              <a:spcPct val="0"/>
            </a:spcBef>
            <a:spcAft>
              <a:spcPct val="35000"/>
            </a:spcAft>
            <a:buNone/>
          </a:pPr>
          <a:r>
            <a:rPr lang="en-US" sz="1400" b="1" kern="1200" dirty="0"/>
            <a:t>Food first approach:</a:t>
          </a:r>
        </a:p>
        <a:p>
          <a:pPr marL="0" lvl="0" indent="0" algn="l" defTabSz="622300">
            <a:lnSpc>
              <a:spcPct val="100000"/>
            </a:lnSpc>
            <a:spcBef>
              <a:spcPct val="0"/>
            </a:spcBef>
            <a:spcAft>
              <a:spcPct val="35000"/>
            </a:spcAft>
            <a:buNone/>
          </a:pPr>
          <a:r>
            <a:rPr lang="en-US" sz="1400" kern="1200" dirty="0"/>
            <a:t>Food is much more than just fuel – it is linked to enjoyment, </a:t>
          </a:r>
          <a:r>
            <a:rPr lang="en-US" sz="1400" kern="1200" dirty="0" err="1"/>
            <a:t>socialisation</a:t>
          </a:r>
          <a:r>
            <a:rPr lang="en-US" sz="1400" kern="1200" dirty="0"/>
            <a:t> and routine</a:t>
          </a:r>
          <a:r>
            <a:rPr lang="en-US" sz="1400" b="1" kern="1200" dirty="0"/>
            <a:t> </a:t>
          </a:r>
          <a:endParaRPr lang="en-US" sz="1400" kern="1200" dirty="0"/>
        </a:p>
      </dsp:txBody>
      <dsp:txXfrm>
        <a:off x="1135856" y="1940"/>
        <a:ext cx="6568999" cy="983425"/>
      </dsp:txXfrm>
    </dsp:sp>
    <dsp:sp modelId="{9A0F5CDF-2DEC-4EAB-AFC5-7D98E10D28C2}">
      <dsp:nvSpPr>
        <dsp:cNvPr id="0" name=""/>
        <dsp:cNvSpPr/>
      </dsp:nvSpPr>
      <dsp:spPr>
        <a:xfrm>
          <a:off x="0" y="1231222"/>
          <a:ext cx="7704856" cy="983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FF0A9-0183-438D-952D-F497E69D1783}">
      <dsp:nvSpPr>
        <dsp:cNvPr id="0" name=""/>
        <dsp:cNvSpPr/>
      </dsp:nvSpPr>
      <dsp:spPr>
        <a:xfrm>
          <a:off x="297486" y="1452493"/>
          <a:ext cx="540884" cy="5408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28C09-DCBE-4190-9A20-0548F86B60DB}">
      <dsp:nvSpPr>
        <dsp:cNvPr id="0" name=""/>
        <dsp:cNvSpPr/>
      </dsp:nvSpPr>
      <dsp:spPr>
        <a:xfrm>
          <a:off x="1135856" y="1231222"/>
          <a:ext cx="6568999" cy="98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79" tIns="104079" rIns="104079" bIns="104079" numCol="1" spcCol="1270" anchor="ctr" anchorCtr="0">
          <a:noAutofit/>
        </a:bodyPr>
        <a:lstStyle/>
        <a:p>
          <a:pPr marL="0" lvl="0" indent="0" algn="l" defTabSz="622300">
            <a:lnSpc>
              <a:spcPct val="100000"/>
            </a:lnSpc>
            <a:spcBef>
              <a:spcPct val="0"/>
            </a:spcBef>
            <a:spcAft>
              <a:spcPct val="35000"/>
            </a:spcAft>
            <a:buNone/>
          </a:pPr>
          <a:r>
            <a:rPr lang="en-US" sz="1400" b="1" kern="1200" dirty="0"/>
            <a:t>Social support: </a:t>
          </a:r>
        </a:p>
        <a:p>
          <a:pPr marL="0" lvl="0" indent="0" algn="l" defTabSz="622300">
            <a:lnSpc>
              <a:spcPct val="100000"/>
            </a:lnSpc>
            <a:spcBef>
              <a:spcPct val="0"/>
            </a:spcBef>
            <a:spcAft>
              <a:spcPct val="35000"/>
            </a:spcAft>
            <a:buNone/>
          </a:pPr>
          <a:r>
            <a:rPr lang="en-US" sz="1400" kern="1200" dirty="0"/>
            <a:t>Eating in company and talking about our diet can help to boost appetite and keep interest in food and drink</a:t>
          </a:r>
        </a:p>
      </dsp:txBody>
      <dsp:txXfrm>
        <a:off x="1135856" y="1231222"/>
        <a:ext cx="6568999" cy="983425"/>
      </dsp:txXfrm>
    </dsp:sp>
    <dsp:sp modelId="{377FAB73-81FC-46E6-89BD-1F532AFDE3AE}">
      <dsp:nvSpPr>
        <dsp:cNvPr id="0" name=""/>
        <dsp:cNvSpPr/>
      </dsp:nvSpPr>
      <dsp:spPr>
        <a:xfrm>
          <a:off x="0" y="2460504"/>
          <a:ext cx="7704856" cy="983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A6150-CB7B-403F-A0EE-954F9631210C}">
      <dsp:nvSpPr>
        <dsp:cNvPr id="0" name=""/>
        <dsp:cNvSpPr/>
      </dsp:nvSpPr>
      <dsp:spPr>
        <a:xfrm>
          <a:off x="297486" y="2681774"/>
          <a:ext cx="540884" cy="5408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9E2BA-2A62-4177-A667-47FF9A935EB3}">
      <dsp:nvSpPr>
        <dsp:cNvPr id="0" name=""/>
        <dsp:cNvSpPr/>
      </dsp:nvSpPr>
      <dsp:spPr>
        <a:xfrm>
          <a:off x="1135856" y="2460504"/>
          <a:ext cx="6568999" cy="98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79" tIns="104079" rIns="104079" bIns="104079" numCol="1" spcCol="1270" anchor="ctr" anchorCtr="0">
          <a:noAutofit/>
        </a:bodyPr>
        <a:lstStyle/>
        <a:p>
          <a:pPr marL="0" lvl="0" indent="0" algn="l" defTabSz="622300">
            <a:lnSpc>
              <a:spcPct val="100000"/>
            </a:lnSpc>
            <a:spcBef>
              <a:spcPct val="0"/>
            </a:spcBef>
            <a:spcAft>
              <a:spcPct val="35000"/>
            </a:spcAft>
            <a:buNone/>
          </a:pPr>
          <a:r>
            <a:rPr lang="en-US" sz="1400" b="1" kern="1200" dirty="0"/>
            <a:t>Access:</a:t>
          </a:r>
        </a:p>
        <a:p>
          <a:pPr marL="0" lvl="0" indent="0" algn="l" defTabSz="622300">
            <a:lnSpc>
              <a:spcPct val="100000"/>
            </a:lnSpc>
            <a:spcBef>
              <a:spcPct val="0"/>
            </a:spcBef>
            <a:spcAft>
              <a:spcPct val="35000"/>
            </a:spcAft>
            <a:buNone/>
          </a:pPr>
          <a:r>
            <a:rPr lang="en-US" sz="1400" kern="1200" dirty="0"/>
            <a:t>Some people may need support to access and prepare food and drink</a:t>
          </a:r>
        </a:p>
      </dsp:txBody>
      <dsp:txXfrm>
        <a:off x="1135856" y="2460504"/>
        <a:ext cx="6568999" cy="983425"/>
      </dsp:txXfrm>
    </dsp:sp>
    <dsp:sp modelId="{F4693D65-DA69-4711-8E82-6DE149AD840E}">
      <dsp:nvSpPr>
        <dsp:cNvPr id="0" name=""/>
        <dsp:cNvSpPr/>
      </dsp:nvSpPr>
      <dsp:spPr>
        <a:xfrm>
          <a:off x="0" y="3689786"/>
          <a:ext cx="7704856" cy="983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498F2-7D27-40C8-BA5F-1A7F33973D2D}">
      <dsp:nvSpPr>
        <dsp:cNvPr id="0" name=""/>
        <dsp:cNvSpPr/>
      </dsp:nvSpPr>
      <dsp:spPr>
        <a:xfrm>
          <a:off x="297486" y="3911056"/>
          <a:ext cx="540884" cy="540884"/>
        </a:xfrm>
        <a:prstGeom prst="su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19A0C-79D7-486A-BDC6-23A857F72A57}">
      <dsp:nvSpPr>
        <dsp:cNvPr id="0" name=""/>
        <dsp:cNvSpPr/>
      </dsp:nvSpPr>
      <dsp:spPr>
        <a:xfrm>
          <a:off x="1135856" y="3689786"/>
          <a:ext cx="6568999" cy="98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79" tIns="104079" rIns="104079" bIns="104079" numCol="1" spcCol="1270" anchor="ctr" anchorCtr="0">
          <a:noAutofit/>
        </a:bodyPr>
        <a:lstStyle/>
        <a:p>
          <a:pPr marL="0" lvl="0" indent="0" algn="l" defTabSz="622300">
            <a:lnSpc>
              <a:spcPct val="100000"/>
            </a:lnSpc>
            <a:spcBef>
              <a:spcPct val="0"/>
            </a:spcBef>
            <a:spcAft>
              <a:spcPct val="35000"/>
            </a:spcAft>
            <a:buNone/>
          </a:pPr>
          <a:r>
            <a:rPr lang="en-US" sz="1400" b="1" kern="1200" dirty="0"/>
            <a:t>Mental health:</a:t>
          </a:r>
        </a:p>
        <a:p>
          <a:pPr marL="0" lvl="0" indent="0" algn="l" defTabSz="622300">
            <a:lnSpc>
              <a:spcPct val="100000"/>
            </a:lnSpc>
            <a:spcBef>
              <a:spcPct val="0"/>
            </a:spcBef>
            <a:spcAft>
              <a:spcPct val="35000"/>
            </a:spcAft>
            <a:buNone/>
          </a:pPr>
          <a:r>
            <a:rPr lang="en-US" sz="1400" b="0" kern="1200" dirty="0"/>
            <a:t>Poor nutrition and hydration can be a cause and consequence of poor mental health. An improvement in one of these can lead to an improvement in the other.</a:t>
          </a:r>
        </a:p>
      </dsp:txBody>
      <dsp:txXfrm>
        <a:off x="1135856" y="3689786"/>
        <a:ext cx="6568999" cy="983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EE94-AF0B-4BC8-B2C0-BF4D7B340174}">
      <dsp:nvSpPr>
        <dsp:cNvPr id="0" name=""/>
        <dsp:cNvSpPr/>
      </dsp:nvSpPr>
      <dsp:spPr>
        <a:xfrm>
          <a:off x="0" y="24841"/>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D73F5-1FF6-4D3A-BE4D-9859C2C98D01}">
      <dsp:nvSpPr>
        <dsp:cNvPr id="0" name=""/>
        <dsp:cNvSpPr/>
      </dsp:nvSpPr>
      <dsp:spPr>
        <a:xfrm>
          <a:off x="388605" y="289594"/>
          <a:ext cx="706555" cy="706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B8F281-6E95-4D5B-A6BE-AE4F6D53FBE2}">
      <dsp:nvSpPr>
        <dsp:cNvPr id="0" name=""/>
        <dsp:cNvSpPr/>
      </dsp:nvSpPr>
      <dsp:spPr>
        <a:xfrm>
          <a:off x="1483767" y="548"/>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dirty="0"/>
            <a:t>You don’t need to be an expert</a:t>
          </a:r>
          <a:r>
            <a:rPr lang="en-US" sz="1800" kern="1200" dirty="0"/>
            <a:t>, often it is about encouraging people to make small changes that will make a big difference.</a:t>
          </a:r>
        </a:p>
      </dsp:txBody>
      <dsp:txXfrm>
        <a:off x="1483767" y="548"/>
        <a:ext cx="5698876" cy="1284647"/>
      </dsp:txXfrm>
    </dsp:sp>
    <dsp:sp modelId="{A0DAF998-A21D-4578-BE03-DC30DCA8C80C}">
      <dsp:nvSpPr>
        <dsp:cNvPr id="0" name=""/>
        <dsp:cNvSpPr/>
      </dsp:nvSpPr>
      <dsp:spPr>
        <a:xfrm>
          <a:off x="0" y="1609017"/>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6C9F16-7154-4533-A733-DD4777336401}">
      <dsp:nvSpPr>
        <dsp:cNvPr id="0" name=""/>
        <dsp:cNvSpPr/>
      </dsp:nvSpPr>
      <dsp:spPr>
        <a:xfrm>
          <a:off x="388605" y="1895403"/>
          <a:ext cx="706555" cy="706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9614EA-08E9-4045-9663-2AB20AE04F0F}">
      <dsp:nvSpPr>
        <dsp:cNvPr id="0" name=""/>
        <dsp:cNvSpPr/>
      </dsp:nvSpPr>
      <dsp:spPr>
        <a:xfrm>
          <a:off x="1483767" y="1606357"/>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dirty="0"/>
            <a:t>Many people may not have </a:t>
          </a:r>
          <a:r>
            <a:rPr lang="en-US" sz="1800" b="1" kern="1200" dirty="0" err="1"/>
            <a:t>realised</a:t>
          </a:r>
          <a:r>
            <a:rPr lang="en-US" sz="1800" b="1" kern="1200" dirty="0"/>
            <a:t> </a:t>
          </a:r>
          <a:r>
            <a:rPr lang="en-US" sz="1800" kern="1200" dirty="0"/>
            <a:t>they were underweight or that they could do something about this.</a:t>
          </a:r>
        </a:p>
      </dsp:txBody>
      <dsp:txXfrm>
        <a:off x="1483767" y="1606357"/>
        <a:ext cx="5698876" cy="1284647"/>
      </dsp:txXfrm>
    </dsp:sp>
    <dsp:sp modelId="{83C61E92-671E-4524-8BE8-67B01C850897}">
      <dsp:nvSpPr>
        <dsp:cNvPr id="0" name=""/>
        <dsp:cNvSpPr/>
      </dsp:nvSpPr>
      <dsp:spPr>
        <a:xfrm>
          <a:off x="0" y="3212166"/>
          <a:ext cx="7182644" cy="1284647"/>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D856C9-1045-4D13-B29C-CC2214211F87}">
      <dsp:nvSpPr>
        <dsp:cNvPr id="0" name=""/>
        <dsp:cNvSpPr/>
      </dsp:nvSpPr>
      <dsp:spPr>
        <a:xfrm>
          <a:off x="388605" y="3501212"/>
          <a:ext cx="706555" cy="706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A8005C-8674-49A3-88B6-B246751B3BED}">
      <dsp:nvSpPr>
        <dsp:cNvPr id="0" name=""/>
        <dsp:cNvSpPr/>
      </dsp:nvSpPr>
      <dsp:spPr>
        <a:xfrm>
          <a:off x="1483767" y="3212166"/>
          <a:ext cx="5698876" cy="128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58" tIns="135958" rIns="135958" bIns="135958" numCol="1" spcCol="1270" anchor="ctr" anchorCtr="0">
          <a:noAutofit/>
        </a:bodyPr>
        <a:lstStyle/>
        <a:p>
          <a:pPr marL="0" lvl="0" indent="0" algn="l" defTabSz="800100">
            <a:lnSpc>
              <a:spcPct val="100000"/>
            </a:lnSpc>
            <a:spcBef>
              <a:spcPct val="0"/>
            </a:spcBef>
            <a:spcAft>
              <a:spcPct val="35000"/>
            </a:spcAft>
            <a:buNone/>
          </a:pPr>
          <a:r>
            <a:rPr lang="en-US" sz="1800" b="1" kern="1200" dirty="0"/>
            <a:t>If you are worried</a:t>
          </a:r>
          <a:r>
            <a:rPr lang="en-US" sz="1800" kern="1200" dirty="0"/>
            <a:t>, you can encourage them to see their GP or contact the local community Dietitian. Check the red flag questions if you are concerned.</a:t>
          </a:r>
        </a:p>
      </dsp:txBody>
      <dsp:txXfrm>
        <a:off x="1483767" y="3212166"/>
        <a:ext cx="5698876" cy="12846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14887-418C-4397-A61A-E5A855AE9840}" type="datetimeFigureOut">
              <a:rPr lang="en-GB" smtClean="0"/>
              <a:t>18/01/2021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BD6AC-D3EE-4FD5-87F4-1FB0221D5504}" type="slidenum">
              <a:rPr lang="en-GB" smtClean="0"/>
              <a:t>‹#›</a:t>
            </a:fld>
            <a:endParaRPr lang="en-GB"/>
          </a:p>
        </p:txBody>
      </p:sp>
    </p:spTree>
    <p:extLst>
      <p:ext uri="{BB962C8B-B14F-4D97-AF65-F5344CB8AC3E}">
        <p14:creationId xmlns:p14="http://schemas.microsoft.com/office/powerpoint/2010/main" val="42318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GM Nutrition &amp; Hydration Programme has been developed and piloted across GM to deliver a non-clinical community intervention for identifying and addressing malnutrition and dehydration in the 65+ population. The programme vision is to ensure the dignity, health and well-being of older people are met by understanding and promoting their hydration needs by:</a:t>
            </a:r>
          </a:p>
          <a:p>
            <a:pPr marL="171450" indent="-171450">
              <a:buFontTx/>
              <a:buChar char="-"/>
            </a:pPr>
            <a:r>
              <a:rPr lang="en-GB" dirty="0"/>
              <a:t>Educating</a:t>
            </a:r>
          </a:p>
          <a:p>
            <a:pPr marL="171450" indent="-171450">
              <a:buFontTx/>
              <a:buChar char="-"/>
            </a:pPr>
            <a:r>
              <a:rPr lang="en-GB" dirty="0"/>
              <a:t>Raising Awareness</a:t>
            </a:r>
          </a:p>
          <a:p>
            <a:pPr marL="171450" indent="-171450">
              <a:buFontTx/>
              <a:buChar char="-"/>
            </a:pPr>
            <a:r>
              <a:rPr lang="en-GB" dirty="0"/>
              <a:t>Engaging with services and organisations who in their daily tasks, come into contact with older adults.</a:t>
            </a:r>
          </a:p>
        </p:txBody>
      </p:sp>
      <p:sp>
        <p:nvSpPr>
          <p:cNvPr id="4" name="Slide Number Placeholder 3"/>
          <p:cNvSpPr>
            <a:spLocks noGrp="1"/>
          </p:cNvSpPr>
          <p:nvPr>
            <p:ph type="sldNum" sz="quarter" idx="5"/>
          </p:nvPr>
        </p:nvSpPr>
        <p:spPr/>
        <p:txBody>
          <a:bodyPr/>
          <a:lstStyle/>
          <a:p>
            <a:fld id="{EA9BD6AC-D3EE-4FD5-87F4-1FB0221D5504}" type="slidenum">
              <a:rPr lang="en-GB" smtClean="0"/>
              <a:t>2</a:t>
            </a:fld>
            <a:endParaRPr lang="en-GB"/>
          </a:p>
        </p:txBody>
      </p:sp>
    </p:spTree>
    <p:extLst>
      <p:ext uri="{BB962C8B-B14F-4D97-AF65-F5344CB8AC3E}">
        <p14:creationId xmlns:p14="http://schemas.microsoft.com/office/powerpoint/2010/main" val="205249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simple tips and advice to help improve appetite and nutrition and hydration: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18368-E113-484D-A0E6-005478A2CC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37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final key messages:</a:t>
            </a:r>
          </a:p>
        </p:txBody>
      </p:sp>
      <p:sp>
        <p:nvSpPr>
          <p:cNvPr id="4" name="Slide Number Placeholder 3"/>
          <p:cNvSpPr>
            <a:spLocks noGrp="1"/>
          </p:cNvSpPr>
          <p:nvPr>
            <p:ph type="sldNum" sz="quarter" idx="5"/>
          </p:nvPr>
        </p:nvSpPr>
        <p:spPr/>
        <p:txBody>
          <a:bodyPr/>
          <a:lstStyle/>
          <a:p>
            <a:fld id="{EA9BD6AC-D3EE-4FD5-87F4-1FB0221D5504}" type="slidenum">
              <a:rPr lang="en-GB" smtClean="0"/>
              <a:t>12</a:t>
            </a:fld>
            <a:endParaRPr lang="en-GB"/>
          </a:p>
        </p:txBody>
      </p:sp>
    </p:spTree>
    <p:extLst>
      <p:ext uri="{BB962C8B-B14F-4D97-AF65-F5344CB8AC3E}">
        <p14:creationId xmlns:p14="http://schemas.microsoft.com/office/powerpoint/2010/main" val="287155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 the resource descriptions in RED are only to be given to older people, if there is a concern (undernourished / poor appetite / loosing weight), they are NOT to be given to older people of an average / above average weight.  The other resources are for all older people over 65.</a:t>
            </a:r>
          </a:p>
          <a:p>
            <a:r>
              <a:rPr lang="en-GB" dirty="0"/>
              <a:t>All RESOURCES are available at: </a:t>
            </a:r>
          </a:p>
          <a:p>
            <a:r>
              <a:rPr lang="en-GB" dirty="0"/>
              <a:t>https://www.ageuk.org.uk/salford/about-us/improving-nutrition-and-hydration/our-resources/ </a:t>
            </a:r>
          </a:p>
        </p:txBody>
      </p:sp>
      <p:sp>
        <p:nvSpPr>
          <p:cNvPr id="4" name="Slide Number Placeholder 3"/>
          <p:cNvSpPr>
            <a:spLocks noGrp="1"/>
          </p:cNvSpPr>
          <p:nvPr>
            <p:ph type="sldNum" sz="quarter" idx="5"/>
          </p:nvPr>
        </p:nvSpPr>
        <p:spPr/>
        <p:txBody>
          <a:bodyPr/>
          <a:lstStyle/>
          <a:p>
            <a:fld id="{75DD720E-D3F1-43F9-8B46-9519D956ABC1}" type="slidenum">
              <a:rPr lang="en-GB" smtClean="0"/>
              <a:t>13</a:t>
            </a:fld>
            <a:endParaRPr lang="en-GB"/>
          </a:p>
        </p:txBody>
      </p:sp>
    </p:spTree>
    <p:extLst>
      <p:ext uri="{BB962C8B-B14F-4D97-AF65-F5344CB8AC3E}">
        <p14:creationId xmlns:p14="http://schemas.microsoft.com/office/powerpoint/2010/main" val="213769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E-learning tool takes around an hour or so to complete and can help to extend your learning and knowledge of how to prevent malnutrition and dehydration. Designed initially for use in care homes, however relevant to all health and social care staff working with older adults.</a:t>
            </a:r>
          </a:p>
          <a:p>
            <a:r>
              <a:rPr lang="en-GB" dirty="0"/>
              <a:t>Further information about the GM Nutrition &amp; Hydration Programme and associated resources are available via the AGE UK Salford website.</a:t>
            </a:r>
          </a:p>
        </p:txBody>
      </p:sp>
      <p:sp>
        <p:nvSpPr>
          <p:cNvPr id="4" name="Slide Number Placeholder 3"/>
          <p:cNvSpPr>
            <a:spLocks noGrp="1"/>
          </p:cNvSpPr>
          <p:nvPr>
            <p:ph type="sldNum" sz="quarter" idx="5"/>
          </p:nvPr>
        </p:nvSpPr>
        <p:spPr/>
        <p:txBody>
          <a:bodyPr/>
          <a:lstStyle/>
          <a:p>
            <a:fld id="{EA9BD6AC-D3EE-4FD5-87F4-1FB0221D5504}" type="slidenum">
              <a:rPr lang="en-GB" smtClean="0"/>
              <a:t>14</a:t>
            </a:fld>
            <a:endParaRPr lang="en-GB"/>
          </a:p>
        </p:txBody>
      </p:sp>
    </p:spTree>
    <p:extLst>
      <p:ext uri="{BB962C8B-B14F-4D97-AF65-F5344CB8AC3E}">
        <p14:creationId xmlns:p14="http://schemas.microsoft.com/office/powerpoint/2010/main" val="265651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prevalence of malnutrition is more commonplace than we might expect.</a:t>
            </a:r>
          </a:p>
          <a:p>
            <a:r>
              <a:rPr lang="en-GB" dirty="0"/>
              <a:t>14% of people living in the community are suffering from or at risk of malnutrition. It usually develops over the medium to long term and often goes unidentified and therefore untreated until it becomes a serious problem and people are admitted to hospital or a care home because their health and independence have deteriorated.</a:t>
            </a:r>
          </a:p>
          <a:p>
            <a:r>
              <a:rPr lang="en-GB" dirty="0"/>
              <a:t>At the point of admission to hospital the prevalence rises to a third and on admission to care homes it is as much as 35% of people who are at risk. We can see, therefore, the direct link between malnutrition, consequences for the individual’s health, wellbeing and quality of life and cost to the health and care services.</a:t>
            </a:r>
          </a:p>
          <a:p>
            <a:r>
              <a:rPr lang="en-GB" dirty="0"/>
              <a:t>We have a wide range of services that interact with older people who may notice if someone is looking thin or has lost weight, however, it is not common for this to be raised as an issue – partly due to the myth that losing weight is a natural part of ageing and partly due to lack of knowledge of how to support.</a:t>
            </a:r>
          </a:p>
          <a:p>
            <a:r>
              <a:rPr lang="en-GB" dirty="0"/>
              <a:t>The GM Nutrition and Hydration programme was established  to reverse this situation– by providing simple tools and resources so that everyone working with or caring for older people have the knowledge they need to identify malnutrition and to enable the person to take a self-care approach to stimulating weight gain.</a:t>
            </a:r>
          </a:p>
        </p:txBody>
      </p:sp>
      <p:sp>
        <p:nvSpPr>
          <p:cNvPr id="4" name="Slide Number Placeholder 3"/>
          <p:cNvSpPr>
            <a:spLocks noGrp="1"/>
          </p:cNvSpPr>
          <p:nvPr>
            <p:ph type="sldNum" sz="quarter" idx="5"/>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311312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anticipate that older adults will be at increased risk of malnutrition as a result of direct and indirect consequences of the COVID-19 pandemic, either by contracting the virus or as a result of barriers to good nutrition due to social distancing measures, isolation and shielding.</a:t>
            </a:r>
          </a:p>
        </p:txBody>
      </p:sp>
      <p:sp>
        <p:nvSpPr>
          <p:cNvPr id="4" name="Slide Number Placeholder 3"/>
          <p:cNvSpPr>
            <a:spLocks noGrp="1"/>
          </p:cNvSpPr>
          <p:nvPr>
            <p:ph type="sldNum" sz="quarter" idx="5"/>
          </p:nvPr>
        </p:nvSpPr>
        <p:spPr/>
        <p:txBody>
          <a:bodyPr/>
          <a:lstStyle/>
          <a:p>
            <a:fld id="{EA9BD6AC-D3EE-4FD5-87F4-1FB0221D5504}" type="slidenum">
              <a:rPr lang="en-GB" smtClean="0"/>
              <a:t>4</a:t>
            </a:fld>
            <a:endParaRPr lang="en-GB"/>
          </a:p>
        </p:txBody>
      </p:sp>
    </p:spTree>
    <p:extLst>
      <p:ext uri="{BB962C8B-B14F-4D97-AF65-F5344CB8AC3E}">
        <p14:creationId xmlns:p14="http://schemas.microsoft.com/office/powerpoint/2010/main" val="7199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from delivery of the programme shows that simple conversations about the importance of nutrition and hydration can make a big difference.</a:t>
            </a:r>
          </a:p>
          <a:p>
            <a:r>
              <a:rPr lang="en-GB" dirty="0"/>
              <a:t>In many cases malnutrition is entirely preventable, if we intervene early and proactively:</a:t>
            </a:r>
          </a:p>
          <a:p>
            <a:r>
              <a:rPr lang="en-GB" dirty="0"/>
              <a:t>We can do this by:</a:t>
            </a:r>
          </a:p>
          <a:p>
            <a:pPr marL="228600" indent="-228600">
              <a:buAutoNum type="arabicPeriod"/>
            </a:pPr>
            <a:r>
              <a:rPr lang="en-GB" dirty="0"/>
              <a:t>Firstly, giving simple advice – to encourage a person to eat little and often and fortify food.</a:t>
            </a:r>
          </a:p>
          <a:p>
            <a:pPr marL="228600" indent="-228600">
              <a:buAutoNum type="arabicPeriod"/>
            </a:pPr>
            <a:r>
              <a:rPr lang="en-GB" dirty="0"/>
              <a:t>Use gentle encouragement and offer support – ask if someone is getting out to the shops, can they establish a mealtime routine, what do they really like to eat, are cupboards well stocked if they don’t feel like going out?</a:t>
            </a:r>
          </a:p>
          <a:p>
            <a:pPr marL="228600" indent="-228600">
              <a:buAutoNum type="arabicPeriod"/>
            </a:pPr>
            <a:r>
              <a:rPr lang="en-GB" dirty="0"/>
              <a:t>Social support and prompting – are they connected with family, friends or services who can provide social or practical support</a:t>
            </a:r>
          </a:p>
          <a:p>
            <a:endParaRPr lang="en-GB" dirty="0"/>
          </a:p>
        </p:txBody>
      </p:sp>
      <p:sp>
        <p:nvSpPr>
          <p:cNvPr id="4" name="Slide Number Placeholder 3"/>
          <p:cNvSpPr>
            <a:spLocks noGrp="1"/>
          </p:cNvSpPr>
          <p:nvPr>
            <p:ph type="sldNum" sz="quarter" idx="5"/>
          </p:nvPr>
        </p:nvSpPr>
        <p:spPr/>
        <p:txBody>
          <a:bodyPr/>
          <a:lstStyle/>
          <a:p>
            <a:fld id="{EA9BD6AC-D3EE-4FD5-87F4-1FB0221D5504}" type="slidenum">
              <a:rPr lang="en-GB" smtClean="0"/>
              <a:t>5</a:t>
            </a:fld>
            <a:endParaRPr lang="en-GB"/>
          </a:p>
        </p:txBody>
      </p:sp>
    </p:spTree>
    <p:extLst>
      <p:ext uri="{BB962C8B-B14F-4D97-AF65-F5344CB8AC3E}">
        <p14:creationId xmlns:p14="http://schemas.microsoft.com/office/powerpoint/2010/main" val="230935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signs to look out for if you may have concerns about someone you care for or support.</a:t>
            </a:r>
          </a:p>
          <a:p>
            <a:r>
              <a:rPr lang="en-GB" dirty="0"/>
              <a:t>This slide illustrates examples of visual as well as verbal prompts ( verbal prompts are useful if supporting clients/persons over the phone)</a:t>
            </a:r>
          </a:p>
          <a:p>
            <a:r>
              <a:rPr lang="en-GB" dirty="0"/>
              <a:t>Visual signs might include:</a:t>
            </a:r>
          </a:p>
          <a:p>
            <a:pPr marL="171450" indent="-171450">
              <a:buFontTx/>
              <a:buChar char="-"/>
            </a:pPr>
            <a:r>
              <a:rPr lang="en-GB" dirty="0"/>
              <a:t>Loss of muscle mass – thin arms and legs ( although this can sometimes be masked by layers of clothing)</a:t>
            </a:r>
          </a:p>
          <a:p>
            <a:pPr marL="171450" indent="-171450">
              <a:buFontTx/>
              <a:buChar char="-"/>
            </a:pPr>
            <a:r>
              <a:rPr lang="en-GB" dirty="0"/>
              <a:t>Loose clothes such as collars, belts, waistbands, shoes or slippers</a:t>
            </a:r>
          </a:p>
          <a:p>
            <a:pPr marL="0" indent="0">
              <a:buFontTx/>
              <a:buNone/>
            </a:pPr>
            <a:endParaRPr lang="en-GB" dirty="0"/>
          </a:p>
          <a:p>
            <a:pPr marL="0" indent="0">
              <a:buFontTx/>
              <a:buNone/>
            </a:pPr>
            <a:r>
              <a:rPr lang="en-GB" dirty="0"/>
              <a:t>Verbal prompts may include comments such as </a:t>
            </a:r>
          </a:p>
          <a:p>
            <a:pPr marL="171450" indent="-171450">
              <a:buFontTx/>
              <a:buChar char="-"/>
            </a:pPr>
            <a:r>
              <a:rPr lang="en-GB" dirty="0"/>
              <a:t>Feeling cold all the time</a:t>
            </a:r>
          </a:p>
          <a:p>
            <a:pPr marL="171450" indent="-171450">
              <a:buFontTx/>
              <a:buChar char="-"/>
            </a:pPr>
            <a:r>
              <a:rPr lang="en-GB" dirty="0"/>
              <a:t>Feeling tired</a:t>
            </a:r>
          </a:p>
          <a:p>
            <a:pPr marL="171450" indent="-171450">
              <a:buFontTx/>
              <a:buChar char="-"/>
            </a:pPr>
            <a:r>
              <a:rPr lang="en-GB" dirty="0"/>
              <a:t>Low mood</a:t>
            </a:r>
          </a:p>
          <a:p>
            <a:pPr marL="171450" indent="-171450">
              <a:buFontTx/>
              <a:buChar char="-"/>
            </a:pPr>
            <a:r>
              <a:rPr lang="en-GB" dirty="0"/>
              <a:t>Poor appetite</a:t>
            </a:r>
          </a:p>
          <a:p>
            <a:pPr marL="171450" indent="-171450">
              <a:buFontTx/>
              <a:buChar char="-"/>
            </a:pPr>
            <a:r>
              <a:rPr lang="en-GB" dirty="0"/>
              <a:t>Lack of motivation to cook, shop or prepare foods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should have concerns about someone consider asking the key questions on the slide or indirectly start a conversation about how someone is feeling, how they are managing to get their shopping etc?</a:t>
            </a:r>
          </a:p>
          <a:p>
            <a:r>
              <a:rPr lang="en-GB" dirty="0"/>
              <a:t>You can view a short film clip via the link of the slide which demonstrates how to use the </a:t>
            </a:r>
            <a:r>
              <a:rPr lang="en-GB" dirty="0" err="1"/>
              <a:t>PaperWeight</a:t>
            </a:r>
            <a:r>
              <a:rPr lang="en-GB" dirty="0"/>
              <a:t> Armband and simple conversations to encourage people to eat and drink well.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18368-E113-484D-A0E6-005478A2CC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13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colleagues, carers and family members to try the paperweight armband, this is a simple, non-clinical tool used to gauge whether someone may be at risk of malnutrition. The armband is simply wrapped around the middle of the upper arm ( non-dominant arm) and  if the armband can be fastened together and can be moved freely up and down this suggests that someone is underweight and at risk of malnutrition.</a:t>
            </a:r>
          </a:p>
          <a:p>
            <a:r>
              <a:rPr lang="en-GB" dirty="0"/>
              <a:t>It may then be appropriate to offer simple advice to help a person make simple changes to their eating habits to help them manage or increase their weight, using a food first approach.</a:t>
            </a:r>
          </a:p>
          <a:p>
            <a:r>
              <a:rPr lang="en-GB" dirty="0"/>
              <a:t>An independent evaluation of the programme, by the University of Manchester, has shown positive outcomes as a result of using the PWA and simple conversations to address malnutrition risk.</a:t>
            </a:r>
          </a:p>
          <a:p>
            <a:r>
              <a:rPr lang="en-GB" dirty="0"/>
              <a:t>In a study of older adults 65+ who were identified as at risk and given simple food first advice, at 12 week follow up 81% had a positive outcome. Often it was 1 or 2 simple changes that made a huge difference.</a:t>
            </a:r>
          </a:p>
        </p:txBody>
      </p:sp>
      <p:sp>
        <p:nvSpPr>
          <p:cNvPr id="4" name="Slide Number Placeholder 3"/>
          <p:cNvSpPr>
            <a:spLocks noGrp="1"/>
          </p:cNvSpPr>
          <p:nvPr>
            <p:ph type="sldNum" sz="quarter" idx="5"/>
          </p:nvPr>
        </p:nvSpPr>
        <p:spPr/>
        <p:txBody>
          <a:bodyPr/>
          <a:lstStyle/>
          <a:p>
            <a:fld id="{EA9BD6AC-D3EE-4FD5-87F4-1FB0221D5504}" type="slidenum">
              <a:rPr lang="en-GB" smtClean="0"/>
              <a:t>8</a:t>
            </a:fld>
            <a:endParaRPr lang="en-GB"/>
          </a:p>
        </p:txBody>
      </p:sp>
    </p:spTree>
    <p:extLst>
      <p:ext uri="{BB962C8B-B14F-4D97-AF65-F5344CB8AC3E}">
        <p14:creationId xmlns:p14="http://schemas.microsoft.com/office/powerpoint/2010/main" val="284932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Eat little and often – some people may be over faced by a big meal so they should try having smaller portion sizes, encourage snacks between their meals. 6 small meals or snacks are as good as 3 big meals. </a:t>
            </a:r>
          </a:p>
          <a:p>
            <a:r>
              <a:rPr lang="en-US" dirty="0"/>
              <a:t>2. Add cream, butter, cheese and milk powder to meals and snacks. This helps to increase energy without increasing portion size. </a:t>
            </a:r>
          </a:p>
          <a:p>
            <a:r>
              <a:rPr lang="en-GB" dirty="0"/>
              <a:t>3.Adding skimmed milk powder to food and drinks can be a very easy way to get extra calories and nutrients. </a:t>
            </a:r>
          </a:p>
          <a:p>
            <a:r>
              <a:rPr lang="en-GB" dirty="0"/>
              <a:t>4. Consider protein foods, these  will add extra nutrition eggs, beans, lentils, meat and fish can all help.</a:t>
            </a:r>
          </a:p>
          <a:p>
            <a:r>
              <a:rPr lang="en-GB" dirty="0"/>
              <a:t>5. Ready meals and pre-prepared sauces can help to make meal preparation easier. There are lots of meal delivery services available. Also, tinned and frozen fruit and veg is just as good as fresh.</a:t>
            </a:r>
          </a:p>
          <a:p>
            <a:r>
              <a:rPr lang="en-GB" dirty="0"/>
              <a:t>6. Eating with others can really help improve appetite and make mealtimes enjoyable.</a:t>
            </a:r>
          </a:p>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51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of us don’t drink enough, particularly as we get older.</a:t>
            </a:r>
          </a:p>
          <a:p>
            <a:r>
              <a:rPr lang="en-GB" dirty="0"/>
              <a:t>Approximately 20% of older adults may be dehydrated at any one time, with a further 28% having impending dehydration.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18368-E113-484D-A0E6-005478A2CC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04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7"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622301" y="1520825"/>
            <a:ext cx="7490884"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624417" y="2060575"/>
            <a:ext cx="7490883" cy="1130300"/>
          </a:xfrm>
        </p:spPr>
        <p:txBody>
          <a:bodyPr/>
          <a:lstStyle>
            <a:lvl1pPr>
              <a:defRPr/>
            </a:lvl1pPr>
          </a:lstStyle>
          <a:p>
            <a:r>
              <a:rPr lang="en-US"/>
              <a:t>Click to edit Master subtitle style</a:t>
            </a:r>
            <a:endParaRPr lang="en-GB"/>
          </a:p>
        </p:txBody>
      </p:sp>
      <p:pic>
        <p:nvPicPr>
          <p:cNvPr id="14" name="Picture 13" descr="Age UK ILL Logo CMYK C RGB 900dpi 50mm">
            <a:extLst>
              <a:ext uri="{FF2B5EF4-FFF2-40B4-BE49-F238E27FC236}">
                <a16:creationId xmlns:a16="http://schemas.microsoft.com/office/drawing/2014/main" id="{5CF883AC-E08B-4CB6-8729-BA38E4F12E5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113" y="359188"/>
            <a:ext cx="1466675"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10">
            <a:extLst>
              <a:ext uri="{FF2B5EF4-FFF2-40B4-BE49-F238E27FC236}">
                <a16:creationId xmlns:a16="http://schemas.microsoft.com/office/drawing/2014/main" id="{C262CF8A-677E-4AA7-B846-490F7BB3E83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6096000" y="271364"/>
            <a:ext cx="2620235" cy="833711"/>
          </a:xfrm>
          <a:prstGeom prst="rect">
            <a:avLst/>
          </a:prstGeom>
        </p:spPr>
      </p:pic>
      <p:pic>
        <p:nvPicPr>
          <p:cNvPr id="16" name="Picture 15">
            <a:extLst>
              <a:ext uri="{FF2B5EF4-FFF2-40B4-BE49-F238E27FC236}">
                <a16:creationId xmlns:a16="http://schemas.microsoft.com/office/drawing/2014/main" id="{9AF50E77-96D4-46AF-877D-B96800B6B92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2543606" y="239671"/>
            <a:ext cx="2899716" cy="773109"/>
          </a:xfrm>
          <a:prstGeom prst="rect">
            <a:avLst/>
          </a:prstGeom>
        </p:spPr>
      </p:pic>
      <p:pic>
        <p:nvPicPr>
          <p:cNvPr id="9" name="Picture 8">
            <a:extLst>
              <a:ext uri="{FF2B5EF4-FFF2-40B4-BE49-F238E27FC236}">
                <a16:creationId xmlns:a16="http://schemas.microsoft.com/office/drawing/2014/main" id="{4D726D20-B9AA-4DD1-90F3-A4A6DE4E95E7}"/>
              </a:ext>
            </a:extLst>
          </p:cNvPr>
          <p:cNvPicPr/>
          <p:nvPr userDrawn="1"/>
        </p:nvPicPr>
        <p:blipFill rotWithShape="1">
          <a:blip r:embed="rId6"/>
          <a:srcRect l="15789" t="20682" r="19233" b="12547"/>
          <a:stretch/>
        </p:blipFill>
        <p:spPr bwMode="auto">
          <a:xfrm>
            <a:off x="9439573" y="188640"/>
            <a:ext cx="2060775"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11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79413"/>
            <a:ext cx="8138584"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36828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118" y="379414"/>
            <a:ext cx="2379133"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79414"/>
            <a:ext cx="6936317"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8032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6456"/>
            <a:ext cx="8138584"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2636912"/>
            <a:ext cx="9518651"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09493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1205856"/>
            <a:ext cx="8138584" cy="889000"/>
          </a:xfrm>
          <a:prstGeom prst="rect">
            <a:avLst/>
          </a:prstGeo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a:xfrm>
            <a:off x="609600" y="2636912"/>
            <a:ext cx="9518651"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07180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40695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06416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79413"/>
            <a:ext cx="8138584" cy="889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536700"/>
            <a:ext cx="4656667"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69467" y="1536700"/>
            <a:ext cx="4658784"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7844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40918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79413"/>
            <a:ext cx="8138584"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285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60680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74133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18/01/2021</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52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6386514"/>
            <a:ext cx="10972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10215034" y="6565900"/>
            <a:ext cx="1367367"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609601" y="6565900"/>
            <a:ext cx="878417"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18/01/2021</a:t>
            </a:fld>
            <a:endParaRPr lang="en-GB"/>
          </a:p>
        </p:txBody>
      </p:sp>
      <p:sp>
        <p:nvSpPr>
          <p:cNvPr id="10" name="Footer Placeholder 9"/>
          <p:cNvSpPr>
            <a:spLocks noGrp="1"/>
          </p:cNvSpPr>
          <p:nvPr>
            <p:ph type="ftr" sz="quarter" idx="3"/>
          </p:nvPr>
        </p:nvSpPr>
        <p:spPr>
          <a:xfrm>
            <a:off x="1498600" y="6565900"/>
            <a:ext cx="441113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609600" y="1536700"/>
            <a:ext cx="9518651"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4" name="Picture 13" descr="Age UK ILL Logo CMYK C RGB 900dpi 50mm">
            <a:extLst>
              <a:ext uri="{FF2B5EF4-FFF2-40B4-BE49-F238E27FC236}">
                <a16:creationId xmlns:a16="http://schemas.microsoft.com/office/drawing/2014/main" id="{E3815974-4F82-4F07-8921-07E113BFEDAB}"/>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81113" y="359188"/>
            <a:ext cx="1466675"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10">
            <a:extLst>
              <a:ext uri="{FF2B5EF4-FFF2-40B4-BE49-F238E27FC236}">
                <a16:creationId xmlns:a16="http://schemas.microsoft.com/office/drawing/2014/main" id="{6EDF6947-E796-47B2-A40D-E185BAFD4E2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6096000" y="271364"/>
            <a:ext cx="2620235" cy="833711"/>
          </a:xfrm>
          <a:prstGeom prst="rect">
            <a:avLst/>
          </a:prstGeom>
        </p:spPr>
      </p:pic>
      <p:pic>
        <p:nvPicPr>
          <p:cNvPr id="16" name="Picture 15">
            <a:extLst>
              <a:ext uri="{FF2B5EF4-FFF2-40B4-BE49-F238E27FC236}">
                <a16:creationId xmlns:a16="http://schemas.microsoft.com/office/drawing/2014/main" id="{331B398F-08AC-46EF-B393-152301954DAF}"/>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2543606" y="239671"/>
            <a:ext cx="2899716" cy="773109"/>
          </a:xfrm>
          <a:prstGeom prst="rect">
            <a:avLst/>
          </a:prstGeom>
        </p:spPr>
      </p:pic>
      <p:pic>
        <p:nvPicPr>
          <p:cNvPr id="11" name="Picture 10">
            <a:extLst>
              <a:ext uri="{FF2B5EF4-FFF2-40B4-BE49-F238E27FC236}">
                <a16:creationId xmlns:a16="http://schemas.microsoft.com/office/drawing/2014/main" id="{A73BAA62-6CBE-4369-9E23-438F0698754E}"/>
              </a:ext>
            </a:extLst>
          </p:cNvPr>
          <p:cNvPicPr/>
          <p:nvPr userDrawn="1"/>
        </p:nvPicPr>
        <p:blipFill rotWithShape="1">
          <a:blip r:embed="rId19"/>
          <a:srcRect l="15789" t="20682" r="19233" b="12547"/>
          <a:stretch/>
        </p:blipFill>
        <p:spPr bwMode="auto">
          <a:xfrm>
            <a:off x="9439573" y="188640"/>
            <a:ext cx="2060775"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010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imgres?num=10&amp;hl=en&amp;safe=off&amp;sa=X&amp;biw=1366&amp;bih=566&amp;tbm=isch&amp;tbnid=j7de1aAYKAVYfM:&amp;imgrefurl=http://uxmovement.com/twitter/&amp;docid=K0IeCJRGfandpM&amp;imgurl=http://uxmovement.com/wp-content/uploads/2010/10/Twitter-icon1.png&amp;w=256&amp;h=256&amp;ei=1TANUInQHIWa0QW55OnfCg&amp;zoom=1&amp;iact=hc&amp;vpx=293&amp;vpy=189&amp;dur=1490&amp;hovh=204&amp;hovw=204&amp;tx=126&amp;ty=124&amp;sig=102292759484402209571&amp;page=1&amp;tbnh=129&amp;tbnw=129&amp;start=0&amp;ndsp=12&amp;ved=1t:429,r:1,s:0,i:139"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paperweightarmband.org.uk/" TargetMode="External"/><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hyperlink" Target="https://www.ageuk.org.uk/salford/about-us/improving-nutrition-and-hydration/" TargetMode="External"/><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geuk.org.uk/salford/our-services/information-and-advice/staying-well-during-the-coronavirus-pandemicorona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hyperlink" Target="https://www.youtube.com/watch?v=I3cr8b8F3w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ageuk.org.uk/bp-assets/globalassets/salford/images/nutrition-and-hydration/nutrition-and-hydration-programme-final-report-4th-june-2020.pdf" TargetMode="External"/><Relationship Id="rId5" Type="http://schemas.openxmlformats.org/officeDocument/2006/relationships/hyperlink" Target="https://www.ageuk.org.uk/salford/about-us/improving-nutrition-and-hydration/" TargetMode="Externa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67508" y="1390590"/>
            <a:ext cx="8856984" cy="1296886"/>
          </a:xfrm>
        </p:spPr>
        <p:txBody>
          <a:bodyPr/>
          <a:lstStyle/>
          <a:p>
            <a:pPr algn="ctr"/>
            <a:r>
              <a:rPr lang="en-GB" sz="3600" b="1" dirty="0">
                <a:solidFill>
                  <a:schemeClr val="accent2">
                    <a:lumMod val="75000"/>
                  </a:schemeClr>
                </a:solidFill>
                <a:ea typeface="Verdana" pitchFamily="34" charset="0"/>
                <a:cs typeface="Verdana" pitchFamily="34" charset="0"/>
              </a:rPr>
              <a:t>Introduction to the Greater Manchester Nutrition &amp; Hydration Programme – </a:t>
            </a:r>
            <a:r>
              <a:rPr lang="en-GB" sz="2400" b="1" dirty="0">
                <a:solidFill>
                  <a:schemeClr val="accent2">
                    <a:lumMod val="75000"/>
                  </a:schemeClr>
                </a:solidFill>
                <a:ea typeface="Verdana" pitchFamily="34" charset="0"/>
                <a:cs typeface="Verdana" pitchFamily="34" charset="0"/>
              </a:rPr>
              <a:t>useful strategies to promote good nutrition &amp; hydration</a:t>
            </a:r>
          </a:p>
        </p:txBody>
      </p:sp>
      <p:pic>
        <p:nvPicPr>
          <p:cNvPr id="4" name="Picture 1" descr="https://encrypted-tbn2.google.com/images?q=tbn:ANd9GcRsDJn0LG6ImtTj_wkRtY4Kff8QUu5ZGz1SnFHfALB-LqIZ_x9N">
            <a:hlinkClick r:id="rId2"/>
            <a:extLst>
              <a:ext uri="{FF2B5EF4-FFF2-40B4-BE49-F238E27FC236}">
                <a16:creationId xmlns:a16="http://schemas.microsoft.com/office/drawing/2014/main" id="{65F832A2-BF83-454C-BA5D-A660B785D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254" y="4628957"/>
            <a:ext cx="428625" cy="428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0D2711D-A36F-46F8-9C63-22AC84C45A3E}"/>
              </a:ext>
            </a:extLst>
          </p:cNvPr>
          <p:cNvSpPr>
            <a:spLocks noChangeArrowheads="1"/>
          </p:cNvSpPr>
          <p:nvPr/>
        </p:nvSpPr>
        <p:spPr bwMode="auto">
          <a:xfrm>
            <a:off x="2063552" y="4551512"/>
            <a:ext cx="2920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    </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a:t>
            </a:r>
            <a:r>
              <a:rPr kumimoji="0" lang="en-US" altLang="en-US" sz="2400" b="0" i="0" u="none" strike="noStrike" kern="12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mn-cs"/>
              </a:rPr>
              <a:t>GMNandH</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 </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26" name="Picture 2" descr="Facebook for WooCommerce">
            <a:extLst>
              <a:ext uri="{FF2B5EF4-FFF2-40B4-BE49-F238E27FC236}">
                <a16:creationId xmlns:a16="http://schemas.microsoft.com/office/drawing/2014/main" id="{9742489F-F90A-4D48-8969-B115FFBDF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664" y="3861049"/>
            <a:ext cx="480885" cy="4808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5DFE3D6-7E16-44C5-B827-2DD46986D037}"/>
              </a:ext>
            </a:extLst>
          </p:cNvPr>
          <p:cNvSpPr>
            <a:spLocks noChangeArrowheads="1"/>
          </p:cNvSpPr>
          <p:nvPr/>
        </p:nvSpPr>
        <p:spPr bwMode="auto">
          <a:xfrm>
            <a:off x="2135560" y="3842495"/>
            <a:ext cx="49685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    </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www.facebook.com/GMNandH</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Rectangle 3">
            <a:extLst>
              <a:ext uri="{FF2B5EF4-FFF2-40B4-BE49-F238E27FC236}">
                <a16:creationId xmlns:a16="http://schemas.microsoft.com/office/drawing/2014/main" id="{DA8CC7FE-E936-439A-B4F0-C7880830B042}"/>
              </a:ext>
            </a:extLst>
          </p:cNvPr>
          <p:cNvSpPr>
            <a:spLocks noChangeArrowheads="1"/>
          </p:cNvSpPr>
          <p:nvPr/>
        </p:nvSpPr>
        <p:spPr bwMode="auto">
          <a:xfrm>
            <a:off x="2277458" y="3219178"/>
            <a:ext cx="8390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www.ageuk.org.uk/salford/about-us/improving-nutrition-and-hydration</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32" name="Picture 8" descr="5/5 Star Reviews - Transparent Background Website Icon, HD Png ...">
            <a:extLst>
              <a:ext uri="{FF2B5EF4-FFF2-40B4-BE49-F238E27FC236}">
                <a16:creationId xmlns:a16="http://schemas.microsoft.com/office/drawing/2014/main" id="{A44A4EC3-398E-4006-BFF3-0D75876B43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665" y="3155388"/>
            <a:ext cx="590989" cy="49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1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64F-BB7C-4011-AD90-986E937B2FF6}"/>
              </a:ext>
            </a:extLst>
          </p:cNvPr>
          <p:cNvSpPr>
            <a:spLocks noGrp="1"/>
          </p:cNvSpPr>
          <p:nvPr>
            <p:ph type="title"/>
          </p:nvPr>
        </p:nvSpPr>
        <p:spPr>
          <a:xfrm>
            <a:off x="1001568" y="1176843"/>
            <a:ext cx="3736269" cy="543874"/>
          </a:xfrm>
        </p:spPr>
        <p:txBody>
          <a:bodyPr/>
          <a:lstStyle/>
          <a:p>
            <a:r>
              <a:rPr lang="en-GB" b="1" dirty="0"/>
              <a:t>Stay Hydrated   </a:t>
            </a:r>
          </a:p>
        </p:txBody>
      </p:sp>
      <p:sp>
        <p:nvSpPr>
          <p:cNvPr id="3" name="Content Placeholder 2">
            <a:extLst>
              <a:ext uri="{FF2B5EF4-FFF2-40B4-BE49-F238E27FC236}">
                <a16:creationId xmlns:a16="http://schemas.microsoft.com/office/drawing/2014/main" id="{C73E29DE-461E-4A7B-8582-A5976A6497E8}"/>
              </a:ext>
            </a:extLst>
          </p:cNvPr>
          <p:cNvSpPr>
            <a:spLocks noGrp="1"/>
          </p:cNvSpPr>
          <p:nvPr>
            <p:ph idx="1"/>
          </p:nvPr>
        </p:nvSpPr>
        <p:spPr>
          <a:xfrm>
            <a:off x="1001568" y="1725666"/>
            <a:ext cx="7903732" cy="949973"/>
          </a:xfrm>
        </p:spPr>
        <p:txBody>
          <a:bodyPr/>
          <a:lstStyle/>
          <a:p>
            <a:pPr>
              <a:buFont typeface="Arial" panose="020B0604020202020204" pitchFamily="34" charset="0"/>
              <a:buChar char="•"/>
            </a:pPr>
            <a:r>
              <a:rPr lang="en-GB" sz="2000" dirty="0"/>
              <a:t>To stay hydrated we need to drink 6-8 cups/glasses of fluid a day</a:t>
            </a:r>
          </a:p>
          <a:p>
            <a:pPr>
              <a:buFont typeface="Arial" panose="020B0604020202020204" pitchFamily="34" charset="0"/>
              <a:buChar char="•"/>
            </a:pPr>
            <a:r>
              <a:rPr lang="en-GB" sz="2000" dirty="0"/>
              <a:t>This includes tea, coffee, juice, milk, squash and water </a:t>
            </a:r>
          </a:p>
          <a:p>
            <a:r>
              <a:rPr lang="en-GB" sz="2400" dirty="0"/>
              <a:t> </a:t>
            </a:r>
          </a:p>
        </p:txBody>
      </p:sp>
      <p:sp>
        <p:nvSpPr>
          <p:cNvPr id="8" name="Rectangle 7"/>
          <p:cNvSpPr/>
          <p:nvPr/>
        </p:nvSpPr>
        <p:spPr>
          <a:xfrm>
            <a:off x="9552384" y="134076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C2B4CB1E-6979-489E-BDA9-3421392A6F08}"/>
              </a:ext>
            </a:extLst>
          </p:cNvPr>
          <p:cNvSpPr txBox="1">
            <a:spLocks/>
          </p:cNvSpPr>
          <p:nvPr/>
        </p:nvSpPr>
        <p:spPr bwMode="auto">
          <a:xfrm>
            <a:off x="5828978" y="3321400"/>
            <a:ext cx="4083446" cy="22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Many of us don’t drink enough, particularly as we get older.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It is safe and healthy to encourage everyone to drink more and stay well hydrated.</a:t>
            </a:r>
          </a:p>
        </p:txBody>
      </p:sp>
      <p:pic>
        <p:nvPicPr>
          <p:cNvPr id="6" name="Picture 5">
            <a:extLst>
              <a:ext uri="{FF2B5EF4-FFF2-40B4-BE49-F238E27FC236}">
                <a16:creationId xmlns:a16="http://schemas.microsoft.com/office/drawing/2014/main" id="{E342FA5B-173C-41A3-843E-706540BF9AA3}"/>
              </a:ext>
            </a:extLst>
          </p:cNvPr>
          <p:cNvPicPr>
            <a:picLocks noChangeAspect="1"/>
          </p:cNvPicPr>
          <p:nvPr/>
        </p:nvPicPr>
        <p:blipFill>
          <a:blip r:embed="rId3"/>
          <a:stretch>
            <a:fillRect/>
          </a:stretch>
        </p:blipFill>
        <p:spPr>
          <a:xfrm>
            <a:off x="661987" y="2661368"/>
            <a:ext cx="2905125" cy="1628775"/>
          </a:xfrm>
          <a:prstGeom prst="rect">
            <a:avLst/>
          </a:prstGeom>
        </p:spPr>
      </p:pic>
      <p:pic>
        <p:nvPicPr>
          <p:cNvPr id="12" name="Picture 11">
            <a:extLst>
              <a:ext uri="{FF2B5EF4-FFF2-40B4-BE49-F238E27FC236}">
                <a16:creationId xmlns:a16="http://schemas.microsoft.com/office/drawing/2014/main" id="{E25F74D9-E283-4BB5-8369-BDC97327840E}"/>
              </a:ext>
            </a:extLst>
          </p:cNvPr>
          <p:cNvPicPr>
            <a:picLocks noChangeAspect="1"/>
          </p:cNvPicPr>
          <p:nvPr/>
        </p:nvPicPr>
        <p:blipFill>
          <a:blip r:embed="rId4"/>
          <a:stretch>
            <a:fillRect/>
          </a:stretch>
        </p:blipFill>
        <p:spPr>
          <a:xfrm>
            <a:off x="1576387" y="4458652"/>
            <a:ext cx="3981450" cy="1552575"/>
          </a:xfrm>
          <a:prstGeom prst="rect">
            <a:avLst/>
          </a:prstGeom>
        </p:spPr>
      </p:pic>
      <p:sp>
        <p:nvSpPr>
          <p:cNvPr id="4" name="TextBox 3">
            <a:extLst>
              <a:ext uri="{FF2B5EF4-FFF2-40B4-BE49-F238E27FC236}">
                <a16:creationId xmlns:a16="http://schemas.microsoft.com/office/drawing/2014/main" id="{3363857F-5BCA-428F-BBE1-625770D1D5AA}"/>
              </a:ext>
            </a:extLst>
          </p:cNvPr>
          <p:cNvSpPr txBox="1"/>
          <p:nvPr/>
        </p:nvSpPr>
        <p:spPr>
          <a:xfrm>
            <a:off x="6765138" y="5472150"/>
            <a:ext cx="492275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33339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69C80634-8BD9-4F2C-899A-AE937A77B18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4" y="2404388"/>
            <a:ext cx="1973893" cy="1992387"/>
          </a:xfrm>
          <a:prstGeom prst="rect">
            <a:avLst/>
          </a:prstGeom>
          <a:noFill/>
          <a:ln>
            <a:solidFill>
              <a:schemeClr val="tx1"/>
            </a:solidFill>
          </a:ln>
        </p:spPr>
      </p:pic>
    </p:spTree>
    <p:extLst>
      <p:ext uri="{BB962C8B-B14F-4D97-AF65-F5344CB8AC3E}">
        <p14:creationId xmlns:p14="http://schemas.microsoft.com/office/powerpoint/2010/main" val="388781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p:nvPr>
        </p:nvSpPr>
        <p:spPr>
          <a:xfrm>
            <a:off x="1981201" y="273050"/>
            <a:ext cx="4355804" cy="1162050"/>
          </a:xfrm>
        </p:spPr>
        <p:txBody>
          <a:bodyPr anchor="b">
            <a:normAutofit/>
          </a:bodyPr>
          <a:lstStyle/>
          <a:p>
            <a:r>
              <a:rPr lang="en-GB" sz="2800" dirty="0"/>
              <a:t>Simple Tips and Advice</a:t>
            </a:r>
          </a:p>
        </p:txBody>
      </p:sp>
      <p:graphicFrame>
        <p:nvGraphicFramePr>
          <p:cNvPr id="11" name="TextBox 3">
            <a:extLst>
              <a:ext uri="{FF2B5EF4-FFF2-40B4-BE49-F238E27FC236}">
                <a16:creationId xmlns:a16="http://schemas.microsoft.com/office/drawing/2014/main" id="{CD512738-4EAB-40CE-AB4E-A902C9AEA234}"/>
              </a:ext>
            </a:extLst>
          </p:cNvPr>
          <p:cNvGraphicFramePr/>
          <p:nvPr/>
        </p:nvGraphicFramePr>
        <p:xfrm>
          <a:off x="2243572" y="1556792"/>
          <a:ext cx="7704856" cy="467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02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347A-CD99-4949-BBD4-4AB0F4917EC5}"/>
              </a:ext>
            </a:extLst>
          </p:cNvPr>
          <p:cNvSpPr>
            <a:spLocks noGrp="1"/>
          </p:cNvSpPr>
          <p:nvPr>
            <p:ph type="title"/>
          </p:nvPr>
        </p:nvSpPr>
        <p:spPr>
          <a:xfrm>
            <a:off x="1981201" y="273050"/>
            <a:ext cx="3008313" cy="1162050"/>
          </a:xfrm>
        </p:spPr>
        <p:txBody>
          <a:bodyPr anchor="b">
            <a:normAutofit/>
          </a:bodyPr>
          <a:lstStyle/>
          <a:p>
            <a:r>
              <a:rPr lang="en-US" sz="2800" b="1" dirty="0"/>
              <a:t>Final Messages</a:t>
            </a:r>
            <a:endParaRPr lang="en-GB" sz="2800" b="1" dirty="0"/>
          </a:p>
        </p:txBody>
      </p:sp>
      <p:graphicFrame>
        <p:nvGraphicFramePr>
          <p:cNvPr id="5" name="Content Placeholder 2">
            <a:extLst>
              <a:ext uri="{FF2B5EF4-FFF2-40B4-BE49-F238E27FC236}">
                <a16:creationId xmlns:a16="http://schemas.microsoft.com/office/drawing/2014/main" id="{9A4C866F-AC59-495F-BB08-B70A727D7BCD}"/>
              </a:ext>
            </a:extLst>
          </p:cNvPr>
          <p:cNvGraphicFramePr>
            <a:graphicFrameLocks noGrp="1"/>
          </p:cNvGraphicFramePr>
          <p:nvPr>
            <p:ph idx="1"/>
          </p:nvPr>
        </p:nvGraphicFramePr>
        <p:xfrm>
          <a:off x="2351584" y="1556793"/>
          <a:ext cx="7182644"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42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1861815" y="976202"/>
            <a:ext cx="4577954" cy="666750"/>
          </a:xfrm>
          <a:solidFill>
            <a:schemeClr val="bg1"/>
          </a:solidFill>
        </p:spPr>
        <p:txBody>
          <a:bodyPr/>
          <a:lstStyle/>
          <a:p>
            <a:r>
              <a:rPr lang="en-US" b="1" dirty="0"/>
              <a:t>Available Resources</a:t>
            </a:r>
            <a:endParaRPr lang="en-GB"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754912" y="1442042"/>
            <a:ext cx="6458971" cy="4500276"/>
          </a:xfrm>
        </p:spPr>
        <p:txBody>
          <a:bodyPr/>
          <a:lstStyle/>
          <a:p>
            <a:pPr>
              <a:spcBef>
                <a:spcPts val="1350"/>
              </a:spcBef>
              <a:buFont typeface="Arial" panose="020B0604020202020204" pitchFamily="34" charset="0"/>
              <a:buChar char="•"/>
            </a:pPr>
            <a:r>
              <a:rPr lang="en-US" sz="1600" b="1" dirty="0" err="1"/>
              <a:t>PaperWeight</a:t>
            </a:r>
            <a:r>
              <a:rPr lang="en-US" sz="1600" b="1" dirty="0"/>
              <a:t> Armbands</a:t>
            </a:r>
          </a:p>
          <a:p>
            <a:pPr>
              <a:spcBef>
                <a:spcPts val="1350"/>
              </a:spcBef>
              <a:buFont typeface="Arial" panose="020B0604020202020204" pitchFamily="34" charset="0"/>
              <a:buChar char="•"/>
            </a:pPr>
            <a:r>
              <a:rPr lang="en-US" sz="1600" b="1" dirty="0">
                <a:solidFill>
                  <a:srgbClr val="FF0000"/>
                </a:solidFill>
              </a:rPr>
              <a:t>Eat, Drink, Live well booklet</a:t>
            </a:r>
            <a:r>
              <a:rPr lang="en-GB" sz="1600" b="1" dirty="0">
                <a:solidFill>
                  <a:srgbClr val="FF0000"/>
                </a:solidFill>
              </a:rPr>
              <a:t> </a:t>
            </a:r>
            <a:r>
              <a:rPr lang="en-GB" sz="1600" dirty="0"/>
              <a:t>– tips to boost appetite and fortify food</a:t>
            </a:r>
          </a:p>
          <a:p>
            <a:pPr>
              <a:spcBef>
                <a:spcPts val="1350"/>
              </a:spcBef>
              <a:buFont typeface="Arial" panose="020B0604020202020204" pitchFamily="34" charset="0"/>
              <a:buChar char="•"/>
            </a:pPr>
            <a:r>
              <a:rPr lang="en-GB" sz="1600" b="1" dirty="0">
                <a:solidFill>
                  <a:srgbClr val="FF0000"/>
                </a:solidFill>
              </a:rPr>
              <a:t>Food first recipes </a:t>
            </a:r>
            <a:r>
              <a:rPr lang="en-GB" sz="1600" dirty="0"/>
              <a:t>– recipe ideas for high energy meals and snacks</a:t>
            </a:r>
          </a:p>
          <a:p>
            <a:pPr>
              <a:spcBef>
                <a:spcPts val="1350"/>
              </a:spcBef>
              <a:buFont typeface="Arial" panose="020B0604020202020204" pitchFamily="34" charset="0"/>
              <a:buChar char="•"/>
            </a:pPr>
            <a:r>
              <a:rPr lang="en-US" sz="1600" b="1" dirty="0"/>
              <a:t>A5 Hydration Leaflet &amp; Malnutrition Signs &amp; Symptoms </a:t>
            </a:r>
            <a:r>
              <a:rPr lang="en-US" sz="1600" dirty="0"/>
              <a:t>for raising awareness</a:t>
            </a:r>
            <a:endParaRPr lang="en-US" sz="1600" b="1" dirty="0"/>
          </a:p>
          <a:p>
            <a:pPr>
              <a:spcBef>
                <a:spcPts val="1350"/>
              </a:spcBef>
              <a:buFont typeface="Arial" panose="020B0604020202020204" pitchFamily="34" charset="0"/>
              <a:buChar char="•"/>
            </a:pPr>
            <a:r>
              <a:rPr lang="en-GB" sz="1600" b="1" dirty="0"/>
              <a:t>Staple cupboard recipes </a:t>
            </a:r>
            <a:r>
              <a:rPr lang="en-GB" sz="1600" dirty="0"/>
              <a:t>– simple recipes using mainly tinned and frozen food</a:t>
            </a:r>
          </a:p>
          <a:p>
            <a:pPr>
              <a:spcBef>
                <a:spcPts val="1350"/>
              </a:spcBef>
              <a:buFont typeface="Arial" panose="020B0604020202020204" pitchFamily="34" charset="0"/>
              <a:buChar char="•"/>
            </a:pPr>
            <a:r>
              <a:rPr lang="en-GB" sz="1600" b="1" dirty="0"/>
              <a:t>Eating Well Affordably</a:t>
            </a:r>
            <a:r>
              <a:rPr lang="en-GB" sz="1600" dirty="0"/>
              <a:t> – budgeting tips, entitlements &amp; recipes</a:t>
            </a:r>
            <a:endParaRPr lang="en-GB" sz="1600" b="1" dirty="0"/>
          </a:p>
          <a:p>
            <a:pPr>
              <a:spcBef>
                <a:spcPts val="1350"/>
              </a:spcBef>
              <a:buFont typeface="Arial" panose="020B0604020202020204" pitchFamily="34" charset="0"/>
              <a:buChar char="•"/>
            </a:pPr>
            <a:r>
              <a:rPr lang="en-US" sz="1600" b="1" dirty="0"/>
              <a:t>Meal and snack ideas from a range of cultures </a:t>
            </a:r>
            <a:r>
              <a:rPr lang="en-US" sz="1600" dirty="0"/>
              <a:t>– different ideas and recipes to try from different cultures</a:t>
            </a:r>
          </a:p>
          <a:p>
            <a:pPr>
              <a:spcBef>
                <a:spcPts val="1350"/>
              </a:spcBef>
              <a:buFont typeface="Arial" panose="020B0604020202020204" pitchFamily="34" charset="0"/>
              <a:buChar char="•"/>
            </a:pPr>
            <a:r>
              <a:rPr lang="en-US" sz="1600" b="1" dirty="0"/>
              <a:t>Care Home kitchen posters </a:t>
            </a:r>
            <a:r>
              <a:rPr lang="en-US" sz="1600" dirty="0"/>
              <a:t>– Food fortification/snacks</a:t>
            </a:r>
            <a:endParaRPr lang="en-US" sz="1600" b="1" dirty="0"/>
          </a:p>
          <a:p>
            <a:pPr marL="0" indent="0">
              <a:spcBef>
                <a:spcPts val="1350"/>
              </a:spcBef>
            </a:pPr>
            <a:endParaRPr lang="en-US" dirty="0"/>
          </a:p>
        </p:txBody>
      </p:sp>
      <p:pic>
        <p:nvPicPr>
          <p:cNvPr id="6" name="Picture 5">
            <a:extLst>
              <a:ext uri="{FF2B5EF4-FFF2-40B4-BE49-F238E27FC236}">
                <a16:creationId xmlns:a16="http://schemas.microsoft.com/office/drawing/2014/main" id="{3AD29E13-A0F7-4D23-B6A5-F44AF0023F3B}"/>
              </a:ext>
            </a:extLst>
          </p:cNvPr>
          <p:cNvPicPr>
            <a:picLocks noChangeAspect="1"/>
          </p:cNvPicPr>
          <p:nvPr/>
        </p:nvPicPr>
        <p:blipFill>
          <a:blip r:embed="rId3"/>
          <a:stretch>
            <a:fillRect/>
          </a:stretch>
        </p:blipFill>
        <p:spPr>
          <a:xfrm>
            <a:off x="9509518" y="2828395"/>
            <a:ext cx="1011200" cy="144907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D5BCDC1-0539-432A-8348-C96AB329E2BB}"/>
              </a:ext>
            </a:extLst>
          </p:cNvPr>
          <p:cNvPicPr>
            <a:picLocks noChangeAspect="1"/>
          </p:cNvPicPr>
          <p:nvPr/>
        </p:nvPicPr>
        <p:blipFill>
          <a:blip r:embed="rId4"/>
          <a:stretch>
            <a:fillRect/>
          </a:stretch>
        </p:blipFill>
        <p:spPr>
          <a:xfrm>
            <a:off x="7223718" y="2897596"/>
            <a:ext cx="1026044" cy="14432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D50BF-EF60-42A8-B567-E6D05E9A690F}"/>
              </a:ext>
            </a:extLst>
          </p:cNvPr>
          <p:cNvPicPr>
            <a:picLocks noChangeAspect="1"/>
          </p:cNvPicPr>
          <p:nvPr/>
        </p:nvPicPr>
        <p:blipFill>
          <a:blip r:embed="rId5"/>
          <a:stretch>
            <a:fillRect/>
          </a:stretch>
        </p:blipFill>
        <p:spPr>
          <a:xfrm>
            <a:off x="8361093" y="3082220"/>
            <a:ext cx="1037094" cy="138874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F5934E6-CB33-445B-A1B0-6F412F5FFE0C}"/>
              </a:ext>
            </a:extLst>
          </p:cNvPr>
          <p:cNvPicPr>
            <a:picLocks noChangeAspect="1"/>
          </p:cNvPicPr>
          <p:nvPr/>
        </p:nvPicPr>
        <p:blipFill>
          <a:blip r:embed="rId6"/>
          <a:stretch>
            <a:fillRect/>
          </a:stretch>
        </p:blipFill>
        <p:spPr>
          <a:xfrm>
            <a:off x="7352459" y="1198771"/>
            <a:ext cx="1011200" cy="13887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45CD22-AFEB-4D92-8641-AF5B8E4C1200}"/>
              </a:ext>
            </a:extLst>
          </p:cNvPr>
          <p:cNvPicPr>
            <a:picLocks noChangeAspect="1"/>
          </p:cNvPicPr>
          <p:nvPr/>
        </p:nvPicPr>
        <p:blipFill>
          <a:blip r:embed="rId7"/>
          <a:stretch>
            <a:fillRect/>
          </a:stretch>
        </p:blipFill>
        <p:spPr>
          <a:xfrm>
            <a:off x="8534178" y="1344779"/>
            <a:ext cx="1138671" cy="1405613"/>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5EAC73C-5159-4AB1-A441-698A32D10536}"/>
              </a:ext>
            </a:extLst>
          </p:cNvPr>
          <p:cNvPicPr>
            <a:picLocks noChangeAspect="1"/>
          </p:cNvPicPr>
          <p:nvPr/>
        </p:nvPicPr>
        <p:blipFill rotWithShape="1">
          <a:blip r:embed="rId8"/>
          <a:srcRect b="7407"/>
          <a:stretch/>
        </p:blipFill>
        <p:spPr>
          <a:xfrm>
            <a:off x="9784271" y="1215467"/>
            <a:ext cx="1091828" cy="1401686"/>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007E2F75-AE65-4713-8BD6-88BCFACAC109}"/>
              </a:ext>
            </a:extLst>
          </p:cNvPr>
          <p:cNvPicPr>
            <a:picLocks noChangeAspect="1"/>
          </p:cNvPicPr>
          <p:nvPr/>
        </p:nvPicPr>
        <p:blipFill>
          <a:blip r:embed="rId9"/>
          <a:stretch>
            <a:fillRect/>
          </a:stretch>
        </p:blipFill>
        <p:spPr>
          <a:xfrm>
            <a:off x="7371231" y="4650970"/>
            <a:ext cx="1979724" cy="131741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055D0C6-96CF-4DDA-9F20-88A3FE00E087}"/>
              </a:ext>
            </a:extLst>
          </p:cNvPr>
          <p:cNvPicPr>
            <a:picLocks noChangeAspect="1"/>
          </p:cNvPicPr>
          <p:nvPr/>
        </p:nvPicPr>
        <p:blipFill>
          <a:blip r:embed="rId10"/>
          <a:stretch>
            <a:fillRect/>
          </a:stretch>
        </p:blipFill>
        <p:spPr>
          <a:xfrm>
            <a:off x="9268284" y="4917552"/>
            <a:ext cx="1871269" cy="1261741"/>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4B5A3C8B-D077-4830-B7AB-12259D76A304}"/>
              </a:ext>
            </a:extLst>
          </p:cNvPr>
          <p:cNvPicPr/>
          <p:nvPr/>
        </p:nvPicPr>
        <p:blipFill>
          <a:blip r:embed="rId11"/>
          <a:stretch>
            <a:fillRect/>
          </a:stretch>
        </p:blipFill>
        <p:spPr>
          <a:xfrm>
            <a:off x="10632049" y="3063743"/>
            <a:ext cx="1011200" cy="1449076"/>
          </a:xfrm>
          <a:prstGeom prst="rect">
            <a:avLst/>
          </a:prstGeom>
        </p:spPr>
      </p:pic>
    </p:spTree>
    <p:extLst>
      <p:ext uri="{BB962C8B-B14F-4D97-AF65-F5344CB8AC3E}">
        <p14:creationId xmlns:p14="http://schemas.microsoft.com/office/powerpoint/2010/main" val="353733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845820" y="1196752"/>
            <a:ext cx="7249662" cy="889000"/>
          </a:xfrm>
        </p:spPr>
        <p:txBody>
          <a:bodyPr/>
          <a:lstStyle/>
          <a:p>
            <a:r>
              <a:rPr lang="en-US" b="1" dirty="0"/>
              <a:t>Want to Learn More?</a:t>
            </a:r>
            <a:endParaRPr lang="en-GB"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859936" y="1841396"/>
            <a:ext cx="5025377" cy="4250794"/>
          </a:xfrm>
        </p:spPr>
        <p:txBody>
          <a:bodyPr/>
          <a:lstStyle/>
          <a:p>
            <a:pPr>
              <a:spcBef>
                <a:spcPts val="1800"/>
              </a:spcBef>
            </a:pPr>
            <a:r>
              <a:rPr lang="en-US" dirty="0"/>
              <a:t>Access our e-learning tool for malnutrition and swallowing difficulties: </a:t>
            </a:r>
          </a:p>
          <a:p>
            <a:pPr>
              <a:spcBef>
                <a:spcPts val="1800"/>
              </a:spcBef>
            </a:pPr>
            <a:r>
              <a:rPr lang="en-US" dirty="0">
                <a:hlinkClick r:id="rId3"/>
              </a:rPr>
              <a:t>http://paperweightarmband.org.uk/</a:t>
            </a:r>
            <a:r>
              <a:rPr lang="en-US" dirty="0"/>
              <a:t> </a:t>
            </a:r>
          </a:p>
        </p:txBody>
      </p:sp>
      <p:pic>
        <p:nvPicPr>
          <p:cNvPr id="5" name="Picture 4">
            <a:extLst>
              <a:ext uri="{FF2B5EF4-FFF2-40B4-BE49-F238E27FC236}">
                <a16:creationId xmlns:a16="http://schemas.microsoft.com/office/drawing/2014/main" id="{571E8C07-801D-4322-81E8-945208A3D9F2}"/>
              </a:ext>
            </a:extLst>
          </p:cNvPr>
          <p:cNvPicPr>
            <a:picLocks noChangeAspect="1"/>
          </p:cNvPicPr>
          <p:nvPr/>
        </p:nvPicPr>
        <p:blipFill>
          <a:blip r:embed="rId4"/>
          <a:stretch>
            <a:fillRect/>
          </a:stretch>
        </p:blipFill>
        <p:spPr>
          <a:xfrm>
            <a:off x="6414042" y="1058529"/>
            <a:ext cx="2339450" cy="2671795"/>
          </a:xfrm>
          <a:prstGeom prst="rect">
            <a:avLst/>
          </a:prstGeom>
        </p:spPr>
      </p:pic>
      <p:sp>
        <p:nvSpPr>
          <p:cNvPr id="8" name="TextBox 7">
            <a:extLst>
              <a:ext uri="{FF2B5EF4-FFF2-40B4-BE49-F238E27FC236}">
                <a16:creationId xmlns:a16="http://schemas.microsoft.com/office/drawing/2014/main" id="{01A41BCC-B799-43F0-A67D-F648D83D5B3F}"/>
              </a:ext>
            </a:extLst>
          </p:cNvPr>
          <p:cNvSpPr txBox="1"/>
          <p:nvPr/>
        </p:nvSpPr>
        <p:spPr>
          <a:xfrm>
            <a:off x="259507" y="3584543"/>
            <a:ext cx="8422287" cy="1200329"/>
          </a:xfrm>
          <a:prstGeom prst="rect">
            <a:avLst/>
          </a:prstGeom>
          <a:noFill/>
        </p:spPr>
        <p:txBody>
          <a:bodyPr wrap="square">
            <a:spAutoFit/>
          </a:bodyPr>
          <a:lstStyle/>
          <a:p>
            <a:r>
              <a:rPr lang="en-GB" b="1" dirty="0">
                <a:solidFill>
                  <a:schemeClr val="accent6"/>
                </a:solidFill>
              </a:rPr>
              <a:t>Further Information &amp; Resources:</a:t>
            </a:r>
            <a:br>
              <a:rPr lang="en-GB" dirty="0">
                <a:solidFill>
                  <a:schemeClr val="accent6"/>
                </a:solidFill>
              </a:rPr>
            </a:br>
            <a:r>
              <a:rPr lang="en-GB" dirty="0">
                <a:solidFill>
                  <a:schemeClr val="accent6"/>
                </a:solidFill>
                <a:hlinkClick r:id="rId5"/>
              </a:rPr>
              <a:t>https://www.ageuk.org.uk/salford/about-us/improving-nutrition-and-hydration/</a:t>
            </a:r>
            <a:endParaRPr lang="en-GB" dirty="0">
              <a:solidFill>
                <a:schemeClr val="accent6"/>
              </a:solidFill>
            </a:endParaRPr>
          </a:p>
          <a:p>
            <a:endParaRPr lang="en-GB" dirty="0">
              <a:solidFill>
                <a:schemeClr val="accent6"/>
              </a:solidFill>
            </a:endParaRPr>
          </a:p>
          <a:p>
            <a:r>
              <a:rPr lang="en-GB" b="1" dirty="0">
                <a:solidFill>
                  <a:schemeClr val="accent6"/>
                </a:solidFill>
              </a:rPr>
              <a:t>NB</a:t>
            </a:r>
            <a:r>
              <a:rPr lang="en-GB" dirty="0">
                <a:solidFill>
                  <a:schemeClr val="accent6"/>
                </a:solidFill>
              </a:rPr>
              <a:t>: printable versions of all our resources are available to download via the link </a:t>
            </a:r>
          </a:p>
        </p:txBody>
      </p:sp>
      <p:pic>
        <p:nvPicPr>
          <p:cNvPr id="7" name="Picture 6">
            <a:extLst>
              <a:ext uri="{FF2B5EF4-FFF2-40B4-BE49-F238E27FC236}">
                <a16:creationId xmlns:a16="http://schemas.microsoft.com/office/drawing/2014/main" id="{390F833D-764D-445E-A45A-D7D6EF500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2968" y="4808032"/>
            <a:ext cx="3521310" cy="1448306"/>
          </a:xfrm>
          <a:prstGeom prst="rect">
            <a:avLst/>
          </a:prstGeom>
          <a:ln>
            <a:solidFill>
              <a:schemeClr val="tx1"/>
            </a:solidFill>
          </a:ln>
        </p:spPr>
      </p:pic>
      <p:pic>
        <p:nvPicPr>
          <p:cNvPr id="9" name="Picture 8">
            <a:extLst>
              <a:ext uri="{FF2B5EF4-FFF2-40B4-BE49-F238E27FC236}">
                <a16:creationId xmlns:a16="http://schemas.microsoft.com/office/drawing/2014/main" id="{225A61A4-4C64-429F-909B-DA38A858A488}"/>
              </a:ext>
            </a:extLst>
          </p:cNvPr>
          <p:cNvPicPr/>
          <p:nvPr/>
        </p:nvPicPr>
        <p:blipFill rotWithShape="1">
          <a:blip r:embed="rId7">
            <a:extLst>
              <a:ext uri="{28A0092B-C50C-407E-A947-70E740481C1C}">
                <a14:useLocalDpi xmlns:a14="http://schemas.microsoft.com/office/drawing/2010/main" val="0"/>
              </a:ext>
            </a:extLst>
          </a:blip>
          <a:srcRect l="64647" b="70036"/>
          <a:stretch/>
        </p:blipFill>
        <p:spPr bwMode="auto">
          <a:xfrm>
            <a:off x="8995636" y="2200630"/>
            <a:ext cx="2937975" cy="1379032"/>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806B6A2-5713-4013-A8A3-BFB8C1E7B9DF}"/>
              </a:ext>
            </a:extLst>
          </p:cNvPr>
          <p:cNvPicPr/>
          <p:nvPr/>
        </p:nvPicPr>
        <p:blipFill rotWithShape="1">
          <a:blip r:embed="rId8" cstate="print">
            <a:extLst>
              <a:ext uri="{28A0092B-C50C-407E-A947-70E740481C1C}">
                <a14:useLocalDpi xmlns:a14="http://schemas.microsoft.com/office/drawing/2010/main" val="0"/>
              </a:ext>
            </a:extLst>
          </a:blip>
          <a:srcRect t="19715"/>
          <a:stretch/>
        </p:blipFill>
        <p:spPr bwMode="auto">
          <a:xfrm>
            <a:off x="603250" y="4889500"/>
            <a:ext cx="2546350" cy="1366838"/>
          </a:xfrm>
          <a:prstGeom prst="rect">
            <a:avLst/>
          </a:prstGeom>
          <a:noFill/>
          <a:ln>
            <a:solidFill>
              <a:schemeClr val="tx1"/>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507A3702-835B-4052-A3F4-D63940C6C5F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592971" y="4808032"/>
            <a:ext cx="2236807" cy="1448306"/>
          </a:xfrm>
          <a:prstGeom prst="rect">
            <a:avLst/>
          </a:prstGeom>
          <a:noFill/>
          <a:ln>
            <a:solidFill>
              <a:schemeClr val="tx1"/>
            </a:solidFill>
          </a:ln>
        </p:spPr>
      </p:pic>
    </p:spTree>
    <p:extLst>
      <p:ext uri="{BB962C8B-B14F-4D97-AF65-F5344CB8AC3E}">
        <p14:creationId xmlns:p14="http://schemas.microsoft.com/office/powerpoint/2010/main" val="58599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67FE2-068F-4037-91D2-1CB1A8B7E527}"/>
              </a:ext>
            </a:extLst>
          </p:cNvPr>
          <p:cNvSpPr>
            <a:spLocks noGrp="1"/>
          </p:cNvSpPr>
          <p:nvPr>
            <p:ph idx="1"/>
          </p:nvPr>
        </p:nvSpPr>
        <p:spPr>
          <a:xfrm>
            <a:off x="449580" y="1410970"/>
            <a:ext cx="9518651" cy="3621088"/>
          </a:xfrm>
        </p:spPr>
        <p:txBody>
          <a:bodyPr/>
          <a:lstStyle/>
          <a:p>
            <a:r>
              <a:rPr lang="en-GB" sz="2800" b="1" dirty="0"/>
              <a:t>Content:</a:t>
            </a:r>
          </a:p>
          <a:p>
            <a:endParaRPr lang="en-GB" b="1" dirty="0"/>
          </a:p>
          <a:p>
            <a:pPr>
              <a:buFont typeface="Arial" panose="020B0604020202020204" pitchFamily="34" charset="0"/>
              <a:buChar char="•"/>
            </a:pPr>
            <a:r>
              <a:rPr lang="en-GB" sz="2000" b="1" dirty="0"/>
              <a:t>Why Focus on Malnutrition </a:t>
            </a:r>
          </a:p>
          <a:p>
            <a:pPr>
              <a:buFont typeface="Arial" panose="020B0604020202020204" pitchFamily="34" charset="0"/>
              <a:buChar char="•"/>
            </a:pPr>
            <a:endParaRPr lang="en-GB" sz="2000" b="1" dirty="0"/>
          </a:p>
          <a:p>
            <a:pPr>
              <a:buFont typeface="Arial" panose="020B0604020202020204" pitchFamily="34" charset="0"/>
              <a:buChar char="•"/>
            </a:pPr>
            <a:r>
              <a:rPr lang="en-GB" sz="2000" b="1" dirty="0"/>
              <a:t>COVID19 &amp; Risk of Malnutrition</a:t>
            </a:r>
          </a:p>
          <a:p>
            <a:pPr>
              <a:buFont typeface="Arial" panose="020B0604020202020204" pitchFamily="34" charset="0"/>
              <a:buChar char="•"/>
            </a:pPr>
            <a:endParaRPr lang="en-GB" sz="2000" b="1" dirty="0"/>
          </a:p>
          <a:p>
            <a:pPr>
              <a:buFont typeface="Arial" panose="020B0604020202020204" pitchFamily="34" charset="0"/>
              <a:buChar char="•"/>
            </a:pPr>
            <a:r>
              <a:rPr lang="en-GB" sz="2000" b="1" dirty="0"/>
              <a:t>How to Spot Signs &amp; Symptoms of Malnutrition</a:t>
            </a:r>
          </a:p>
          <a:p>
            <a:pPr>
              <a:buFont typeface="Arial" panose="020B0604020202020204" pitchFamily="34" charset="0"/>
              <a:buChar char="•"/>
            </a:pPr>
            <a:endParaRPr lang="en-GB" sz="2000" b="1" dirty="0"/>
          </a:p>
          <a:p>
            <a:pPr>
              <a:buFont typeface="Arial" panose="020B0604020202020204" pitchFamily="34" charset="0"/>
              <a:buChar char="•"/>
            </a:pPr>
            <a:r>
              <a:rPr lang="en-GB" sz="2000" b="1" dirty="0"/>
              <a:t>What You Can Do To Signpost and Offer Simple </a:t>
            </a:r>
          </a:p>
          <a:p>
            <a:pPr marL="0" indent="0"/>
            <a:r>
              <a:rPr lang="en-GB" sz="2000" b="1" dirty="0"/>
              <a:t>     Advice</a:t>
            </a:r>
          </a:p>
          <a:p>
            <a:pPr marL="0" indent="0"/>
            <a:endParaRPr lang="en-GB" sz="2000" b="1" dirty="0"/>
          </a:p>
          <a:p>
            <a:pPr>
              <a:buFont typeface="Arial" panose="020B0604020202020204" pitchFamily="34" charset="0"/>
              <a:buChar char="•"/>
            </a:pPr>
            <a:r>
              <a:rPr lang="en-GB" sz="2000" b="1" dirty="0"/>
              <a:t>Support &amp; Resources</a:t>
            </a:r>
          </a:p>
          <a:p>
            <a:endParaRPr lang="en-GB" dirty="0"/>
          </a:p>
        </p:txBody>
      </p:sp>
      <p:pic>
        <p:nvPicPr>
          <p:cNvPr id="4" name="Picture 3">
            <a:extLst>
              <a:ext uri="{FF2B5EF4-FFF2-40B4-BE49-F238E27FC236}">
                <a16:creationId xmlns:a16="http://schemas.microsoft.com/office/drawing/2014/main" id="{08A81CC4-0966-4DA2-8BB3-750396445327}"/>
              </a:ext>
            </a:extLst>
          </p:cNvPr>
          <p:cNvPicPr>
            <a:picLocks noChangeAspect="1"/>
          </p:cNvPicPr>
          <p:nvPr/>
        </p:nvPicPr>
        <p:blipFill>
          <a:blip r:embed="rId3"/>
          <a:stretch>
            <a:fillRect/>
          </a:stretch>
        </p:blipFill>
        <p:spPr>
          <a:xfrm>
            <a:off x="6700303" y="1304691"/>
            <a:ext cx="5344779" cy="3621088"/>
          </a:xfrm>
          <a:prstGeom prst="rect">
            <a:avLst/>
          </a:prstGeom>
        </p:spPr>
      </p:pic>
    </p:spTree>
    <p:extLst>
      <p:ext uri="{BB962C8B-B14F-4D97-AF65-F5344CB8AC3E}">
        <p14:creationId xmlns:p14="http://schemas.microsoft.com/office/powerpoint/2010/main" val="187172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7E11F0-84E0-4565-9269-83F1EF8E5580}"/>
              </a:ext>
            </a:extLst>
          </p:cNvPr>
          <p:cNvSpPr>
            <a:spLocks noGrp="1"/>
          </p:cNvSpPr>
          <p:nvPr>
            <p:ph type="title"/>
          </p:nvPr>
        </p:nvSpPr>
        <p:spPr>
          <a:xfrm>
            <a:off x="1738282" y="1172188"/>
            <a:ext cx="7742094" cy="672636"/>
          </a:xfrm>
        </p:spPr>
        <p:txBody>
          <a:bodyPr/>
          <a:lstStyle/>
          <a:p>
            <a:r>
              <a:rPr lang="en-GB" dirty="0"/>
              <a:t>Overview</a:t>
            </a:r>
            <a:r>
              <a:rPr lang="en-GB" b="1" dirty="0"/>
              <a:t> – why focus on malnutrition?</a:t>
            </a:r>
            <a:br>
              <a:rPr lang="en-GB" dirty="0"/>
            </a:br>
            <a:endParaRPr lang="en-GB" dirty="0"/>
          </a:p>
        </p:txBody>
      </p:sp>
      <p:sp>
        <p:nvSpPr>
          <p:cNvPr id="10" name="Content Placeholder 2">
            <a:extLst>
              <a:ext uri="{FF2B5EF4-FFF2-40B4-BE49-F238E27FC236}">
                <a16:creationId xmlns:a16="http://schemas.microsoft.com/office/drawing/2014/main" id="{0C0C9DB1-C9BA-4367-848A-DBF0056DAD01}"/>
              </a:ext>
            </a:extLst>
          </p:cNvPr>
          <p:cNvSpPr>
            <a:spLocks noGrp="1"/>
          </p:cNvSpPr>
          <p:nvPr>
            <p:ph idx="1"/>
          </p:nvPr>
        </p:nvSpPr>
        <p:spPr>
          <a:xfrm>
            <a:off x="489097" y="1848717"/>
            <a:ext cx="11004697" cy="5157192"/>
          </a:xfrm>
        </p:spPr>
        <p:txBody>
          <a:bodyPr/>
          <a:lstStyle/>
          <a:p>
            <a:pPr>
              <a:buFont typeface="Arial" panose="020B0604020202020204" pitchFamily="34" charset="0"/>
              <a:buChar char="•"/>
            </a:pPr>
            <a:r>
              <a:rPr lang="en-GB" dirty="0"/>
              <a:t>It’s a </a:t>
            </a:r>
            <a:r>
              <a:rPr lang="en-GB" b="1" dirty="0"/>
              <a:t>hidden problem </a:t>
            </a:r>
            <a:r>
              <a:rPr lang="en-GB" dirty="0"/>
              <a:t>– </a:t>
            </a:r>
            <a:r>
              <a:rPr lang="en-GB" sz="1400" b="1" i="1" dirty="0">
                <a:solidFill>
                  <a:srgbClr val="E0462C"/>
                </a:solidFill>
              </a:rPr>
              <a:t>1 million people (1 in10) over the age of 65 are at risk of malnutrition and </a:t>
            </a:r>
            <a:r>
              <a:rPr lang="en-GB" sz="1400" b="1" dirty="0">
                <a:solidFill>
                  <a:srgbClr val="E0462C"/>
                </a:solidFill>
              </a:rPr>
              <a:t>93% of these are living at home </a:t>
            </a:r>
          </a:p>
          <a:p>
            <a:pPr>
              <a:buFont typeface="Arial" panose="020B0604020202020204" pitchFamily="34" charset="0"/>
              <a:buChar char="•"/>
            </a:pPr>
            <a:r>
              <a:rPr lang="en-GB" dirty="0"/>
              <a:t>It’s </a:t>
            </a:r>
            <a:r>
              <a:rPr lang="en-GB" b="1" dirty="0"/>
              <a:t>all around us </a:t>
            </a:r>
            <a:r>
              <a:rPr lang="en-GB" dirty="0"/>
              <a:t>- </a:t>
            </a:r>
            <a:r>
              <a:rPr lang="en-GB" sz="1400" b="1"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400" b="1" i="1" dirty="0">
                <a:solidFill>
                  <a:srgbClr val="E0462C"/>
                </a:solidFill>
              </a:rPr>
              <a:t>For every 10 days a person over the age of 80 is in hospital they lose 10% of muscle mass</a:t>
            </a:r>
          </a:p>
          <a:p>
            <a:pPr>
              <a:buFont typeface="Arial" panose="020B0604020202020204" pitchFamily="34" charset="0"/>
              <a:buChar char="•"/>
            </a:pPr>
            <a:r>
              <a:rPr lang="en-GB" b="1" dirty="0"/>
              <a:t>It is preventable </a:t>
            </a:r>
            <a:r>
              <a:rPr lang="en-GB" dirty="0"/>
              <a:t>– </a:t>
            </a:r>
            <a:r>
              <a:rPr lang="en-GB" sz="1400" b="1"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400" b="1" i="1" dirty="0">
                <a:solidFill>
                  <a:srgbClr val="E0462C"/>
                </a:solidFill>
              </a:rPr>
              <a:t>Malnutrition costs the health and social care system around £20bn per year</a:t>
            </a:r>
            <a:endParaRPr lang="en-GB" b="1" dirty="0"/>
          </a:p>
          <a:p>
            <a:pPr>
              <a:buFont typeface="Arial" panose="020B0604020202020204" pitchFamily="34" charset="0"/>
              <a:buChar char="•"/>
            </a:pPr>
            <a:r>
              <a:rPr lang="en-GB" b="1" dirty="0"/>
              <a:t>It affects vulnerable people most </a:t>
            </a:r>
            <a:r>
              <a:rPr lang="en-GB" dirty="0"/>
              <a:t>– </a:t>
            </a:r>
            <a:r>
              <a:rPr lang="en-GB" sz="1400" b="1" i="1" dirty="0">
                <a:solidFill>
                  <a:srgbClr val="E0462C"/>
                </a:solidFill>
              </a:rPr>
              <a:t>The older you are, the more likely you will be at risk</a:t>
            </a:r>
            <a:endParaRPr lang="en-GB" b="1" i="1" dirty="0">
              <a:solidFill>
                <a:srgbClr val="E0462C"/>
              </a:solidFill>
            </a:endParaRPr>
          </a:p>
          <a:p>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7653FB83-95A4-4EEB-82FC-7B844E0BE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282" y="4427313"/>
            <a:ext cx="1759244" cy="1578387"/>
          </a:xfrm>
          <a:prstGeom prst="rect">
            <a:avLst/>
          </a:prstGeom>
        </p:spPr>
      </p:pic>
      <p:pic>
        <p:nvPicPr>
          <p:cNvPr id="12" name="Picture 11">
            <a:extLst>
              <a:ext uri="{FF2B5EF4-FFF2-40B4-BE49-F238E27FC236}">
                <a16:creationId xmlns:a16="http://schemas.microsoft.com/office/drawing/2014/main" id="{8942989B-2B17-47DD-AEB8-2B66C090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7173" y="4427313"/>
            <a:ext cx="1759245" cy="1578388"/>
          </a:xfrm>
          <a:prstGeom prst="rect">
            <a:avLst/>
          </a:prstGeom>
        </p:spPr>
      </p:pic>
      <p:pic>
        <p:nvPicPr>
          <p:cNvPr id="13" name="Picture 12">
            <a:extLst>
              <a:ext uri="{FF2B5EF4-FFF2-40B4-BE49-F238E27FC236}">
                <a16:creationId xmlns:a16="http://schemas.microsoft.com/office/drawing/2014/main" id="{CFCDBDFA-6736-4251-96F5-96323FB89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9451" y="4427313"/>
            <a:ext cx="1621309" cy="1454632"/>
          </a:xfrm>
          <a:prstGeom prst="rect">
            <a:avLst/>
          </a:prstGeom>
        </p:spPr>
      </p:pic>
    </p:spTree>
    <p:extLst>
      <p:ext uri="{BB962C8B-B14F-4D97-AF65-F5344CB8AC3E}">
        <p14:creationId xmlns:p14="http://schemas.microsoft.com/office/powerpoint/2010/main" val="64321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1775521" y="1124744"/>
            <a:ext cx="7235995" cy="889000"/>
          </a:xfrm>
          <a:prstGeom prst="rect">
            <a:avLst/>
          </a:prstGeom>
        </p:spPr>
        <p:txBody>
          <a:bodyPr/>
          <a:lstStyle/>
          <a:p>
            <a:r>
              <a:rPr lang="en-GB" sz="3600" b="1" dirty="0"/>
              <a:t>Increased Risk </a:t>
            </a:r>
            <a:r>
              <a:rPr lang="en-GB" b="1" dirty="0"/>
              <a:t>Due</a:t>
            </a:r>
            <a:r>
              <a:rPr lang="en-GB" sz="3600" b="1" dirty="0"/>
              <a:t> to COVID-19</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1004711" y="1992040"/>
            <a:ext cx="5379321" cy="352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Many risk factors are increased due to current social distancing measures</a:t>
            </a:r>
          </a:p>
          <a:p>
            <a:pPr marL="0" marR="0" lvl="0" indent="0" algn="l" defTabSz="914400" rtl="0" eaLnBrk="1" fontAlgn="base" latinLnBrk="0" hangingPunct="1">
              <a:lnSpc>
                <a:spcPct val="100000"/>
              </a:lnSpc>
              <a:spcBef>
                <a:spcPct val="20000"/>
              </a:spcBef>
              <a:spcAft>
                <a:spcPct val="0"/>
              </a:spcAft>
              <a:buClrTx/>
              <a:buSzTx/>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indent="-285750">
              <a:buFont typeface="Arial" panose="020B0604020202020204" pitchFamily="34" charset="0"/>
              <a:buChar char="•"/>
              <a:defRPr/>
            </a:pPr>
            <a:r>
              <a:rPr lang="en-GB" sz="2000" dirty="0"/>
              <a:t>Increased risk for those who are vulnerable and shielding; have limited food access and from social isolation</a:t>
            </a: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Also, people who have been in hospital with COVID-19, are experiencing high levels of weight loss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a:ln>
                <a:noFill/>
              </a:ln>
              <a:solidFill>
                <a:srgbClr val="2D2F93"/>
              </a:solidFill>
              <a:effectLst/>
              <a:uLnTx/>
              <a:uFillTx/>
              <a:latin typeface="Arial"/>
              <a:ea typeface="+mn-ea"/>
              <a:cs typeface="+mn-cs"/>
            </a:endParaRPr>
          </a:p>
        </p:txBody>
      </p:sp>
      <p:pic>
        <p:nvPicPr>
          <p:cNvPr id="1026" name="Picture 2" descr="See the source image">
            <a:extLst>
              <a:ext uri="{FF2B5EF4-FFF2-40B4-BE49-F238E27FC236}">
                <a16:creationId xmlns:a16="http://schemas.microsoft.com/office/drawing/2014/main" id="{D7F2ADE6-D8FA-4197-81EF-1F597494A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r="13376"/>
          <a:stretch/>
        </p:blipFill>
        <p:spPr bwMode="auto">
          <a:xfrm>
            <a:off x="6679080" y="1703131"/>
            <a:ext cx="3966342" cy="3730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E66C44-0795-48C1-A49F-96D4247EC273}"/>
              </a:ext>
            </a:extLst>
          </p:cNvPr>
          <p:cNvSpPr/>
          <p:nvPr/>
        </p:nvSpPr>
        <p:spPr>
          <a:xfrm>
            <a:off x="611560" y="5649744"/>
            <a:ext cx="10857952" cy="646331"/>
          </a:xfrm>
          <a:prstGeom prst="rect">
            <a:avLst/>
          </a:prstGeom>
        </p:spPr>
        <p:txBody>
          <a:bodyPr wrap="square">
            <a:spAutoFit/>
          </a:bodyPr>
          <a:lstStyle/>
          <a:p>
            <a:r>
              <a:rPr lang="en-GB" dirty="0">
                <a:hlinkClick r:id="rId4"/>
              </a:rPr>
              <a:t>https://www.ageuk.org.uk/salford/our-services/information-and-advice/staying-well-during-the-coronavirus-pandemicoronav</a:t>
            </a:r>
            <a:endParaRPr lang="en-GB" dirty="0"/>
          </a:p>
        </p:txBody>
      </p:sp>
    </p:spTree>
    <p:extLst>
      <p:ext uri="{BB962C8B-B14F-4D97-AF65-F5344CB8AC3E}">
        <p14:creationId xmlns:p14="http://schemas.microsoft.com/office/powerpoint/2010/main" val="204056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63571" y="1298393"/>
            <a:ext cx="5938069" cy="10097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2D2F93"/>
                </a:solidFill>
                <a:effectLst/>
                <a:uLnTx/>
                <a:uFillTx/>
                <a:latin typeface="Arial"/>
                <a:ea typeface="+mn-ea"/>
                <a:cs typeface="+mn-cs"/>
              </a:rPr>
              <a:t>Research by University of Manchester has found that simple conversations can make a big difference for older people at risk of malnutrition.</a:t>
            </a: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B61BD1C5-4F42-48FC-B074-48772D2C2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240" y="995944"/>
            <a:ext cx="2219327" cy="1939218"/>
          </a:xfrm>
          <a:prstGeom prst="rect">
            <a:avLst/>
          </a:prstGeom>
        </p:spPr>
      </p:pic>
      <p:sp>
        <p:nvSpPr>
          <p:cNvPr id="10" name="Content Placeholder 2">
            <a:extLst>
              <a:ext uri="{FF2B5EF4-FFF2-40B4-BE49-F238E27FC236}">
                <a16:creationId xmlns:a16="http://schemas.microsoft.com/office/drawing/2014/main" id="{89FC9E91-C193-444F-805D-FF944A86C913}"/>
              </a:ext>
            </a:extLst>
          </p:cNvPr>
          <p:cNvSpPr txBox="1">
            <a:spLocks/>
          </p:cNvSpPr>
          <p:nvPr/>
        </p:nvSpPr>
        <p:spPr bwMode="auto">
          <a:xfrm>
            <a:off x="2071746" y="3089118"/>
            <a:ext cx="193602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2D2F93"/>
                </a:solidFill>
                <a:effectLst/>
                <a:uLnTx/>
                <a:uFillTx/>
                <a:latin typeface="Arial"/>
                <a:ea typeface="+mn-ea"/>
                <a:cs typeface="+mn-cs"/>
              </a:rPr>
              <a:t>1. Simple advice</a:t>
            </a: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2D736656-0775-4722-8EA0-812B5BAE6F43}"/>
              </a:ext>
            </a:extLst>
          </p:cNvPr>
          <p:cNvSpPr txBox="1">
            <a:spLocks/>
          </p:cNvSpPr>
          <p:nvPr/>
        </p:nvSpPr>
        <p:spPr bwMode="auto">
          <a:xfrm>
            <a:off x="2063553" y="4293096"/>
            <a:ext cx="287117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2D2F93"/>
                </a:solidFill>
                <a:effectLst/>
                <a:uLnTx/>
                <a:uFillTx/>
                <a:latin typeface="Arial"/>
                <a:ea typeface="+mn-ea"/>
                <a:cs typeface="+mn-cs"/>
              </a:rPr>
              <a:t>2. Gentle encouragement</a:t>
            </a: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sp>
        <p:nvSpPr>
          <p:cNvPr id="14" name="Content Placeholder 2">
            <a:extLst>
              <a:ext uri="{FF2B5EF4-FFF2-40B4-BE49-F238E27FC236}">
                <a16:creationId xmlns:a16="http://schemas.microsoft.com/office/drawing/2014/main" id="{D7996D9B-A575-44E7-BD95-D680589AE914}"/>
              </a:ext>
            </a:extLst>
          </p:cNvPr>
          <p:cNvSpPr txBox="1">
            <a:spLocks/>
          </p:cNvSpPr>
          <p:nvPr/>
        </p:nvSpPr>
        <p:spPr bwMode="auto">
          <a:xfrm>
            <a:off x="2063553" y="5595147"/>
            <a:ext cx="287117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2D2F93"/>
                </a:solidFill>
                <a:effectLst/>
                <a:uLnTx/>
                <a:uFillTx/>
                <a:latin typeface="Arial"/>
                <a:ea typeface="+mn-ea"/>
                <a:cs typeface="+mn-cs"/>
              </a:rPr>
              <a:t>3. Social support</a:t>
            </a: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pic>
        <p:nvPicPr>
          <p:cNvPr id="9" name="Picture 8" descr="A picture containing flower, bird&#10;&#10;Description automatically generated">
            <a:extLst>
              <a:ext uri="{FF2B5EF4-FFF2-40B4-BE49-F238E27FC236}">
                <a16:creationId xmlns:a16="http://schemas.microsoft.com/office/drawing/2014/main" id="{E3EDC178-572A-4BA2-BF8B-DAB559DBC4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5" t="11300" r="6380" b="19905"/>
          <a:stretch/>
        </p:blipFill>
        <p:spPr>
          <a:xfrm>
            <a:off x="4905085" y="2426961"/>
            <a:ext cx="3907343" cy="145826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DFC60EA1-988C-41B8-9362-81F36E39B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422" y="5374219"/>
            <a:ext cx="1417340" cy="977965"/>
          </a:xfrm>
          <a:prstGeom prst="rect">
            <a:avLst/>
          </a:prstGeom>
        </p:spPr>
      </p:pic>
      <p:pic>
        <p:nvPicPr>
          <p:cNvPr id="20" name="Picture 19">
            <a:extLst>
              <a:ext uri="{FF2B5EF4-FFF2-40B4-BE49-F238E27FC236}">
                <a16:creationId xmlns:a16="http://schemas.microsoft.com/office/drawing/2014/main" id="{C660BC67-9778-415E-8548-131C377A6702}"/>
              </a:ext>
            </a:extLst>
          </p:cNvPr>
          <p:cNvPicPr>
            <a:picLocks noChangeAspect="1"/>
          </p:cNvPicPr>
          <p:nvPr/>
        </p:nvPicPr>
        <p:blipFill>
          <a:blip r:embed="rId6"/>
          <a:stretch>
            <a:fillRect/>
          </a:stretch>
        </p:blipFill>
        <p:spPr>
          <a:xfrm>
            <a:off x="9116329" y="2439996"/>
            <a:ext cx="1212671" cy="1648428"/>
          </a:xfrm>
          <a:prstGeom prst="rect">
            <a:avLst/>
          </a:prstGeom>
          <a:effectLst>
            <a:outerShdw blurRad="50800" dist="38100" dir="8100000" algn="tr" rotWithShape="0">
              <a:prstClr val="black">
                <a:alpha val="40000"/>
              </a:prstClr>
            </a:outerShdw>
          </a:effectLst>
        </p:spPr>
      </p:pic>
      <p:sp>
        <p:nvSpPr>
          <p:cNvPr id="12" name="Content Placeholder 2">
            <a:extLst>
              <a:ext uri="{FF2B5EF4-FFF2-40B4-BE49-F238E27FC236}">
                <a16:creationId xmlns:a16="http://schemas.microsoft.com/office/drawing/2014/main" id="{1D25C765-ED63-4BE9-9CBD-E70EBD573EB3}"/>
              </a:ext>
            </a:extLst>
          </p:cNvPr>
          <p:cNvSpPr txBox="1">
            <a:spLocks/>
          </p:cNvSpPr>
          <p:nvPr/>
        </p:nvSpPr>
        <p:spPr bwMode="auto">
          <a:xfrm>
            <a:off x="4904422" y="4182632"/>
            <a:ext cx="4625940" cy="1081122"/>
          </a:xfrm>
          <a:prstGeom prst="rect">
            <a:avLst/>
          </a:prstGeom>
          <a:solidFill>
            <a:srgbClr val="E0462C"/>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What have you had for tea tonight?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n-ea"/>
                <a:cs typeface="+mn-cs"/>
              </a:rPr>
              <a:t>What kind of things have you been eating?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n-ea"/>
                <a:cs typeface="+mn-cs"/>
              </a:rPr>
              <a:t>How are you getting your food supplies?</a:t>
            </a:r>
          </a:p>
        </p:txBody>
      </p:sp>
      <p:pic>
        <p:nvPicPr>
          <p:cNvPr id="15" name="Picture 14" descr="Phone Icon. Call Icon Vector. Telephone Icon Vector Isolated ...">
            <a:extLst>
              <a:ext uri="{FF2B5EF4-FFF2-40B4-BE49-F238E27FC236}">
                <a16:creationId xmlns:a16="http://schemas.microsoft.com/office/drawing/2014/main" id="{7075A1B8-C152-4442-98B4-1CCF4300A247}"/>
              </a:ext>
            </a:extLst>
          </p:cNvPr>
          <p:cNvPicPr/>
          <p:nvPr/>
        </p:nvPicPr>
        <p:blipFill rotWithShape="1">
          <a:blip r:embed="rId7" cstate="print">
            <a:extLst>
              <a:ext uri="{28A0092B-C50C-407E-A947-70E740481C1C}">
                <a14:useLocalDpi xmlns:a14="http://schemas.microsoft.com/office/drawing/2010/main" val="0"/>
              </a:ext>
            </a:extLst>
          </a:blip>
          <a:srcRect l="9140" t="9121" r="7932" b="48923"/>
          <a:stretch/>
        </p:blipFill>
        <p:spPr bwMode="auto">
          <a:xfrm>
            <a:off x="6607862" y="5418348"/>
            <a:ext cx="3008150" cy="8897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95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2057180" y="1332086"/>
            <a:ext cx="7999260" cy="4689203"/>
            <a:chOff x="277892" y="1042851"/>
            <a:chExt cx="8614588" cy="5338477"/>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3"/>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277892" y="1042851"/>
              <a:ext cx="1512168" cy="4029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399"/>
                  </a:solidFill>
                  <a:effectLst/>
                  <a:uLnTx/>
                  <a:uFillTx/>
                  <a:latin typeface="Arial"/>
                  <a:ea typeface="+mn-ea"/>
                  <a:cs typeface="+mn-cs"/>
                </a:rPr>
                <a:t>Signs to look out 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4">
                <a:extLst>
                  <a:ext uri="{FF2B5EF4-FFF2-40B4-BE49-F238E27FC236}">
                    <a16:creationId xmlns:a16="http://schemas.microsoft.com/office/drawing/2014/main" id="{FDB9ABEC-5EAA-4140-BD10-9C9466A56AFC}"/>
                  </a:ext>
                </a:extLst>
              </p:cNvPr>
              <p:cNvSpPr txBox="1"/>
              <p:nvPr/>
            </p:nvSpPr>
            <p:spPr>
              <a:xfrm>
                <a:off x="30552" y="109032"/>
                <a:ext cx="1291952"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2F5597"/>
                    </a:solidFill>
                    <a:effectLst/>
                    <a:uLnTx/>
                    <a:uFillTx/>
                    <a:latin typeface="Calibri" panose="020F0502020204030204" pitchFamily="34" charset="0"/>
                    <a:ea typeface="Calibri" panose="020F0502020204030204" pitchFamily="34" charset="0"/>
                    <a:cs typeface="Times New Roman" panose="02020603050405020304" pitchFamily="18" charset="0"/>
                  </a:rPr>
                  <a:t>Verbal</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 Box 6">
                <a:extLst>
                  <a:ext uri="{FF2B5EF4-FFF2-40B4-BE49-F238E27FC236}">
                    <a16:creationId xmlns:a16="http://schemas.microsoft.com/office/drawing/2014/main" id="{B2AD44B9-7117-4229-9529-431C17C00D9C}"/>
                  </a:ext>
                </a:extLst>
              </p:cNvPr>
              <p:cNvSpPr txBox="1"/>
              <p:nvPr/>
            </p:nvSpPr>
            <p:spPr>
              <a:xfrm>
                <a:off x="75145" y="314796"/>
                <a:ext cx="1195386" cy="4335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Visual</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77029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474F-D6F2-4ACF-83BD-404691FFA578}"/>
              </a:ext>
            </a:extLst>
          </p:cNvPr>
          <p:cNvSpPr>
            <a:spLocks noGrp="1"/>
          </p:cNvSpPr>
          <p:nvPr>
            <p:ph type="title"/>
          </p:nvPr>
        </p:nvSpPr>
        <p:spPr>
          <a:xfrm>
            <a:off x="373193" y="1198269"/>
            <a:ext cx="8138584" cy="889000"/>
          </a:xfrm>
        </p:spPr>
        <p:txBody>
          <a:bodyPr/>
          <a:lstStyle/>
          <a:p>
            <a:r>
              <a:rPr lang="en-US" b="1" dirty="0"/>
              <a:t>Simple Conversations</a:t>
            </a:r>
            <a:br>
              <a:rPr lang="en-GB" dirty="0"/>
            </a:br>
            <a:endParaRPr lang="en-GB" dirty="0"/>
          </a:p>
        </p:txBody>
      </p:sp>
      <p:sp>
        <p:nvSpPr>
          <p:cNvPr id="3" name="Content Placeholder 2">
            <a:extLst>
              <a:ext uri="{FF2B5EF4-FFF2-40B4-BE49-F238E27FC236}">
                <a16:creationId xmlns:a16="http://schemas.microsoft.com/office/drawing/2014/main" id="{9A488E42-85D4-4B65-B47F-BB3A0DA03FCB}"/>
              </a:ext>
            </a:extLst>
          </p:cNvPr>
          <p:cNvSpPr>
            <a:spLocks noGrp="1"/>
          </p:cNvSpPr>
          <p:nvPr>
            <p:ph idx="1"/>
          </p:nvPr>
        </p:nvSpPr>
        <p:spPr>
          <a:xfrm>
            <a:off x="373193" y="1694961"/>
            <a:ext cx="7641265" cy="2739400"/>
          </a:xfrm>
        </p:spPr>
        <p:txBody>
          <a:bodyPr/>
          <a:lstStyle/>
          <a:p>
            <a:pPr marL="0" indent="0"/>
            <a:r>
              <a:rPr lang="en-US" i="1" u="sng" dirty="0"/>
              <a:t>Encouraging people to eat and drink well through simple conversations</a:t>
            </a:r>
          </a:p>
          <a:p>
            <a:pPr marL="0" indent="0"/>
            <a:endParaRPr lang="en-US" i="1" u="sng" dirty="0"/>
          </a:p>
          <a:p>
            <a:pPr>
              <a:buFont typeface="Arial" panose="020B0604020202020204" pitchFamily="34" charset="0"/>
              <a:buChar char="•"/>
            </a:pPr>
            <a:r>
              <a:rPr lang="en-US" dirty="0"/>
              <a:t>Ask key questions to see if people may need to change their diet:</a:t>
            </a:r>
          </a:p>
          <a:p>
            <a:pPr lvl="1">
              <a:buFont typeface="Arial" panose="020B0604020202020204" pitchFamily="34" charset="0"/>
              <a:buChar char="•"/>
            </a:pPr>
            <a:r>
              <a:rPr lang="en-US" dirty="0"/>
              <a:t>Have you lost weight without meaning to?</a:t>
            </a:r>
          </a:p>
          <a:p>
            <a:pPr lvl="1">
              <a:buFont typeface="Arial" panose="020B0604020202020204" pitchFamily="34" charset="0"/>
              <a:buChar char="•"/>
            </a:pPr>
            <a:r>
              <a:rPr lang="en-US" dirty="0"/>
              <a:t>Have you had a poor appetite, low energy or low mood?</a:t>
            </a:r>
          </a:p>
          <a:p>
            <a:pPr lvl="1">
              <a:buFont typeface="Arial" panose="020B0604020202020204" pitchFamily="34" charset="0"/>
              <a:buChar char="•"/>
            </a:pPr>
            <a:r>
              <a:rPr lang="en-US" dirty="0"/>
              <a:t>Do your clothes, shoes, </a:t>
            </a:r>
            <a:r>
              <a:rPr lang="en-GB" dirty="0"/>
              <a:t>jewellery</a:t>
            </a:r>
            <a:r>
              <a:rPr lang="en-US" dirty="0"/>
              <a:t> or dentures look or feel loose?</a:t>
            </a:r>
          </a:p>
          <a:p>
            <a:pPr lvl="1">
              <a:buFont typeface="Arial" panose="020B0604020202020204" pitchFamily="34" charset="0"/>
              <a:buChar char="•"/>
            </a:pPr>
            <a:r>
              <a:rPr lang="en-US" dirty="0"/>
              <a:t>Do you think you might be underweight?</a:t>
            </a:r>
          </a:p>
          <a:p>
            <a:pPr lvl="1">
              <a:buFont typeface="Arial" panose="020B0604020202020204" pitchFamily="34" charset="0"/>
              <a:buChar char="•"/>
            </a:pPr>
            <a:endParaRPr lang="en-US" dirty="0"/>
          </a:p>
          <a:p>
            <a:endParaRPr lang="en-GB" dirty="0"/>
          </a:p>
        </p:txBody>
      </p:sp>
      <p:sp>
        <p:nvSpPr>
          <p:cNvPr id="4" name="TextBox 3">
            <a:extLst>
              <a:ext uri="{FF2B5EF4-FFF2-40B4-BE49-F238E27FC236}">
                <a16:creationId xmlns:a16="http://schemas.microsoft.com/office/drawing/2014/main" id="{87F41D7D-1365-4AFD-B5AD-5350D5CEA4F0}"/>
              </a:ext>
            </a:extLst>
          </p:cNvPr>
          <p:cNvSpPr txBox="1"/>
          <p:nvPr/>
        </p:nvSpPr>
        <p:spPr>
          <a:xfrm>
            <a:off x="7830309" y="3259875"/>
            <a:ext cx="425722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333399"/>
                </a:solidFill>
                <a:effectLst/>
                <a:uLnTx/>
                <a:uFillTx/>
                <a:latin typeface="Arial"/>
                <a:ea typeface="+mn-ea"/>
                <a:cs typeface="+mn-cs"/>
              </a:rPr>
              <a:t>Highlight key messages from the Eat, Drink, Live well booklet if they answer yes to any of the questions above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rgbClr val="333399"/>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333399"/>
                </a:solidFill>
                <a:effectLst/>
                <a:uLnTx/>
                <a:uFillTx/>
                <a:latin typeface="Arial"/>
                <a:ea typeface="+mn-ea"/>
                <a:cs typeface="+mn-cs"/>
              </a:rPr>
              <a:t>Give or post materials and reinforce messages through future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E9902E95-F679-4992-8FFF-0645AC5590AF}"/>
              </a:ext>
            </a:extLst>
          </p:cNvPr>
          <p:cNvPicPr>
            <a:picLocks noChangeAspect="1"/>
          </p:cNvPicPr>
          <p:nvPr/>
        </p:nvPicPr>
        <p:blipFill>
          <a:blip r:embed="rId3"/>
          <a:stretch>
            <a:fillRect/>
          </a:stretch>
        </p:blipFill>
        <p:spPr>
          <a:xfrm>
            <a:off x="965333" y="4256661"/>
            <a:ext cx="2874729" cy="1786994"/>
          </a:xfrm>
          <a:prstGeom prst="rect">
            <a:avLst/>
          </a:prstGeom>
        </p:spPr>
      </p:pic>
      <p:sp>
        <p:nvSpPr>
          <p:cNvPr id="5" name="TextBox 4">
            <a:extLst>
              <a:ext uri="{FF2B5EF4-FFF2-40B4-BE49-F238E27FC236}">
                <a16:creationId xmlns:a16="http://schemas.microsoft.com/office/drawing/2014/main" id="{81E732C1-9BFF-4F65-973A-FA832D9F56E6}"/>
              </a:ext>
            </a:extLst>
          </p:cNvPr>
          <p:cNvSpPr txBox="1"/>
          <p:nvPr/>
        </p:nvSpPr>
        <p:spPr>
          <a:xfrm>
            <a:off x="3840062" y="5627724"/>
            <a:ext cx="7845119" cy="646331"/>
          </a:xfrm>
          <a:prstGeom prst="rect">
            <a:avLst/>
          </a:prstGeom>
          <a:noFill/>
        </p:spPr>
        <p:txBody>
          <a:bodyPr wrap="square" rtlCol="0">
            <a:spAutoFit/>
          </a:bodyPr>
          <a:lstStyle/>
          <a:p>
            <a:r>
              <a:rPr lang="en-GB" b="1" dirty="0">
                <a:solidFill>
                  <a:srgbClr val="002060"/>
                </a:solidFill>
              </a:rPr>
              <a:t>Using the </a:t>
            </a:r>
            <a:r>
              <a:rPr lang="en-GB" b="1" dirty="0" err="1">
                <a:solidFill>
                  <a:srgbClr val="002060"/>
                </a:solidFill>
              </a:rPr>
              <a:t>PaperWeight</a:t>
            </a:r>
            <a:r>
              <a:rPr lang="en-GB" b="1" dirty="0">
                <a:solidFill>
                  <a:srgbClr val="002060"/>
                </a:solidFill>
              </a:rPr>
              <a:t> Armband© to engage in simple conversations: </a:t>
            </a:r>
            <a:r>
              <a:rPr lang="en-GB" dirty="0">
                <a:hlinkClick r:id="rId4"/>
              </a:rPr>
              <a:t>https://www.youtube.com/watch?v=I3cr8b8F3wE</a:t>
            </a:r>
            <a:r>
              <a:rPr lang="en-GB" dirty="0"/>
              <a:t> </a:t>
            </a:r>
          </a:p>
        </p:txBody>
      </p:sp>
      <p:pic>
        <p:nvPicPr>
          <p:cNvPr id="7" name="Picture 6">
            <a:extLst>
              <a:ext uri="{FF2B5EF4-FFF2-40B4-BE49-F238E27FC236}">
                <a16:creationId xmlns:a16="http://schemas.microsoft.com/office/drawing/2014/main" id="{6F9F7753-1F7D-4841-8814-CA603C83C6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495" y="1352825"/>
            <a:ext cx="2735194" cy="1695175"/>
          </a:xfrm>
          <a:prstGeom prst="rect">
            <a:avLst/>
          </a:prstGeom>
          <a:noFill/>
          <a:ln>
            <a:solidFill>
              <a:schemeClr val="tx1"/>
            </a:solidFill>
          </a:ln>
        </p:spPr>
      </p:pic>
    </p:spTree>
    <p:extLst>
      <p:ext uri="{BB962C8B-B14F-4D97-AF65-F5344CB8AC3E}">
        <p14:creationId xmlns:p14="http://schemas.microsoft.com/office/powerpoint/2010/main" val="398277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9C849E-92C0-45C3-B7E3-0C9E652FF3A0}"/>
              </a:ext>
            </a:extLst>
          </p:cNvPr>
          <p:cNvPicPr>
            <a:picLocks noChangeAspect="1"/>
          </p:cNvPicPr>
          <p:nvPr/>
        </p:nvPicPr>
        <p:blipFill>
          <a:blip r:embed="rId3"/>
          <a:stretch>
            <a:fillRect/>
          </a:stretch>
        </p:blipFill>
        <p:spPr>
          <a:xfrm>
            <a:off x="1524000" y="1941186"/>
            <a:ext cx="9144000" cy="2331720"/>
          </a:xfrm>
          <a:prstGeom prst="rect">
            <a:avLst/>
          </a:prstGeom>
        </p:spPr>
      </p:pic>
      <p:pic>
        <p:nvPicPr>
          <p:cNvPr id="3" name="Picture 2">
            <a:extLst>
              <a:ext uri="{FF2B5EF4-FFF2-40B4-BE49-F238E27FC236}">
                <a16:creationId xmlns:a16="http://schemas.microsoft.com/office/drawing/2014/main" id="{B72A2998-3E37-4AFD-A12B-39981123A7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951"/>
          <a:stretch/>
        </p:blipFill>
        <p:spPr>
          <a:xfrm>
            <a:off x="1862010" y="4438588"/>
            <a:ext cx="2483954" cy="1545005"/>
          </a:xfrm>
          <a:prstGeom prst="rect">
            <a:avLst/>
          </a:prstGeom>
        </p:spPr>
      </p:pic>
      <p:sp>
        <p:nvSpPr>
          <p:cNvPr id="4" name="Title 1">
            <a:extLst>
              <a:ext uri="{FF2B5EF4-FFF2-40B4-BE49-F238E27FC236}">
                <a16:creationId xmlns:a16="http://schemas.microsoft.com/office/drawing/2014/main" id="{F2135946-6C3C-4593-8979-E0E59EBA5CE6}"/>
              </a:ext>
            </a:extLst>
          </p:cNvPr>
          <p:cNvSpPr txBox="1">
            <a:spLocks/>
          </p:cNvSpPr>
          <p:nvPr/>
        </p:nvSpPr>
        <p:spPr>
          <a:xfrm>
            <a:off x="1775520" y="1268760"/>
            <a:ext cx="6103938" cy="889000"/>
          </a:xfrm>
          <a:prstGeom prst="rect">
            <a:avLst/>
          </a:prstGeom>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2D2F93"/>
                </a:solidFill>
                <a:effectLst/>
                <a:uLnTx/>
                <a:uFillTx/>
                <a:latin typeface="Arial"/>
                <a:ea typeface="+mj-ea"/>
                <a:cs typeface="+mj-cs"/>
              </a:rPr>
              <a:t>The PaperWeight Armband</a:t>
            </a: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sp>
        <p:nvSpPr>
          <p:cNvPr id="5" name="Rectangle 4">
            <a:extLst>
              <a:ext uri="{FF2B5EF4-FFF2-40B4-BE49-F238E27FC236}">
                <a16:creationId xmlns:a16="http://schemas.microsoft.com/office/drawing/2014/main" id="{DD2CA720-9D11-4839-AED9-C5F43ACA39F1}"/>
              </a:ext>
            </a:extLst>
          </p:cNvPr>
          <p:cNvSpPr/>
          <p:nvPr/>
        </p:nvSpPr>
        <p:spPr>
          <a:xfrm>
            <a:off x="4583832" y="4457873"/>
            <a:ext cx="176202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333399"/>
                  </a:solidFill>
                  <a:prstDash val="solid"/>
                </a:ln>
                <a:solidFill>
                  <a:srgbClr val="2D2D8A"/>
                </a:solidFill>
                <a:effectLst/>
                <a:uLnTx/>
                <a:uFillTx/>
                <a:latin typeface="Arial"/>
                <a:ea typeface="+mn-ea"/>
                <a:cs typeface="+mn-cs"/>
              </a:rPr>
              <a:t>81% </a:t>
            </a:r>
          </a:p>
        </p:txBody>
      </p:sp>
      <p:sp>
        <p:nvSpPr>
          <p:cNvPr id="6" name="TextBox 5">
            <a:extLst>
              <a:ext uri="{FF2B5EF4-FFF2-40B4-BE49-F238E27FC236}">
                <a16:creationId xmlns:a16="http://schemas.microsoft.com/office/drawing/2014/main" id="{6236CE51-5A18-4348-A2C8-B4BF43A9F91F}"/>
              </a:ext>
            </a:extLst>
          </p:cNvPr>
          <p:cNvSpPr txBox="1"/>
          <p:nvPr/>
        </p:nvSpPr>
        <p:spPr>
          <a:xfrm>
            <a:off x="6240016" y="4483667"/>
            <a:ext cx="2846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Arial"/>
                <a:ea typeface="+mn-ea"/>
                <a:cs typeface="+mn-cs"/>
              </a:rPr>
              <a:t>Positive outcomes from University of Manchester evaluation</a:t>
            </a:r>
          </a:p>
        </p:txBody>
      </p:sp>
      <p:sp>
        <p:nvSpPr>
          <p:cNvPr id="7" name="Rectangle 6">
            <a:extLst>
              <a:ext uri="{FF2B5EF4-FFF2-40B4-BE49-F238E27FC236}">
                <a16:creationId xmlns:a16="http://schemas.microsoft.com/office/drawing/2014/main" id="{819C0DA9-1402-404A-AA40-9A6C8FC67B7D}"/>
              </a:ext>
            </a:extLst>
          </p:cNvPr>
          <p:cNvSpPr/>
          <p:nvPr/>
        </p:nvSpPr>
        <p:spPr>
          <a:xfrm>
            <a:off x="4506168" y="5566170"/>
            <a:ext cx="667974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uLnTx/>
                <a:uFillTx/>
                <a:latin typeface="Arial"/>
                <a:ea typeface="+mn-ea"/>
                <a:cs typeface="+mn-cs"/>
                <a:hlinkClick r:id="rId5">
                  <a:extLst>
                    <a:ext uri="{A12FA001-AC4F-418D-AE19-62706E023703}">
                      <ahyp:hlinkClr xmlns:ahyp="http://schemas.microsoft.com/office/drawing/2018/hyperlinkcolor" val="tx"/>
                    </a:ext>
                  </a:extLst>
                </a:hlinkClick>
              </a:rPr>
              <a:t>Full evaluation available at:</a:t>
            </a:r>
            <a:endParaRPr kumimoji="0" lang="en-GB" sz="1400" b="0" i="0" u="none" strike="noStrike" kern="1200" cap="none" spc="0" normalizeH="0" baseline="0" noProof="0" dirty="0">
              <a:ln>
                <a:noFill/>
              </a:ln>
              <a:solidFill>
                <a:srgbClr val="000000"/>
              </a:solidFill>
              <a:effectLst/>
              <a:uLnTx/>
              <a:uFillTx/>
              <a:latin typeface="Arial"/>
              <a:ea typeface="+mn-ea"/>
              <a:cs typeface="+mn-cs"/>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hlinkClick r:id="rId6"/>
              </a:rPr>
              <a:t>https://www.ageuk.org.uk/bp-assets/globalassets/salford/images/nutrition-and-hydration/nutrition-and-hydration-programme-final-report-4th-june-2020.pdf</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26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1775519" y="1062057"/>
            <a:ext cx="8784976" cy="889000"/>
          </a:xfrm>
          <a:prstGeom prst="rect">
            <a:avLst/>
          </a:prstGeom>
        </p:spPr>
        <p:txBody>
          <a:bodyPr/>
          <a:lstStyle/>
          <a:p>
            <a:r>
              <a:rPr lang="en-GB" b="1" dirty="0"/>
              <a:t>Main Tips from the Eat, Drink, Live Well Booklet</a:t>
            </a:r>
          </a:p>
        </p:txBody>
      </p:sp>
      <p:pic>
        <p:nvPicPr>
          <p:cNvPr id="3" name="Picture 2" descr="A screen shot of a clock&#10;&#10;Description automatically generated">
            <a:extLst>
              <a:ext uri="{FF2B5EF4-FFF2-40B4-BE49-F238E27FC236}">
                <a16:creationId xmlns:a16="http://schemas.microsoft.com/office/drawing/2014/main" id="{83259CB9-BEB8-48AD-86FD-2E58BD1A2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072" y="1942178"/>
            <a:ext cx="2331725" cy="1917196"/>
          </a:xfrm>
          <a:prstGeom prst="rect">
            <a:avLst/>
          </a:prstGeom>
        </p:spPr>
      </p:pic>
      <p:sp>
        <p:nvSpPr>
          <p:cNvPr id="4" name="TextBox 3">
            <a:extLst>
              <a:ext uri="{FF2B5EF4-FFF2-40B4-BE49-F238E27FC236}">
                <a16:creationId xmlns:a16="http://schemas.microsoft.com/office/drawing/2014/main" id="{2CEF5813-5D19-4C16-BA24-D00654EEABA2}"/>
              </a:ext>
            </a:extLst>
          </p:cNvPr>
          <p:cNvSpPr txBox="1"/>
          <p:nvPr/>
        </p:nvSpPr>
        <p:spPr>
          <a:xfrm>
            <a:off x="2072087" y="1668583"/>
            <a:ext cx="23042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Eat little and often</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pic>
        <p:nvPicPr>
          <p:cNvPr id="5" name="Picture 4">
            <a:extLst>
              <a:ext uri="{FF2B5EF4-FFF2-40B4-BE49-F238E27FC236}">
                <a16:creationId xmlns:a16="http://schemas.microsoft.com/office/drawing/2014/main" id="{1E979E13-18C9-497C-BE2C-DEAB0CAC90F7}"/>
              </a:ext>
            </a:extLst>
          </p:cNvPr>
          <p:cNvPicPr>
            <a:picLocks noChangeAspect="1"/>
          </p:cNvPicPr>
          <p:nvPr/>
        </p:nvPicPr>
        <p:blipFill rotWithShape="1">
          <a:blip r:embed="rId4"/>
          <a:srcRect r="10050"/>
          <a:stretch/>
        </p:blipFill>
        <p:spPr>
          <a:xfrm>
            <a:off x="1775521" y="5085185"/>
            <a:ext cx="3003237" cy="991307"/>
          </a:xfrm>
          <a:prstGeom prst="rect">
            <a:avLst/>
          </a:prstGeom>
        </p:spPr>
      </p:pic>
      <p:sp>
        <p:nvSpPr>
          <p:cNvPr id="10" name="TextBox 9">
            <a:extLst>
              <a:ext uri="{FF2B5EF4-FFF2-40B4-BE49-F238E27FC236}">
                <a16:creationId xmlns:a16="http://schemas.microsoft.com/office/drawing/2014/main" id="{B87C09B2-5522-483B-BF10-F6C57DE687EE}"/>
              </a:ext>
            </a:extLst>
          </p:cNvPr>
          <p:cNvSpPr txBox="1"/>
          <p:nvPr/>
        </p:nvSpPr>
        <p:spPr>
          <a:xfrm>
            <a:off x="1704261" y="4117612"/>
            <a:ext cx="334379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Add to your food to increase energy without increasing portion size</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pic>
        <p:nvPicPr>
          <p:cNvPr id="6" name="Picture 5">
            <a:extLst>
              <a:ext uri="{FF2B5EF4-FFF2-40B4-BE49-F238E27FC236}">
                <a16:creationId xmlns:a16="http://schemas.microsoft.com/office/drawing/2014/main" id="{E0097893-B26C-4C3A-B752-13DEED184810}"/>
              </a:ext>
            </a:extLst>
          </p:cNvPr>
          <p:cNvPicPr>
            <a:picLocks noChangeAspect="1"/>
          </p:cNvPicPr>
          <p:nvPr/>
        </p:nvPicPr>
        <p:blipFill>
          <a:blip r:embed="rId5"/>
          <a:stretch>
            <a:fillRect/>
          </a:stretch>
        </p:blipFill>
        <p:spPr>
          <a:xfrm>
            <a:off x="5518731" y="2221074"/>
            <a:ext cx="1857375" cy="1638300"/>
          </a:xfrm>
          <a:prstGeom prst="rect">
            <a:avLst/>
          </a:prstGeom>
        </p:spPr>
      </p:pic>
      <p:sp>
        <p:nvSpPr>
          <p:cNvPr id="14" name="TextBox 13">
            <a:extLst>
              <a:ext uri="{FF2B5EF4-FFF2-40B4-BE49-F238E27FC236}">
                <a16:creationId xmlns:a16="http://schemas.microsoft.com/office/drawing/2014/main" id="{7DC2741F-B5D7-4902-A25D-2B9D5FE0A404}"/>
              </a:ext>
            </a:extLst>
          </p:cNvPr>
          <p:cNvSpPr txBox="1"/>
          <p:nvPr/>
        </p:nvSpPr>
        <p:spPr>
          <a:xfrm>
            <a:off x="4984142" y="1628801"/>
            <a:ext cx="27680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Use milk powder to fortify milk, sauces and soup</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pic>
        <p:nvPicPr>
          <p:cNvPr id="8" name="Picture 7">
            <a:extLst>
              <a:ext uri="{FF2B5EF4-FFF2-40B4-BE49-F238E27FC236}">
                <a16:creationId xmlns:a16="http://schemas.microsoft.com/office/drawing/2014/main" id="{251206D8-5E48-486C-AC56-40B96D611F4C}"/>
              </a:ext>
            </a:extLst>
          </p:cNvPr>
          <p:cNvPicPr>
            <a:picLocks noChangeAspect="1"/>
          </p:cNvPicPr>
          <p:nvPr/>
        </p:nvPicPr>
        <p:blipFill>
          <a:blip r:embed="rId6"/>
          <a:stretch>
            <a:fillRect/>
          </a:stretch>
        </p:blipFill>
        <p:spPr>
          <a:xfrm>
            <a:off x="7919355" y="4782540"/>
            <a:ext cx="2324100" cy="1524000"/>
          </a:xfrm>
          <a:prstGeom prst="rect">
            <a:avLst/>
          </a:prstGeom>
        </p:spPr>
      </p:pic>
      <p:sp>
        <p:nvSpPr>
          <p:cNvPr id="15" name="TextBox 14">
            <a:extLst>
              <a:ext uri="{FF2B5EF4-FFF2-40B4-BE49-F238E27FC236}">
                <a16:creationId xmlns:a16="http://schemas.microsoft.com/office/drawing/2014/main" id="{49AA4FBC-5B4C-458A-8F21-0B439ACE4669}"/>
              </a:ext>
            </a:extLst>
          </p:cNvPr>
          <p:cNvSpPr txBox="1"/>
          <p:nvPr/>
        </p:nvSpPr>
        <p:spPr>
          <a:xfrm>
            <a:off x="5320530" y="4120646"/>
            <a:ext cx="2376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Have more protein</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68C90334-1BA1-4FAC-B91B-89DB51F0D2CD}"/>
              </a:ext>
            </a:extLst>
          </p:cNvPr>
          <p:cNvPicPr>
            <a:picLocks noChangeAspect="1"/>
          </p:cNvPicPr>
          <p:nvPr/>
        </p:nvPicPr>
        <p:blipFill rotWithShape="1">
          <a:blip r:embed="rId7"/>
          <a:srcRect b="6112"/>
          <a:stretch/>
        </p:blipFill>
        <p:spPr>
          <a:xfrm>
            <a:off x="5671494" y="4489979"/>
            <a:ext cx="1400638" cy="1850435"/>
          </a:xfrm>
          <a:prstGeom prst="rect">
            <a:avLst/>
          </a:prstGeom>
        </p:spPr>
      </p:pic>
      <p:sp>
        <p:nvSpPr>
          <p:cNvPr id="17" name="TextBox 16">
            <a:extLst>
              <a:ext uri="{FF2B5EF4-FFF2-40B4-BE49-F238E27FC236}">
                <a16:creationId xmlns:a16="http://schemas.microsoft.com/office/drawing/2014/main" id="{563F92BE-CE00-481F-B008-3C8BF6756BF9}"/>
              </a:ext>
            </a:extLst>
          </p:cNvPr>
          <p:cNvSpPr txBox="1"/>
          <p:nvPr/>
        </p:nvSpPr>
        <p:spPr>
          <a:xfrm>
            <a:off x="7919356" y="4128918"/>
            <a:ext cx="23762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Make meal preparation easier</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67BEB16E-8FE0-4C49-8677-0108366B2BDF}"/>
              </a:ext>
            </a:extLst>
          </p:cNvPr>
          <p:cNvPicPr>
            <a:picLocks noChangeAspect="1"/>
          </p:cNvPicPr>
          <p:nvPr/>
        </p:nvPicPr>
        <p:blipFill>
          <a:blip r:embed="rId8"/>
          <a:stretch>
            <a:fillRect/>
          </a:stretch>
        </p:blipFill>
        <p:spPr>
          <a:xfrm>
            <a:off x="8272844" y="1927315"/>
            <a:ext cx="1857375" cy="1294768"/>
          </a:xfrm>
          <a:prstGeom prst="rect">
            <a:avLst/>
          </a:prstGeom>
        </p:spPr>
      </p:pic>
      <p:sp>
        <p:nvSpPr>
          <p:cNvPr id="19" name="TextBox 18">
            <a:extLst>
              <a:ext uri="{FF2B5EF4-FFF2-40B4-BE49-F238E27FC236}">
                <a16:creationId xmlns:a16="http://schemas.microsoft.com/office/drawing/2014/main" id="{B678675D-23CF-4274-9668-765964AA6D21}"/>
              </a:ext>
            </a:extLst>
          </p:cNvPr>
          <p:cNvSpPr txBox="1"/>
          <p:nvPr/>
        </p:nvSpPr>
        <p:spPr>
          <a:xfrm>
            <a:off x="8351004" y="1628800"/>
            <a:ext cx="1942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Eat with others</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sp>
        <p:nvSpPr>
          <p:cNvPr id="20" name="TextBox 19">
            <a:extLst>
              <a:ext uri="{FF2B5EF4-FFF2-40B4-BE49-F238E27FC236}">
                <a16:creationId xmlns:a16="http://schemas.microsoft.com/office/drawing/2014/main" id="{4CA51B95-860F-4438-866C-DD7756B2D793}"/>
              </a:ext>
            </a:extLst>
          </p:cNvPr>
          <p:cNvSpPr txBox="1"/>
          <p:nvPr/>
        </p:nvSpPr>
        <p:spPr>
          <a:xfrm>
            <a:off x="7919355" y="3197433"/>
            <a:ext cx="25643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8A"/>
                </a:solidFill>
                <a:effectLst/>
                <a:uLnTx/>
                <a:uFillTx/>
                <a:latin typeface="Arial"/>
                <a:ea typeface="+mn-ea"/>
                <a:cs typeface="+mn-cs"/>
              </a:rPr>
              <a:t>Some people are having a shared lunch over a video call or watching a favourite programme while eating</a:t>
            </a:r>
            <a:endParaRPr kumimoji="0" lang="en-GB" sz="1200" b="0" i="0" u="none" strike="noStrike" kern="1200" cap="none" spc="0" normalizeH="0" baseline="0" noProof="0" dirty="0">
              <a:ln>
                <a:noFill/>
              </a:ln>
              <a:solidFill>
                <a:srgbClr val="2D2D8A"/>
              </a:solidFill>
              <a:effectLst/>
              <a:uLnTx/>
              <a:uFillTx/>
              <a:latin typeface="Arial"/>
              <a:ea typeface="+mn-ea"/>
              <a:cs typeface="+mn-cs"/>
            </a:endParaRPr>
          </a:p>
        </p:txBody>
      </p:sp>
      <p:sp>
        <p:nvSpPr>
          <p:cNvPr id="18" name="TextBox 17">
            <a:extLst>
              <a:ext uri="{FF2B5EF4-FFF2-40B4-BE49-F238E27FC236}">
                <a16:creationId xmlns:a16="http://schemas.microsoft.com/office/drawing/2014/main" id="{18818D7E-45DA-4926-B3D9-4CF7113FB87D}"/>
              </a:ext>
            </a:extLst>
          </p:cNvPr>
          <p:cNvSpPr txBox="1"/>
          <p:nvPr/>
        </p:nvSpPr>
        <p:spPr>
          <a:xfrm>
            <a:off x="1808961" y="5937208"/>
            <a:ext cx="30032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a:ea typeface="+mn-ea"/>
                <a:cs typeface="+mn-cs"/>
              </a:rPr>
              <a:t>This is called fortifying food</a:t>
            </a:r>
            <a:endParaRPr kumimoji="0" lang="en-GB" sz="1800" b="0" i="0" u="none" strike="noStrike" kern="1200" cap="none" spc="0" normalizeH="0" baseline="0" noProof="0" dirty="0">
              <a:ln>
                <a:noFill/>
              </a:ln>
              <a:solidFill>
                <a:srgbClr val="2D2D8A"/>
              </a:solidFill>
              <a:effectLst/>
              <a:uLnTx/>
              <a:uFillTx/>
              <a:latin typeface="Arial"/>
              <a:ea typeface="+mn-ea"/>
              <a:cs typeface="+mn-cs"/>
            </a:endParaRPr>
          </a:p>
        </p:txBody>
      </p:sp>
    </p:spTree>
    <p:extLst>
      <p:ext uri="{BB962C8B-B14F-4D97-AF65-F5344CB8AC3E}">
        <p14:creationId xmlns:p14="http://schemas.microsoft.com/office/powerpoint/2010/main" val="1197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15" grpId="0"/>
      <p:bldP spid="17" grpId="0"/>
      <p:bldP spid="19" grpId="0"/>
      <p:bldP spid="20" grpId="0"/>
      <p:bldP spid="18" grpId="0"/>
    </p:bldLst>
  </p:timing>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chequer xmlns="4ad4d7b2-7045-4ea9-a938-49be9e853746">true</Exchequ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9B6D96CA3E8A4EA6264127CAE1E098" ma:contentTypeVersion="15" ma:contentTypeDescription="Create a new document." ma:contentTypeScope="" ma:versionID="da97d1cb90e9df67bb55fa6369c605da">
  <xsd:schema xmlns:xsd="http://www.w3.org/2001/XMLSchema" xmlns:xs="http://www.w3.org/2001/XMLSchema" xmlns:p="http://schemas.microsoft.com/office/2006/metadata/properties" xmlns:ns2="4ad4d7b2-7045-4ea9-a938-49be9e853746" xmlns:ns3="fda73c0f-03a0-411e-a79f-292674d7878d" targetNamespace="http://schemas.microsoft.com/office/2006/metadata/properties" ma:root="true" ma:fieldsID="5cb2b1bc80417ae093357f83e0ddf304" ns2:_="" ns3:_="">
    <xsd:import namespace="4ad4d7b2-7045-4ea9-a938-49be9e853746"/>
    <xsd:import namespace="fda73c0f-03a0-411e-a79f-292674d7878d"/>
    <xsd:element name="properties">
      <xsd:complexType>
        <xsd:sequence>
          <xsd:element name="documentManagement">
            <xsd:complexType>
              <xsd:all>
                <xsd:element ref="ns2:Exchequer"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4d7b2-7045-4ea9-a938-49be9e853746" elementFormDefault="qualified">
    <xsd:import namespace="http://schemas.microsoft.com/office/2006/documentManagement/types"/>
    <xsd:import namespace="http://schemas.microsoft.com/office/infopath/2007/PartnerControls"/>
    <xsd:element name="Exchequer" ma:index="2" nillable="true" ma:displayName="Exchequer" ma:default="1" ma:format="Dropdown" ma:internalName="Exchequer"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73c0f-03a0-411e-a79f-292674d7878d"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01CAE-46D3-485D-9AF0-7D7A10E54E15}">
  <ds:schemaRefs>
    <ds:schemaRef ds:uri="http://schemas.microsoft.com/sharepoint/v3/contenttype/forms"/>
  </ds:schemaRefs>
</ds:datastoreItem>
</file>

<file path=customXml/itemProps2.xml><?xml version="1.0" encoding="utf-8"?>
<ds:datastoreItem xmlns:ds="http://schemas.openxmlformats.org/officeDocument/2006/customXml" ds:itemID="{D5807712-16E6-4CB7-941D-3FC2B0291007}">
  <ds:schemaRefs>
    <ds:schemaRef ds:uri="http://schemas.microsoft.com/office/2006/metadata/properties"/>
    <ds:schemaRef ds:uri="http://schemas.microsoft.com/office/infopath/2007/PartnerControls"/>
    <ds:schemaRef ds:uri="4ad4d7b2-7045-4ea9-a938-49be9e853746"/>
  </ds:schemaRefs>
</ds:datastoreItem>
</file>

<file path=customXml/itemProps3.xml><?xml version="1.0" encoding="utf-8"?>
<ds:datastoreItem xmlns:ds="http://schemas.openxmlformats.org/officeDocument/2006/customXml" ds:itemID="{7CDF2A33-C078-4162-8257-FFDFBCD5C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4d7b2-7045-4ea9-a938-49be9e853746"/>
    <ds:schemaRef ds:uri="fda73c0f-03a0-411e-a79f-292674d7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13414</TotalTime>
  <Words>2247</Words>
  <Application>Microsoft Office PowerPoint</Application>
  <PresentationFormat>Widescreen</PresentationFormat>
  <Paragraphs>170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Pennine KPI's -18March 2014 D1</vt:lpstr>
      <vt:lpstr>Introduction to the Greater Manchester Nutrition &amp; Hydration Programme – useful strategies to promote good nutrition &amp; hydration</vt:lpstr>
      <vt:lpstr>PowerPoint Presentation</vt:lpstr>
      <vt:lpstr>Overview – why focus on malnutrition? </vt:lpstr>
      <vt:lpstr>Increased Risk Due to COVID-19</vt:lpstr>
      <vt:lpstr>PowerPoint Presentation</vt:lpstr>
      <vt:lpstr>PowerPoint Presentation</vt:lpstr>
      <vt:lpstr>Simple Conversations </vt:lpstr>
      <vt:lpstr>PowerPoint Presentation</vt:lpstr>
      <vt:lpstr>Main Tips from the Eat, Drink, Live Well Booklet</vt:lpstr>
      <vt:lpstr>Stay Hydrated   </vt:lpstr>
      <vt:lpstr>Simple Tips and Advice</vt:lpstr>
      <vt:lpstr>Final Messages</vt:lpstr>
      <vt:lpstr>Available Resources</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Greater Manchester Nutrition &amp; Hydration Programme – useful strategies to promote good nutrition &amp; hydration</dc:title>
  <dc:creator>Nicola Calder</dc:creator>
  <cp:lastModifiedBy>Siobhan McKenna</cp:lastModifiedBy>
  <cp:revision>12</cp:revision>
  <dcterms:created xsi:type="dcterms:W3CDTF">2021-01-07T11:38:14Z</dcterms:created>
  <dcterms:modified xsi:type="dcterms:W3CDTF">2021-01-27T16:53:40Z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0x0101000E9B6D96CA3E8A4EA6264127CAE1E098</vt:lpwstr>
  </property>
  <property fmtid="{D5CDD505-2E9C-101B-9397-08002B2CF9AE}" pid="3" name="ContentType">
    <vt:lpwstr>Document</vt:lpwstr>
  </property>
  <property fmtid="{D5CDD505-2E9C-101B-9397-08002B2CF9AE}" pid="4" name="Exchequer">
    <vt:lpwstr>1</vt:lpwstr>
  </property>
</Properties>
</file>