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3" r:id="rId3"/>
    <p:sldId id="265" r:id="rId4"/>
    <p:sldId id="266" r:id="rId5"/>
    <p:sldId id="267" r:id="rId6"/>
    <p:sldId id="268" r:id="rId7"/>
    <p:sldId id="269"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56"/>
    <p:restoredTop sz="94643"/>
  </p:normalViewPr>
  <p:slideViewPr>
    <p:cSldViewPr snapToGrid="0" snapToObjects="1">
      <p:cViewPr varScale="1">
        <p:scale>
          <a:sx n="105" d="100"/>
          <a:sy n="105" d="100"/>
        </p:scale>
        <p:origin x="60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6C907-1A9A-5B44-AD17-1E9159E5D018}"/>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10748EE0-FC1A-524B-91D2-466A10B357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95929D79-958B-1547-8445-22604BA73489}"/>
              </a:ext>
            </a:extLst>
          </p:cNvPr>
          <p:cNvSpPr>
            <a:spLocks noGrp="1"/>
          </p:cNvSpPr>
          <p:nvPr>
            <p:ph type="dt" sz="half" idx="10"/>
          </p:nvPr>
        </p:nvSpPr>
        <p:spPr/>
        <p:txBody>
          <a:bodyPr/>
          <a:lstStyle/>
          <a:p>
            <a:fld id="{475AF7C6-99F2-054F-849A-FA4CF4E44C54}" type="datetimeFigureOut">
              <a:rPr lang="en-US" smtClean="0"/>
              <a:t>7/15/21</a:t>
            </a:fld>
            <a:endParaRPr lang="en-US"/>
          </a:p>
        </p:txBody>
      </p:sp>
      <p:sp>
        <p:nvSpPr>
          <p:cNvPr id="5" name="Footer Placeholder 4">
            <a:extLst>
              <a:ext uri="{FF2B5EF4-FFF2-40B4-BE49-F238E27FC236}">
                <a16:creationId xmlns:a16="http://schemas.microsoft.com/office/drawing/2014/main" id="{9FC93830-6117-E340-8DCE-29ED3847A3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567456-9B4B-9C45-82FA-05F21CEBF22A}"/>
              </a:ext>
            </a:extLst>
          </p:cNvPr>
          <p:cNvSpPr>
            <a:spLocks noGrp="1"/>
          </p:cNvSpPr>
          <p:nvPr>
            <p:ph type="sldNum" sz="quarter" idx="12"/>
          </p:nvPr>
        </p:nvSpPr>
        <p:spPr/>
        <p:txBody>
          <a:bodyPr/>
          <a:lstStyle/>
          <a:p>
            <a:fld id="{49793EA6-635C-2840-8F67-7944F663ACAA}" type="slidenum">
              <a:rPr lang="en-US" smtClean="0"/>
              <a:t>‹#›</a:t>
            </a:fld>
            <a:endParaRPr lang="en-US"/>
          </a:p>
        </p:txBody>
      </p:sp>
    </p:spTree>
    <p:extLst>
      <p:ext uri="{BB962C8B-B14F-4D97-AF65-F5344CB8AC3E}">
        <p14:creationId xmlns:p14="http://schemas.microsoft.com/office/powerpoint/2010/main" val="242970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ABD62-00E6-9642-A6D1-81BC575972F1}"/>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B2B3FFE-CC2E-8146-BBD5-E46FF1CE3E0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2FB24B1-AFFA-174A-8F72-A60AB60EA980}"/>
              </a:ext>
            </a:extLst>
          </p:cNvPr>
          <p:cNvSpPr>
            <a:spLocks noGrp="1"/>
          </p:cNvSpPr>
          <p:nvPr>
            <p:ph type="dt" sz="half" idx="10"/>
          </p:nvPr>
        </p:nvSpPr>
        <p:spPr/>
        <p:txBody>
          <a:bodyPr/>
          <a:lstStyle/>
          <a:p>
            <a:fld id="{475AF7C6-99F2-054F-849A-FA4CF4E44C54}" type="datetimeFigureOut">
              <a:rPr lang="en-US" smtClean="0"/>
              <a:t>7/15/21</a:t>
            </a:fld>
            <a:endParaRPr lang="en-US"/>
          </a:p>
        </p:txBody>
      </p:sp>
      <p:sp>
        <p:nvSpPr>
          <p:cNvPr id="5" name="Footer Placeholder 4">
            <a:extLst>
              <a:ext uri="{FF2B5EF4-FFF2-40B4-BE49-F238E27FC236}">
                <a16:creationId xmlns:a16="http://schemas.microsoft.com/office/drawing/2014/main" id="{1915617A-A9CF-F74B-AEA7-D5398EACCE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7F4ED2-3A37-6F49-B371-2C5C1C2938B0}"/>
              </a:ext>
            </a:extLst>
          </p:cNvPr>
          <p:cNvSpPr>
            <a:spLocks noGrp="1"/>
          </p:cNvSpPr>
          <p:nvPr>
            <p:ph type="sldNum" sz="quarter" idx="12"/>
          </p:nvPr>
        </p:nvSpPr>
        <p:spPr/>
        <p:txBody>
          <a:bodyPr/>
          <a:lstStyle/>
          <a:p>
            <a:fld id="{49793EA6-635C-2840-8F67-7944F663ACAA}" type="slidenum">
              <a:rPr lang="en-US" smtClean="0"/>
              <a:t>‹#›</a:t>
            </a:fld>
            <a:endParaRPr lang="en-US"/>
          </a:p>
        </p:txBody>
      </p:sp>
    </p:spTree>
    <p:extLst>
      <p:ext uri="{BB962C8B-B14F-4D97-AF65-F5344CB8AC3E}">
        <p14:creationId xmlns:p14="http://schemas.microsoft.com/office/powerpoint/2010/main" val="3148816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D07413-5C53-AC4D-8F78-428D36C3CBD9}"/>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9124C6F-9329-B74C-BB5C-BB14B5BD215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201F781-615C-C34F-A2D2-40370AD57FBB}"/>
              </a:ext>
            </a:extLst>
          </p:cNvPr>
          <p:cNvSpPr>
            <a:spLocks noGrp="1"/>
          </p:cNvSpPr>
          <p:nvPr>
            <p:ph type="dt" sz="half" idx="10"/>
          </p:nvPr>
        </p:nvSpPr>
        <p:spPr/>
        <p:txBody>
          <a:bodyPr/>
          <a:lstStyle/>
          <a:p>
            <a:fld id="{475AF7C6-99F2-054F-849A-FA4CF4E44C54}" type="datetimeFigureOut">
              <a:rPr lang="en-US" smtClean="0"/>
              <a:t>7/15/21</a:t>
            </a:fld>
            <a:endParaRPr lang="en-US"/>
          </a:p>
        </p:txBody>
      </p:sp>
      <p:sp>
        <p:nvSpPr>
          <p:cNvPr id="5" name="Footer Placeholder 4">
            <a:extLst>
              <a:ext uri="{FF2B5EF4-FFF2-40B4-BE49-F238E27FC236}">
                <a16:creationId xmlns:a16="http://schemas.microsoft.com/office/drawing/2014/main" id="{6ADAA48D-5CC3-274B-8AD8-21984B6EC1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C131CD-D451-CF4B-9935-D76F152DC265}"/>
              </a:ext>
            </a:extLst>
          </p:cNvPr>
          <p:cNvSpPr>
            <a:spLocks noGrp="1"/>
          </p:cNvSpPr>
          <p:nvPr>
            <p:ph type="sldNum" sz="quarter" idx="12"/>
          </p:nvPr>
        </p:nvSpPr>
        <p:spPr/>
        <p:txBody>
          <a:bodyPr/>
          <a:lstStyle/>
          <a:p>
            <a:fld id="{49793EA6-635C-2840-8F67-7944F663ACAA}" type="slidenum">
              <a:rPr lang="en-US" smtClean="0"/>
              <a:t>‹#›</a:t>
            </a:fld>
            <a:endParaRPr lang="en-US"/>
          </a:p>
        </p:txBody>
      </p:sp>
    </p:spTree>
    <p:extLst>
      <p:ext uri="{BB962C8B-B14F-4D97-AF65-F5344CB8AC3E}">
        <p14:creationId xmlns:p14="http://schemas.microsoft.com/office/powerpoint/2010/main" val="1068923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72CDB2-7863-9640-8E08-6E631E4C941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89A625A7-8AFD-674A-9F6B-39FC555ADE7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7A98CF0-343F-B745-8BF4-B8E79CA2A35D}"/>
              </a:ext>
            </a:extLst>
          </p:cNvPr>
          <p:cNvSpPr>
            <a:spLocks noGrp="1"/>
          </p:cNvSpPr>
          <p:nvPr>
            <p:ph type="dt" sz="half" idx="10"/>
          </p:nvPr>
        </p:nvSpPr>
        <p:spPr/>
        <p:txBody>
          <a:bodyPr/>
          <a:lstStyle/>
          <a:p>
            <a:fld id="{475AF7C6-99F2-054F-849A-FA4CF4E44C54}" type="datetimeFigureOut">
              <a:rPr lang="en-US" smtClean="0"/>
              <a:t>7/15/21</a:t>
            </a:fld>
            <a:endParaRPr lang="en-US"/>
          </a:p>
        </p:txBody>
      </p:sp>
      <p:sp>
        <p:nvSpPr>
          <p:cNvPr id="5" name="Footer Placeholder 4">
            <a:extLst>
              <a:ext uri="{FF2B5EF4-FFF2-40B4-BE49-F238E27FC236}">
                <a16:creationId xmlns:a16="http://schemas.microsoft.com/office/drawing/2014/main" id="{BA2B775C-A663-C343-8A58-41919BB1C9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79A695-7041-764B-91F4-B4778E5CA796}"/>
              </a:ext>
            </a:extLst>
          </p:cNvPr>
          <p:cNvSpPr>
            <a:spLocks noGrp="1"/>
          </p:cNvSpPr>
          <p:nvPr>
            <p:ph type="sldNum" sz="quarter" idx="12"/>
          </p:nvPr>
        </p:nvSpPr>
        <p:spPr/>
        <p:txBody>
          <a:bodyPr/>
          <a:lstStyle/>
          <a:p>
            <a:fld id="{49793EA6-635C-2840-8F67-7944F663ACAA}" type="slidenum">
              <a:rPr lang="en-US" smtClean="0"/>
              <a:t>‹#›</a:t>
            </a:fld>
            <a:endParaRPr lang="en-US"/>
          </a:p>
        </p:txBody>
      </p:sp>
    </p:spTree>
    <p:extLst>
      <p:ext uri="{BB962C8B-B14F-4D97-AF65-F5344CB8AC3E}">
        <p14:creationId xmlns:p14="http://schemas.microsoft.com/office/powerpoint/2010/main" val="3017329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A89B5-C623-6F46-A462-AFFA97B03802}"/>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70F2A90C-769E-2248-A054-F14EF0CCB3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AD517073-4E79-EB40-BC99-4635FD8BE568}"/>
              </a:ext>
            </a:extLst>
          </p:cNvPr>
          <p:cNvSpPr>
            <a:spLocks noGrp="1"/>
          </p:cNvSpPr>
          <p:nvPr>
            <p:ph type="dt" sz="half" idx="10"/>
          </p:nvPr>
        </p:nvSpPr>
        <p:spPr/>
        <p:txBody>
          <a:bodyPr/>
          <a:lstStyle/>
          <a:p>
            <a:fld id="{475AF7C6-99F2-054F-849A-FA4CF4E44C54}" type="datetimeFigureOut">
              <a:rPr lang="en-US" smtClean="0"/>
              <a:t>7/15/21</a:t>
            </a:fld>
            <a:endParaRPr lang="en-US"/>
          </a:p>
        </p:txBody>
      </p:sp>
      <p:sp>
        <p:nvSpPr>
          <p:cNvPr id="5" name="Footer Placeholder 4">
            <a:extLst>
              <a:ext uri="{FF2B5EF4-FFF2-40B4-BE49-F238E27FC236}">
                <a16:creationId xmlns:a16="http://schemas.microsoft.com/office/drawing/2014/main" id="{642D4824-B156-B247-8318-6CEC1D8BA8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069D5C-78AF-A743-B6E9-D90993EB4E22}"/>
              </a:ext>
            </a:extLst>
          </p:cNvPr>
          <p:cNvSpPr>
            <a:spLocks noGrp="1"/>
          </p:cNvSpPr>
          <p:nvPr>
            <p:ph type="sldNum" sz="quarter" idx="12"/>
          </p:nvPr>
        </p:nvSpPr>
        <p:spPr/>
        <p:txBody>
          <a:bodyPr/>
          <a:lstStyle/>
          <a:p>
            <a:fld id="{49793EA6-635C-2840-8F67-7944F663ACAA}" type="slidenum">
              <a:rPr lang="en-US" smtClean="0"/>
              <a:t>‹#›</a:t>
            </a:fld>
            <a:endParaRPr lang="en-US"/>
          </a:p>
        </p:txBody>
      </p:sp>
    </p:spTree>
    <p:extLst>
      <p:ext uri="{BB962C8B-B14F-4D97-AF65-F5344CB8AC3E}">
        <p14:creationId xmlns:p14="http://schemas.microsoft.com/office/powerpoint/2010/main" val="1417241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9D5C7-3875-174B-9815-AED2EE0BD5B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DA5E3CF-2EE2-024F-A865-BC0F6D8E2C0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50439014-DD0E-8946-911B-5571D8CCCAD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6CC96853-75AA-2C44-8C46-F09795E31C6F}"/>
              </a:ext>
            </a:extLst>
          </p:cNvPr>
          <p:cNvSpPr>
            <a:spLocks noGrp="1"/>
          </p:cNvSpPr>
          <p:nvPr>
            <p:ph type="dt" sz="half" idx="10"/>
          </p:nvPr>
        </p:nvSpPr>
        <p:spPr/>
        <p:txBody>
          <a:bodyPr/>
          <a:lstStyle/>
          <a:p>
            <a:fld id="{475AF7C6-99F2-054F-849A-FA4CF4E44C54}" type="datetimeFigureOut">
              <a:rPr lang="en-US" smtClean="0"/>
              <a:t>7/15/21</a:t>
            </a:fld>
            <a:endParaRPr lang="en-US"/>
          </a:p>
        </p:txBody>
      </p:sp>
      <p:sp>
        <p:nvSpPr>
          <p:cNvPr id="6" name="Footer Placeholder 5">
            <a:extLst>
              <a:ext uri="{FF2B5EF4-FFF2-40B4-BE49-F238E27FC236}">
                <a16:creationId xmlns:a16="http://schemas.microsoft.com/office/drawing/2014/main" id="{89E232B1-9E70-7B4A-85A7-36D05329A9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B6E15D-7C0A-E04B-88CB-CCBF6878E734}"/>
              </a:ext>
            </a:extLst>
          </p:cNvPr>
          <p:cNvSpPr>
            <a:spLocks noGrp="1"/>
          </p:cNvSpPr>
          <p:nvPr>
            <p:ph type="sldNum" sz="quarter" idx="12"/>
          </p:nvPr>
        </p:nvSpPr>
        <p:spPr/>
        <p:txBody>
          <a:bodyPr/>
          <a:lstStyle/>
          <a:p>
            <a:fld id="{49793EA6-635C-2840-8F67-7944F663ACAA}" type="slidenum">
              <a:rPr lang="en-US" smtClean="0"/>
              <a:t>‹#›</a:t>
            </a:fld>
            <a:endParaRPr lang="en-US"/>
          </a:p>
        </p:txBody>
      </p:sp>
    </p:spTree>
    <p:extLst>
      <p:ext uri="{BB962C8B-B14F-4D97-AF65-F5344CB8AC3E}">
        <p14:creationId xmlns:p14="http://schemas.microsoft.com/office/powerpoint/2010/main" val="1885563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2953E-0B5B-204B-8077-C8B33A3E45BC}"/>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A855DAB-3DA5-6147-A711-1CCC2BDF0F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B966D8E8-F756-274C-9491-78AB9D9F53DE}"/>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97CEBEBC-FD31-7847-B734-C141FC3189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CF05164-D6EA-7545-AB8B-8FD1D0E17D35}"/>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50D67D5E-626B-9C46-8743-5E006DFE899E}"/>
              </a:ext>
            </a:extLst>
          </p:cNvPr>
          <p:cNvSpPr>
            <a:spLocks noGrp="1"/>
          </p:cNvSpPr>
          <p:nvPr>
            <p:ph type="dt" sz="half" idx="10"/>
          </p:nvPr>
        </p:nvSpPr>
        <p:spPr/>
        <p:txBody>
          <a:bodyPr/>
          <a:lstStyle/>
          <a:p>
            <a:fld id="{475AF7C6-99F2-054F-849A-FA4CF4E44C54}" type="datetimeFigureOut">
              <a:rPr lang="en-US" smtClean="0"/>
              <a:t>7/15/21</a:t>
            </a:fld>
            <a:endParaRPr lang="en-US"/>
          </a:p>
        </p:txBody>
      </p:sp>
      <p:sp>
        <p:nvSpPr>
          <p:cNvPr id="8" name="Footer Placeholder 7">
            <a:extLst>
              <a:ext uri="{FF2B5EF4-FFF2-40B4-BE49-F238E27FC236}">
                <a16:creationId xmlns:a16="http://schemas.microsoft.com/office/drawing/2014/main" id="{6569AA3E-DB64-C046-97E6-52BC5537C37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BCCDA1F-FC1B-0845-A51C-1EDCC041371F}"/>
              </a:ext>
            </a:extLst>
          </p:cNvPr>
          <p:cNvSpPr>
            <a:spLocks noGrp="1"/>
          </p:cNvSpPr>
          <p:nvPr>
            <p:ph type="sldNum" sz="quarter" idx="12"/>
          </p:nvPr>
        </p:nvSpPr>
        <p:spPr/>
        <p:txBody>
          <a:bodyPr/>
          <a:lstStyle/>
          <a:p>
            <a:fld id="{49793EA6-635C-2840-8F67-7944F663ACAA}" type="slidenum">
              <a:rPr lang="en-US" smtClean="0"/>
              <a:t>‹#›</a:t>
            </a:fld>
            <a:endParaRPr lang="en-US"/>
          </a:p>
        </p:txBody>
      </p:sp>
    </p:spTree>
    <p:extLst>
      <p:ext uri="{BB962C8B-B14F-4D97-AF65-F5344CB8AC3E}">
        <p14:creationId xmlns:p14="http://schemas.microsoft.com/office/powerpoint/2010/main" val="1228635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E1838-75F5-CA44-99CE-F890A9E69140}"/>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87EFBFD3-01E5-6445-B401-62D825A50E79}"/>
              </a:ext>
            </a:extLst>
          </p:cNvPr>
          <p:cNvSpPr>
            <a:spLocks noGrp="1"/>
          </p:cNvSpPr>
          <p:nvPr>
            <p:ph type="dt" sz="half" idx="10"/>
          </p:nvPr>
        </p:nvSpPr>
        <p:spPr/>
        <p:txBody>
          <a:bodyPr/>
          <a:lstStyle/>
          <a:p>
            <a:fld id="{475AF7C6-99F2-054F-849A-FA4CF4E44C54}" type="datetimeFigureOut">
              <a:rPr lang="en-US" smtClean="0"/>
              <a:t>7/15/21</a:t>
            </a:fld>
            <a:endParaRPr lang="en-US"/>
          </a:p>
        </p:txBody>
      </p:sp>
      <p:sp>
        <p:nvSpPr>
          <p:cNvPr id="4" name="Footer Placeholder 3">
            <a:extLst>
              <a:ext uri="{FF2B5EF4-FFF2-40B4-BE49-F238E27FC236}">
                <a16:creationId xmlns:a16="http://schemas.microsoft.com/office/drawing/2014/main" id="{63D8F686-ACC3-3D4E-BAE8-FA87C1910B5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A5F3BA-DC8F-ED4C-9CC1-AF7243297E50}"/>
              </a:ext>
            </a:extLst>
          </p:cNvPr>
          <p:cNvSpPr>
            <a:spLocks noGrp="1"/>
          </p:cNvSpPr>
          <p:nvPr>
            <p:ph type="sldNum" sz="quarter" idx="12"/>
          </p:nvPr>
        </p:nvSpPr>
        <p:spPr/>
        <p:txBody>
          <a:bodyPr/>
          <a:lstStyle/>
          <a:p>
            <a:fld id="{49793EA6-635C-2840-8F67-7944F663ACAA}" type="slidenum">
              <a:rPr lang="en-US" smtClean="0"/>
              <a:t>‹#›</a:t>
            </a:fld>
            <a:endParaRPr lang="en-US"/>
          </a:p>
        </p:txBody>
      </p:sp>
    </p:spTree>
    <p:extLst>
      <p:ext uri="{BB962C8B-B14F-4D97-AF65-F5344CB8AC3E}">
        <p14:creationId xmlns:p14="http://schemas.microsoft.com/office/powerpoint/2010/main" val="2855378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4FAD57-E115-E447-ABBB-3FE749509ACD}"/>
              </a:ext>
            </a:extLst>
          </p:cNvPr>
          <p:cNvSpPr>
            <a:spLocks noGrp="1"/>
          </p:cNvSpPr>
          <p:nvPr>
            <p:ph type="dt" sz="half" idx="10"/>
          </p:nvPr>
        </p:nvSpPr>
        <p:spPr/>
        <p:txBody>
          <a:bodyPr/>
          <a:lstStyle/>
          <a:p>
            <a:fld id="{475AF7C6-99F2-054F-849A-FA4CF4E44C54}" type="datetimeFigureOut">
              <a:rPr lang="en-US" smtClean="0"/>
              <a:t>7/15/21</a:t>
            </a:fld>
            <a:endParaRPr lang="en-US"/>
          </a:p>
        </p:txBody>
      </p:sp>
      <p:sp>
        <p:nvSpPr>
          <p:cNvPr id="3" name="Footer Placeholder 2">
            <a:extLst>
              <a:ext uri="{FF2B5EF4-FFF2-40B4-BE49-F238E27FC236}">
                <a16:creationId xmlns:a16="http://schemas.microsoft.com/office/drawing/2014/main" id="{DC766B45-404A-D44D-9DCF-DDFFBD5559B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05EC081-1765-0942-978B-AAB6A79027CC}"/>
              </a:ext>
            </a:extLst>
          </p:cNvPr>
          <p:cNvSpPr>
            <a:spLocks noGrp="1"/>
          </p:cNvSpPr>
          <p:nvPr>
            <p:ph type="sldNum" sz="quarter" idx="12"/>
          </p:nvPr>
        </p:nvSpPr>
        <p:spPr/>
        <p:txBody>
          <a:bodyPr/>
          <a:lstStyle/>
          <a:p>
            <a:fld id="{49793EA6-635C-2840-8F67-7944F663ACAA}" type="slidenum">
              <a:rPr lang="en-US" smtClean="0"/>
              <a:t>‹#›</a:t>
            </a:fld>
            <a:endParaRPr lang="en-US"/>
          </a:p>
        </p:txBody>
      </p:sp>
    </p:spTree>
    <p:extLst>
      <p:ext uri="{BB962C8B-B14F-4D97-AF65-F5344CB8AC3E}">
        <p14:creationId xmlns:p14="http://schemas.microsoft.com/office/powerpoint/2010/main" val="1102382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C2E7E-B7BD-FD41-9DBC-5675715B11E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21D25CE9-E345-6A4B-B237-DEA7BE9EB7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972B1886-4B2E-1E43-B422-C03871AABF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93E5A13-2167-E841-9449-8627063816B9}"/>
              </a:ext>
            </a:extLst>
          </p:cNvPr>
          <p:cNvSpPr>
            <a:spLocks noGrp="1"/>
          </p:cNvSpPr>
          <p:nvPr>
            <p:ph type="dt" sz="half" idx="10"/>
          </p:nvPr>
        </p:nvSpPr>
        <p:spPr/>
        <p:txBody>
          <a:bodyPr/>
          <a:lstStyle/>
          <a:p>
            <a:fld id="{475AF7C6-99F2-054F-849A-FA4CF4E44C54}" type="datetimeFigureOut">
              <a:rPr lang="en-US" smtClean="0"/>
              <a:t>7/15/21</a:t>
            </a:fld>
            <a:endParaRPr lang="en-US"/>
          </a:p>
        </p:txBody>
      </p:sp>
      <p:sp>
        <p:nvSpPr>
          <p:cNvPr id="6" name="Footer Placeholder 5">
            <a:extLst>
              <a:ext uri="{FF2B5EF4-FFF2-40B4-BE49-F238E27FC236}">
                <a16:creationId xmlns:a16="http://schemas.microsoft.com/office/drawing/2014/main" id="{E0C8F418-8185-4D43-B57D-81758AC07D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D9B775-C19F-E740-859E-655D6A3CAFAF}"/>
              </a:ext>
            </a:extLst>
          </p:cNvPr>
          <p:cNvSpPr>
            <a:spLocks noGrp="1"/>
          </p:cNvSpPr>
          <p:nvPr>
            <p:ph type="sldNum" sz="quarter" idx="12"/>
          </p:nvPr>
        </p:nvSpPr>
        <p:spPr/>
        <p:txBody>
          <a:bodyPr/>
          <a:lstStyle/>
          <a:p>
            <a:fld id="{49793EA6-635C-2840-8F67-7944F663ACAA}" type="slidenum">
              <a:rPr lang="en-US" smtClean="0"/>
              <a:t>‹#›</a:t>
            </a:fld>
            <a:endParaRPr lang="en-US"/>
          </a:p>
        </p:txBody>
      </p:sp>
    </p:spTree>
    <p:extLst>
      <p:ext uri="{BB962C8B-B14F-4D97-AF65-F5344CB8AC3E}">
        <p14:creationId xmlns:p14="http://schemas.microsoft.com/office/powerpoint/2010/main" val="255935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54523-6567-FF46-A386-57D6EFCA8DA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F1868435-64F6-454D-80A8-DD2C99A5AD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CE76069-A5FA-B847-A034-8D7B060405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3392136-081B-2642-A709-915AEFD3C170}"/>
              </a:ext>
            </a:extLst>
          </p:cNvPr>
          <p:cNvSpPr>
            <a:spLocks noGrp="1"/>
          </p:cNvSpPr>
          <p:nvPr>
            <p:ph type="dt" sz="half" idx="10"/>
          </p:nvPr>
        </p:nvSpPr>
        <p:spPr/>
        <p:txBody>
          <a:bodyPr/>
          <a:lstStyle/>
          <a:p>
            <a:fld id="{475AF7C6-99F2-054F-849A-FA4CF4E44C54}" type="datetimeFigureOut">
              <a:rPr lang="en-US" smtClean="0"/>
              <a:t>7/15/21</a:t>
            </a:fld>
            <a:endParaRPr lang="en-US"/>
          </a:p>
        </p:txBody>
      </p:sp>
      <p:sp>
        <p:nvSpPr>
          <p:cNvPr id="6" name="Footer Placeholder 5">
            <a:extLst>
              <a:ext uri="{FF2B5EF4-FFF2-40B4-BE49-F238E27FC236}">
                <a16:creationId xmlns:a16="http://schemas.microsoft.com/office/drawing/2014/main" id="{EA43ECDB-D99F-D845-8FEA-70E711D3EB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3EB4F7-F6A8-004C-A21B-0C2CE3A930E5}"/>
              </a:ext>
            </a:extLst>
          </p:cNvPr>
          <p:cNvSpPr>
            <a:spLocks noGrp="1"/>
          </p:cNvSpPr>
          <p:nvPr>
            <p:ph type="sldNum" sz="quarter" idx="12"/>
          </p:nvPr>
        </p:nvSpPr>
        <p:spPr/>
        <p:txBody>
          <a:bodyPr/>
          <a:lstStyle/>
          <a:p>
            <a:fld id="{49793EA6-635C-2840-8F67-7944F663ACAA}" type="slidenum">
              <a:rPr lang="en-US" smtClean="0"/>
              <a:t>‹#›</a:t>
            </a:fld>
            <a:endParaRPr lang="en-US"/>
          </a:p>
        </p:txBody>
      </p:sp>
    </p:spTree>
    <p:extLst>
      <p:ext uri="{BB962C8B-B14F-4D97-AF65-F5344CB8AC3E}">
        <p14:creationId xmlns:p14="http://schemas.microsoft.com/office/powerpoint/2010/main" val="1521252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3AB4AA-3471-5D41-9632-503CC43582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444207C-808D-694A-898D-794C54AA9A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A45A977-25F0-A84D-8EF3-03902A01FA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5AF7C6-99F2-054F-849A-FA4CF4E44C54}" type="datetimeFigureOut">
              <a:rPr lang="en-US" smtClean="0"/>
              <a:t>7/15/21</a:t>
            </a:fld>
            <a:endParaRPr lang="en-US"/>
          </a:p>
        </p:txBody>
      </p:sp>
      <p:sp>
        <p:nvSpPr>
          <p:cNvPr id="5" name="Footer Placeholder 4">
            <a:extLst>
              <a:ext uri="{FF2B5EF4-FFF2-40B4-BE49-F238E27FC236}">
                <a16:creationId xmlns:a16="http://schemas.microsoft.com/office/drawing/2014/main" id="{08A1C6B2-1D95-C842-AB28-C879CC87EB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19BC799-7C3B-4E48-A0FA-C7AC4F832F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793EA6-635C-2840-8F67-7944F663ACAA}" type="slidenum">
              <a:rPr lang="en-US" smtClean="0"/>
              <a:t>‹#›</a:t>
            </a:fld>
            <a:endParaRPr lang="en-US"/>
          </a:p>
        </p:txBody>
      </p:sp>
    </p:spTree>
    <p:extLst>
      <p:ext uri="{BB962C8B-B14F-4D97-AF65-F5344CB8AC3E}">
        <p14:creationId xmlns:p14="http://schemas.microsoft.com/office/powerpoint/2010/main" val="36357031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ight Triangle 43">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Rectangle 45">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4191FAE-FAC0-C448-8026-4411E57699C9}"/>
              </a:ext>
            </a:extLst>
          </p:cNvPr>
          <p:cNvSpPr>
            <a:spLocks noGrp="1"/>
          </p:cNvSpPr>
          <p:nvPr>
            <p:ph type="ctrTitle"/>
          </p:nvPr>
        </p:nvSpPr>
        <p:spPr>
          <a:xfrm>
            <a:off x="1285241" y="1008993"/>
            <a:ext cx="9231410" cy="3542045"/>
          </a:xfrm>
        </p:spPr>
        <p:txBody>
          <a:bodyPr anchor="b">
            <a:normAutofit/>
          </a:bodyPr>
          <a:lstStyle/>
          <a:p>
            <a:pPr algn="l"/>
            <a:r>
              <a:rPr lang="en-US" sz="6300"/>
              <a:t>What does Dementia Friendly Sheffield look like?  What can you do to help?</a:t>
            </a:r>
          </a:p>
        </p:txBody>
      </p:sp>
      <p:sp>
        <p:nvSpPr>
          <p:cNvPr id="3" name="Subtitle 2">
            <a:extLst>
              <a:ext uri="{FF2B5EF4-FFF2-40B4-BE49-F238E27FC236}">
                <a16:creationId xmlns:a16="http://schemas.microsoft.com/office/drawing/2014/main" id="{8A7F9995-7C4E-3544-B382-B64E6ECFBC4B}"/>
              </a:ext>
            </a:extLst>
          </p:cNvPr>
          <p:cNvSpPr>
            <a:spLocks noGrp="1"/>
          </p:cNvSpPr>
          <p:nvPr>
            <p:ph type="subTitle" idx="1"/>
          </p:nvPr>
        </p:nvSpPr>
        <p:spPr>
          <a:xfrm>
            <a:off x="1285241" y="4582814"/>
            <a:ext cx="7132335" cy="1312657"/>
          </a:xfrm>
        </p:spPr>
        <p:txBody>
          <a:bodyPr anchor="t">
            <a:normAutofit/>
          </a:bodyPr>
          <a:lstStyle/>
          <a:p>
            <a:pPr algn="l"/>
            <a:r>
              <a:rPr lang="en-US"/>
              <a:t>Sheffield Dementia Action Alliance regular workshop</a:t>
            </a:r>
          </a:p>
        </p:txBody>
      </p:sp>
    </p:spTree>
    <p:extLst>
      <p:ext uri="{BB962C8B-B14F-4D97-AF65-F5344CB8AC3E}">
        <p14:creationId xmlns:p14="http://schemas.microsoft.com/office/powerpoint/2010/main" val="3248446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5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a:extLst>
              <a:ext uri="{FF2B5EF4-FFF2-40B4-BE49-F238E27FC236}">
                <a16:creationId xmlns:a16="http://schemas.microsoft.com/office/drawing/2014/main" id="{52676EE3-90A0-4E43-B7AB-5F873477A17A}"/>
              </a:ext>
            </a:extLst>
          </p:cNvPr>
          <p:cNvSpPr>
            <a:spLocks noGrp="1"/>
          </p:cNvSpPr>
          <p:nvPr>
            <p:ph type="title"/>
          </p:nvPr>
        </p:nvSpPr>
        <p:spPr>
          <a:xfrm>
            <a:off x="1354986" y="565114"/>
            <a:ext cx="9833548" cy="1325563"/>
          </a:xfrm>
        </p:spPr>
        <p:txBody>
          <a:bodyPr anchor="b">
            <a:normAutofit/>
          </a:bodyPr>
          <a:lstStyle/>
          <a:p>
            <a:pPr algn="ctr"/>
            <a:r>
              <a:rPr lang="en-US" sz="3600" dirty="0">
                <a:solidFill>
                  <a:schemeClr val="tx2"/>
                </a:solidFill>
              </a:rPr>
              <a:t>Dementia friendly Sheffield.  What might it look like?</a:t>
            </a:r>
          </a:p>
        </p:txBody>
      </p:sp>
      <p:pic>
        <p:nvPicPr>
          <p:cNvPr id="9" name="Graphic 8" descr="Blueprint outline">
            <a:extLst>
              <a:ext uri="{FF2B5EF4-FFF2-40B4-BE49-F238E27FC236}">
                <a16:creationId xmlns:a16="http://schemas.microsoft.com/office/drawing/2014/main" id="{243609E4-8056-2143-840C-4981101E655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292238" y="2588605"/>
            <a:ext cx="1219353" cy="1219353"/>
          </a:xfrm>
          <a:prstGeom prst="rect">
            <a:avLst/>
          </a:prstGeom>
        </p:spPr>
      </p:pic>
      <p:sp>
        <p:nvSpPr>
          <p:cNvPr id="11" name="TextBox 10">
            <a:extLst>
              <a:ext uri="{FF2B5EF4-FFF2-40B4-BE49-F238E27FC236}">
                <a16:creationId xmlns:a16="http://schemas.microsoft.com/office/drawing/2014/main" id="{FD225952-B267-D647-A9BF-336649A4D04E}"/>
              </a:ext>
            </a:extLst>
          </p:cNvPr>
          <p:cNvSpPr txBox="1"/>
          <p:nvPr/>
        </p:nvSpPr>
        <p:spPr>
          <a:xfrm>
            <a:off x="4049787" y="3903571"/>
            <a:ext cx="1828800" cy="646331"/>
          </a:xfrm>
          <a:prstGeom prst="rect">
            <a:avLst/>
          </a:prstGeom>
          <a:noFill/>
        </p:spPr>
        <p:txBody>
          <a:bodyPr wrap="square" rtlCol="0">
            <a:spAutoFit/>
          </a:bodyPr>
          <a:lstStyle/>
          <a:p>
            <a:r>
              <a:rPr lang="en-US" dirty="0"/>
              <a:t>Involving people with dementia</a:t>
            </a:r>
          </a:p>
        </p:txBody>
      </p:sp>
      <p:pic>
        <p:nvPicPr>
          <p:cNvPr id="13" name="Graphic 12" descr="Stadium outline">
            <a:extLst>
              <a:ext uri="{FF2B5EF4-FFF2-40B4-BE49-F238E27FC236}">
                <a16:creationId xmlns:a16="http://schemas.microsoft.com/office/drawing/2014/main" id="{B3A66870-31D1-C142-B567-9369E0D69DA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826070" y="2646209"/>
            <a:ext cx="1219200" cy="1219200"/>
          </a:xfrm>
          <a:prstGeom prst="rect">
            <a:avLst/>
          </a:prstGeom>
        </p:spPr>
      </p:pic>
      <p:sp>
        <p:nvSpPr>
          <p:cNvPr id="14" name="TextBox 13">
            <a:extLst>
              <a:ext uri="{FF2B5EF4-FFF2-40B4-BE49-F238E27FC236}">
                <a16:creationId xmlns:a16="http://schemas.microsoft.com/office/drawing/2014/main" id="{EF50FB0A-BC28-E748-A340-6F429386067D}"/>
              </a:ext>
            </a:extLst>
          </p:cNvPr>
          <p:cNvSpPr txBox="1"/>
          <p:nvPr/>
        </p:nvSpPr>
        <p:spPr>
          <a:xfrm>
            <a:off x="9639264" y="3986099"/>
            <a:ext cx="1752600" cy="923330"/>
          </a:xfrm>
          <a:prstGeom prst="rect">
            <a:avLst/>
          </a:prstGeom>
          <a:noFill/>
        </p:spPr>
        <p:txBody>
          <a:bodyPr wrap="square" rtlCol="0">
            <a:spAutoFit/>
          </a:bodyPr>
          <a:lstStyle/>
          <a:p>
            <a:r>
              <a:rPr lang="en-US" dirty="0"/>
              <a:t>Access to arts, culture and leisure</a:t>
            </a:r>
          </a:p>
        </p:txBody>
      </p:sp>
      <p:sp>
        <p:nvSpPr>
          <p:cNvPr id="15" name="TextBox 14">
            <a:extLst>
              <a:ext uri="{FF2B5EF4-FFF2-40B4-BE49-F238E27FC236}">
                <a16:creationId xmlns:a16="http://schemas.microsoft.com/office/drawing/2014/main" id="{FD13CB13-7495-B245-8904-B48D0A208AA0}"/>
              </a:ext>
            </a:extLst>
          </p:cNvPr>
          <p:cNvSpPr txBox="1"/>
          <p:nvPr/>
        </p:nvSpPr>
        <p:spPr>
          <a:xfrm>
            <a:off x="553208" y="3746634"/>
            <a:ext cx="2021328" cy="923330"/>
          </a:xfrm>
          <a:prstGeom prst="rect">
            <a:avLst/>
          </a:prstGeom>
          <a:noFill/>
        </p:spPr>
        <p:txBody>
          <a:bodyPr wrap="square" rtlCol="0">
            <a:spAutoFit/>
          </a:bodyPr>
          <a:lstStyle/>
          <a:p>
            <a:r>
              <a:rPr lang="en-US" dirty="0"/>
              <a:t>Receiving quality health, care and support </a:t>
            </a:r>
          </a:p>
        </p:txBody>
      </p:sp>
      <p:pic>
        <p:nvPicPr>
          <p:cNvPr id="16" name="Graphic 15" descr="Cycle with people outline">
            <a:extLst>
              <a:ext uri="{FF2B5EF4-FFF2-40B4-BE49-F238E27FC236}">
                <a16:creationId xmlns:a16="http://schemas.microsoft.com/office/drawing/2014/main" id="{299E0705-370A-3B4F-BACE-58CC9A189EB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26443" y="2623796"/>
            <a:ext cx="1088550" cy="1088550"/>
          </a:xfrm>
          <a:prstGeom prst="rect">
            <a:avLst/>
          </a:prstGeom>
        </p:spPr>
      </p:pic>
      <p:sp>
        <p:nvSpPr>
          <p:cNvPr id="17" name="TextBox 16">
            <a:extLst>
              <a:ext uri="{FF2B5EF4-FFF2-40B4-BE49-F238E27FC236}">
                <a16:creationId xmlns:a16="http://schemas.microsoft.com/office/drawing/2014/main" id="{901B4077-2579-A640-ADEB-3291D377B375}"/>
              </a:ext>
            </a:extLst>
          </p:cNvPr>
          <p:cNvSpPr txBox="1"/>
          <p:nvPr/>
        </p:nvSpPr>
        <p:spPr>
          <a:xfrm>
            <a:off x="2340031" y="3712346"/>
            <a:ext cx="1937942" cy="1200329"/>
          </a:xfrm>
          <a:prstGeom prst="rect">
            <a:avLst/>
          </a:prstGeom>
          <a:noFill/>
        </p:spPr>
        <p:txBody>
          <a:bodyPr wrap="square" rtlCol="0">
            <a:spAutoFit/>
          </a:bodyPr>
          <a:lstStyle/>
          <a:p>
            <a:r>
              <a:rPr lang="en-US" dirty="0"/>
              <a:t>People with dementia are understood and supported</a:t>
            </a:r>
          </a:p>
        </p:txBody>
      </p:sp>
      <p:pic>
        <p:nvPicPr>
          <p:cNvPr id="18" name="Graphic 17" descr="Grocery bag outline">
            <a:extLst>
              <a:ext uri="{FF2B5EF4-FFF2-40B4-BE49-F238E27FC236}">
                <a16:creationId xmlns:a16="http://schemas.microsoft.com/office/drawing/2014/main" id="{24A290DA-501D-DB40-B89E-B2590FA4CCFE}"/>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229631" y="2710871"/>
            <a:ext cx="914400" cy="914400"/>
          </a:xfrm>
          <a:prstGeom prst="rect">
            <a:avLst/>
          </a:prstGeom>
        </p:spPr>
      </p:pic>
      <p:sp>
        <p:nvSpPr>
          <p:cNvPr id="19" name="TextBox 18">
            <a:extLst>
              <a:ext uri="{FF2B5EF4-FFF2-40B4-BE49-F238E27FC236}">
                <a16:creationId xmlns:a16="http://schemas.microsoft.com/office/drawing/2014/main" id="{C89BBA93-CDD3-7D41-A2B5-6035B9F7C396}"/>
              </a:ext>
            </a:extLst>
          </p:cNvPr>
          <p:cNvSpPr txBox="1"/>
          <p:nvPr/>
        </p:nvSpPr>
        <p:spPr>
          <a:xfrm>
            <a:off x="7952713" y="3744306"/>
            <a:ext cx="1531588" cy="1477328"/>
          </a:xfrm>
          <a:prstGeom prst="rect">
            <a:avLst/>
          </a:prstGeom>
          <a:noFill/>
        </p:spPr>
        <p:txBody>
          <a:bodyPr wrap="square" rtlCol="0">
            <a:spAutoFit/>
          </a:bodyPr>
          <a:lstStyle/>
          <a:p>
            <a:r>
              <a:rPr lang="en-US" dirty="0"/>
              <a:t>People with dementia feel confident to access their high street</a:t>
            </a:r>
          </a:p>
        </p:txBody>
      </p:sp>
      <p:pic>
        <p:nvPicPr>
          <p:cNvPr id="20" name="Graphic 19" descr="Heart with pulse outline">
            <a:extLst>
              <a:ext uri="{FF2B5EF4-FFF2-40B4-BE49-F238E27FC236}">
                <a16:creationId xmlns:a16="http://schemas.microsoft.com/office/drawing/2014/main" id="{39A7D9DB-E40A-934D-9958-DE5039458505}"/>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919876" y="2635866"/>
            <a:ext cx="1110768" cy="1110768"/>
          </a:xfrm>
          <a:prstGeom prst="rect">
            <a:avLst/>
          </a:prstGeom>
        </p:spPr>
      </p:pic>
      <p:pic>
        <p:nvPicPr>
          <p:cNvPr id="21" name="Graphic 20" descr="Route (Two Pins With A Path) outline">
            <a:extLst>
              <a:ext uri="{FF2B5EF4-FFF2-40B4-BE49-F238E27FC236}">
                <a16:creationId xmlns:a16="http://schemas.microsoft.com/office/drawing/2014/main" id="{057650DA-BAF8-A647-B92B-8FB189055642}"/>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6292266" y="2684371"/>
            <a:ext cx="914400" cy="914400"/>
          </a:xfrm>
          <a:prstGeom prst="rect">
            <a:avLst/>
          </a:prstGeom>
        </p:spPr>
      </p:pic>
      <p:sp>
        <p:nvSpPr>
          <p:cNvPr id="22" name="TextBox 21">
            <a:extLst>
              <a:ext uri="{FF2B5EF4-FFF2-40B4-BE49-F238E27FC236}">
                <a16:creationId xmlns:a16="http://schemas.microsoft.com/office/drawing/2014/main" id="{F1C4F05D-81DF-5D48-B150-A09A3B51236F}"/>
              </a:ext>
            </a:extLst>
          </p:cNvPr>
          <p:cNvSpPr txBox="1"/>
          <p:nvPr/>
        </p:nvSpPr>
        <p:spPr>
          <a:xfrm>
            <a:off x="5903435" y="3900561"/>
            <a:ext cx="1935480" cy="923330"/>
          </a:xfrm>
          <a:prstGeom prst="rect">
            <a:avLst/>
          </a:prstGeom>
          <a:noFill/>
        </p:spPr>
        <p:txBody>
          <a:bodyPr wrap="square" rtlCol="0">
            <a:spAutoFit/>
          </a:bodyPr>
          <a:lstStyle/>
          <a:p>
            <a:r>
              <a:rPr lang="en-US" dirty="0"/>
              <a:t>People with dementia can travel safely</a:t>
            </a:r>
          </a:p>
        </p:txBody>
      </p:sp>
    </p:spTree>
    <p:extLst>
      <p:ext uri="{BB962C8B-B14F-4D97-AF65-F5344CB8AC3E}">
        <p14:creationId xmlns:p14="http://schemas.microsoft.com/office/powerpoint/2010/main" val="2734684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P spid="15" grpId="0"/>
      <p:bldP spid="17" grpId="0"/>
      <p:bldP spid="19" grpId="0"/>
      <p:bldP spid="2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7EE6B99-867C-C042-BEB9-B46A24AC6EE6}"/>
              </a:ext>
            </a:extLst>
          </p:cNvPr>
          <p:cNvSpPr>
            <a:spLocks noGrp="1"/>
          </p:cNvSpPr>
          <p:nvPr>
            <p:ph idx="1"/>
          </p:nvPr>
        </p:nvSpPr>
        <p:spPr>
          <a:xfrm>
            <a:off x="641774" y="2072640"/>
            <a:ext cx="8718281" cy="4097229"/>
          </a:xfrm>
        </p:spPr>
        <p:txBody>
          <a:bodyPr anchor="t">
            <a:normAutofit/>
          </a:bodyPr>
          <a:lstStyle/>
          <a:p>
            <a:pPr marL="0" indent="0">
              <a:buNone/>
            </a:pPr>
            <a:r>
              <a:rPr lang="en-US" sz="2400" i="1" dirty="0"/>
              <a:t>As a dementia friendly city people with dementia should feel included and that their experience is understood by everyone in the community.</a:t>
            </a:r>
          </a:p>
          <a:p>
            <a:pPr marL="0" indent="0">
              <a:buNone/>
            </a:pPr>
            <a:r>
              <a:rPr lang="en-US" sz="2400" dirty="0"/>
              <a:t>What can your </a:t>
            </a:r>
            <a:r>
              <a:rPr lang="en-US" sz="2400" dirty="0" err="1"/>
              <a:t>organisation</a:t>
            </a:r>
            <a:r>
              <a:rPr lang="en-US" sz="2400" dirty="0"/>
              <a:t> do?</a:t>
            </a:r>
          </a:p>
          <a:p>
            <a:r>
              <a:rPr lang="en-US" sz="2400" dirty="0"/>
              <a:t>Consider access to your </a:t>
            </a:r>
            <a:r>
              <a:rPr lang="en-US" sz="2400" dirty="0" err="1"/>
              <a:t>organisation</a:t>
            </a:r>
            <a:endParaRPr lang="en-US" sz="2400" dirty="0"/>
          </a:p>
          <a:p>
            <a:r>
              <a:rPr lang="en-US" sz="2400" dirty="0"/>
              <a:t>Train your staff in understanding dementia through the Sheffield dementia advice service or dementia stars</a:t>
            </a:r>
          </a:p>
          <a:p>
            <a:r>
              <a:rPr lang="en-US" sz="2400" dirty="0"/>
              <a:t>Explore your services and look at whether they support people living with dementia well</a:t>
            </a:r>
          </a:p>
          <a:p>
            <a:r>
              <a:rPr lang="en-US" sz="2400" dirty="0"/>
              <a:t>Share your successes with the Sheffield Dementia Action Alliance</a:t>
            </a:r>
          </a:p>
          <a:p>
            <a:endParaRPr lang="en-US" sz="2400" dirty="0"/>
          </a:p>
        </p:txBody>
      </p:sp>
      <p:sp>
        <p:nvSpPr>
          <p:cNvPr id="11" name="Title 10">
            <a:extLst>
              <a:ext uri="{FF2B5EF4-FFF2-40B4-BE49-F238E27FC236}">
                <a16:creationId xmlns:a16="http://schemas.microsoft.com/office/drawing/2014/main" id="{8CA1128E-F303-3C4D-A784-98335C336317}"/>
              </a:ext>
            </a:extLst>
          </p:cNvPr>
          <p:cNvSpPr txBox="1">
            <a:spLocks noGrp="1"/>
          </p:cNvSpPr>
          <p:nvPr>
            <p:ph type="title"/>
          </p:nvPr>
        </p:nvSpPr>
        <p:spPr>
          <a:xfrm>
            <a:off x="641774" y="454977"/>
            <a:ext cx="8074025" cy="1617663"/>
          </a:xfrm>
          <a:prstGeom prst="rect">
            <a:avLst/>
          </a:prstGeom>
          <a:noFill/>
        </p:spPr>
        <p:txBody>
          <a:bodyPr wrap="square" rtlCol="0">
            <a:spAutoFit/>
          </a:bodyPr>
          <a:lstStyle/>
          <a:p>
            <a:r>
              <a:rPr lang="en-US" dirty="0"/>
              <a:t>People with dementia are understood and supported</a:t>
            </a:r>
          </a:p>
        </p:txBody>
      </p:sp>
    </p:spTree>
    <p:extLst>
      <p:ext uri="{BB962C8B-B14F-4D97-AF65-F5344CB8AC3E}">
        <p14:creationId xmlns:p14="http://schemas.microsoft.com/office/powerpoint/2010/main" val="249246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9F8EB22-0684-FC4B-AF27-58259831D9AC}"/>
              </a:ext>
            </a:extLst>
          </p:cNvPr>
          <p:cNvSpPr>
            <a:spLocks noGrp="1"/>
          </p:cNvSpPr>
          <p:nvPr>
            <p:ph type="title"/>
          </p:nvPr>
        </p:nvSpPr>
        <p:spPr>
          <a:xfrm>
            <a:off x="641774" y="623275"/>
            <a:ext cx="8074815" cy="876260"/>
          </a:xfrm>
        </p:spPr>
        <p:txBody>
          <a:bodyPr anchor="ctr">
            <a:normAutofit/>
          </a:bodyPr>
          <a:lstStyle/>
          <a:p>
            <a:r>
              <a:rPr lang="en-US" dirty="0"/>
              <a:t>Involve people with dementia</a:t>
            </a:r>
          </a:p>
        </p:txBody>
      </p:sp>
      <p:sp>
        <p:nvSpPr>
          <p:cNvPr id="3" name="Content Placeholder 2">
            <a:extLst>
              <a:ext uri="{FF2B5EF4-FFF2-40B4-BE49-F238E27FC236}">
                <a16:creationId xmlns:a16="http://schemas.microsoft.com/office/drawing/2014/main" id="{A04B9315-B72A-E149-8A96-12050C141585}"/>
              </a:ext>
            </a:extLst>
          </p:cNvPr>
          <p:cNvSpPr>
            <a:spLocks noGrp="1"/>
          </p:cNvSpPr>
          <p:nvPr>
            <p:ph idx="1"/>
          </p:nvPr>
        </p:nvSpPr>
        <p:spPr>
          <a:xfrm>
            <a:off x="641774" y="1499535"/>
            <a:ext cx="8718281" cy="4608658"/>
          </a:xfrm>
        </p:spPr>
        <p:txBody>
          <a:bodyPr anchor="t">
            <a:normAutofit lnSpcReduction="10000"/>
          </a:bodyPr>
          <a:lstStyle/>
          <a:p>
            <a:pPr marL="0" indent="0">
              <a:buNone/>
            </a:pPr>
            <a:r>
              <a:rPr lang="en-GB" i="1" dirty="0"/>
              <a:t>In a Dementia Friendly Sheffield all types of organisations will support people affected by dementia to give their feedback, which will then be used to help improve services.</a:t>
            </a:r>
            <a:endParaRPr lang="en-US" sz="2400" i="1" dirty="0"/>
          </a:p>
          <a:p>
            <a:pPr marL="0" indent="0">
              <a:buNone/>
            </a:pPr>
            <a:endParaRPr lang="en-US" sz="2400" dirty="0"/>
          </a:p>
          <a:p>
            <a:pPr marL="0" indent="0">
              <a:buNone/>
            </a:pPr>
            <a:r>
              <a:rPr lang="en-US" sz="2400" dirty="0"/>
              <a:t>What can your </a:t>
            </a:r>
            <a:r>
              <a:rPr lang="en-US" sz="2400" dirty="0" err="1"/>
              <a:t>organisation</a:t>
            </a:r>
            <a:r>
              <a:rPr lang="en-US" sz="2400" dirty="0"/>
              <a:t> do?</a:t>
            </a:r>
          </a:p>
          <a:p>
            <a:r>
              <a:rPr lang="en-US" sz="2400" dirty="0"/>
              <a:t>Consider having focus groups for people living with dementia to feedback on your </a:t>
            </a:r>
            <a:r>
              <a:rPr lang="en-US" sz="2400" dirty="0" err="1"/>
              <a:t>organisation</a:t>
            </a:r>
            <a:endParaRPr lang="en-US" sz="2400" dirty="0"/>
          </a:p>
          <a:p>
            <a:r>
              <a:rPr lang="en-US" sz="2400" dirty="0"/>
              <a:t>Ask a person with dementia to be part of your </a:t>
            </a:r>
            <a:r>
              <a:rPr lang="en-US" sz="2400" dirty="0" err="1"/>
              <a:t>organisations</a:t>
            </a:r>
            <a:r>
              <a:rPr lang="en-US" sz="2400" dirty="0"/>
              <a:t> governance</a:t>
            </a:r>
          </a:p>
          <a:p>
            <a:r>
              <a:rPr lang="en-US" sz="2400" dirty="0"/>
              <a:t>Implement changes based on a person with dementia’s experience</a:t>
            </a:r>
          </a:p>
          <a:p>
            <a:r>
              <a:rPr lang="en-US" sz="2400" dirty="0"/>
              <a:t>Share your successes with the Sheffield Dementia Action Alliance</a:t>
            </a:r>
          </a:p>
          <a:p>
            <a:endParaRPr lang="en-US" sz="2400" dirty="0"/>
          </a:p>
        </p:txBody>
      </p:sp>
    </p:spTree>
    <p:extLst>
      <p:ext uri="{BB962C8B-B14F-4D97-AF65-F5344CB8AC3E}">
        <p14:creationId xmlns:p14="http://schemas.microsoft.com/office/powerpoint/2010/main" val="1007251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9C72C24-EA78-6F4C-83EE-58335F4870B2}"/>
              </a:ext>
            </a:extLst>
          </p:cNvPr>
          <p:cNvSpPr>
            <a:spLocks noGrp="1"/>
          </p:cNvSpPr>
          <p:nvPr>
            <p:ph idx="1"/>
          </p:nvPr>
        </p:nvSpPr>
        <p:spPr>
          <a:xfrm>
            <a:off x="641774" y="2036065"/>
            <a:ext cx="8718281" cy="4195092"/>
          </a:xfrm>
        </p:spPr>
        <p:txBody>
          <a:bodyPr anchor="t">
            <a:normAutofit fontScale="92500" lnSpcReduction="20000"/>
          </a:bodyPr>
          <a:lstStyle/>
          <a:p>
            <a:pPr marL="0" indent="0">
              <a:buNone/>
            </a:pPr>
            <a:r>
              <a:rPr lang="en-GB" i="1" dirty="0"/>
              <a:t>A Dementia Friendly Sheffield aims for people with dementia and their carers to easily access and travel to places that are important to them, such as shops, theatres, social groups and appointments.</a:t>
            </a:r>
          </a:p>
          <a:p>
            <a:pPr marL="0" indent="0">
              <a:buNone/>
            </a:pPr>
            <a:endParaRPr lang="en-US" sz="2400" i="1" dirty="0"/>
          </a:p>
          <a:p>
            <a:pPr marL="0" indent="0">
              <a:buNone/>
            </a:pPr>
            <a:r>
              <a:rPr lang="en-US" sz="2400" dirty="0"/>
              <a:t>What can your </a:t>
            </a:r>
            <a:r>
              <a:rPr lang="en-US" sz="2400" dirty="0" err="1"/>
              <a:t>organisation</a:t>
            </a:r>
            <a:r>
              <a:rPr lang="en-US" sz="2400" dirty="0"/>
              <a:t> do?</a:t>
            </a:r>
          </a:p>
          <a:p>
            <a:r>
              <a:rPr lang="en-US" sz="2400" dirty="0"/>
              <a:t>Consider how people with dementia can get to your </a:t>
            </a:r>
            <a:r>
              <a:rPr lang="en-US" sz="2400" dirty="0" err="1"/>
              <a:t>organisation</a:t>
            </a:r>
            <a:endParaRPr lang="en-US" sz="2400" dirty="0"/>
          </a:p>
          <a:p>
            <a:r>
              <a:rPr lang="en-US" sz="2400" dirty="0"/>
              <a:t>Link feedback about transport experiences back to the provider and to the Sheffield Dementia Action Alliance</a:t>
            </a:r>
          </a:p>
          <a:p>
            <a:r>
              <a:rPr lang="en-US" sz="2400" dirty="0"/>
              <a:t>Share dementia travel aids such as the sunflower lanyard and communication cards </a:t>
            </a:r>
          </a:p>
          <a:p>
            <a:r>
              <a:rPr lang="en-US" sz="2400" dirty="0"/>
              <a:t>Share your successes with the Sheffield Dementia Action Alliance</a:t>
            </a:r>
          </a:p>
        </p:txBody>
      </p:sp>
      <p:sp>
        <p:nvSpPr>
          <p:cNvPr id="7" name="Title 6">
            <a:extLst>
              <a:ext uri="{FF2B5EF4-FFF2-40B4-BE49-F238E27FC236}">
                <a16:creationId xmlns:a16="http://schemas.microsoft.com/office/drawing/2014/main" id="{CBC05265-5A99-B54D-A879-C0F82CB94F7C}"/>
              </a:ext>
            </a:extLst>
          </p:cNvPr>
          <p:cNvSpPr txBox="1">
            <a:spLocks noGrp="1"/>
          </p:cNvSpPr>
          <p:nvPr>
            <p:ph type="title"/>
          </p:nvPr>
        </p:nvSpPr>
        <p:spPr>
          <a:xfrm>
            <a:off x="641774" y="623275"/>
            <a:ext cx="8074025" cy="1617663"/>
          </a:xfrm>
          <a:prstGeom prst="rect">
            <a:avLst/>
          </a:prstGeom>
          <a:noFill/>
        </p:spPr>
        <p:txBody>
          <a:bodyPr wrap="square" rtlCol="0">
            <a:spAutoFit/>
          </a:bodyPr>
          <a:lstStyle/>
          <a:p>
            <a:r>
              <a:rPr lang="en-US" dirty="0"/>
              <a:t>People with dementia can travel safely</a:t>
            </a:r>
          </a:p>
        </p:txBody>
      </p:sp>
    </p:spTree>
    <p:extLst>
      <p:ext uri="{BB962C8B-B14F-4D97-AF65-F5344CB8AC3E}">
        <p14:creationId xmlns:p14="http://schemas.microsoft.com/office/powerpoint/2010/main" val="4207907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12229D4-D25B-A44E-92F0-4F24C057D5BB}"/>
              </a:ext>
            </a:extLst>
          </p:cNvPr>
          <p:cNvSpPr>
            <a:spLocks noGrp="1"/>
          </p:cNvSpPr>
          <p:nvPr>
            <p:ph idx="1"/>
          </p:nvPr>
        </p:nvSpPr>
        <p:spPr>
          <a:xfrm>
            <a:off x="641774" y="2240939"/>
            <a:ext cx="8807026" cy="3990218"/>
          </a:xfrm>
        </p:spPr>
        <p:txBody>
          <a:bodyPr anchor="t">
            <a:normAutofit fontScale="92500"/>
          </a:bodyPr>
          <a:lstStyle/>
          <a:p>
            <a:pPr marL="0" indent="0">
              <a:buNone/>
            </a:pPr>
            <a:r>
              <a:rPr lang="en-US" sz="2400" i="1" dirty="0"/>
              <a:t>A dementia friendly Sheffield enables people with dementia to continue to do the things that matters most, accessing the high street is one of them.</a:t>
            </a:r>
          </a:p>
          <a:p>
            <a:pPr marL="0" indent="0">
              <a:buNone/>
            </a:pPr>
            <a:endParaRPr lang="en-US" sz="2400" i="1" dirty="0"/>
          </a:p>
          <a:p>
            <a:pPr marL="0" indent="0">
              <a:buNone/>
            </a:pPr>
            <a:r>
              <a:rPr lang="en-US" sz="2400" dirty="0"/>
              <a:t>What can your </a:t>
            </a:r>
            <a:r>
              <a:rPr lang="en-US" sz="2400" dirty="0" err="1"/>
              <a:t>organisation</a:t>
            </a:r>
            <a:r>
              <a:rPr lang="en-US" sz="2400" dirty="0"/>
              <a:t> do?</a:t>
            </a:r>
          </a:p>
          <a:p>
            <a:r>
              <a:rPr lang="en-US" sz="2400" dirty="0"/>
              <a:t>Explore the environment of the high street with the audit tool as a starting point</a:t>
            </a:r>
          </a:p>
          <a:p>
            <a:r>
              <a:rPr lang="en-US" sz="2400" dirty="0"/>
              <a:t>Understand the barriers to the high street from people living with dementia</a:t>
            </a:r>
          </a:p>
          <a:p>
            <a:r>
              <a:rPr lang="en-US" sz="2400" dirty="0"/>
              <a:t>Work together to minimize the barriers people with dementia face</a:t>
            </a:r>
          </a:p>
          <a:p>
            <a:r>
              <a:rPr lang="en-US" sz="2400" dirty="0"/>
              <a:t>Share your successes with the Sheffield Dementia Action Alliance</a:t>
            </a:r>
          </a:p>
          <a:p>
            <a:endParaRPr lang="en-US" sz="2400" dirty="0"/>
          </a:p>
          <a:p>
            <a:endParaRPr lang="en-US" sz="2400" dirty="0"/>
          </a:p>
        </p:txBody>
      </p:sp>
      <p:sp>
        <p:nvSpPr>
          <p:cNvPr id="7" name="Title 6">
            <a:extLst>
              <a:ext uri="{FF2B5EF4-FFF2-40B4-BE49-F238E27FC236}">
                <a16:creationId xmlns:a16="http://schemas.microsoft.com/office/drawing/2014/main" id="{42946D30-BD62-FE46-835E-DE7A93313EE4}"/>
              </a:ext>
            </a:extLst>
          </p:cNvPr>
          <p:cNvSpPr txBox="1">
            <a:spLocks noGrp="1"/>
          </p:cNvSpPr>
          <p:nvPr>
            <p:ph type="title"/>
          </p:nvPr>
        </p:nvSpPr>
        <p:spPr>
          <a:xfrm>
            <a:off x="641774" y="623275"/>
            <a:ext cx="8074025" cy="1617663"/>
          </a:xfrm>
          <a:prstGeom prst="rect">
            <a:avLst/>
          </a:prstGeom>
          <a:noFill/>
        </p:spPr>
        <p:txBody>
          <a:bodyPr wrap="square" rtlCol="0">
            <a:spAutoFit/>
          </a:bodyPr>
          <a:lstStyle/>
          <a:p>
            <a:r>
              <a:rPr lang="en-US" dirty="0"/>
              <a:t>People with dementia feel confident to access their high street</a:t>
            </a:r>
          </a:p>
        </p:txBody>
      </p:sp>
    </p:spTree>
    <p:extLst>
      <p:ext uri="{BB962C8B-B14F-4D97-AF65-F5344CB8AC3E}">
        <p14:creationId xmlns:p14="http://schemas.microsoft.com/office/powerpoint/2010/main" val="689455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1435E74-E2CF-5A45-BF40-B3D7CEAC1C32}"/>
              </a:ext>
            </a:extLst>
          </p:cNvPr>
          <p:cNvSpPr>
            <a:spLocks noGrp="1"/>
          </p:cNvSpPr>
          <p:nvPr>
            <p:ph idx="1"/>
          </p:nvPr>
        </p:nvSpPr>
        <p:spPr>
          <a:xfrm>
            <a:off x="641774" y="1901952"/>
            <a:ext cx="8718281" cy="4329205"/>
          </a:xfrm>
        </p:spPr>
        <p:txBody>
          <a:bodyPr anchor="t">
            <a:normAutofit/>
          </a:bodyPr>
          <a:lstStyle/>
          <a:p>
            <a:pPr marL="0" indent="0">
              <a:buNone/>
            </a:pPr>
            <a:r>
              <a:rPr lang="en-US" sz="2400" i="1" dirty="0"/>
              <a:t>A dementia friendly Sheffield looks to enable equal access to all aspects of leisure for people living with dementia.</a:t>
            </a:r>
          </a:p>
          <a:p>
            <a:pPr marL="0" indent="0">
              <a:buNone/>
            </a:pPr>
            <a:endParaRPr lang="en-US" sz="2400" dirty="0"/>
          </a:p>
          <a:p>
            <a:pPr marL="0" indent="0">
              <a:buNone/>
            </a:pPr>
            <a:r>
              <a:rPr lang="en-US" sz="2400" dirty="0"/>
              <a:t>What can your </a:t>
            </a:r>
            <a:r>
              <a:rPr lang="en-US" sz="2400" dirty="0" err="1"/>
              <a:t>organisation</a:t>
            </a:r>
            <a:r>
              <a:rPr lang="en-US" sz="2400" dirty="0"/>
              <a:t> do?</a:t>
            </a:r>
          </a:p>
          <a:p>
            <a:r>
              <a:rPr lang="en-US" sz="2400" dirty="0"/>
              <a:t>Consider the environment</a:t>
            </a:r>
          </a:p>
          <a:p>
            <a:r>
              <a:rPr lang="en-US" sz="2400" dirty="0"/>
              <a:t>Look to make all activities accessible to a person with dementia</a:t>
            </a:r>
          </a:p>
          <a:p>
            <a:r>
              <a:rPr lang="en-US" sz="2400" dirty="0"/>
              <a:t>Create dementia specific engagement</a:t>
            </a:r>
          </a:p>
          <a:p>
            <a:r>
              <a:rPr lang="en-US" sz="2400" dirty="0"/>
              <a:t>Share your successes with the Sheffield Dementia Action Alliance</a:t>
            </a:r>
          </a:p>
          <a:p>
            <a:endParaRPr lang="en-US" sz="2400" dirty="0"/>
          </a:p>
        </p:txBody>
      </p:sp>
      <p:sp>
        <p:nvSpPr>
          <p:cNvPr id="7" name="Title 6">
            <a:extLst>
              <a:ext uri="{FF2B5EF4-FFF2-40B4-BE49-F238E27FC236}">
                <a16:creationId xmlns:a16="http://schemas.microsoft.com/office/drawing/2014/main" id="{F06EE9E8-6B18-AC4C-A20F-A2DC41D8EEDB}"/>
              </a:ext>
            </a:extLst>
          </p:cNvPr>
          <p:cNvSpPr txBox="1">
            <a:spLocks noGrp="1"/>
          </p:cNvSpPr>
          <p:nvPr>
            <p:ph type="title"/>
          </p:nvPr>
        </p:nvSpPr>
        <p:spPr>
          <a:xfrm>
            <a:off x="641774" y="623275"/>
            <a:ext cx="8074025" cy="1617663"/>
          </a:xfrm>
          <a:prstGeom prst="rect">
            <a:avLst/>
          </a:prstGeom>
          <a:noFill/>
        </p:spPr>
        <p:txBody>
          <a:bodyPr wrap="square" rtlCol="0">
            <a:spAutoFit/>
          </a:bodyPr>
          <a:lstStyle/>
          <a:p>
            <a:r>
              <a:rPr lang="en-US" dirty="0"/>
              <a:t>Access to arts, culture and leisure</a:t>
            </a:r>
          </a:p>
        </p:txBody>
      </p:sp>
    </p:spTree>
    <p:extLst>
      <p:ext uri="{BB962C8B-B14F-4D97-AF65-F5344CB8AC3E}">
        <p14:creationId xmlns:p14="http://schemas.microsoft.com/office/powerpoint/2010/main" val="3886986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F2F1926-303B-D045-8919-DEA358087622}"/>
              </a:ext>
            </a:extLst>
          </p:cNvPr>
          <p:cNvSpPr>
            <a:spLocks noGrp="1"/>
          </p:cNvSpPr>
          <p:nvPr>
            <p:ph idx="1"/>
          </p:nvPr>
        </p:nvSpPr>
        <p:spPr>
          <a:xfrm>
            <a:off x="641774" y="2133600"/>
            <a:ext cx="8715799" cy="4097557"/>
          </a:xfrm>
        </p:spPr>
        <p:txBody>
          <a:bodyPr anchor="t">
            <a:normAutofit lnSpcReduction="10000"/>
          </a:bodyPr>
          <a:lstStyle/>
          <a:p>
            <a:pPr marL="0" indent="0">
              <a:buNone/>
            </a:pPr>
            <a:r>
              <a:rPr lang="en-US" sz="2400" i="1" dirty="0"/>
              <a:t>A person with dementia may have many interactions with health, care and support, it is our role in a dementia friendly Sheffield to support excellent standards.</a:t>
            </a:r>
          </a:p>
          <a:p>
            <a:pPr marL="0" indent="0">
              <a:buNone/>
            </a:pPr>
            <a:endParaRPr lang="en-US" sz="2400" i="1" dirty="0"/>
          </a:p>
          <a:p>
            <a:pPr marL="0" indent="0">
              <a:buNone/>
            </a:pPr>
            <a:r>
              <a:rPr lang="en-US" sz="2400" dirty="0"/>
              <a:t>What can your </a:t>
            </a:r>
            <a:r>
              <a:rPr lang="en-US" sz="2400" dirty="0" err="1"/>
              <a:t>organisation</a:t>
            </a:r>
            <a:r>
              <a:rPr lang="en-US" sz="2400" dirty="0"/>
              <a:t> do?</a:t>
            </a:r>
          </a:p>
          <a:p>
            <a:r>
              <a:rPr lang="en-US" sz="2400" dirty="0"/>
              <a:t>Make links with GP surgeries and become an </a:t>
            </a:r>
            <a:r>
              <a:rPr lang="en-US" sz="2400" dirty="0" err="1"/>
              <a:t>organisation</a:t>
            </a:r>
            <a:r>
              <a:rPr lang="en-US" sz="2400" dirty="0"/>
              <a:t> they </a:t>
            </a:r>
            <a:r>
              <a:rPr lang="en-US" sz="2400"/>
              <a:t>refer to</a:t>
            </a:r>
            <a:endParaRPr lang="en-US" sz="2400" dirty="0"/>
          </a:p>
          <a:p>
            <a:r>
              <a:rPr lang="en-US" sz="2400" dirty="0"/>
              <a:t>Simplify the care pathway for people you support</a:t>
            </a:r>
          </a:p>
          <a:p>
            <a:r>
              <a:rPr lang="en-US" sz="2400" dirty="0"/>
              <a:t>Educate your staff and volunteers in navigating through the dementia system in Sheffield</a:t>
            </a:r>
          </a:p>
          <a:p>
            <a:r>
              <a:rPr lang="en-US" sz="2400" dirty="0"/>
              <a:t>Share your successes with the Sheffield Dementia Action Alliance</a:t>
            </a:r>
          </a:p>
        </p:txBody>
      </p:sp>
      <p:sp>
        <p:nvSpPr>
          <p:cNvPr id="7" name="Title 6">
            <a:extLst>
              <a:ext uri="{FF2B5EF4-FFF2-40B4-BE49-F238E27FC236}">
                <a16:creationId xmlns:a16="http://schemas.microsoft.com/office/drawing/2014/main" id="{BE08384D-E5F5-0B42-BEF9-F4D2C67BBDA3}"/>
              </a:ext>
            </a:extLst>
          </p:cNvPr>
          <p:cNvSpPr txBox="1">
            <a:spLocks noGrp="1"/>
          </p:cNvSpPr>
          <p:nvPr>
            <p:ph type="title"/>
          </p:nvPr>
        </p:nvSpPr>
        <p:spPr>
          <a:xfrm>
            <a:off x="641774" y="623275"/>
            <a:ext cx="8074025" cy="1617663"/>
          </a:xfrm>
          <a:prstGeom prst="rect">
            <a:avLst/>
          </a:prstGeom>
          <a:noFill/>
        </p:spPr>
        <p:txBody>
          <a:bodyPr wrap="square" rtlCol="0">
            <a:spAutoFit/>
          </a:bodyPr>
          <a:lstStyle/>
          <a:p>
            <a:r>
              <a:rPr lang="en-US" dirty="0"/>
              <a:t>Receiving quality health, care and support </a:t>
            </a:r>
          </a:p>
        </p:txBody>
      </p:sp>
    </p:spTree>
    <p:extLst>
      <p:ext uri="{BB962C8B-B14F-4D97-AF65-F5344CB8AC3E}">
        <p14:creationId xmlns:p14="http://schemas.microsoft.com/office/powerpoint/2010/main" val="1906671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TotalTime>
  <Words>563</Words>
  <Application>Microsoft Macintosh PowerPoint</Application>
  <PresentationFormat>Widescreen</PresentationFormat>
  <Paragraphs>56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What does Dementia Friendly Sheffield look like?  What can you do to help?</vt:lpstr>
      <vt:lpstr>Dementia friendly Sheffield.  What might it look like?</vt:lpstr>
      <vt:lpstr>People with dementia are understood and supported</vt:lpstr>
      <vt:lpstr>Involve people with dementia</vt:lpstr>
      <vt:lpstr>People with dementia can travel safely</vt:lpstr>
      <vt:lpstr>People with dementia feel confident to access their high street</vt:lpstr>
      <vt:lpstr>Access to arts, culture and leisure</vt:lpstr>
      <vt:lpstr>Receiving quality health, care and support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do we need to be dementia friendly?</dc:title>
  <dc:creator>Grace Stead</dc:creator>
  <cp:lastModifiedBy>Grace Stead</cp:lastModifiedBy>
  <cp:revision>17</cp:revision>
  <dcterms:created xsi:type="dcterms:W3CDTF">2021-03-29T08:56:42Z</dcterms:created>
  <dcterms:modified xsi:type="dcterms:W3CDTF">2021-07-15T09:46:29Z</dcterms:modified>
</cp:coreProperties>
</file>