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6" r:id="rId2"/>
    <p:sldId id="268" r:id="rId3"/>
    <p:sldId id="258" r:id="rId4"/>
    <p:sldId id="322" r:id="rId5"/>
    <p:sldId id="259"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249" autoAdjust="0"/>
  </p:normalViewPr>
  <p:slideViewPr>
    <p:cSldViewPr snapToGrid="0">
      <p:cViewPr varScale="1">
        <p:scale>
          <a:sx n="57" d="100"/>
          <a:sy n="57" d="100"/>
        </p:scale>
        <p:origin x="996" y="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23B165-2A61-4DF5-A337-ECC3ADBCBD05}" type="datetimeFigureOut">
              <a:rPr lang="en-GB" smtClean="0"/>
              <a:t>28/09/2021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4179145-5805-4B5E-9E75-1AA3A6B1C0FC}" type="slidenum">
              <a:rPr lang="en-GB" smtClean="0"/>
              <a:t>‹#›</a:t>
            </a:fld>
            <a:endParaRPr lang="en-GB"/>
          </a:p>
        </p:txBody>
      </p:sp>
    </p:spTree>
    <p:extLst>
      <p:ext uri="{BB962C8B-B14F-4D97-AF65-F5344CB8AC3E}">
        <p14:creationId xmlns:p14="http://schemas.microsoft.com/office/powerpoint/2010/main" val="263361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3B165-2A61-4DF5-A337-ECC3ADBCBD05}" type="datetimeFigureOut">
              <a:rPr lang="en-GB" smtClean="0"/>
              <a:t>28/09/2021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62833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3B165-2A61-4DF5-A337-ECC3ADBCBD05}" type="datetimeFigureOut">
              <a:rPr lang="en-GB" smtClean="0"/>
              <a:t>28/09/2021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2763080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3B165-2A61-4DF5-A337-ECC3ADBCBD05}" type="datetimeFigureOut">
              <a:rPr lang="en-GB" smtClean="0"/>
              <a:t>28/09/2021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1709465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8E23B165-2A61-4DF5-A337-ECC3ADBCBD05}" type="datetimeFigureOut">
              <a:rPr lang="en-GB" smtClean="0"/>
              <a:t>28/09/2021</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4179145-5805-4B5E-9E75-1AA3A6B1C0FC}" type="slidenum">
              <a:rPr lang="en-GB" smtClean="0"/>
              <a:t>‹#›</a:t>
            </a:fld>
            <a:endParaRPr lang="en-GB"/>
          </a:p>
        </p:txBody>
      </p:sp>
    </p:spTree>
    <p:extLst>
      <p:ext uri="{BB962C8B-B14F-4D97-AF65-F5344CB8AC3E}">
        <p14:creationId xmlns:p14="http://schemas.microsoft.com/office/powerpoint/2010/main" val="1832903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23B165-2A61-4DF5-A337-ECC3ADBCBD05}" type="datetimeFigureOut">
              <a:rPr lang="en-GB" smtClean="0"/>
              <a:t>28/09/2021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420988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23B165-2A61-4DF5-A337-ECC3ADBCBD05}" type="datetimeFigureOut">
              <a:rPr lang="en-GB" smtClean="0"/>
              <a:t>28/09/2021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3791226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23B165-2A61-4DF5-A337-ECC3ADBCBD05}" type="datetimeFigureOut">
              <a:rPr lang="en-GB" smtClean="0"/>
              <a:t>28/09/2021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1200480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3B165-2A61-4DF5-A337-ECC3ADBCBD05}" type="datetimeFigureOut">
              <a:rPr lang="en-GB" smtClean="0"/>
              <a:t>28/09/2021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214607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23B165-2A61-4DF5-A337-ECC3ADBCBD05}" type="datetimeFigureOut">
              <a:rPr lang="en-GB" smtClean="0"/>
              <a:t>28/09/2021</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3024388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23B165-2A61-4DF5-A337-ECC3ADBCBD05}" type="datetimeFigureOut">
              <a:rPr lang="en-GB" smtClean="0"/>
              <a:t>28/09/2021</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4179145-5805-4B5E-9E75-1AA3A6B1C0FC}" type="slidenum">
              <a:rPr lang="en-GB" smtClean="0"/>
              <a:t>‹#›</a:t>
            </a:fld>
            <a:endParaRPr lang="en-GB"/>
          </a:p>
        </p:txBody>
      </p:sp>
    </p:spTree>
    <p:extLst>
      <p:ext uri="{BB962C8B-B14F-4D97-AF65-F5344CB8AC3E}">
        <p14:creationId xmlns:p14="http://schemas.microsoft.com/office/powerpoint/2010/main" val="1732391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E23B165-2A61-4DF5-A337-ECC3ADBCBD05}" type="datetimeFigureOut">
              <a:rPr lang="en-GB" smtClean="0"/>
              <a:t>28/09/2021</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4179145-5805-4B5E-9E75-1AA3A6B1C0FC}" type="slidenum">
              <a:rPr lang="en-GB" smtClean="0"/>
              <a:t>‹#›</a:t>
            </a:fld>
            <a:endParaRPr lang="en-GB"/>
          </a:p>
        </p:txBody>
      </p:sp>
    </p:spTree>
    <p:extLst>
      <p:ext uri="{BB962C8B-B14F-4D97-AF65-F5344CB8AC3E}">
        <p14:creationId xmlns:p14="http://schemas.microsoft.com/office/powerpoint/2010/main" val="110308442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mailto:Waheeda@ylc.org.uk" TargetMode="External"/><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0766C-A644-41BB-BEEC-F875C1CF312A}"/>
              </a:ext>
            </a:extLst>
          </p:cNvPr>
          <p:cNvSpPr>
            <a:spLocks noGrp="1"/>
          </p:cNvSpPr>
          <p:nvPr>
            <p:ph type="ctrTitle"/>
          </p:nvPr>
        </p:nvSpPr>
        <p:spPr>
          <a:xfrm>
            <a:off x="1051560" y="984738"/>
            <a:ext cx="9966960" cy="3483293"/>
          </a:xfrm>
        </p:spPr>
        <p:txBody>
          <a:bodyPr/>
          <a:lstStyle/>
          <a:p>
            <a:pPr algn="ctr"/>
            <a:r>
              <a:rPr lang="en-GB" dirty="0"/>
              <a:t>Suicide PostVention</a:t>
            </a:r>
            <a:br>
              <a:rPr lang="en-GB" dirty="0"/>
            </a:br>
            <a:r>
              <a:rPr lang="en-GB" dirty="0"/>
              <a:t>Practitioner  </a:t>
            </a:r>
            <a:endParaRPr lang="en-GB" sz="6600" dirty="0"/>
          </a:p>
        </p:txBody>
      </p:sp>
      <p:sp>
        <p:nvSpPr>
          <p:cNvPr id="3" name="Subtitle 2">
            <a:extLst>
              <a:ext uri="{FF2B5EF4-FFF2-40B4-BE49-F238E27FC236}">
                <a16:creationId xmlns:a16="http://schemas.microsoft.com/office/drawing/2014/main" id="{C94F1D60-C21F-4D52-B99C-4CB7FE0F4DE1}"/>
              </a:ext>
            </a:extLst>
          </p:cNvPr>
          <p:cNvSpPr>
            <a:spLocks noGrp="1"/>
          </p:cNvSpPr>
          <p:nvPr>
            <p:ph type="subTitle" idx="1"/>
          </p:nvPr>
        </p:nvSpPr>
        <p:spPr>
          <a:xfrm>
            <a:off x="1069848" y="4389119"/>
            <a:ext cx="7891272" cy="2222695"/>
          </a:xfrm>
        </p:spPr>
        <p:txBody>
          <a:bodyPr>
            <a:normAutofit/>
          </a:bodyPr>
          <a:lstStyle/>
          <a:p>
            <a:r>
              <a:rPr lang="en-GB" dirty="0">
                <a:latin typeface="+mj-lt"/>
              </a:rPr>
              <a:t>Supporting young people aged 16-25y olds who have been affected by suicide</a:t>
            </a:r>
          </a:p>
          <a:p>
            <a:endParaRPr lang="en-GB" dirty="0"/>
          </a:p>
          <a:p>
            <a:endParaRPr lang="en-GB" dirty="0"/>
          </a:p>
          <a:p>
            <a:endParaRPr lang="en-GB" dirty="0"/>
          </a:p>
          <a:p>
            <a:r>
              <a:rPr lang="en-GB" sz="1800" dirty="0">
                <a:effectLst/>
                <a:latin typeface="+mj-lt"/>
                <a:ea typeface="Calibri" panose="020F0502020204030204" pitchFamily="34" charset="0"/>
                <a:cs typeface="Times New Roman" panose="02020603050405020304" pitchFamily="18" charset="0"/>
              </a:rPr>
              <a:t>These will change as the service develops and grows..</a:t>
            </a:r>
          </a:p>
          <a:p>
            <a:endParaRPr lang="en-GB" dirty="0"/>
          </a:p>
          <a:p>
            <a:endParaRPr lang="en-GB" dirty="0"/>
          </a:p>
        </p:txBody>
      </p:sp>
      <p:pic>
        <p:nvPicPr>
          <p:cNvPr id="4" name="Picture 3">
            <a:extLst>
              <a:ext uri="{FF2B5EF4-FFF2-40B4-BE49-F238E27FC236}">
                <a16:creationId xmlns:a16="http://schemas.microsoft.com/office/drawing/2014/main" id="{9FB8E3C7-3EB4-4708-977C-0031834D5FA8}"/>
              </a:ext>
            </a:extLst>
          </p:cNvPr>
          <p:cNvPicPr/>
          <p:nvPr/>
        </p:nvPicPr>
        <p:blipFill>
          <a:blip r:embed="rId2" cstate="print">
            <a:extLst>
              <a:ext uri="{BEBA8EAE-BF5A-486C-A8C5-ECC9F3942E4B}">
                <a14:imgProps xmlns:a14="http://schemas.microsoft.com/office/drawing/2010/main">
                  <a14:imgLayer r:embed="rId3">
                    <a14:imgEffect>
                      <a14:artisticMosiaicBubbles/>
                    </a14:imgEffect>
                    <a14:imgEffect>
                      <a14:colorTemperature colorTemp="5900"/>
                    </a14:imgEffect>
                  </a14:imgLayer>
                </a14:imgProps>
              </a:ext>
              <a:ext uri="{28A0092B-C50C-407E-A947-70E740481C1C}">
                <a14:useLocalDpi xmlns:a14="http://schemas.microsoft.com/office/drawing/2010/main" val="0"/>
              </a:ext>
            </a:extLst>
          </a:blip>
          <a:stretch>
            <a:fillRect/>
          </a:stretch>
        </p:blipFill>
        <p:spPr>
          <a:xfrm>
            <a:off x="9924757" y="3429000"/>
            <a:ext cx="1215683" cy="590843"/>
          </a:xfrm>
          <a:prstGeom prst="rect">
            <a:avLst/>
          </a:prstGeom>
        </p:spPr>
      </p:pic>
    </p:spTree>
    <p:extLst>
      <p:ext uri="{BB962C8B-B14F-4D97-AF65-F5344CB8AC3E}">
        <p14:creationId xmlns:p14="http://schemas.microsoft.com/office/powerpoint/2010/main" val="208434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566A1-FD76-47C4-AC40-36A67C82A9FC}"/>
              </a:ext>
            </a:extLst>
          </p:cNvPr>
          <p:cNvSpPr>
            <a:spLocks noGrp="1"/>
          </p:cNvSpPr>
          <p:nvPr>
            <p:ph type="title"/>
          </p:nvPr>
        </p:nvSpPr>
        <p:spPr/>
        <p:txBody>
          <a:bodyPr/>
          <a:lstStyle/>
          <a:p>
            <a:r>
              <a:rPr lang="en-GB" dirty="0"/>
              <a:t>Suicide Postvention Practitioner</a:t>
            </a:r>
          </a:p>
        </p:txBody>
      </p:sp>
      <p:sp>
        <p:nvSpPr>
          <p:cNvPr id="3" name="Content Placeholder 2">
            <a:extLst>
              <a:ext uri="{FF2B5EF4-FFF2-40B4-BE49-F238E27FC236}">
                <a16:creationId xmlns:a16="http://schemas.microsoft.com/office/drawing/2014/main" id="{95AD05E5-CF7E-4916-88FA-432FB5850A7F}"/>
              </a:ext>
            </a:extLst>
          </p:cNvPr>
          <p:cNvSpPr>
            <a:spLocks noGrp="1"/>
          </p:cNvSpPr>
          <p:nvPr>
            <p:ph idx="1"/>
          </p:nvPr>
        </p:nvSpPr>
        <p:spPr>
          <a:xfrm>
            <a:off x="1069848" y="1707339"/>
            <a:ext cx="10058400" cy="4883241"/>
          </a:xfrm>
        </p:spPr>
        <p:txBody>
          <a:bodyPr>
            <a:normAutofit/>
          </a:bodyPr>
          <a:lstStyle/>
          <a:p>
            <a:pPr marL="0" marR="0" lvl="0" indent="0" algn="l" defTabSz="914400" rtl="0" eaLnBrk="1" fontAlgn="auto" latinLnBrk="0" hangingPunct="1">
              <a:lnSpc>
                <a:spcPct val="115000"/>
              </a:lnSpc>
              <a:spcBef>
                <a:spcPts val="1200"/>
              </a:spcBef>
              <a:spcAft>
                <a:spcPts val="0"/>
              </a:spcAft>
              <a:buClr>
                <a:srgbClr val="D34817">
                  <a:lumMod val="75000"/>
                </a:srgbClr>
              </a:buClr>
              <a:buSzPct val="85000"/>
              <a:buNone/>
              <a:tabLst/>
              <a:defRPr/>
            </a:pPr>
            <a:endParaRPr lang="en-GB" sz="2400" dirty="0">
              <a:solidFill>
                <a:prstClr val="black"/>
              </a:solidFill>
              <a:latin typeface="Rockwell Condensed" panose="02060603050405020104"/>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1200"/>
              </a:spcBef>
              <a:spcAft>
                <a:spcPts val="0"/>
              </a:spcAft>
              <a:buClr>
                <a:srgbClr val="D34817">
                  <a:lumMod val="75000"/>
                </a:srgbClr>
              </a:buClr>
              <a:buSzPct val="85000"/>
              <a:buFont typeface="Symbol" panose="05050102010706020507" pitchFamily="18" charset="2"/>
              <a:buChar char=""/>
              <a:tabLst/>
              <a:defRPr/>
            </a:pPr>
            <a:r>
              <a:rPr lang="en-GB" sz="2400" dirty="0">
                <a:solidFill>
                  <a:prstClr val="black"/>
                </a:solidFill>
                <a:latin typeface="Rockwell Condensed" panose="02060603050405020104"/>
                <a:ea typeface="Calibri" panose="020F0502020204030204" pitchFamily="34" charset="0"/>
                <a:cs typeface="Times New Roman" panose="02020603050405020304" pitchFamily="18" charset="0"/>
              </a:rPr>
              <a:t>Started December 2020</a:t>
            </a:r>
          </a:p>
          <a:p>
            <a:pPr marL="342900" marR="0" lvl="0" indent="-342900" algn="l" defTabSz="914400" rtl="0" eaLnBrk="1" fontAlgn="auto" latinLnBrk="0" hangingPunct="1">
              <a:lnSpc>
                <a:spcPct val="115000"/>
              </a:lnSpc>
              <a:spcBef>
                <a:spcPts val="1200"/>
              </a:spcBef>
              <a:spcAft>
                <a:spcPts val="0"/>
              </a:spcAft>
              <a:buClr>
                <a:srgbClr val="D34817">
                  <a:lumMod val="75000"/>
                </a:srgbClr>
              </a:buClr>
              <a:buSzPct val="85000"/>
              <a:buFont typeface="Symbol" panose="05050102010706020507" pitchFamily="18" charset="2"/>
              <a:buChar char=""/>
              <a:tabLst/>
              <a:defRPr/>
            </a:pPr>
            <a:r>
              <a:rPr lang="en-GB" sz="2400" dirty="0">
                <a:solidFill>
                  <a:prstClr val="black"/>
                </a:solidFill>
                <a:latin typeface="Rockwell Condensed" panose="02060603050405020104"/>
                <a:ea typeface="Calibri" panose="020F0502020204030204" pitchFamily="34" charset="0"/>
                <a:cs typeface="Times New Roman" panose="02020603050405020304" pitchFamily="18" charset="0"/>
              </a:rPr>
              <a:t>Post is based within the community, host organisation -  Young Lives Consortium</a:t>
            </a:r>
          </a:p>
          <a:p>
            <a:pPr marL="342900" marR="0" lvl="0" indent="-342900" algn="l" defTabSz="914400" rtl="0" eaLnBrk="1" fontAlgn="auto" latinLnBrk="0" hangingPunct="1">
              <a:lnSpc>
                <a:spcPct val="115000"/>
              </a:lnSpc>
              <a:spcBef>
                <a:spcPts val="1200"/>
              </a:spcBef>
              <a:spcAft>
                <a:spcPts val="0"/>
              </a:spcAft>
              <a:buClr>
                <a:srgbClr val="D34817">
                  <a:lumMod val="75000"/>
                </a:srgbClr>
              </a:buClr>
              <a:buSzPct val="85000"/>
              <a:buFont typeface="Symbol" panose="05050102010706020507" pitchFamily="18" charset="2"/>
              <a:buChar char=""/>
              <a:tabLst/>
              <a:defRPr/>
            </a:pPr>
            <a:r>
              <a:rPr lang="en-GB" sz="2400" dirty="0">
                <a:solidFill>
                  <a:prstClr val="black"/>
                </a:solidFill>
                <a:latin typeface="Rockwell Condensed" panose="02060603050405020104"/>
                <a:ea typeface="Calibri" panose="020F0502020204030204" pitchFamily="34" charset="0"/>
                <a:cs typeface="Times New Roman" panose="02020603050405020304" pitchFamily="18" charset="0"/>
              </a:rPr>
              <a:t>Work with Public Health (one day a week)</a:t>
            </a:r>
          </a:p>
          <a:p>
            <a:pPr marL="342900" marR="0" lvl="0" indent="-342900" algn="l" defTabSz="914400" rtl="0" eaLnBrk="1" fontAlgn="auto" latinLnBrk="0" hangingPunct="1">
              <a:lnSpc>
                <a:spcPct val="115000"/>
              </a:lnSpc>
              <a:spcBef>
                <a:spcPts val="1200"/>
              </a:spcBef>
              <a:spcAft>
                <a:spcPts val="0"/>
              </a:spcAft>
              <a:buClr>
                <a:srgbClr val="D34817">
                  <a:lumMod val="75000"/>
                </a:srgbClr>
              </a:buClr>
              <a:buSzPct val="85000"/>
              <a:buFont typeface="Symbol" panose="05050102010706020507" pitchFamily="18" charset="2"/>
              <a:buChar char=""/>
              <a:tabLst/>
              <a:defRPr/>
            </a:pPr>
            <a:r>
              <a:rPr lang="en-GB" sz="2400" dirty="0">
                <a:solidFill>
                  <a:prstClr val="black"/>
                </a:solidFill>
                <a:latin typeface="Rockwell Condensed" panose="02060603050405020104"/>
                <a:ea typeface="Calibri" panose="020F0502020204030204" pitchFamily="34" charset="0"/>
                <a:cs typeface="Times New Roman" panose="02020603050405020304" pitchFamily="18" charset="0"/>
              </a:rPr>
              <a:t>Work closely with STAR bereavement as the service will transition to them next year</a:t>
            </a:r>
          </a:p>
          <a:p>
            <a:pPr marL="342900" marR="0" lvl="0" indent="-342900" algn="l" defTabSz="914400" rtl="0" eaLnBrk="1" fontAlgn="auto" latinLnBrk="0" hangingPunct="1">
              <a:lnSpc>
                <a:spcPct val="115000"/>
              </a:lnSpc>
              <a:spcBef>
                <a:spcPts val="1200"/>
              </a:spcBef>
              <a:spcAft>
                <a:spcPts val="0"/>
              </a:spcAft>
              <a:buClr>
                <a:srgbClr val="D34817">
                  <a:lumMod val="75000"/>
                </a:srgbClr>
              </a:buClr>
              <a:buSzPct val="85000"/>
              <a:buFont typeface="Symbol" panose="05050102010706020507" pitchFamily="18" charset="2"/>
              <a:buChar char=""/>
              <a:tabLst/>
              <a:defRPr/>
            </a:pPr>
            <a:r>
              <a:rPr lang="en-GB" sz="2400" dirty="0">
                <a:solidFill>
                  <a:prstClr val="black"/>
                </a:solidFill>
                <a:latin typeface="Rockwell Condensed" panose="02060603050405020104"/>
                <a:ea typeface="Calibri" panose="020F0502020204030204" pitchFamily="34" charset="0"/>
                <a:cs typeface="Times New Roman" panose="02020603050405020304" pitchFamily="18" charset="0"/>
              </a:rPr>
              <a:t>Establish links with the Leeds Mind – Suicide Postvention Worker </a:t>
            </a:r>
          </a:p>
          <a:p>
            <a:pPr marL="342900" marR="0" lvl="0" indent="-342900" algn="l" defTabSz="914400" rtl="0" eaLnBrk="1" fontAlgn="auto" latinLnBrk="0" hangingPunct="1">
              <a:lnSpc>
                <a:spcPct val="115000"/>
              </a:lnSpc>
              <a:spcBef>
                <a:spcPts val="1200"/>
              </a:spcBef>
              <a:spcAft>
                <a:spcPts val="0"/>
              </a:spcAft>
              <a:buClr>
                <a:srgbClr val="D34817">
                  <a:lumMod val="75000"/>
                </a:srgbClr>
              </a:buClr>
              <a:buSzPct val="85000"/>
              <a:buFont typeface="Symbol" panose="05050102010706020507" pitchFamily="18" charset="2"/>
              <a:buChar char=""/>
              <a:tabLst/>
              <a:defRPr/>
            </a:pPr>
            <a:r>
              <a:rPr lang="en-GB" sz="2400" dirty="0">
                <a:solidFill>
                  <a:prstClr val="black"/>
                </a:solidFill>
                <a:latin typeface="Rockwell Condensed" panose="02060603050405020104"/>
                <a:ea typeface="Calibri" panose="020F0502020204030204" pitchFamily="34" charset="0"/>
                <a:cs typeface="Times New Roman" panose="02020603050405020304" pitchFamily="18" charset="0"/>
              </a:rPr>
              <a:t>First steps are to establish</a:t>
            </a:r>
            <a:r>
              <a:rPr kumimoji="0" lang="en-GB" sz="2400" b="0" i="0" u="none" strike="noStrike" kern="1200" cap="none" spc="0" normalizeH="0" baseline="0" noProof="0" dirty="0">
                <a:ln>
                  <a:noFill/>
                </a:ln>
                <a:solidFill>
                  <a:prstClr val="black"/>
                </a:solidFill>
                <a:effectLst/>
                <a:uLnTx/>
                <a:uFillTx/>
                <a:latin typeface="Rockwell Condensed" panose="02060603050405020104"/>
                <a:ea typeface="Calibri" panose="020F0502020204030204" pitchFamily="34" charset="0"/>
                <a:cs typeface="Times New Roman" panose="02020603050405020304" pitchFamily="18" charset="0"/>
              </a:rPr>
              <a:t> a working group (</a:t>
            </a:r>
            <a:r>
              <a:rPr kumimoji="0" lang="en-GB" sz="2400" b="0" i="0" u="none" strike="noStrike" kern="1200" cap="none" spc="0" normalizeH="0" noProof="0" dirty="0">
                <a:ln>
                  <a:noFill/>
                </a:ln>
                <a:solidFill>
                  <a:prstClr val="black"/>
                </a:solidFill>
                <a:effectLst/>
                <a:uLnTx/>
                <a:uFillTx/>
                <a:latin typeface="Rockwell Condensed" panose="02060603050405020104"/>
                <a:ea typeface="Calibri" panose="020F0502020204030204" pitchFamily="34" charset="0"/>
                <a:cs typeface="Times New Roman" panose="02020603050405020304" pitchFamily="18" charset="0"/>
              </a:rPr>
              <a:t>community, third sector, emergency services, education, health, social care)</a:t>
            </a:r>
          </a:p>
          <a:p>
            <a:pPr marL="342900" marR="0" lvl="0" indent="-342900" algn="l" defTabSz="914400" rtl="0" eaLnBrk="1" fontAlgn="auto" latinLnBrk="0" hangingPunct="1">
              <a:lnSpc>
                <a:spcPct val="115000"/>
              </a:lnSpc>
              <a:spcBef>
                <a:spcPts val="1200"/>
              </a:spcBef>
              <a:spcAft>
                <a:spcPts val="0"/>
              </a:spcAft>
              <a:buClr>
                <a:srgbClr val="D34817">
                  <a:lumMod val="75000"/>
                </a:srgbClr>
              </a:buClr>
              <a:buSzPct val="85000"/>
              <a:buFont typeface="Symbol" panose="05050102010706020507" pitchFamily="18" charset="2"/>
              <a:buChar char=""/>
              <a:tabLst/>
              <a:defRPr/>
            </a:pPr>
            <a:endParaRPr kumimoji="0" lang="en-GB" sz="2400" b="0" i="0" u="none" strike="noStrike" kern="1200" cap="none" spc="0" normalizeH="0" baseline="0" noProof="0" dirty="0">
              <a:ln>
                <a:noFill/>
              </a:ln>
              <a:solidFill>
                <a:prstClr val="black"/>
              </a:solidFill>
              <a:effectLst/>
              <a:uLnTx/>
              <a:uFillTx/>
              <a:latin typeface="Rockwell Condensed" panose="02060603050405020104"/>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07566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8ADFF-7AC1-4ED3-8851-871C4CB9ACCF}"/>
              </a:ext>
            </a:extLst>
          </p:cNvPr>
          <p:cNvSpPr>
            <a:spLocks noGrp="1"/>
          </p:cNvSpPr>
          <p:nvPr>
            <p:ph type="title"/>
          </p:nvPr>
        </p:nvSpPr>
        <p:spPr/>
        <p:txBody>
          <a:bodyPr/>
          <a:lstStyle/>
          <a:p>
            <a:r>
              <a:rPr lang="en-GB" dirty="0"/>
              <a:t>ethos</a:t>
            </a:r>
          </a:p>
        </p:txBody>
      </p:sp>
      <p:sp>
        <p:nvSpPr>
          <p:cNvPr id="3" name="Content Placeholder 2">
            <a:extLst>
              <a:ext uri="{FF2B5EF4-FFF2-40B4-BE49-F238E27FC236}">
                <a16:creationId xmlns:a16="http://schemas.microsoft.com/office/drawing/2014/main" id="{7E28B4DA-F5D0-4CDE-89B9-BE13911BF84A}"/>
              </a:ext>
            </a:extLst>
          </p:cNvPr>
          <p:cNvSpPr>
            <a:spLocks noGrp="1"/>
          </p:cNvSpPr>
          <p:nvPr>
            <p:ph idx="1"/>
          </p:nvPr>
        </p:nvSpPr>
        <p:spPr/>
        <p:txBody>
          <a:bodyPr/>
          <a:lstStyle/>
          <a:p>
            <a:pPr marL="0" indent="0">
              <a:buNone/>
            </a:pPr>
            <a:r>
              <a:rPr lang="en-GB" sz="4800" dirty="0">
                <a:effectLst/>
                <a:latin typeface="+mj-lt"/>
                <a:ea typeface="Calibri" panose="020F0502020204030204" pitchFamily="34" charset="0"/>
                <a:cs typeface="Times New Roman" panose="02020603050405020304" pitchFamily="18" charset="0"/>
              </a:rPr>
              <a:t>Our aim, is for young people in the Wakefield district who has been </a:t>
            </a:r>
            <a:r>
              <a:rPr lang="en-GB" sz="4800" dirty="0">
                <a:latin typeface="+mj-lt"/>
                <a:ea typeface="Calibri" panose="020F0502020204030204" pitchFamily="34" charset="0"/>
                <a:cs typeface="Times New Roman" panose="02020603050405020304" pitchFamily="18" charset="0"/>
              </a:rPr>
              <a:t>affected</a:t>
            </a:r>
            <a:r>
              <a:rPr lang="en-GB" sz="4800" dirty="0">
                <a:effectLst/>
                <a:latin typeface="+mj-lt"/>
                <a:ea typeface="Calibri" panose="020F0502020204030204" pitchFamily="34" charset="0"/>
                <a:cs typeface="Times New Roman" panose="02020603050405020304" pitchFamily="18" charset="0"/>
              </a:rPr>
              <a:t> by suicide, to receive postvention support and learn prevention strategies.</a:t>
            </a:r>
          </a:p>
          <a:p>
            <a:endParaRPr lang="en-GB" sz="1800" dirty="0">
              <a:effectLst/>
              <a:latin typeface="+mj-lt"/>
              <a:ea typeface="Calibri" panose="020F0502020204030204" pitchFamily="34" charset="0"/>
              <a:cs typeface="Times New Roman" panose="02020603050405020304" pitchFamily="18" charset="0"/>
            </a:endParaRPr>
          </a:p>
          <a:p>
            <a:r>
              <a:rPr lang="en-GB" dirty="0">
                <a:effectLst/>
                <a:latin typeface="+mj-lt"/>
                <a:ea typeface="Calibri" panose="020F0502020204030204" pitchFamily="34" charset="0"/>
                <a:cs typeface="Times New Roman" panose="02020603050405020304" pitchFamily="18" charset="0"/>
              </a:rPr>
              <a:t>The term postvention describes activities developed by, with, or for people who have been bereaved by suicide, to support their recovery and to prevent adverse outcomes, including suicide and suicidal ideation (ref PHE)</a:t>
            </a:r>
          </a:p>
          <a:p>
            <a:endParaRPr lang="en-GB" sz="4800" dirty="0">
              <a:effectLst/>
              <a:latin typeface="+mj-l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811366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26F8F0-E916-482A-BF87-5D6061F821C5}"/>
              </a:ext>
            </a:extLst>
          </p:cNvPr>
          <p:cNvSpPr txBox="1"/>
          <p:nvPr/>
        </p:nvSpPr>
        <p:spPr>
          <a:xfrm>
            <a:off x="574492" y="290324"/>
            <a:ext cx="11336180" cy="7294305"/>
          </a:xfrm>
          <a:prstGeom prst="rect">
            <a:avLst/>
          </a:prstGeom>
          <a:noFill/>
        </p:spPr>
        <p:txBody>
          <a:bodyPr wrap="square" rtlCol="0">
            <a:spAutoFit/>
          </a:bodyPr>
          <a:lstStyle/>
          <a:p>
            <a:r>
              <a:rPr lang="en-GB" sz="3200" dirty="0">
                <a:latin typeface="+mj-lt"/>
              </a:rPr>
              <a:t>The service provides emotional and practical support to young people aged 16-25y who are affected by Suicide of someone they knew or knew of. </a:t>
            </a:r>
          </a:p>
          <a:p>
            <a:endParaRPr lang="en-GB" sz="3200" dirty="0">
              <a:latin typeface="+mj-lt"/>
            </a:endParaRPr>
          </a:p>
          <a:p>
            <a:pPr lvl="0">
              <a:defRPr/>
            </a:pPr>
            <a:r>
              <a:rPr kumimoji="0" lang="en-GB" sz="3200" b="0" i="0" u="none" strike="noStrike" kern="1200" cap="none" spc="0" normalizeH="0" baseline="0" noProof="0" dirty="0">
                <a:ln>
                  <a:noFill/>
                </a:ln>
                <a:solidFill>
                  <a:prstClr val="black"/>
                </a:solidFill>
                <a:effectLst/>
                <a:uLnTx/>
                <a:uFillTx/>
                <a:latin typeface="Rockwell Condensed" panose="02060603050405020104"/>
                <a:ea typeface="+mn-ea"/>
                <a:cs typeface="+mn-cs"/>
              </a:rPr>
              <a:t>Young people will work with the practitioner on an individual </a:t>
            </a:r>
            <a:r>
              <a:rPr lang="en-GB" sz="3200" dirty="0">
                <a:solidFill>
                  <a:prstClr val="black"/>
                </a:solidFill>
                <a:latin typeface="Rockwell Condensed" panose="02060603050405020104"/>
              </a:rPr>
              <a:t>basis to talk things through about how the suicide has affected them and</a:t>
            </a:r>
            <a:r>
              <a:rPr kumimoji="0" lang="en-GB" sz="3200" b="0" i="0" u="none" strike="noStrike" kern="1200" cap="none" spc="0" normalizeH="0" baseline="0" noProof="0" dirty="0">
                <a:ln>
                  <a:noFill/>
                </a:ln>
                <a:solidFill>
                  <a:prstClr val="black"/>
                </a:solidFill>
                <a:effectLst/>
                <a:uLnTx/>
                <a:uFillTx/>
                <a:latin typeface="Rockwell Condensed" panose="02060603050405020104"/>
                <a:ea typeface="+mn-ea"/>
                <a:cs typeface="+mn-cs"/>
              </a:rPr>
              <a:t> they will have the opportunity to work in groups</a:t>
            </a:r>
            <a:r>
              <a:rPr lang="en-GB" sz="3200" dirty="0">
                <a:solidFill>
                  <a:prstClr val="black"/>
                </a:solidFill>
                <a:latin typeface="Rockwell Condensed" panose="02060603050405020104"/>
              </a:rPr>
              <a:t> to </a:t>
            </a:r>
            <a:r>
              <a:rPr kumimoji="0" lang="en-GB" sz="3200" b="0" i="0" u="none" strike="noStrike" kern="1200" cap="none" spc="0" normalizeH="0" baseline="0" noProof="0" dirty="0">
                <a:ln>
                  <a:noFill/>
                </a:ln>
                <a:solidFill>
                  <a:prstClr val="black"/>
                </a:solidFill>
                <a:effectLst/>
                <a:uLnTx/>
                <a:uFillTx/>
                <a:latin typeface="Rockwell Condensed" panose="02060603050405020104"/>
                <a:ea typeface="+mn-ea"/>
                <a:cs typeface="+mn-cs"/>
              </a:rPr>
              <a:t>learn how to look after their </a:t>
            </a:r>
            <a:r>
              <a:rPr lang="en-GB" sz="3200" dirty="0">
                <a:solidFill>
                  <a:prstClr val="black"/>
                </a:solidFill>
                <a:latin typeface="Rockwell Condensed" panose="02060603050405020104"/>
              </a:rPr>
              <a:t>themselves and support each other</a:t>
            </a:r>
            <a:r>
              <a:rPr kumimoji="0" lang="en-GB" sz="3200" b="0" i="0" u="none" strike="noStrike" kern="1200" cap="none" spc="0" normalizeH="0" baseline="0" noProof="0" dirty="0">
                <a:ln>
                  <a:noFill/>
                </a:ln>
                <a:solidFill>
                  <a:prstClr val="black"/>
                </a:solidFill>
                <a:effectLst/>
                <a:uLnTx/>
                <a:uFillTx/>
                <a:latin typeface="Rockwell Condensed" panose="02060603050405020104"/>
                <a:ea typeface="+mn-ea"/>
                <a:cs typeface="+mn-cs"/>
              </a:rPr>
              <a:t>.</a:t>
            </a:r>
          </a:p>
          <a:p>
            <a:pPr lvl="0">
              <a:defRPr/>
            </a:pPr>
            <a:endParaRPr lang="en-GB" sz="3200" dirty="0">
              <a:solidFill>
                <a:prstClr val="black"/>
              </a:solidFill>
              <a:latin typeface="Rockwell Condensed" panose="02060603050405020104"/>
            </a:endParaRPr>
          </a:p>
          <a:p>
            <a:pPr>
              <a:defRPr/>
            </a:pPr>
            <a:r>
              <a:rPr lang="en-GB" sz="3200" dirty="0">
                <a:latin typeface="+mj-lt"/>
              </a:rPr>
              <a:t>They can also be signposted to organisations locally, regionally and nationally who can support needs such as Counselling therapy, Substance misuse, Housing etc…</a:t>
            </a:r>
          </a:p>
          <a:p>
            <a:pPr lvl="0">
              <a:defRPr/>
            </a:pPr>
            <a:endParaRPr kumimoji="0" lang="en-GB" sz="3200" b="0" i="0" u="none" strike="noStrike" kern="1200" cap="none" spc="0" normalizeH="0" baseline="0" noProof="0" dirty="0">
              <a:ln>
                <a:noFill/>
              </a:ln>
              <a:solidFill>
                <a:prstClr val="black"/>
              </a:solidFill>
              <a:effectLst/>
              <a:uLnTx/>
              <a:uFillTx/>
              <a:latin typeface="Rockwell Condensed" panose="020606030504050201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Rockwell Condensed" panose="02060603050405020104"/>
                <a:ea typeface="+mn-ea"/>
                <a:cs typeface="+mn-cs"/>
              </a:rPr>
              <a:t>This service is not replacing any support or intervention that is already in place or used in the community, schools, particular groups or individuals. </a:t>
            </a:r>
          </a:p>
          <a:p>
            <a:endParaRPr lang="en-GB" sz="2400" dirty="0">
              <a:latin typeface="+mj-lt"/>
            </a:endParaRPr>
          </a:p>
          <a:p>
            <a:endParaRPr lang="en-GB" sz="2800" dirty="0">
              <a:latin typeface="+mj-lt"/>
            </a:endParaRPr>
          </a:p>
        </p:txBody>
      </p:sp>
    </p:spTree>
    <p:extLst>
      <p:ext uri="{BB962C8B-B14F-4D97-AF65-F5344CB8AC3E}">
        <p14:creationId xmlns:p14="http://schemas.microsoft.com/office/powerpoint/2010/main" val="3631362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D52B33-1F5E-49C0-8D0C-EA3581C94E23}"/>
              </a:ext>
            </a:extLst>
          </p:cNvPr>
          <p:cNvSpPr txBox="1"/>
          <p:nvPr/>
        </p:nvSpPr>
        <p:spPr>
          <a:xfrm>
            <a:off x="1473590" y="924073"/>
            <a:ext cx="9724293" cy="4784771"/>
          </a:xfrm>
          <a:prstGeom prst="rect">
            <a:avLst/>
          </a:prstGeom>
          <a:noFill/>
        </p:spPr>
        <p:txBody>
          <a:bodyPr wrap="square">
            <a:spAutoFit/>
          </a:bodyPr>
          <a:lstStyle/>
          <a:p>
            <a:pPr>
              <a:lnSpc>
                <a:spcPct val="115000"/>
              </a:lnSpc>
              <a:spcAft>
                <a:spcPts val="800"/>
              </a:spcAft>
            </a:pPr>
            <a:r>
              <a:rPr lang="en-GB" sz="3200" dirty="0">
                <a:effectLst/>
                <a:latin typeface="+mj-lt"/>
                <a:ea typeface="Calibri" panose="020F0502020204030204" pitchFamily="34" charset="0"/>
                <a:cs typeface="Times New Roman" panose="02020603050405020304" pitchFamily="18" charset="0"/>
              </a:rPr>
              <a:t>We can only do this if we work together. Having the right kind of services in place to provide support, makes it easier to create a </a:t>
            </a:r>
            <a:r>
              <a:rPr lang="en-GB" sz="3200" b="1" dirty="0">
                <a:effectLst/>
                <a:latin typeface="+mj-lt"/>
                <a:ea typeface="Calibri" panose="020F0502020204030204" pitchFamily="34" charset="0"/>
                <a:cs typeface="Times New Roman" panose="02020603050405020304" pitchFamily="18" charset="0"/>
              </a:rPr>
              <a:t>Holistic Approach </a:t>
            </a:r>
            <a:r>
              <a:rPr lang="en-GB" sz="3200" dirty="0">
                <a:effectLst/>
                <a:latin typeface="+mj-lt"/>
                <a:ea typeface="Calibri" panose="020F0502020204030204" pitchFamily="34" charset="0"/>
                <a:cs typeface="Times New Roman" panose="02020603050405020304" pitchFamily="18" charset="0"/>
              </a:rPr>
              <a:t>that will benefit young people whose lives have been impacted by suicide. </a:t>
            </a:r>
          </a:p>
          <a:p>
            <a:pPr>
              <a:lnSpc>
                <a:spcPct val="115000"/>
              </a:lnSpc>
              <a:spcAft>
                <a:spcPts val="800"/>
              </a:spcAft>
            </a:pPr>
            <a:endParaRPr lang="en-GB" sz="3200" dirty="0">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en-GB" sz="3200" dirty="0">
                <a:effectLst/>
                <a:latin typeface="+mj-lt"/>
                <a:ea typeface="Calibri" panose="020F0502020204030204" pitchFamily="34" charset="0"/>
                <a:cs typeface="Times New Roman" panose="02020603050405020304" pitchFamily="18" charset="0"/>
              </a:rPr>
              <a:t>We want to improve and maintain emotional wellbeing, build resilience to everyday pressures and reduce mental health issues that can develop when we are dealing with grief.</a:t>
            </a:r>
          </a:p>
        </p:txBody>
      </p:sp>
    </p:spTree>
    <p:extLst>
      <p:ext uri="{BB962C8B-B14F-4D97-AF65-F5344CB8AC3E}">
        <p14:creationId xmlns:p14="http://schemas.microsoft.com/office/powerpoint/2010/main" val="1678776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16DBFAD4-B5FC-442B-A283-381B01B195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35" name="Oval 34">
              <a:extLst>
                <a:ext uri="{FF2B5EF4-FFF2-40B4-BE49-F238E27FC236}">
                  <a16:creationId xmlns:a16="http://schemas.microsoft.com/office/drawing/2014/main" id="{9B649DC7-8769-4383-A6F2-8F366BA7A1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36" name="Oval 35">
              <a:extLst>
                <a:ext uri="{FF2B5EF4-FFF2-40B4-BE49-F238E27FC236}">
                  <a16:creationId xmlns:a16="http://schemas.microsoft.com/office/drawing/2014/main" id="{0C67FD53-2686-4E0E-BA49-976F78F9A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useBgFill="1">
        <p:nvSpPr>
          <p:cNvPr id="38" name="Rectangle 37">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764798A-CE10-4F2E-8D2B-145F99F01746}"/>
              </a:ext>
            </a:extLst>
          </p:cNvPr>
          <p:cNvSpPr txBox="1"/>
          <p:nvPr/>
        </p:nvSpPr>
        <p:spPr>
          <a:xfrm>
            <a:off x="6386284" y="484632"/>
            <a:ext cx="4741963" cy="1971964"/>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4400" cap="all">
                <a:blipFill>
                  <a:blip r:embed="rId4">
                    <a:extLst>
                      <a:ext uri="{28A0092B-C50C-407E-A947-70E740481C1C}">
                        <a14:useLocalDpi xmlns:a14="http://schemas.microsoft.com/office/drawing/2010/main" val="0"/>
                      </a:ext>
                    </a:extLst>
                  </a:blip>
                  <a:tile tx="6350" ty="-127000" sx="65000" sy="64000" flip="none" algn="tl"/>
                </a:blipFill>
                <a:latin typeface="+mj-lt"/>
                <a:ea typeface="+mj-ea"/>
                <a:cs typeface="+mj-cs"/>
              </a:rPr>
              <a:t>Suicide Postvention Practitioner</a:t>
            </a:r>
          </a:p>
        </p:txBody>
      </p:sp>
      <p:pic>
        <p:nvPicPr>
          <p:cNvPr id="29" name="Picture 28" descr="A person smiling for the camera&#10;&#10;Description automatically generated with medium confidence">
            <a:extLst>
              <a:ext uri="{FF2B5EF4-FFF2-40B4-BE49-F238E27FC236}">
                <a16:creationId xmlns:a16="http://schemas.microsoft.com/office/drawing/2014/main" id="{8CF4B02E-747A-4BC9-9347-C56DF745F2C5}"/>
              </a:ext>
            </a:extLst>
          </p:cNvPr>
          <p:cNvPicPr>
            <a:picLocks noChangeAspect="1"/>
          </p:cNvPicPr>
          <p:nvPr/>
        </p:nvPicPr>
        <p:blipFill rotWithShape="1">
          <a:blip r:embed="rId5">
            <a:extLst>
              <a:ext uri="{28A0092B-C50C-407E-A947-70E740481C1C}">
                <a14:useLocalDpi xmlns:a14="http://schemas.microsoft.com/office/drawing/2010/main" val="0"/>
              </a:ext>
            </a:extLst>
          </a:blip>
          <a:srcRect l="3473" r="3210"/>
          <a:stretch/>
        </p:blipFill>
        <p:spPr>
          <a:xfrm>
            <a:off x="1" y="2"/>
            <a:ext cx="6095695" cy="6857997"/>
          </a:xfrm>
          <a:custGeom>
            <a:avLst/>
            <a:gdLst/>
            <a:ahLst/>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p:spPr>
      </p:pic>
      <p:sp>
        <p:nvSpPr>
          <p:cNvPr id="40" name="Freeform: Shape 39">
            <a:extLst>
              <a:ext uri="{FF2B5EF4-FFF2-40B4-BE49-F238E27FC236}">
                <a16:creationId xmlns:a16="http://schemas.microsoft.com/office/drawing/2014/main" id="{0060CE1A-A2ED-43AC-857D-05822177F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8"/>
            <a:ext cx="6095695" cy="6857997"/>
          </a:xfrm>
          <a:custGeom>
            <a:avLst/>
            <a:gdLst>
              <a:gd name="connsiteX0" fmla="*/ 3435036 w 6095695"/>
              <a:gd name="connsiteY0" fmla="*/ 0 h 6857997"/>
              <a:gd name="connsiteX1" fmla="*/ 4198562 w 6095695"/>
              <a:gd name="connsiteY1" fmla="*/ 0 h 6857997"/>
              <a:gd name="connsiteX2" fmla="*/ 4365987 w 6095695"/>
              <a:gd name="connsiteY2" fmla="*/ 128761 h 6857997"/>
              <a:gd name="connsiteX3" fmla="*/ 6095695 w 6095695"/>
              <a:gd name="connsiteY3" fmla="*/ 3718209 h 6857997"/>
              <a:gd name="connsiteX4" fmla="*/ 4860911 w 6095695"/>
              <a:gd name="connsiteY4" fmla="*/ 6845880 h 6857997"/>
              <a:gd name="connsiteX5" fmla="*/ 4849107 w 6095695"/>
              <a:gd name="connsiteY5" fmla="*/ 6857997 h 6857997"/>
              <a:gd name="connsiteX6" fmla="*/ 4253869 w 6095695"/>
              <a:gd name="connsiteY6" fmla="*/ 6857997 h 6857997"/>
              <a:gd name="connsiteX7" fmla="*/ 4409441 w 6095695"/>
              <a:gd name="connsiteY7" fmla="*/ 6719623 h 6857997"/>
              <a:gd name="connsiteX8" fmla="*/ 5679794 w 6095695"/>
              <a:gd name="connsiteY8" fmla="*/ 3718209 h 6857997"/>
              <a:gd name="connsiteX9" fmla="*/ 3591563 w 6095695"/>
              <a:gd name="connsiteY9" fmla="*/ 88079 h 6857997"/>
              <a:gd name="connsiteX10" fmla="*/ 0 w 6095695"/>
              <a:gd name="connsiteY10" fmla="*/ 0 h 6857997"/>
              <a:gd name="connsiteX11" fmla="*/ 3177466 w 6095695"/>
              <a:gd name="connsiteY11" fmla="*/ 0 h 6857997"/>
              <a:gd name="connsiteX12" fmla="*/ 3353291 w 6095695"/>
              <a:gd name="connsiteY12" fmla="*/ 88129 h 6857997"/>
              <a:gd name="connsiteX13" fmla="*/ 5560965 w 6095695"/>
              <a:gd name="connsiteY13" fmla="*/ 3718209 h 6857997"/>
              <a:gd name="connsiteX14" fmla="*/ 4325417 w 6095695"/>
              <a:gd name="connsiteY14" fmla="*/ 6637392 h 6857997"/>
              <a:gd name="connsiteX15" fmla="*/ 4077394 w 6095695"/>
              <a:gd name="connsiteY15" fmla="*/ 6857997 h 6857997"/>
              <a:gd name="connsiteX16" fmla="*/ 0 w 6095695"/>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a:blipFill dpi="0" rotWithShape="1">
            <a:blip r:embed="rId6">
              <a:alphaModFix amt="30000"/>
              <a:duotone>
                <a:prstClr val="black"/>
                <a:schemeClr val="accent1">
                  <a:tint val="45000"/>
                  <a:satMod val="400000"/>
                </a:schemeClr>
              </a:duotone>
              <a:extLst>
                <a:ext uri="{BEBA8EAE-BF5A-486C-A8C5-ECC9F3942E4B}">
                  <a14:imgProps xmlns:a14="http://schemas.microsoft.com/office/drawing/2010/main">
                    <a14:imgLayer r:embed="rId7">
                      <a14:imgEffect>
                        <a14:sharpenSoften amount="61000"/>
                      </a14:imgEffect>
                      <a14:imgEffect>
                        <a14:brightnessContrast bright="-25000" contrast="20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5" name="TextBox 4">
            <a:extLst>
              <a:ext uri="{FF2B5EF4-FFF2-40B4-BE49-F238E27FC236}">
                <a16:creationId xmlns:a16="http://schemas.microsoft.com/office/drawing/2014/main" id="{481569C8-75A7-46F2-B9EC-181AE88ADEF4}"/>
              </a:ext>
            </a:extLst>
          </p:cNvPr>
          <p:cNvSpPr txBox="1"/>
          <p:nvPr/>
        </p:nvSpPr>
        <p:spPr>
          <a:xfrm>
            <a:off x="6630569" y="3754455"/>
            <a:ext cx="4741962" cy="3715603"/>
          </a:xfrm>
          <a:prstGeom prst="rect">
            <a:avLst/>
          </a:prstGeom>
        </p:spPr>
        <p:txBody>
          <a:bodyPr vert="horz" lIns="91440" tIns="45720" rIns="91440" bIns="45720" rtlCol="0">
            <a:normAutofit/>
          </a:bodyPr>
          <a:lstStyle/>
          <a:p>
            <a:pPr indent="-182880" defTabSz="914400">
              <a:lnSpc>
                <a:spcPct val="90000"/>
              </a:lnSpc>
              <a:spcAft>
                <a:spcPts val="600"/>
              </a:spcAft>
              <a:buClr>
                <a:schemeClr val="accent1">
                  <a:lumMod val="75000"/>
                </a:schemeClr>
              </a:buClr>
              <a:buSzPct val="85000"/>
              <a:buFont typeface="Wingdings" pitchFamily="2" charset="2"/>
              <a:buChar char="§"/>
            </a:pPr>
            <a:r>
              <a:rPr lang="en-US" sz="2400" dirty="0">
                <a:solidFill>
                  <a:srgbClr val="3333FF"/>
                </a:solidFill>
                <a:hlinkClick r:id="rId8">
                  <a:extLst>
                    <a:ext uri="{A12FA001-AC4F-418D-AE19-62706E023703}">
                      <ahyp:hlinkClr xmlns:ahyp="http://schemas.microsoft.com/office/drawing/2018/hyperlinkcolor" val="tx"/>
                    </a:ext>
                  </a:extLst>
                </a:hlinkClick>
              </a:rPr>
              <a:t>Waheeda@ylc.org.uk</a:t>
            </a:r>
            <a:endParaRPr lang="en-US" sz="2400" dirty="0">
              <a:solidFill>
                <a:srgbClr val="3333FF"/>
              </a:solidFill>
            </a:endParaRPr>
          </a:p>
          <a:p>
            <a:pPr indent="-182880" defTabSz="914400">
              <a:lnSpc>
                <a:spcPct val="90000"/>
              </a:lnSpc>
              <a:spcAft>
                <a:spcPts val="600"/>
              </a:spcAft>
              <a:buClr>
                <a:schemeClr val="accent1">
                  <a:lumMod val="75000"/>
                </a:schemeClr>
              </a:buClr>
              <a:buSzPct val="85000"/>
              <a:buFont typeface="Wingdings" pitchFamily="2" charset="2"/>
              <a:buChar char="§"/>
            </a:pPr>
            <a:r>
              <a:rPr lang="en-US" sz="2400" dirty="0"/>
              <a:t>07708 471 670 </a:t>
            </a:r>
          </a:p>
          <a:p>
            <a:pPr defTabSz="914400">
              <a:lnSpc>
                <a:spcPct val="90000"/>
              </a:lnSpc>
              <a:spcAft>
                <a:spcPts val="600"/>
              </a:spcAft>
              <a:buClr>
                <a:schemeClr val="accent1">
                  <a:lumMod val="75000"/>
                </a:schemeClr>
              </a:buClr>
              <a:buSzPct val="85000"/>
            </a:pPr>
            <a:r>
              <a:rPr lang="en-US" sz="2000" dirty="0"/>
              <a:t>I don’t work on Wednesdays</a:t>
            </a:r>
          </a:p>
          <a:p>
            <a:pPr indent="-182880" defTabSz="914400">
              <a:lnSpc>
                <a:spcPct val="90000"/>
              </a:lnSpc>
              <a:spcAft>
                <a:spcPts val="600"/>
              </a:spcAft>
              <a:buClr>
                <a:schemeClr val="accent1">
                  <a:lumMod val="75000"/>
                </a:schemeClr>
              </a:buClr>
              <a:buSzPct val="85000"/>
              <a:buFont typeface="Wingdings" pitchFamily="2" charset="2"/>
              <a:buChar char="§"/>
            </a:pPr>
            <a:endParaRPr lang="en-US" sz="2400" dirty="0"/>
          </a:p>
          <a:p>
            <a:pPr indent="-182880" defTabSz="914400">
              <a:lnSpc>
                <a:spcPct val="90000"/>
              </a:lnSpc>
              <a:spcAft>
                <a:spcPts val="600"/>
              </a:spcAft>
              <a:buClr>
                <a:schemeClr val="accent1">
                  <a:lumMod val="75000"/>
                </a:schemeClr>
              </a:buClr>
              <a:buSzPct val="85000"/>
              <a:buFont typeface="Wingdings" pitchFamily="2" charset="2"/>
              <a:buChar char="§"/>
            </a:pPr>
            <a:r>
              <a:rPr lang="en-US" sz="2400" u="sng" dirty="0">
                <a:solidFill>
                  <a:srgbClr val="3333FF"/>
                </a:solidFill>
              </a:rPr>
              <a:t>starbereavement.org.uk  </a:t>
            </a:r>
          </a:p>
        </p:txBody>
      </p:sp>
      <p:grpSp>
        <p:nvGrpSpPr>
          <p:cNvPr id="42" name="Group 41">
            <a:extLst>
              <a:ext uri="{FF2B5EF4-FFF2-40B4-BE49-F238E27FC236}">
                <a16:creationId xmlns:a16="http://schemas.microsoft.com/office/drawing/2014/main" id="{D68B9961-F007-40D1-AF51-61B6DE5106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43" name="Oval 42">
              <a:extLst>
                <a:ext uri="{FF2B5EF4-FFF2-40B4-BE49-F238E27FC236}">
                  <a16:creationId xmlns:a16="http://schemas.microsoft.com/office/drawing/2014/main" id="{E9FDF494-C7FB-47DF-BD39-1F65FA550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44" name="Oval 43">
              <a:extLst>
                <a:ext uri="{FF2B5EF4-FFF2-40B4-BE49-F238E27FC236}">
                  <a16:creationId xmlns:a16="http://schemas.microsoft.com/office/drawing/2014/main" id="{3A822E1C-4C1A-4BEE-B19C-0FFB2D57B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p:nvSpPr>
          <p:cNvPr id="3" name="TextBox 2">
            <a:extLst>
              <a:ext uri="{FF2B5EF4-FFF2-40B4-BE49-F238E27FC236}">
                <a16:creationId xmlns:a16="http://schemas.microsoft.com/office/drawing/2014/main" id="{106B876E-44F9-4887-9B34-22407E0C85EF}"/>
              </a:ext>
            </a:extLst>
          </p:cNvPr>
          <p:cNvSpPr txBox="1"/>
          <p:nvPr/>
        </p:nvSpPr>
        <p:spPr>
          <a:xfrm>
            <a:off x="6740245" y="2678030"/>
            <a:ext cx="6098344" cy="707886"/>
          </a:xfrm>
          <a:prstGeom prst="rect">
            <a:avLst/>
          </a:prstGeom>
          <a:noFill/>
        </p:spPr>
        <p:txBody>
          <a:bodyPr wrap="square">
            <a:spAutoFit/>
          </a:bodyPr>
          <a:lstStyle/>
          <a:p>
            <a:pPr>
              <a:spcAft>
                <a:spcPts val="600"/>
              </a:spcAft>
            </a:pPr>
            <a:r>
              <a:rPr lang="en-GB" sz="4000" b="0" dirty="0">
                <a:latin typeface="+mj-lt"/>
              </a:rPr>
              <a:t>Waheeda </a:t>
            </a:r>
            <a:r>
              <a:rPr lang="en-GB" sz="4000" dirty="0">
                <a:latin typeface="+mj-lt"/>
              </a:rPr>
              <a:t>J</a:t>
            </a:r>
            <a:r>
              <a:rPr lang="en-GB" sz="4000" b="0" dirty="0">
                <a:latin typeface="+mj-lt"/>
              </a:rPr>
              <a:t>anmohamed</a:t>
            </a:r>
            <a:endParaRPr lang="en-GB" sz="4000" dirty="0">
              <a:latin typeface="+mj-lt"/>
            </a:endParaRPr>
          </a:p>
        </p:txBody>
      </p:sp>
    </p:spTree>
    <p:extLst>
      <p:ext uri="{BB962C8B-B14F-4D97-AF65-F5344CB8AC3E}">
        <p14:creationId xmlns:p14="http://schemas.microsoft.com/office/powerpoint/2010/main" val="16926341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101</TotalTime>
  <Words>391</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Rockwell</vt:lpstr>
      <vt:lpstr>Rockwell Condensed</vt:lpstr>
      <vt:lpstr>Symbol</vt:lpstr>
      <vt:lpstr>Wingdings</vt:lpstr>
      <vt:lpstr>Wood Type</vt:lpstr>
      <vt:lpstr>Suicide PostVention Practitioner  </vt:lpstr>
      <vt:lpstr>Suicide Postvention Practitioner</vt:lpstr>
      <vt:lpstr>ethos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Terms of reference   for the working group</dc:title>
  <dc:creator>Waheeda Janmohamed</dc:creator>
  <cp:lastModifiedBy>Helen Morris</cp:lastModifiedBy>
  <cp:revision>16</cp:revision>
  <dcterms:created xsi:type="dcterms:W3CDTF">2021-01-05T18:07:41Z</dcterms:created>
  <dcterms:modified xsi:type="dcterms:W3CDTF">2021-09-28T17:45:51Z</dcterms:modified>
</cp:coreProperties>
</file>